
<file path=[Content_Types].xml><?xml version="1.0" encoding="utf-8"?>
<Types xmlns="http://schemas.openxmlformats.org/package/2006/content-types">
  <Default Extension="emf" ContentType="image/x-emf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ppt/embeddings/oleObject1.bin" ContentType="application/vnd.openxmlformats-officedocument.oleObject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vml" ContentType="application/vnd.openxmlformats-officedocument.vmlDrawin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FF"/>
    <a:srgbClr val="EC783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1597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120" y="-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55F0-9E2E-4324-8E7B-F45869A2FD4C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0DA-1419-4AA7-8068-939763C85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758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55F0-9E2E-4324-8E7B-F45869A2FD4C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0DA-1419-4AA7-8068-939763C85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500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55F0-9E2E-4324-8E7B-F45869A2FD4C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0DA-1419-4AA7-8068-939763C85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949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55F0-9E2E-4324-8E7B-F45869A2FD4C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0DA-1419-4AA7-8068-939763C85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27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55F0-9E2E-4324-8E7B-F45869A2FD4C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0DA-1419-4AA7-8068-939763C85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472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55F0-9E2E-4324-8E7B-F45869A2FD4C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0DA-1419-4AA7-8068-939763C85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565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55F0-9E2E-4324-8E7B-F45869A2FD4C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0DA-1419-4AA7-8068-939763C85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082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55F0-9E2E-4324-8E7B-F45869A2FD4C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0DA-1419-4AA7-8068-939763C85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258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55F0-9E2E-4324-8E7B-F45869A2FD4C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0DA-1419-4AA7-8068-939763C85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486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55F0-9E2E-4324-8E7B-F45869A2FD4C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0DA-1419-4AA7-8068-939763C85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358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55F0-9E2E-4324-8E7B-F45869A2FD4C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20DA-1419-4AA7-8068-939763C85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981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E55F0-9E2E-4324-8E7B-F45869A2FD4C}" type="datetimeFigureOut">
              <a:rPr lang="en-US" smtClean="0"/>
              <a:pPr/>
              <a:t>9/15/14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20DA-1419-4AA7-8068-939763C85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954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20" Type="http://schemas.openxmlformats.org/officeDocument/2006/relationships/image" Target="../media/image17.png"/><Relationship Id="rId21" Type="http://schemas.openxmlformats.org/officeDocument/2006/relationships/oleObject" Target="../embeddings/oleObject1.bin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3" Type="http://schemas.openxmlformats.org/officeDocument/2006/relationships/image" Target="../media/image10.jpeg"/><Relationship Id="rId14" Type="http://schemas.openxmlformats.org/officeDocument/2006/relationships/image" Target="../media/image11.jpeg"/><Relationship Id="rId15" Type="http://schemas.openxmlformats.org/officeDocument/2006/relationships/image" Target="../media/image12.jpeg"/><Relationship Id="rId16" Type="http://schemas.openxmlformats.org/officeDocument/2006/relationships/image" Target="../media/image13.jpeg"/><Relationship Id="rId17" Type="http://schemas.openxmlformats.org/officeDocument/2006/relationships/image" Target="../media/image14.jpeg"/><Relationship Id="rId18" Type="http://schemas.openxmlformats.org/officeDocument/2006/relationships/image" Target="../media/image15.jpeg"/><Relationship Id="rId19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hyperlink" Target="file://localhost/C/%5CUsers%5Ctuf79783%5CDesktop%5CReturn_To_Work_Form%20(1).pdf" TargetMode="External"/><Relationship Id="rId4" Type="http://schemas.openxmlformats.org/officeDocument/2006/relationships/image" Target="../media/image3.png"/><Relationship Id="rId5" Type="http://schemas.openxmlformats.org/officeDocument/2006/relationships/hyperlink" Target="file://localhost/C/%5CUsers%5Ctuf79783%5CDesktop%5CHealth_Information_Release_Authorization_Form.pdf" TargetMode="External"/><Relationship Id="rId6" Type="http://schemas.openxmlformats.org/officeDocument/2006/relationships/image" Target="../media/image4.png"/><Relationship Id="rId7" Type="http://schemas.openxmlformats.org/officeDocument/2006/relationships/hyperlink" Target="C:%5CUsers%5Ctuf79783%5CDesktop%5CMedication_Log.pdf" TargetMode="External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25000"/>
            <a:lum/>
          </a:blip>
          <a:srcRect/>
          <a:stretch>
            <a:fillRect l="-5000" t="-8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3045" y="1873642"/>
            <a:ext cx="114742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Bodoni MT Condensed" panose="02070606080606020203" pitchFamily="18" charset="0"/>
              </a:rPr>
              <a:t>Patient Experience &amp; Workflow Analysis</a:t>
            </a:r>
          </a:p>
          <a:p>
            <a:pPr algn="ctr"/>
            <a:r>
              <a:rPr lang="en-US" sz="3000" dirty="0" smtClean="0">
                <a:solidFill>
                  <a:srgbClr val="C00000"/>
                </a:solidFill>
                <a:latin typeface="Bodoni MT" panose="02070603080606020203" pitchFamily="18" charset="0"/>
                <a:cs typeface="JasmineUPC" panose="02020603050405020304" pitchFamily="18" charset="-34"/>
              </a:rPr>
              <a:t>For a Major Health System ~ Dashboard Presentation</a:t>
            </a:r>
            <a:endParaRPr lang="en-US" sz="3000" dirty="0">
              <a:solidFill>
                <a:srgbClr val="C00000"/>
              </a:solidFill>
              <a:latin typeface="Bodoni MT" panose="02070603080606020203" pitchFamily="18" charset="0"/>
              <a:cs typeface="JasmineUPC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5395" y="3765260"/>
            <a:ext cx="1108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Bodoni MT" panose="02070603080606020203" pitchFamily="18" charset="0"/>
              </a:rPr>
              <a:t>Team 1</a:t>
            </a:r>
          </a:p>
          <a:p>
            <a:pPr algn="ctr"/>
            <a:endParaRPr lang="en-US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50751" y="4119203"/>
            <a:ext cx="15376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Bodoni MT" panose="02070603080606020203" pitchFamily="18" charset="0"/>
              </a:rPr>
              <a:t>Anastasia </a:t>
            </a:r>
            <a:r>
              <a:rPr lang="en-US" sz="1600" dirty="0" smtClean="0">
                <a:latin typeface="Bodoni MT" panose="02070603080606020203" pitchFamily="18" charset="0"/>
              </a:rPr>
              <a:t>Gelin</a:t>
            </a:r>
          </a:p>
          <a:p>
            <a:pPr algn="ctr"/>
            <a:r>
              <a:rPr lang="en-US" sz="1600" dirty="0" smtClean="0">
                <a:latin typeface="Bodoni MT" panose="02070603080606020203" pitchFamily="18" charset="0"/>
              </a:rPr>
              <a:t>Roy Schofield </a:t>
            </a:r>
            <a:endParaRPr lang="en-US" sz="1600" dirty="0">
              <a:latin typeface="Bodoni MT" panose="02070603080606020203" pitchFamily="18" charset="0"/>
            </a:endParaRPr>
          </a:p>
          <a:p>
            <a:pPr algn="ctr"/>
            <a:r>
              <a:rPr lang="en-US" sz="1600" dirty="0" smtClean="0">
                <a:latin typeface="Bodoni MT" panose="02070603080606020203" pitchFamily="18" charset="0"/>
              </a:rPr>
              <a:t>Averee Owens</a:t>
            </a:r>
          </a:p>
          <a:p>
            <a:pPr algn="ctr"/>
            <a:r>
              <a:rPr lang="en-US" sz="1600" dirty="0" smtClean="0">
                <a:latin typeface="Bodoni MT" panose="02070603080606020203" pitchFamily="18" charset="0"/>
              </a:rPr>
              <a:t>Kevin Bates</a:t>
            </a:r>
            <a:endParaRPr lang="en-US" sz="1600" dirty="0">
              <a:latin typeface="Bodoni MT" panose="0207060308060602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9070" y="3765260"/>
            <a:ext cx="1108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Bodoni MT" panose="02070603080606020203" pitchFamily="18" charset="0"/>
              </a:rPr>
              <a:t>Team 3</a:t>
            </a:r>
          </a:p>
          <a:p>
            <a:pPr algn="ctr"/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214935" y="4119203"/>
            <a:ext cx="1796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Bodoni MT" panose="02070603080606020203" pitchFamily="18" charset="0"/>
              </a:rPr>
              <a:t>MiKayla</a:t>
            </a:r>
            <a:r>
              <a:rPr lang="en-US" sz="1600" dirty="0">
                <a:latin typeface="Bodoni MT" panose="02070603080606020203" pitchFamily="18" charset="0"/>
              </a:rPr>
              <a:t> Williams </a:t>
            </a:r>
          </a:p>
          <a:p>
            <a:pPr algn="ctr"/>
            <a:r>
              <a:rPr lang="en-US" sz="1600" dirty="0">
                <a:latin typeface="Bodoni MT" panose="02070603080606020203" pitchFamily="18" charset="0"/>
              </a:rPr>
              <a:t>Andy Wu</a:t>
            </a:r>
          </a:p>
          <a:p>
            <a:pPr algn="ctr"/>
            <a:r>
              <a:rPr lang="en-US" sz="1600" dirty="0">
                <a:latin typeface="Bodoni MT" panose="02070603080606020203" pitchFamily="18" charset="0"/>
              </a:rPr>
              <a:t>William Jackson</a:t>
            </a:r>
          </a:p>
          <a:p>
            <a:pPr algn="ctr"/>
            <a:r>
              <a:rPr lang="en-US" sz="1600" dirty="0">
                <a:latin typeface="Bodoni MT" panose="02070603080606020203" pitchFamily="18" charset="0"/>
              </a:rPr>
              <a:t>Ebony Love </a:t>
            </a:r>
          </a:p>
          <a:p>
            <a:pPr algn="ctr"/>
            <a:r>
              <a:rPr lang="en-US" sz="1600" dirty="0">
                <a:latin typeface="Bodoni MT" panose="02070603080606020203" pitchFamily="18" charset="0"/>
              </a:rPr>
              <a:t>Armani Maxwell</a:t>
            </a:r>
          </a:p>
          <a:p>
            <a:pPr algn="ctr"/>
            <a:r>
              <a:rPr lang="en-US" sz="1600" dirty="0">
                <a:latin typeface="Bodoni MT" panose="02070603080606020203" pitchFamily="18" charset="0"/>
              </a:rPr>
              <a:t> </a:t>
            </a:r>
            <a:r>
              <a:rPr lang="en-US" sz="1600" dirty="0" err="1" smtClean="0">
                <a:latin typeface="Bodoni MT" panose="02070603080606020203" pitchFamily="18" charset="0"/>
              </a:rPr>
              <a:t>Lukius</a:t>
            </a:r>
            <a:r>
              <a:rPr lang="en-US" sz="1600" dirty="0" smtClean="0">
                <a:latin typeface="Bodoni MT" panose="02070603080606020203" pitchFamily="18" charset="0"/>
              </a:rPr>
              <a:t> </a:t>
            </a:r>
            <a:r>
              <a:rPr lang="en-US" sz="1600" dirty="0">
                <a:latin typeface="Bodoni MT" panose="02070603080606020203" pitchFamily="18" charset="0"/>
              </a:rPr>
              <a:t>White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69160" y="3765260"/>
            <a:ext cx="1108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Bodoni MT" panose="02070603080606020203" pitchFamily="18" charset="0"/>
              </a:rPr>
              <a:t>Team 2</a:t>
            </a:r>
          </a:p>
          <a:p>
            <a:pPr algn="ctr"/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885174" y="4119203"/>
            <a:ext cx="1876283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Bodoni MT" panose="02070603080606020203" pitchFamily="18" charset="0"/>
              </a:rPr>
              <a:t>Simone </a:t>
            </a:r>
            <a:r>
              <a:rPr lang="en-US" sz="160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Bodoni MT" panose="02070603080606020203" pitchFamily="18" charset="0"/>
              </a:rPr>
              <a:t>Praylow</a:t>
            </a:r>
            <a:endParaRPr lang="en-US" sz="1600" dirty="0">
              <a:ln w="0"/>
              <a:effectLst>
                <a:reflection blurRad="6350" stA="53000" endA="300" endPos="35500" dir="5400000" sy="-90000" algn="bl" rotWithShape="0"/>
              </a:effectLst>
              <a:latin typeface="Bodoni MT" panose="02070603080606020203" pitchFamily="18" charset="0"/>
            </a:endParaRPr>
          </a:p>
          <a:p>
            <a:pPr algn="ctr"/>
            <a:r>
              <a:rPr lang="en-US" sz="160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Bodoni MT" panose="02070603080606020203" pitchFamily="18" charset="0"/>
              </a:rPr>
              <a:t>Anyea</a:t>
            </a:r>
            <a:r>
              <a:rPr lang="en-US" sz="16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Bodoni MT" panose="02070603080606020203" pitchFamily="18" charset="0"/>
              </a:rPr>
              <a:t> </a:t>
            </a:r>
            <a:r>
              <a:rPr lang="en-US" sz="160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Bodoni MT" panose="02070603080606020203" pitchFamily="18" charset="0"/>
              </a:rPr>
              <a:t>Brittingham</a:t>
            </a:r>
            <a:endParaRPr lang="en-US" sz="1600" dirty="0">
              <a:ln w="0"/>
              <a:effectLst>
                <a:reflection blurRad="6350" stA="53000" endA="300" endPos="35500" dir="5400000" sy="-90000" algn="bl" rotWithShape="0"/>
              </a:effectLst>
              <a:latin typeface="Bodoni MT" panose="02070603080606020203" pitchFamily="18" charset="0"/>
            </a:endParaRPr>
          </a:p>
          <a:p>
            <a:pPr algn="ctr"/>
            <a:r>
              <a:rPr lang="en-US" sz="16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Bodoni MT" panose="02070603080606020203" pitchFamily="18" charset="0"/>
              </a:rPr>
              <a:t>Andy Yang</a:t>
            </a:r>
          </a:p>
          <a:p>
            <a:pPr algn="ctr"/>
            <a:r>
              <a:rPr lang="en-US" sz="160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Bodoni MT" panose="02070603080606020203" pitchFamily="18" charset="0"/>
              </a:rPr>
              <a:t>Janeine</a:t>
            </a:r>
            <a:r>
              <a:rPr lang="en-US" sz="16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Bodoni MT" panose="02070603080606020203" pitchFamily="18" charset="0"/>
              </a:rPr>
              <a:t> </a:t>
            </a:r>
            <a:r>
              <a:rPr lang="en-US" sz="160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Bodoni MT" panose="02070603080606020203" pitchFamily="18" charset="0"/>
              </a:rPr>
              <a:t>Viereekiss</a:t>
            </a:r>
            <a:r>
              <a:rPr lang="en-US" sz="16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Bodoni MT" panose="02070603080606020203" pitchFamily="18" charset="0"/>
              </a:rPr>
              <a:t>   </a:t>
            </a:r>
          </a:p>
          <a:p>
            <a:pPr algn="ctr"/>
            <a:r>
              <a:rPr lang="en-US" sz="1600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Bodoni MT" panose="02070603080606020203" pitchFamily="18" charset="0"/>
              </a:rPr>
              <a:t>Raziyah</a:t>
            </a:r>
            <a:r>
              <a:rPr lang="en-US" sz="16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Bodoni MT" panose="02070603080606020203" pitchFamily="18" charset="0"/>
              </a:rPr>
              <a:t> Jones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47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49537" y="5191002"/>
            <a:ext cx="336331" cy="34684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51766" y="5151058"/>
            <a:ext cx="336331" cy="34684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5072" y="5191002"/>
            <a:ext cx="336331" cy="3468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826640" y="5186276"/>
            <a:ext cx="336331" cy="3468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27497" y="5630901"/>
            <a:ext cx="1297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Bodoni MT" panose="02070603080606020203" pitchFamily="18" charset="0"/>
              </a:rPr>
              <a:t>Exam Room</a:t>
            </a:r>
            <a:endParaRPr lang="en-US" sz="1400" b="1" dirty="0">
              <a:latin typeface="Bodoni MT" panose="020706030806060202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6238" y="5605768"/>
            <a:ext cx="842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odoni MT" panose="02070603080606020203" pitchFamily="18" charset="0"/>
              </a:rPr>
              <a:t>Check In</a:t>
            </a:r>
            <a:endParaRPr lang="en-US" sz="1400" b="1" dirty="0">
              <a:latin typeface="Bodoni MT" panose="020706030806060202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8305" y="5594517"/>
            <a:ext cx="1476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Bodoni MT" panose="02070603080606020203" pitchFamily="18" charset="0"/>
              </a:rPr>
              <a:t>A</a:t>
            </a:r>
            <a:r>
              <a:rPr lang="en-US" sz="1400" b="1" dirty="0" smtClean="0">
                <a:latin typeface="Bodoni MT" panose="02070603080606020203" pitchFamily="18" charset="0"/>
              </a:rPr>
              <a:t>ble to be triaged</a:t>
            </a:r>
            <a:endParaRPr lang="en-US" sz="1400" b="1" dirty="0">
              <a:latin typeface="Bodoni MT" panose="020706030806060202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59660" y="5647889"/>
            <a:ext cx="1052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odoni MT" panose="02070603080606020203" pitchFamily="18" charset="0"/>
              </a:rPr>
              <a:t>Blood Draw</a:t>
            </a:r>
            <a:endParaRPr lang="en-US" sz="1400" b="1" dirty="0">
              <a:latin typeface="Bodoni MT" panose="02070603080606020203" pitchFamily="18" charset="0"/>
            </a:endParaRPr>
          </a:p>
        </p:txBody>
      </p:sp>
      <p:pic>
        <p:nvPicPr>
          <p:cNvPr id="17" name="Picture 1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839967" y="2478330"/>
            <a:ext cx="1031961" cy="125802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8" name="Picture 17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964192" y="2461846"/>
            <a:ext cx="992344" cy="128254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9" name="Picture 18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061270" y="2460331"/>
            <a:ext cx="1026386" cy="128405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0005298" y="1726506"/>
            <a:ext cx="130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odoni MT" panose="02070603080606020203" pitchFamily="18" charset="0"/>
              </a:rPr>
              <a:t>Doctor’s Forms</a:t>
            </a:r>
            <a:endParaRPr lang="en-US" sz="1400" b="1" dirty="0">
              <a:latin typeface="Bodoni MT" panose="020706030806060202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6469" y="1668710"/>
            <a:ext cx="144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odoni MT" panose="02070603080606020203" pitchFamily="18" charset="0"/>
              </a:rPr>
              <a:t>EPIC View board</a:t>
            </a:r>
            <a:endParaRPr lang="en-US" sz="1400" b="1" dirty="0">
              <a:latin typeface="Bodoni MT" panose="020706030806060202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6450" y="4132325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odoni MT" panose="02070603080606020203" pitchFamily="18" charset="0"/>
              </a:rPr>
              <a:t>IDX Medical </a:t>
            </a:r>
            <a:endParaRPr lang="en-US" sz="1400" b="1" dirty="0">
              <a:latin typeface="Bodoni MT" panose="02070603080606020203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318566" y="546941"/>
            <a:ext cx="1194200" cy="10795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3134" y="625054"/>
            <a:ext cx="704852" cy="10037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03074" y="801593"/>
            <a:ext cx="1104040" cy="82803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376780" y="1627354"/>
            <a:ext cx="5401837" cy="3044334"/>
          </a:xfrm>
          <a:prstGeom prst="rect">
            <a:avLst/>
          </a:prstGeom>
          <a:ln w="9525">
            <a:solidFill>
              <a:schemeClr val="bg1">
                <a:lumMod val="95000"/>
              </a:schemeClr>
            </a:solidFill>
          </a:ln>
        </p:spPr>
      </p:pic>
      <p:sp>
        <p:nvSpPr>
          <p:cNvPr id="37" name="Oval 36"/>
          <p:cNvSpPr/>
          <p:nvPr/>
        </p:nvSpPr>
        <p:spPr>
          <a:xfrm>
            <a:off x="11243096" y="5191002"/>
            <a:ext cx="346842" cy="3468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940159" y="5594517"/>
            <a:ext cx="947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odoni MT" panose="02070603080606020203" pitchFamily="18" charset="0"/>
              </a:rPr>
              <a:t>Check Out</a:t>
            </a:r>
            <a:endParaRPr lang="en-US" sz="1400" b="1" dirty="0">
              <a:latin typeface="Bodoni MT" panose="02070603080606020203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61445" y="93838"/>
            <a:ext cx="668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odoni MT" panose="02070603080606020203" pitchFamily="18" charset="0"/>
              </a:rPr>
              <a:t>Actors</a:t>
            </a:r>
            <a:endParaRPr lang="en-US" sz="1400" b="1" dirty="0">
              <a:latin typeface="Bodoni MT" panose="02070603080606020203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45530" y="5195016"/>
            <a:ext cx="357352" cy="3484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840817" y="5572014"/>
            <a:ext cx="1256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odoni MT" panose="02070603080606020203" pitchFamily="18" charset="0"/>
              </a:rPr>
              <a:t>Waiting Room</a:t>
            </a:r>
            <a:endParaRPr lang="en-US" sz="1400" b="1" dirty="0">
              <a:latin typeface="Bodoni MT" panose="02070603080606020203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888734" y="3153104"/>
            <a:ext cx="102163" cy="9121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-21776" y="1616827"/>
            <a:ext cx="3370742" cy="90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0" y="4037591"/>
            <a:ext cx="337074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733768" y="4674377"/>
            <a:ext cx="3427133" cy="1006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263913" y="4743052"/>
            <a:ext cx="2990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Internal Medicine Clinic Inside Photos</a:t>
            </a:r>
            <a:endParaRPr lang="en-US" sz="1400" b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23559" y="64876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odoni MT" panose="02070603080606020203" pitchFamily="18" charset="0"/>
              </a:rPr>
              <a:t>Time</a:t>
            </a:r>
            <a:endParaRPr lang="en-US" sz="1400" b="1" dirty="0">
              <a:latin typeface="Bodoni MT" panose="02070603080606020203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370742" y="-534"/>
            <a:ext cx="0" cy="16356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70742" y="4619491"/>
            <a:ext cx="0" cy="22385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8772579" y="-19846"/>
            <a:ext cx="0" cy="16549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772579" y="1635075"/>
            <a:ext cx="341942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4691148" y="4663465"/>
            <a:ext cx="5805" cy="21945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6107623" y="4684443"/>
            <a:ext cx="10164" cy="217355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57" idx="0"/>
          </p:cNvCxnSpPr>
          <p:nvPr/>
        </p:nvCxnSpPr>
        <p:spPr>
          <a:xfrm flipV="1">
            <a:off x="7762000" y="5111827"/>
            <a:ext cx="19371" cy="1756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9348331" y="4684442"/>
            <a:ext cx="7617" cy="21836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10618008" y="4674378"/>
            <a:ext cx="0" cy="21939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881612" y="5886169"/>
            <a:ext cx="1090063" cy="8751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289699" y="5860931"/>
            <a:ext cx="1294369" cy="8996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818294" y="5857811"/>
            <a:ext cx="1191427" cy="89329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177799" y="5892954"/>
            <a:ext cx="697571" cy="930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flipH="1">
            <a:off x="9389354" y="5892954"/>
            <a:ext cx="1207134" cy="9056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378" y="716015"/>
            <a:ext cx="611980" cy="90984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70742" y="502508"/>
            <a:ext cx="5401837" cy="79083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825727" y="2753958"/>
            <a:ext cx="64546" cy="3496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84319" y="2486469"/>
            <a:ext cx="263908" cy="577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362249" y="2486468"/>
            <a:ext cx="82539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778246" y="3086701"/>
            <a:ext cx="129201" cy="330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722631" y="3392637"/>
            <a:ext cx="284368" cy="1505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403518" y="3489731"/>
            <a:ext cx="374728" cy="1356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550008" y="2438001"/>
            <a:ext cx="424962" cy="151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857146" y="2579880"/>
            <a:ext cx="45719" cy="181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 rot="5653246">
            <a:off x="6715958" y="2501117"/>
            <a:ext cx="212481" cy="214313"/>
          </a:xfrm>
          <a:prstGeom prst="arc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endCxn id="25" idx="1"/>
          </p:cNvCxnSpPr>
          <p:nvPr/>
        </p:nvCxnSpPr>
        <p:spPr>
          <a:xfrm>
            <a:off x="6416947" y="2504192"/>
            <a:ext cx="14866" cy="1164507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419025" y="3656662"/>
            <a:ext cx="87322" cy="821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970832" y="2670874"/>
            <a:ext cx="87322" cy="821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922529" y="2670874"/>
            <a:ext cx="87322" cy="821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6178555" y="2501228"/>
            <a:ext cx="239712" cy="2964"/>
          </a:xfrm>
          <a:prstGeom prst="line">
            <a:avLst/>
          </a:prstGeom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366870" y="3583041"/>
            <a:ext cx="155835" cy="35003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922942" y="575814"/>
            <a:ext cx="42861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odoni MT Condensed" panose="02070606080606020203" pitchFamily="18" charset="0"/>
              </a:rPr>
              <a:t>Patient Experience &amp; Workflow Analysis</a:t>
            </a:r>
            <a:endParaRPr lang="en-US" sz="2400" b="1" dirty="0">
              <a:solidFill>
                <a:srgbClr val="FF0000"/>
              </a:solidFill>
              <a:latin typeface="Bodoni MT Condensed" panose="02070606080606020203" pitchFamily="18" charset="0"/>
            </a:endParaRPr>
          </a:p>
          <a:p>
            <a:pPr algn="ctr"/>
            <a:r>
              <a:rPr lang="en-US" dirty="0">
                <a:solidFill>
                  <a:srgbClr val="C00000"/>
                </a:solidFill>
                <a:latin typeface="Bodoni MT" panose="02070603080606020203" pitchFamily="18" charset="0"/>
                <a:cs typeface="JasmineUPC" panose="02020603050405020304" pitchFamily="18" charset="-34"/>
              </a:rPr>
              <a:t>For a Major Health </a:t>
            </a:r>
            <a:r>
              <a:rPr lang="en-US" dirty="0" smtClean="0">
                <a:solidFill>
                  <a:srgbClr val="C00000"/>
                </a:solidFill>
                <a:latin typeface="Bodoni MT" panose="02070603080606020203" pitchFamily="18" charset="0"/>
                <a:cs typeface="JasmineUPC" panose="02020603050405020304" pitchFamily="18" charset="-34"/>
              </a:rPr>
              <a:t>System ~ </a:t>
            </a:r>
            <a:r>
              <a:rPr lang="en-US" dirty="0">
                <a:solidFill>
                  <a:srgbClr val="C00000"/>
                </a:solidFill>
                <a:latin typeface="Bodoni MT" panose="02070603080606020203" pitchFamily="18" charset="0"/>
                <a:cs typeface="JasmineUPC" panose="02020603050405020304" pitchFamily="18" charset="-34"/>
              </a:rPr>
              <a:t>Dashboard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370742" y="5111827"/>
            <a:ext cx="8821258" cy="50519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30724" y="1982316"/>
            <a:ext cx="2757296" cy="1796895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3488286"/>
              </p:ext>
            </p:extLst>
          </p:nvPr>
        </p:nvGraphicFramePr>
        <p:xfrm>
          <a:off x="261196" y="4440102"/>
          <a:ext cx="2890011" cy="2233191"/>
        </p:xfrm>
        <a:graphic>
          <a:graphicData uri="http://schemas.openxmlformats.org/presentationml/2006/ole">
            <p:oleObj spid="_x0000_s1091" name="Acrobat Document" r:id="rId21" imgW="10071100" imgH="7785100" progId="">
              <p:embed/>
            </p:oleObj>
          </a:graphicData>
        </a:graphic>
      </p:graphicFrame>
      <p:pic>
        <p:nvPicPr>
          <p:cNvPr id="43" name="Picture 4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856235" y="547771"/>
            <a:ext cx="1238923" cy="3062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900199" y="933497"/>
            <a:ext cx="1238778" cy="30621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8849731" y="1303459"/>
            <a:ext cx="1185442" cy="29303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857628" y="520051"/>
            <a:ext cx="1249322" cy="30882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883130" y="925557"/>
            <a:ext cx="1249322" cy="30303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855514" y="1324496"/>
            <a:ext cx="1230001" cy="30404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971625" y="543452"/>
            <a:ext cx="1175914" cy="290675"/>
          </a:xfrm>
          <a:prstGeom prst="rect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>
            <a:off x="8758576" y="500806"/>
            <a:ext cx="341942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9871928" y="502508"/>
            <a:ext cx="22404" cy="113256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0956536" y="518627"/>
            <a:ext cx="0" cy="11164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6" idx="3"/>
          </p:cNvCxnSpPr>
          <p:nvPr/>
        </p:nvCxnSpPr>
        <p:spPr>
          <a:xfrm flipV="1">
            <a:off x="8772579" y="897924"/>
            <a:ext cx="3419421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772579" y="1283700"/>
            <a:ext cx="3419421" cy="1975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-21776" y="500806"/>
            <a:ext cx="337074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453062" y="5913545"/>
            <a:ext cx="1149821" cy="85154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104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4.16667E-6 0.00023 C -0.00026 -0.01181 -0.00013 -0.02361 -0.00079 -0.03542 C -0.00092 -0.03658 -0.00196 -0.03681 -0.00235 -0.03797 C -0.00274 -0.03912 -0.00261 -0.04074 -0.003 -0.0419 C -0.00717 -0.05394 -0.00157 -0.03264 -0.00599 -0.04838 C -0.0073 -0.05301 -0.00677 -0.05602 -0.00677 -0.06135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6135 L -0.00677 -0.06111 C -0.00899 -0.06042 -0.0112 -0.0588 -0.01342 -0.05857 L -0.03542 -0.05996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-0.05996 L -0.03542 -0.05949 C -0.03633 -0.07801 -0.03881 -0.09607 -0.03685 -0.11389 C -0.03659 -0.11621 -0.03607 -0.11806 -0.03542 -0.11945 C -0.03438 -0.1213 -0.02878 -0.12338 -0.02878 -0.12315 C -0.02266 -0.12431 -0.01654 -0.12431 -0.01042 -0.125 C -0.00964 -0.1257 -0.00886 -0.12639 -0.00821 -0.12709 C -0.00717 -0.12755 -0.00599 -0.12732 -0.00521 -0.12894 C -0.00443 -0.12986 -0.00417 -0.13264 -0.00378 -0.13426 C -0.00352 -0.13982 -0.00339 -0.14537 -0.003 -0.15093 C -0.00287 -0.15371 -0.00248 -0.15602 -0.00222 -0.15857 C -0.00196 -0.16412 -0.00183 -0.16968 -0.00157 -0.17523 C -0.00183 -0.18264 0.00026 -0.19375 -0.00222 -0.19769 C -0.01407 -0.21482 -0.01224 -0.19792 -0.01771 -0.19213 C -0.01914 -0.19051 -0.02214 -0.1882 -0.02214 -0.18773 C -0.0267 -0.17662 -0.02058 -0.19329 -0.02435 -0.17894 C -0.02487 -0.17662 -0.02592 -0.17523 -0.02657 -0.17338 C -0.02709 -0.17176 -0.02748 -0.16945 -0.028 -0.16783 C -0.02865 -0.16574 -0.03021 -0.16204 -0.03021 -0.16181 " pathEditMode="relative" rAng="0" ptsTypes="AAAAAAAAAAAAAAAAA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-724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16181 L -0.03021 -0.16181 C -0.02956 -0.16552 -0.02865 -0.16876 -0.02813 -0.17246 C -0.02761 -0.17501 -0.02761 -0.17779 -0.02735 -0.18033 C -0.02722 -0.18172 -0.02682 -0.18288 -0.02656 -0.18427 C -0.02774 -0.22061 -0.02839 -0.19769 -0.02656 -0.21297 C -0.0263 -0.21575 -0.0263 -0.21829 -0.02591 -0.22084 C -0.02552 -0.22246 -0.02487 -0.22362 -0.02435 -0.22478 C -0.02318 -0.22732 -0.02136 -0.22941 -0.01992 -0.23126 C -0.01823 -0.23103 -0.01654 -0.23056 -0.01485 -0.2301 C -0.0138 -0.22964 -0.01289 -0.22917 -0.01185 -0.22871 C -0.01016 -0.22825 -0.00847 -0.22779 -0.00664 -0.22755 C -0.00599 -0.22709 -0.00521 -0.22686 -0.00443 -0.22617 C -0.00391 -0.22547 -0.00352 -0.22431 -0.003 -0.22362 L -0.00222 -0.22223 " pathEditMode="relative" ptsTypes="AAAAAAAAAAAAAAA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-0.22223 L -0.00222 -0.22223 C -0.00717 -0.22177 -0.01225 -0.22339 -0.01693 -0.22084 C -0.01824 -0.22038 -0.01772 -0.21667 -0.01772 -0.21436 C -0.01772 -0.17848 -0.01798 -0.18519 -0.0155 -0.16089 C -0.01576 -0.1595 -0.0155 -0.15695 -0.01628 -0.15695 C -0.03516 -0.15695 -0.02331 -0.15996 -0.03165 -0.16227 C -0.03412 -0.16274 -0.0366 -0.16297 -0.03907 -0.16343 C -0.04128 -0.16436 -0.04337 -0.16552 -0.04558 -0.16621 C -0.0491 -0.1669 -0.05248 -0.1669 -0.05587 -0.16737 C -0.07123 -0.16922 -0.06303 -0.16783 -0.07436 -0.16991 C -0.07579 -0.17084 -0.07722 -0.17246 -0.07865 -0.17269 C -0.08555 -0.17339 -0.08529 -0.1713 -0.0905 -0.16991 C -0.09285 -0.16945 -0.09532 -0.16922 -0.09779 -0.16876 C -0.10417 -0.16505 -0.10066 -0.16667 -0.10808 -0.16343 L -0.11108 -0.16227 C -0.11147 -0.16135 -0.11199 -0.16042 -0.11251 -0.1595 C -0.11316 -0.15857 -0.11407 -0.15811 -0.11472 -0.15695 C -0.11785 -0.1514 -0.1155 -0.15186 -0.11759 -0.15186 " pathEditMode="relative" ptsTypes="AAAAAAAAAAAAAAAAAAA"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58 -0.15185 L -0.11758 -0.15185 C -0.11667 -0.15556 -0.11563 -0.1588 -0.11472 -0.1625 C -0.11433 -0.16366 -0.11446 -0.16528 -0.11394 -0.16643 C -0.11342 -0.16736 -0.11251 -0.16713 -0.11172 -0.16759 C -0.11055 -0.16875 -0.10925 -0.17014 -0.10808 -0.17153 C -0.10574 -0.17477 -0.10639 -0.17616 -0.10365 -0.17801 C -0.10274 -0.17893 -0.1017 -0.17893 -0.10079 -0.1794 C -0.09922 -0.18079 -0.09792 -0.18287 -0.09636 -0.18333 C -0.09297 -0.18449 -0.08946 -0.18403 -0.08607 -0.18472 C -0.08503 -0.18495 -0.08412 -0.18542 -0.08308 -0.18588 L -0.06251 -0.18333 C -0.06081 -0.1831 -0.05912 -0.18218 -0.0573 -0.18194 C -0.01498 -0.17963 -0.0155 -0.20556 -0.0155 -0.17801 L -0.0155 -0.17801 " pathEditMode="relative" ptsTypes="AAAAAAAAAAAAAAA">
                                      <p:cBhvr>
                                        <p:cTn id="10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16181 L -0.03021 -0.16181 C -0.02878 -0.1588 -0.02696 -0.15626 -0.02591 -0.15278 C -0.02526 -0.15093 -0.02513 -0.14839 -0.02513 -0.1463 C -0.0237 -0.07755 -0.03125 -0.09908 -0.02292 -0.07686 C -0.0237 -0.05927 -0.02409 -0.05996 -0.02292 -0.04167 C -0.02279 -0.04028 -0.0224 -0.03913 -0.02214 -0.03774 C -0.02097 -0.03033 -0.02227 -0.0345 -0.02006 -0.02848 C -0.01979 -0.0264 -0.01966 -0.02408 -0.01927 -0.022 C -0.01862 -0.01876 -0.01719 -0.01691 -0.01563 -0.01552 C -0.01485 -0.01482 -0.0142 -0.01459 -0.01341 -0.01413 C -0.01224 -0.00788 -0.01289 -0.00626 -0.00977 -0.00371 C -0.00782 -0.00232 -0.00743 -0.00255 -0.00599 -0.00255 " pathEditMode="relative" ptsTypes="AAAAAAAAAAAAA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37" grpId="0" animBg="1"/>
      <p:bldP spid="37" grpId="1" animBg="1"/>
      <p:bldP spid="40" grpId="0" animBg="1"/>
      <p:bldP spid="4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90</Words>
  <Application>Microsoft Macintosh PowerPoint</Application>
  <PresentationFormat>Custom</PresentationFormat>
  <Paragraphs>34</Paragraphs>
  <Slides>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Acrobat Document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foxadmin</dc:creator>
  <cp:lastModifiedBy>James Moustafellos</cp:lastModifiedBy>
  <cp:revision>162</cp:revision>
  <dcterms:created xsi:type="dcterms:W3CDTF">2014-09-15T20:08:46Z</dcterms:created>
  <dcterms:modified xsi:type="dcterms:W3CDTF">2014-09-15T20:11:24Z</dcterms:modified>
</cp:coreProperties>
</file>