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399"/>
    <a:srgbClr val="9D1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56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7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0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2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4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1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4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ED46-A91B-48B7-BBFF-D562AA2E9C5F}" type="datetimeFigureOut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F1EC-A7CD-4F04-88B0-770DD0FD2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447" y="298015"/>
            <a:ext cx="9144000" cy="1007395"/>
          </a:xfrm>
        </p:spPr>
        <p:txBody>
          <a:bodyPr>
            <a:normAutofit/>
          </a:bodyPr>
          <a:lstStyle/>
          <a:p>
            <a:r>
              <a:rPr lang="en-US" dirty="0" smtClean="0"/>
              <a:t>Team 3: Adopt a Station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-2562" r="10468" b="2562"/>
          <a:stretch/>
        </p:blipFill>
        <p:spPr>
          <a:xfrm>
            <a:off x="3264294" y="1503190"/>
            <a:ext cx="6296330" cy="39649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8800" y="1775012"/>
            <a:ext cx="2581294" cy="1512868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Loi</a:t>
            </a:r>
            <a:endParaRPr lang="en-US" b="1" dirty="0" smtClean="0"/>
          </a:p>
          <a:p>
            <a:pPr algn="ctr"/>
            <a:r>
              <a:rPr lang="en-US" sz="1600" dirty="0" smtClean="0"/>
              <a:t>Temple Sophomore; </a:t>
            </a:r>
          </a:p>
          <a:p>
            <a:pPr algn="ctr"/>
            <a:r>
              <a:rPr lang="en-US" sz="1600" dirty="0" smtClean="0"/>
              <a:t>MIS degree;</a:t>
            </a:r>
          </a:p>
          <a:p>
            <a:pPr algn="ctr"/>
            <a:r>
              <a:rPr lang="en-US" sz="1600" dirty="0" smtClean="0"/>
              <a:t>Was in the military prior to coming to school 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228846" y="4227080"/>
            <a:ext cx="2541248" cy="1512868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Noel</a:t>
            </a:r>
          </a:p>
          <a:p>
            <a:pPr algn="ctr"/>
            <a:r>
              <a:rPr lang="en-US" sz="1600" dirty="0"/>
              <a:t>Temple GMBA; </a:t>
            </a:r>
          </a:p>
          <a:p>
            <a:pPr algn="ctr"/>
            <a:r>
              <a:rPr lang="en-US" sz="1600" dirty="0"/>
              <a:t>Healthcare Concentration; Has a dog named Pickles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97376" y="1775012"/>
            <a:ext cx="2541248" cy="1512868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Leigh</a:t>
            </a:r>
          </a:p>
          <a:p>
            <a:pPr algn="ctr"/>
            <a:r>
              <a:rPr lang="en-US" sz="1600" dirty="0"/>
              <a:t>Temple Junior; </a:t>
            </a:r>
          </a:p>
          <a:p>
            <a:pPr algn="ctr"/>
            <a:r>
              <a:rPr lang="en-US" sz="1600" dirty="0"/>
              <a:t>MIS Degree; Originally from Washington DC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397376" y="4227080"/>
            <a:ext cx="2541248" cy="1512868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Stephanie</a:t>
            </a:r>
          </a:p>
          <a:p>
            <a:pPr algn="ctr"/>
            <a:r>
              <a:rPr lang="en-US" sz="1600" dirty="0"/>
              <a:t>Temple GMBA; </a:t>
            </a:r>
          </a:p>
          <a:p>
            <a:pPr algn="ctr"/>
            <a:r>
              <a:rPr lang="en-US" sz="1600" dirty="0"/>
              <a:t>General Concentration; </a:t>
            </a:r>
          </a:p>
          <a:p>
            <a:pPr algn="ctr"/>
            <a:r>
              <a:rPr lang="en-US" sz="1600" dirty="0"/>
              <a:t>Originally from Wisconsin</a:t>
            </a:r>
          </a:p>
        </p:txBody>
      </p:sp>
      <p:sp>
        <p:nvSpPr>
          <p:cNvPr id="12" name="AutoShape 2" descr="http://upload.wikimedia.org/wikipedia/commons/1/17/Temple_T_logo.svg"/>
          <p:cNvSpPr>
            <a:spLocks noChangeAspect="1" noChangeArrowheads="1"/>
          </p:cNvSpPr>
          <p:nvPr/>
        </p:nvSpPr>
        <p:spPr bwMode="auto">
          <a:xfrm>
            <a:off x="155576" y="410609"/>
            <a:ext cx="2063190" cy="23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593" y="298015"/>
            <a:ext cx="974813" cy="1117135"/>
          </a:xfrm>
          <a:prstGeom prst="rect">
            <a:avLst/>
          </a:prstGeom>
          <a:ln>
            <a:solidFill>
              <a:srgbClr val="9D1A3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15" y="277244"/>
            <a:ext cx="1019110" cy="1117937"/>
          </a:xfrm>
          <a:prstGeom prst="rect">
            <a:avLst/>
          </a:prstGeom>
        </p:spPr>
      </p:pic>
      <p:sp>
        <p:nvSpPr>
          <p:cNvPr id="18" name="Bent-Up Arrow 17"/>
          <p:cNvSpPr/>
          <p:nvPr/>
        </p:nvSpPr>
        <p:spPr>
          <a:xfrm rot="10800000">
            <a:off x="6843134" y="2149026"/>
            <a:ext cx="2924027" cy="382420"/>
          </a:xfrm>
          <a:prstGeom prst="bentUpArrow">
            <a:avLst/>
          </a:prstGeom>
          <a:solidFill>
            <a:srgbClr val="9D1A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/>
          <p:cNvSpPr/>
          <p:nvPr/>
        </p:nvSpPr>
        <p:spPr>
          <a:xfrm>
            <a:off x="2429337" y="4227080"/>
            <a:ext cx="3724835" cy="425203"/>
          </a:xfrm>
          <a:prstGeom prst="bentUpArrow">
            <a:avLst/>
          </a:prstGeom>
          <a:solidFill>
            <a:srgbClr val="9D1A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-Up Arrow 22"/>
          <p:cNvSpPr/>
          <p:nvPr/>
        </p:nvSpPr>
        <p:spPr>
          <a:xfrm rot="10800000" flipH="1">
            <a:off x="2429337" y="2021640"/>
            <a:ext cx="2583269" cy="391014"/>
          </a:xfrm>
          <a:prstGeom prst="bentUpArrow">
            <a:avLst/>
          </a:prstGeom>
          <a:solidFill>
            <a:srgbClr val="9D1A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-Up Arrow 23"/>
          <p:cNvSpPr/>
          <p:nvPr/>
        </p:nvSpPr>
        <p:spPr>
          <a:xfrm rot="10800000" flipV="1">
            <a:off x="7996418" y="4244174"/>
            <a:ext cx="1980361" cy="391014"/>
          </a:xfrm>
          <a:prstGeom prst="bentUpArrow">
            <a:avLst/>
          </a:prstGeom>
          <a:solidFill>
            <a:srgbClr val="9D1A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526249" y="5678483"/>
            <a:ext cx="9144000" cy="1007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Design Challenge – February 25,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7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25499" y="1428011"/>
            <a:ext cx="2072248" cy="2783541"/>
            <a:chOff x="2933029" y="3902337"/>
            <a:chExt cx="2072248" cy="2783541"/>
          </a:xfrm>
        </p:grpSpPr>
        <p:grpSp>
          <p:nvGrpSpPr>
            <p:cNvPr id="8" name="Group 7"/>
            <p:cNvGrpSpPr/>
            <p:nvPr/>
          </p:nvGrpSpPr>
          <p:grpSpPr>
            <a:xfrm>
              <a:off x="2933029" y="3902337"/>
              <a:ext cx="2072248" cy="2783541"/>
              <a:chOff x="2933029" y="3902337"/>
              <a:chExt cx="2072248" cy="278354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59" b="16984"/>
              <a:stretch/>
            </p:blipFill>
            <p:spPr>
              <a:xfrm>
                <a:off x="2933029" y="3902337"/>
                <a:ext cx="2072248" cy="2783541"/>
              </a:xfrm>
              <a:prstGeom prst="rect">
                <a:avLst/>
              </a:prstGeom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3237315" y="6182180"/>
                <a:ext cx="1456091" cy="430338"/>
              </a:xfrm>
              <a:prstGeom prst="roundRect">
                <a:avLst/>
              </a:prstGeom>
              <a:ln w="38100">
                <a:solidFill>
                  <a:srgbClr val="9D1A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Icy Bus Stops</a:t>
                </a:r>
                <a:endParaRPr lang="en-US" sz="1600" dirty="0"/>
              </a:p>
            </p:txBody>
          </p:sp>
        </p:grpSp>
        <p:sp>
          <p:nvSpPr>
            <p:cNvPr id="20" name="Rounded Rectangle 19"/>
            <p:cNvSpPr/>
            <p:nvPr/>
          </p:nvSpPr>
          <p:spPr>
            <a:xfrm>
              <a:off x="3156469" y="3960905"/>
              <a:ext cx="1617784" cy="500457"/>
            </a:xfrm>
            <a:prstGeom prst="roundRect">
              <a:avLst/>
            </a:prstGeom>
            <a:ln w="38100">
              <a:solidFill>
                <a:srgbClr val="9D1A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No Weather Protection</a:t>
              </a:r>
              <a:endParaRPr lang="en-US" sz="1600" dirty="0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76" y="2579300"/>
            <a:ext cx="1007942" cy="1791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7" t="42461" r="23865" b="29641"/>
          <a:stretch/>
        </p:blipFill>
        <p:spPr>
          <a:xfrm>
            <a:off x="8526676" y="3095636"/>
            <a:ext cx="1318655" cy="1149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6804" y="173118"/>
            <a:ext cx="9144000" cy="1007395"/>
          </a:xfrm>
        </p:spPr>
        <p:txBody>
          <a:bodyPr>
            <a:normAutofit/>
          </a:bodyPr>
          <a:lstStyle/>
          <a:p>
            <a:r>
              <a:rPr lang="en-US" dirty="0" smtClean="0"/>
              <a:t>Discovering Septa</a:t>
            </a:r>
            <a:endParaRPr lang="en-US" dirty="0"/>
          </a:p>
        </p:txBody>
      </p:sp>
      <p:sp>
        <p:nvSpPr>
          <p:cNvPr id="12" name="AutoShape 2" descr="http://upload.wikimedia.org/wikipedia/commons/1/17/Temple_T_logo.svg"/>
          <p:cNvSpPr>
            <a:spLocks noChangeAspect="1" noChangeArrowheads="1"/>
          </p:cNvSpPr>
          <p:nvPr/>
        </p:nvSpPr>
        <p:spPr bwMode="auto">
          <a:xfrm>
            <a:off x="155576" y="410609"/>
            <a:ext cx="2063190" cy="23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593" y="298015"/>
            <a:ext cx="974813" cy="1117135"/>
          </a:xfrm>
          <a:prstGeom prst="rect">
            <a:avLst/>
          </a:prstGeom>
          <a:ln>
            <a:solidFill>
              <a:srgbClr val="9D1A3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915" y="277244"/>
            <a:ext cx="1019110" cy="1117937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526249" y="5678483"/>
            <a:ext cx="9144000" cy="1007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24639" y="1594122"/>
            <a:ext cx="2288772" cy="3881148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Fieldwork</a:t>
            </a:r>
            <a:endParaRPr lang="en-US" sz="2000" u="sng" dirty="0" smtClean="0"/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3 Septa Tours 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40 Speed-dating interviews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4 Personal Septa Experiences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4 Competitor Experiences (Car, Uber, Taxi, Bike) 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3 Comparison Experiences (Boston Subway, DC Metro, Chicago El)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6" t="23666" r="38619" b="45254"/>
          <a:stretch/>
        </p:blipFill>
        <p:spPr>
          <a:xfrm>
            <a:off x="4969275" y="2403365"/>
            <a:ext cx="2546253" cy="175846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336218" y="2356100"/>
            <a:ext cx="1845689" cy="500457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Limited Arrival Notifications</a:t>
            </a:r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27847" r="28391" b="32619"/>
          <a:stretch/>
        </p:blipFill>
        <p:spPr>
          <a:xfrm>
            <a:off x="7452627" y="4955797"/>
            <a:ext cx="4654253" cy="1748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7" b="9333"/>
          <a:stretch/>
        </p:blipFill>
        <p:spPr>
          <a:xfrm>
            <a:off x="9782857" y="2436552"/>
            <a:ext cx="2354655" cy="26447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 b="26769"/>
          <a:stretch/>
        </p:blipFill>
        <p:spPr>
          <a:xfrm>
            <a:off x="5778645" y="4167289"/>
            <a:ext cx="1799457" cy="217862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574998" y="4386138"/>
            <a:ext cx="2204755" cy="500457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Tokens or Cash; Not sold at every stop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5575995" y="6174830"/>
            <a:ext cx="2204755" cy="500457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Many City Parking Options</a:t>
            </a:r>
            <a:endParaRPr lang="en-US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8823290" y="6168016"/>
            <a:ext cx="2204755" cy="500457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Station Art  – </a:t>
            </a:r>
          </a:p>
          <a:p>
            <a:pPr algn="ctr"/>
            <a:r>
              <a:rPr lang="en-US" b="1" dirty="0" smtClean="0"/>
              <a:t>15</a:t>
            </a:r>
            <a:r>
              <a:rPr lang="en-US" b="1" baseline="30000" dirty="0" smtClean="0"/>
              <a:t>th</a:t>
            </a:r>
            <a:r>
              <a:rPr lang="en-US" b="1" dirty="0" smtClean="0"/>
              <a:t> Street Station</a:t>
            </a:r>
            <a:endParaRPr lang="en-US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9876743" y="4558263"/>
            <a:ext cx="2204755" cy="500457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Dirty Stations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7578102" y="2416661"/>
            <a:ext cx="2204755" cy="500457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Testing New Payment System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968804" y="1445098"/>
            <a:ext cx="5797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“…Any extra revenue we put towards increasing ridership… cleanliness comes second or third…” </a:t>
            </a:r>
          </a:p>
          <a:p>
            <a:r>
              <a:rPr lang="en-US" sz="1600" b="1" dirty="0" smtClean="0"/>
              <a:t>– Byron </a:t>
            </a:r>
            <a:r>
              <a:rPr lang="en-US" sz="1600" b="1" dirty="0" err="1" smtClean="0"/>
              <a:t>Comati</a:t>
            </a:r>
            <a:r>
              <a:rPr lang="en-US" sz="1600" b="1" dirty="0" smtClean="0"/>
              <a:t>, Septa Director of Strategic Planning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607297" y="4197596"/>
            <a:ext cx="3225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Most common customer service inquiries: Don’t know where to go to get transportation or don’t know the real-time location of transportation </a:t>
            </a:r>
          </a:p>
          <a:p>
            <a:r>
              <a:rPr lang="en-US" sz="1600" b="1" dirty="0" smtClean="0"/>
              <a:t>– Customer Service Tour</a:t>
            </a:r>
            <a:endParaRPr lang="en-US" sz="16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44562" y="5784745"/>
            <a:ext cx="4993559" cy="936037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Opportunities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Cleaner Stations		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Real-time 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pp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7664" y="6136007"/>
            <a:ext cx="26455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/>
              <a:t>Bus S</a:t>
            </a:r>
            <a:r>
              <a:rPr lang="en-US" sz="1600" dirty="0" smtClean="0"/>
              <a:t>helters</a:t>
            </a:r>
            <a:endParaRPr lang="en-US" sz="16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Community Art at </a:t>
            </a:r>
            <a:r>
              <a:rPr lang="en-US" sz="1600" dirty="0"/>
              <a:t>S</a:t>
            </a:r>
            <a:r>
              <a:rPr lang="en-US" sz="1600" dirty="0" smtClean="0"/>
              <a:t>tations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777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470" y="316608"/>
            <a:ext cx="9144000" cy="1007395"/>
          </a:xfrm>
        </p:spPr>
        <p:txBody>
          <a:bodyPr>
            <a:normAutofit/>
          </a:bodyPr>
          <a:lstStyle/>
          <a:p>
            <a:r>
              <a:rPr lang="en-US" dirty="0" smtClean="0"/>
              <a:t>Septa Stakeholders</a:t>
            </a:r>
            <a:endParaRPr lang="en-US" dirty="0"/>
          </a:p>
        </p:txBody>
      </p:sp>
      <p:sp>
        <p:nvSpPr>
          <p:cNvPr id="12" name="AutoShape 2" descr="http://upload.wikimedia.org/wikipedia/commons/1/17/Temple_T_logo.svg"/>
          <p:cNvSpPr>
            <a:spLocks noChangeAspect="1" noChangeArrowheads="1"/>
          </p:cNvSpPr>
          <p:nvPr/>
        </p:nvSpPr>
        <p:spPr bwMode="auto">
          <a:xfrm>
            <a:off x="155576" y="410609"/>
            <a:ext cx="2063190" cy="23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593" y="298015"/>
            <a:ext cx="974813" cy="1117135"/>
          </a:xfrm>
          <a:prstGeom prst="rect">
            <a:avLst/>
          </a:prstGeom>
          <a:ln>
            <a:solidFill>
              <a:srgbClr val="9D1A3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15" y="277244"/>
            <a:ext cx="1019110" cy="111793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406739" y="1583294"/>
            <a:ext cx="2564255" cy="5101765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Septa Stakeholders</a:t>
            </a:r>
          </a:p>
          <a:p>
            <a:pPr algn="ctr"/>
            <a:endParaRPr lang="en-US" sz="1200" b="1" u="sng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Tourists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People who live in city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People who live in suburbs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Employees (in and out of city)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Insurance Agencies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Taxi Drivers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City/Suburb Businesses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Property Realtors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Bikers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Drivers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Septa Employees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Government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City Planning Agencies</a:t>
            </a:r>
            <a:endParaRPr lang="en-US" sz="2000" b="1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47625" r="53673" b="35018"/>
          <a:stretch/>
        </p:blipFill>
        <p:spPr>
          <a:xfrm>
            <a:off x="2385564" y="5092862"/>
            <a:ext cx="1923344" cy="1592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8" t="49700" r="26047" b="34518"/>
          <a:stretch/>
        </p:blipFill>
        <p:spPr>
          <a:xfrm>
            <a:off x="2335100" y="1638281"/>
            <a:ext cx="1973808" cy="160371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5183" y="1604955"/>
            <a:ext cx="2259317" cy="5101765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Lou</a:t>
            </a:r>
            <a:r>
              <a:rPr lang="en-US" sz="1400" dirty="0" smtClean="0"/>
              <a:t>, a South Philly data processing employee</a:t>
            </a:r>
          </a:p>
          <a:p>
            <a:endParaRPr lang="en-US" sz="1400" dirty="0"/>
          </a:p>
          <a:p>
            <a:r>
              <a:rPr lang="en-US" sz="1400" b="1" dirty="0" smtClean="0"/>
              <a:t>“Loves South Philly Living”</a:t>
            </a:r>
          </a:p>
          <a:p>
            <a:endParaRPr lang="en-US" sz="1400" dirty="0" smtClean="0"/>
          </a:p>
          <a:p>
            <a:r>
              <a:rPr lang="en-US" sz="1400" dirty="0" smtClean="0"/>
              <a:t>He </a:t>
            </a:r>
            <a:r>
              <a:rPr lang="en-US" sz="1400" b="1" dirty="0" smtClean="0"/>
              <a:t>takes the Broad Street Line every day </a:t>
            </a:r>
            <a:r>
              <a:rPr lang="en-US" sz="1400" dirty="0" smtClean="0"/>
              <a:t>for work and to pick up his kids from school.  </a:t>
            </a:r>
          </a:p>
          <a:p>
            <a:endParaRPr lang="en-US" sz="1400" dirty="0"/>
          </a:p>
          <a:p>
            <a:r>
              <a:rPr lang="en-US" sz="1400" b="1" dirty="0" smtClean="0"/>
              <a:t>Late trains are a primary source of frustration</a:t>
            </a:r>
            <a:r>
              <a:rPr lang="en-US" sz="1400" dirty="0" smtClean="0"/>
              <a:t>, as he depends on the subway for all of his needs. He </a:t>
            </a:r>
            <a:r>
              <a:rPr lang="en-US" sz="1400" b="1" dirty="0" smtClean="0"/>
              <a:t>hates using cash for tokens</a:t>
            </a:r>
            <a:r>
              <a:rPr lang="en-US" sz="1400" dirty="0" smtClean="0"/>
              <a:t>. 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He </a:t>
            </a:r>
            <a:r>
              <a:rPr lang="en-US" sz="1400" b="1" dirty="0" smtClean="0"/>
              <a:t>needs</a:t>
            </a:r>
            <a:r>
              <a:rPr lang="en-US" sz="1400" dirty="0" smtClean="0"/>
              <a:t> the subway to be </a:t>
            </a:r>
            <a:r>
              <a:rPr lang="en-US" sz="1400" b="1" dirty="0" smtClean="0"/>
              <a:t>on time and frequent.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340731" y="1583294"/>
            <a:ext cx="2163583" cy="5101765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John</a:t>
            </a:r>
            <a:r>
              <a:rPr lang="en-US" sz="1400" dirty="0" smtClean="0"/>
              <a:t>, a city executive who lives on the Mainline</a:t>
            </a:r>
          </a:p>
          <a:p>
            <a:endParaRPr lang="en-US" sz="1400" dirty="0"/>
          </a:p>
          <a:p>
            <a:r>
              <a:rPr lang="en-US" sz="1400" b="1" dirty="0" smtClean="0"/>
              <a:t>“Not enough time in the day”  </a:t>
            </a:r>
          </a:p>
          <a:p>
            <a:endParaRPr lang="en-US" sz="1400" dirty="0"/>
          </a:p>
          <a:p>
            <a:r>
              <a:rPr lang="en-US" sz="1400" dirty="0"/>
              <a:t>H</a:t>
            </a:r>
            <a:r>
              <a:rPr lang="en-US" sz="1400" dirty="0" smtClean="0"/>
              <a:t>e </a:t>
            </a:r>
            <a:r>
              <a:rPr lang="en-US" sz="1400" b="1" dirty="0" smtClean="0"/>
              <a:t>drives</a:t>
            </a:r>
            <a:r>
              <a:rPr lang="en-US" sz="1400" dirty="0" smtClean="0"/>
              <a:t> to the city every day, because it’s </a:t>
            </a:r>
            <a:r>
              <a:rPr lang="en-US" sz="1400" b="1" dirty="0" smtClean="0"/>
              <a:t>faster and more reliable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He </a:t>
            </a:r>
            <a:r>
              <a:rPr lang="en-US" sz="1400" b="1" dirty="0" smtClean="0"/>
              <a:t>hates the traffic</a:t>
            </a:r>
            <a:r>
              <a:rPr lang="en-US" sz="1400" dirty="0" smtClean="0"/>
              <a:t> and it’s high </a:t>
            </a:r>
            <a:r>
              <a:rPr lang="en-US" sz="1400" b="1" dirty="0" smtClean="0"/>
              <a:t>stress</a:t>
            </a:r>
            <a:r>
              <a:rPr lang="en-US" sz="1400" dirty="0"/>
              <a:t> </a:t>
            </a:r>
            <a:r>
              <a:rPr lang="en-US" sz="1400" dirty="0" smtClean="0"/>
              <a:t>to find parking. </a:t>
            </a:r>
          </a:p>
          <a:p>
            <a:endParaRPr lang="en-US" sz="1200" dirty="0" smtClean="0"/>
          </a:p>
          <a:p>
            <a:r>
              <a:rPr lang="en-US" sz="1400" dirty="0" smtClean="0"/>
              <a:t>He needs </a:t>
            </a:r>
            <a:r>
              <a:rPr lang="en-US" sz="1400" b="1" dirty="0" smtClean="0"/>
              <a:t>quick and easy</a:t>
            </a:r>
            <a:r>
              <a:rPr lang="en-US" sz="1400" dirty="0" smtClean="0"/>
              <a:t> transportation, as well as </a:t>
            </a:r>
            <a:r>
              <a:rPr lang="en-US" sz="1400" b="1" dirty="0" smtClean="0"/>
              <a:t>high frequency</a:t>
            </a:r>
            <a:r>
              <a:rPr lang="en-US" sz="1400" dirty="0" smtClean="0"/>
              <a:t>. </a:t>
            </a:r>
          </a:p>
          <a:p>
            <a:endParaRPr lang="en-US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2469765" y="3277043"/>
            <a:ext cx="1456091" cy="430338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Lou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469765" y="4603102"/>
            <a:ext cx="1456091" cy="430338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John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6683834" y="1617962"/>
            <a:ext cx="2564255" cy="1320121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Septa “Wants”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Increased ridership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loyal riders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Updated fleet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673399" y="3093875"/>
            <a:ext cx="2564255" cy="1989513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Septa “Needs”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Cleaner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On-time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frequent stops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Better payment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station cameras (security)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683834" y="5239180"/>
            <a:ext cx="2564255" cy="1299560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Septa “Have”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Range of transportation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Customer reliance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321469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470" y="316608"/>
            <a:ext cx="9144000" cy="1007395"/>
          </a:xfrm>
        </p:spPr>
        <p:txBody>
          <a:bodyPr>
            <a:normAutofit/>
          </a:bodyPr>
          <a:lstStyle/>
          <a:p>
            <a:r>
              <a:rPr lang="en-US" dirty="0" smtClean="0"/>
              <a:t>How Might We…</a:t>
            </a:r>
            <a:endParaRPr lang="en-US" dirty="0"/>
          </a:p>
        </p:txBody>
      </p:sp>
      <p:sp>
        <p:nvSpPr>
          <p:cNvPr id="12" name="AutoShape 2" descr="http://upload.wikimedia.org/wikipedia/commons/1/17/Temple_T_logo.svg"/>
          <p:cNvSpPr>
            <a:spLocks noChangeAspect="1" noChangeArrowheads="1"/>
          </p:cNvSpPr>
          <p:nvPr/>
        </p:nvSpPr>
        <p:spPr bwMode="auto">
          <a:xfrm>
            <a:off x="155576" y="410609"/>
            <a:ext cx="2063190" cy="23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593" y="298015"/>
            <a:ext cx="974813" cy="1117135"/>
          </a:xfrm>
          <a:prstGeom prst="rect">
            <a:avLst/>
          </a:prstGeom>
          <a:ln>
            <a:solidFill>
              <a:srgbClr val="9D1A3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15" y="277244"/>
            <a:ext cx="1019110" cy="1117937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194468" y="2565598"/>
            <a:ext cx="2858465" cy="1798123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/>
              <a:t>Silver Adoption Level</a:t>
            </a:r>
          </a:p>
          <a:p>
            <a:r>
              <a:rPr lang="en-US" sz="1400" dirty="0" smtClean="0"/>
              <a:t>Includes: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Company advertisements throughout the station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Branded recycling bins throughout the station </a:t>
            </a:r>
          </a:p>
          <a:p>
            <a:pPr marL="285750" indent="-285750">
              <a:buFont typeface="Arial"/>
              <a:buChar char="•"/>
            </a:pPr>
            <a:endParaRPr lang="en-US" sz="1400" b="1" dirty="0" smtClean="0"/>
          </a:p>
          <a:p>
            <a:endParaRPr lang="en-US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3207560" y="1356082"/>
            <a:ext cx="7017354" cy="1105597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How might we create more sustainable revenue streams to make Septa cleaner, more efficient, and more desirable overall. </a:t>
            </a:r>
            <a:endParaRPr lang="en-US" sz="1400" i="1" dirty="0" smtClean="0"/>
          </a:p>
        </p:txBody>
      </p:sp>
      <p:sp>
        <p:nvSpPr>
          <p:cNvPr id="34" name="Rounded Rectangle 33"/>
          <p:cNvSpPr/>
          <p:nvPr/>
        </p:nvSpPr>
        <p:spPr>
          <a:xfrm>
            <a:off x="3203470" y="4474886"/>
            <a:ext cx="5605710" cy="2280100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u="sng" dirty="0" smtClean="0"/>
              <a:t>Gold Adoption Example</a:t>
            </a:r>
            <a:endParaRPr lang="en-US" sz="800" dirty="0" smtClean="0"/>
          </a:p>
          <a:p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1400" dirty="0" smtClean="0"/>
              <a:t>All of the Centers for the Performing Arts along Broad Street sponsor the Walnut Locust Station.</a:t>
            </a:r>
          </a:p>
          <a:p>
            <a:endParaRPr lang="en-US" sz="800" dirty="0"/>
          </a:p>
          <a:p>
            <a:r>
              <a:rPr lang="en-US" sz="1400" dirty="0" smtClean="0"/>
              <a:t>The station’s columns are painted with musical notes representing the theatres’ missions.</a:t>
            </a:r>
          </a:p>
          <a:p>
            <a:endParaRPr lang="en-US" sz="800" dirty="0" smtClean="0"/>
          </a:p>
          <a:p>
            <a:r>
              <a:rPr lang="en-US" sz="1400" dirty="0" smtClean="0"/>
              <a:t>Septa receives advertising revenue, which can go toward other improvements, and the theatres receive publicity.</a:t>
            </a:r>
          </a:p>
        </p:txBody>
      </p:sp>
      <p:pic>
        <p:nvPicPr>
          <p:cNvPr id="3" name="Picture 2" descr="IMG_436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62" y="4552861"/>
            <a:ext cx="2947426" cy="221056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4738" y="1422518"/>
            <a:ext cx="2998086" cy="5318957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u="sng" dirty="0" smtClean="0"/>
              <a:t>Adopt A Station</a:t>
            </a:r>
          </a:p>
          <a:p>
            <a:pPr algn="ctr"/>
            <a:endParaRPr lang="en-US" sz="2000" b="1" u="sng" dirty="0"/>
          </a:p>
          <a:p>
            <a:r>
              <a:rPr lang="en-US" sz="1400" dirty="0" smtClean="0"/>
              <a:t>Many of the big ideas proposed by other teams (cell phone apps, station upgrades, bus stops, etc.) require significant financial investments. </a:t>
            </a:r>
          </a:p>
          <a:p>
            <a:endParaRPr lang="en-US" sz="1400" dirty="0"/>
          </a:p>
          <a:p>
            <a:r>
              <a:rPr lang="en-US" sz="1400" dirty="0" smtClean="0"/>
              <a:t>Adopt a Station creates a sustainable revenue stream for Septa, giving Septa the financial support needed to pursue other organizational improvements. </a:t>
            </a:r>
          </a:p>
          <a:p>
            <a:endParaRPr lang="en-US" sz="1400" dirty="0"/>
          </a:p>
          <a:p>
            <a:r>
              <a:rPr lang="en-US" sz="1400" dirty="0" smtClean="0"/>
              <a:t>For example, area organizations like Comcast or Penn Medicine adopt stations near their businesses, ensure the stations cleanliness, and in return are afforded significant advertising opportunities around the adopted station.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6134000" y="2553385"/>
            <a:ext cx="3080512" cy="1837356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/>
              <a:t>Gold Adoption Level</a:t>
            </a:r>
          </a:p>
          <a:p>
            <a:r>
              <a:rPr lang="en-US" sz="1400" dirty="0" smtClean="0"/>
              <a:t>Includes: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Silver adoption level, plus: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More significant branding elements like painted columns or murals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Company name displayed alongside station name plaques</a:t>
            </a:r>
          </a:p>
          <a:p>
            <a:endParaRPr lang="en-US" sz="1400" b="1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9322599" y="2526365"/>
            <a:ext cx="2768835" cy="1850866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400" b="1" dirty="0" smtClean="0"/>
              <a:t>Platinum Adoption Level</a:t>
            </a:r>
          </a:p>
          <a:p>
            <a:r>
              <a:rPr lang="en-US" sz="1400" dirty="0" smtClean="0"/>
              <a:t>Includes: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Gold adoption level, plus: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Instead of station name plaques, the station will be renamed to include the name of the adopting company</a:t>
            </a:r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973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470" y="316608"/>
            <a:ext cx="9144000" cy="1007395"/>
          </a:xfrm>
        </p:spPr>
        <p:txBody>
          <a:bodyPr>
            <a:normAutofit/>
          </a:bodyPr>
          <a:lstStyle/>
          <a:p>
            <a:r>
              <a:rPr lang="en-US" dirty="0" smtClean="0"/>
              <a:t>Value Proposition</a:t>
            </a:r>
            <a:endParaRPr lang="en-US" dirty="0"/>
          </a:p>
        </p:txBody>
      </p:sp>
      <p:sp>
        <p:nvSpPr>
          <p:cNvPr id="12" name="AutoShape 2" descr="http://upload.wikimedia.org/wikipedia/commons/1/17/Temple_T_logo.svg"/>
          <p:cNvSpPr>
            <a:spLocks noChangeAspect="1" noChangeArrowheads="1"/>
          </p:cNvSpPr>
          <p:nvPr/>
        </p:nvSpPr>
        <p:spPr bwMode="auto">
          <a:xfrm>
            <a:off x="155576" y="410609"/>
            <a:ext cx="2063190" cy="23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593" y="298015"/>
            <a:ext cx="974813" cy="1117135"/>
          </a:xfrm>
          <a:prstGeom prst="rect">
            <a:avLst/>
          </a:prstGeom>
          <a:ln>
            <a:solidFill>
              <a:srgbClr val="9D1A3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15" y="277244"/>
            <a:ext cx="1019110" cy="111793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229190" y="1530920"/>
            <a:ext cx="4588696" cy="1375956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u="sng" dirty="0" smtClean="0"/>
              <a:t>Station Improvements Cost Money!</a:t>
            </a:r>
          </a:p>
          <a:p>
            <a:endParaRPr lang="en-US" sz="1000" b="1" dirty="0"/>
          </a:p>
          <a:p>
            <a:r>
              <a:rPr lang="en-US" sz="1400" dirty="0"/>
              <a:t>Adopt a Station creates a sustainable revenue stream for Septa, giving Septa the financial support needed to pursue other organizational improvements. </a:t>
            </a:r>
          </a:p>
          <a:p>
            <a:pPr algn="ctr"/>
            <a:endParaRPr lang="en-US" sz="2000" b="1" dirty="0" smtClean="0"/>
          </a:p>
        </p:txBody>
      </p:sp>
      <p:sp>
        <p:nvSpPr>
          <p:cNvPr id="33" name="Rounded Rectangle 32"/>
          <p:cNvSpPr/>
          <p:nvPr/>
        </p:nvSpPr>
        <p:spPr>
          <a:xfrm>
            <a:off x="218585" y="5256470"/>
            <a:ext cx="7714797" cy="1406993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900" dirty="0" smtClean="0"/>
          </a:p>
          <a:p>
            <a:r>
              <a:rPr lang="en-US" sz="900" i="1" dirty="0"/>
              <a:t/>
            </a:r>
            <a:br>
              <a:rPr lang="en-US" sz="900" i="1" dirty="0"/>
            </a:br>
            <a:r>
              <a:rPr lang="en-US" sz="1400" i="1" dirty="0" smtClean="0"/>
              <a:t>The </a:t>
            </a:r>
            <a:r>
              <a:rPr lang="en-US" sz="1400" i="1" dirty="0"/>
              <a:t>new “super stop” in Arlington, Va., has a stainless steel design, heated concrete floors, a state-of-the-art computerized bus schedule... and a price tag of $1 million</a:t>
            </a:r>
            <a:r>
              <a:rPr lang="en-US" sz="1400" i="1" dirty="0" smtClean="0"/>
              <a:t>.</a:t>
            </a:r>
            <a:endParaRPr lang="en-US" sz="1400" i="1" dirty="0"/>
          </a:p>
          <a:p>
            <a:pPr algn="r"/>
            <a:r>
              <a:rPr lang="en-US" sz="1400" i="1" dirty="0" smtClean="0"/>
              <a:t>The Washington Post, March 24, 2013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0250" y="2979572"/>
            <a:ext cx="4663819" cy="2143385"/>
          </a:xfrm>
          <a:prstGeom prst="roundRect">
            <a:avLst/>
          </a:prstGeom>
          <a:ln w="38100">
            <a:solidFill>
              <a:srgbClr val="014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u="sng" dirty="0" smtClean="0"/>
              <a:t>Adopt A Station Benefits</a:t>
            </a:r>
          </a:p>
          <a:p>
            <a:pPr algn="ctr"/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Creates a sense of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Encourages adopting company to keep station clean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Creates a sustainable source of revenue for Septa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Revenue can be used to pay for many of Septa’s other needs – clean stations, develop a better app, update token system, provide bus stop weather protection, etc. </a:t>
            </a:r>
          </a:p>
        </p:txBody>
      </p:sp>
      <p:pic>
        <p:nvPicPr>
          <p:cNvPr id="7" name="Picture 6" descr="Screen Shot 2015-03-11 at 10.14.54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9" b="15944"/>
          <a:stretch/>
        </p:blipFill>
        <p:spPr>
          <a:xfrm>
            <a:off x="284963" y="5342365"/>
            <a:ext cx="6927518" cy="4961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16984"/>
          <a:stretch/>
        </p:blipFill>
        <p:spPr>
          <a:xfrm>
            <a:off x="5142798" y="2069618"/>
            <a:ext cx="2072248" cy="278354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447084" y="4349461"/>
            <a:ext cx="1456091" cy="430338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Icy Bus Stops</a:t>
            </a:r>
            <a:endParaRPr lang="en-US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5366238" y="2128186"/>
            <a:ext cx="1617784" cy="500457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 Weather Protection</a:t>
            </a:r>
            <a:endParaRPr lang="en-US" sz="1600" dirty="0"/>
          </a:p>
        </p:txBody>
      </p:sp>
      <p:sp>
        <p:nvSpPr>
          <p:cNvPr id="37" name="Rounded Rectangle 36"/>
          <p:cNvSpPr/>
          <p:nvPr/>
        </p:nvSpPr>
        <p:spPr>
          <a:xfrm>
            <a:off x="7398945" y="1578568"/>
            <a:ext cx="4588696" cy="2752117"/>
          </a:xfrm>
          <a:prstGeom prst="roundRect">
            <a:avLst/>
          </a:prstGeom>
          <a:ln w="38100">
            <a:solidFill>
              <a:srgbClr val="9D1A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u="sng" dirty="0" smtClean="0"/>
              <a:t>Septa Needs</a:t>
            </a:r>
          </a:p>
          <a:p>
            <a:pPr algn="ctr"/>
            <a:endParaRPr lang="en-US" sz="800" b="1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Adopt a Station has low start up costs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Need a sales force to sell the idea to local businesses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This cost can be lessened by simply putting together information about the program on Septa’s website and allowing companies to come to Septa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Septa needs cornerstone company to champion the program – Comcast, Aramark, Penn Medicine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Once established, the program will inspire other companies to partner with Septa and the model will be self-sustaining.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900" y="4425903"/>
            <a:ext cx="1266547" cy="23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782</Words>
  <Application>Microsoft Macintosh PowerPoint</Application>
  <PresentationFormat>Custom</PresentationFormat>
  <Paragraphs>143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Team 3: Adopt a Station</vt:lpstr>
      <vt:lpstr>Discovering Septa</vt:lpstr>
      <vt:lpstr>Septa Stakeholders</vt:lpstr>
      <vt:lpstr>How Might We…</vt:lpstr>
      <vt:lpstr>Value Proposition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3: Adapt a Station</dc:title>
  <dc:creator>Stephanie Robinson</dc:creator>
  <cp:lastModifiedBy>James Moustafellos</cp:lastModifiedBy>
  <cp:revision>41</cp:revision>
  <dcterms:created xsi:type="dcterms:W3CDTF">2015-03-09T16:09:39Z</dcterms:created>
  <dcterms:modified xsi:type="dcterms:W3CDTF">2015-09-21T14:37:39Z</dcterms:modified>
</cp:coreProperties>
</file>