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FFFFFF"/>
    <a:srgbClr val="660066"/>
    <a:srgbClr val="C7ABFF"/>
    <a:srgbClr val="C00000"/>
    <a:srgbClr val="333F50"/>
    <a:srgbClr val="E28B8B"/>
    <a:srgbClr val="9966FF"/>
    <a:srgbClr val="FF7C8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3" autoAdjust="0"/>
  </p:normalViewPr>
  <p:slideViewPr>
    <p:cSldViewPr snapToGrid="0">
      <p:cViewPr varScale="1">
        <p:scale>
          <a:sx n="108" d="100"/>
          <a:sy n="108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3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4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0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9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0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4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5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1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0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4C904-4BC0-4FC6-8072-D907AA0B5AEC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E54F7-5C66-4D41-A4DA-799C341B9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0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395" y="670573"/>
            <a:ext cx="1899566" cy="58350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1" y="-18896"/>
            <a:ext cx="12192000" cy="6894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endCxn id="48" idx="3"/>
          </p:cNvCxnSpPr>
          <p:nvPr/>
        </p:nvCxnSpPr>
        <p:spPr>
          <a:xfrm flipH="1">
            <a:off x="3675556" y="2208512"/>
            <a:ext cx="1774320" cy="14763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322" y="4397678"/>
            <a:ext cx="666635" cy="10053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245060" y="969166"/>
            <a:ext cx="2483221" cy="2483221"/>
          </a:xfrm>
          <a:prstGeom prst="ellipse">
            <a:avLst/>
          </a:prstGeom>
          <a:solidFill>
            <a:srgbClr val="FF7C8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242315" y="969166"/>
            <a:ext cx="2483221" cy="2483221"/>
          </a:xfrm>
          <a:prstGeom prst="ellips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06744" y="1914457"/>
            <a:ext cx="2483221" cy="2483221"/>
          </a:xfrm>
          <a:prstGeom prst="ellipse">
            <a:avLst/>
          </a:prstGeom>
          <a:solidFill>
            <a:srgbClr val="9966FF">
              <a:alpha val="55000"/>
            </a:srgbClr>
          </a:solidFill>
          <a:ln w="571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69596" y="1749472"/>
            <a:ext cx="1396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AUTHENTIC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9596401">
            <a:off x="7024119" y="4250425"/>
            <a:ext cx="1671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INNOVATION</a:t>
            </a:r>
            <a:endParaRPr lang="en-US" sz="1600" b="1" dirty="0">
              <a:solidFill>
                <a:srgbClr val="66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44738" y="2639770"/>
            <a:ext cx="1879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33F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REPRODUCTION</a:t>
            </a:r>
            <a:endParaRPr lang="en-US" sz="1600" b="1" dirty="0">
              <a:solidFill>
                <a:srgbClr val="333F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9321" y="1458191"/>
            <a:ext cx="1361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Replica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8430861">
            <a:off x="7183915" y="2820725"/>
            <a:ext cx="1361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Fusion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3087611">
            <a:off x="5588594" y="2838443"/>
            <a:ext cx="1361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Inspired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8092132">
            <a:off x="5211338" y="1690511"/>
            <a:ext cx="1361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Licensed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ircular Arrow 14"/>
          <p:cNvSpPr/>
          <p:nvPr/>
        </p:nvSpPr>
        <p:spPr>
          <a:xfrm rot="10463443">
            <a:off x="5584973" y="1695277"/>
            <a:ext cx="2912395" cy="2906964"/>
          </a:xfrm>
          <a:prstGeom prst="circularArrow">
            <a:avLst>
              <a:gd name="adj1" fmla="val 3883"/>
              <a:gd name="adj2" fmla="val 713991"/>
              <a:gd name="adj3" fmla="val 20480712"/>
              <a:gd name="adj4" fmla="val 49439"/>
              <a:gd name="adj5" fmla="val 7252"/>
            </a:avLst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ircular Arrow 15"/>
          <p:cNvSpPr/>
          <p:nvPr/>
        </p:nvSpPr>
        <p:spPr>
          <a:xfrm rot="14763643">
            <a:off x="6048639" y="749987"/>
            <a:ext cx="2912395" cy="2906963"/>
          </a:xfrm>
          <a:prstGeom prst="circularArrow">
            <a:avLst>
              <a:gd name="adj1" fmla="val 3883"/>
              <a:gd name="adj2" fmla="val 713991"/>
              <a:gd name="adj3" fmla="val 20480712"/>
              <a:gd name="adj4" fmla="val 49439"/>
              <a:gd name="adj5" fmla="val 7252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ircular Arrow 13"/>
          <p:cNvSpPr/>
          <p:nvPr/>
        </p:nvSpPr>
        <p:spPr>
          <a:xfrm rot="10800000">
            <a:off x="5010656" y="749690"/>
            <a:ext cx="2912395" cy="2906964"/>
          </a:xfrm>
          <a:prstGeom prst="circularArrow">
            <a:avLst>
              <a:gd name="adj1" fmla="val 3883"/>
              <a:gd name="adj2" fmla="val 713991"/>
              <a:gd name="adj3" fmla="val 20480712"/>
              <a:gd name="adj4" fmla="val 49439"/>
              <a:gd name="adj5" fmla="val 725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3226143">
            <a:off x="7487489" y="1681283"/>
            <a:ext cx="1361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Imitation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59321" y="3699998"/>
            <a:ext cx="1361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http://www.yescoloring.com/images/22_Philadelphia_Flyers_hockey_logo_at_coloring-pages-book-for-kids-boys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157" y="922850"/>
            <a:ext cx="981671" cy="69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/>
          <a:srcRect l="24921" r="24444"/>
          <a:stretch/>
        </p:blipFill>
        <p:spPr>
          <a:xfrm>
            <a:off x="4987470" y="3665646"/>
            <a:ext cx="935241" cy="97042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5"/>
          <a:srcRect l="15439" t="15727" r="6491" b="22301"/>
          <a:stretch/>
        </p:blipFill>
        <p:spPr>
          <a:xfrm>
            <a:off x="8319217" y="3033726"/>
            <a:ext cx="1395640" cy="82797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0091" y="1383384"/>
            <a:ext cx="1813447" cy="1079682"/>
          </a:xfrm>
          <a:prstGeom prst="rect">
            <a:avLst/>
          </a:prstGeom>
        </p:spPr>
      </p:pic>
      <p:cxnSp>
        <p:nvCxnSpPr>
          <p:cNvPr id="41" name="Straight Arrow Connector 40"/>
          <p:cNvCxnSpPr/>
          <p:nvPr/>
        </p:nvCxnSpPr>
        <p:spPr>
          <a:xfrm>
            <a:off x="7568351" y="937315"/>
            <a:ext cx="2808315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7" idx="3"/>
          </p:cNvCxnSpPr>
          <p:nvPr/>
        </p:nvCxnSpPr>
        <p:spPr>
          <a:xfrm flipH="1">
            <a:off x="4606044" y="3345486"/>
            <a:ext cx="1192579" cy="10149"/>
          </a:xfrm>
          <a:prstGeom prst="straightConnector1">
            <a:avLst/>
          </a:prstGeom>
          <a:ln w="76200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579133" y="671833"/>
            <a:ext cx="1460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Asian Wholesalers</a:t>
            </a:r>
          </a:p>
          <a:p>
            <a:pPr algn="ctr"/>
            <a:r>
              <a:rPr lang="en-US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Street Vendors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83165" y="1900109"/>
            <a:ext cx="1392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Nat’l Retailers</a:t>
            </a:r>
          </a:p>
          <a:p>
            <a:pPr algn="ctr"/>
            <a:r>
              <a:rPr lang="en-US" sz="1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Team Store</a:t>
            </a:r>
          </a:p>
          <a:p>
            <a:pPr algn="ctr"/>
            <a:r>
              <a:rPr lang="en-US" sz="1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League Website</a:t>
            </a:r>
          </a:p>
        </p:txBody>
      </p:sp>
      <p:cxnSp>
        <p:nvCxnSpPr>
          <p:cNvPr id="49" name="Elbow Connector 48"/>
          <p:cNvCxnSpPr>
            <a:stCxn id="48" idx="2"/>
          </p:cNvCxnSpPr>
          <p:nvPr/>
        </p:nvCxnSpPr>
        <p:spPr>
          <a:xfrm rot="16200000" flipH="1">
            <a:off x="4674143" y="851658"/>
            <a:ext cx="3345932" cy="6735496"/>
          </a:xfrm>
          <a:prstGeom prst="bentConnector2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39333" y="3032469"/>
            <a:ext cx="136671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Boutiques</a:t>
            </a:r>
          </a:p>
          <a:p>
            <a:pPr algn="ctr"/>
            <a:r>
              <a:rPr lang="en-US" sz="1200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Parking Lot</a:t>
            </a:r>
          </a:p>
          <a:p>
            <a:pPr algn="ctr"/>
            <a:r>
              <a:rPr lang="en-US" sz="1200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Boardwalk</a:t>
            </a:r>
          </a:p>
        </p:txBody>
      </p:sp>
      <p:cxnSp>
        <p:nvCxnSpPr>
          <p:cNvPr id="51" name="Elbow Connector 50"/>
          <p:cNvCxnSpPr>
            <a:stCxn id="47" idx="2"/>
          </p:cNvCxnSpPr>
          <p:nvPr/>
        </p:nvCxnSpPr>
        <p:spPr>
          <a:xfrm rot="16200000" flipH="1">
            <a:off x="5868342" y="1733147"/>
            <a:ext cx="1900863" cy="5792168"/>
          </a:xfrm>
          <a:prstGeom prst="bentConnector2">
            <a:avLst/>
          </a:prstGeom>
          <a:ln w="76200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4" idx="2"/>
          </p:cNvCxnSpPr>
          <p:nvPr/>
        </p:nvCxnSpPr>
        <p:spPr>
          <a:xfrm flipH="1">
            <a:off x="11288168" y="1133498"/>
            <a:ext cx="21312" cy="3238924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050917" y="4820762"/>
            <a:ext cx="1741175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MIXED QUALITY VENDOR DEPENDENT</a:t>
            </a:r>
            <a:endParaRPr lang="en-US" sz="1200" dirty="0">
              <a:solidFill>
                <a:srgbClr val="66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00275" y="4055955"/>
            <a:ext cx="1594172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HIGHEST QUALITY APPAREL</a:t>
            </a:r>
            <a:endParaRPr lang="en-US" sz="12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450105" y="2202662"/>
            <a:ext cx="1620375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LOWEST QUALITY APPAREL</a:t>
            </a:r>
            <a:endParaRPr lang="en-US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68294" y="4414614"/>
            <a:ext cx="2317730" cy="1673916"/>
          </a:xfrm>
          <a:prstGeom prst="rect">
            <a:avLst/>
          </a:prstGeom>
          <a:ln w="76200">
            <a:solidFill>
              <a:srgbClr val="BFBFBF"/>
            </a:solidFill>
          </a:ln>
        </p:spPr>
      </p:pic>
      <p:cxnSp>
        <p:nvCxnSpPr>
          <p:cNvPr id="1028" name="Elbow Connector 1027"/>
          <p:cNvCxnSpPr>
            <a:stCxn id="61" idx="2"/>
            <a:endCxn id="1026" idx="1"/>
          </p:cNvCxnSpPr>
          <p:nvPr/>
        </p:nvCxnSpPr>
        <p:spPr>
          <a:xfrm rot="5400000" flipH="1">
            <a:off x="5275342" y="436714"/>
            <a:ext cx="4818631" cy="6485002"/>
          </a:xfrm>
          <a:prstGeom prst="bentConnector4">
            <a:avLst>
              <a:gd name="adj1" fmla="val -4744"/>
              <a:gd name="adj2" fmla="val 137243"/>
            </a:avLst>
          </a:prstGeom>
          <a:ln w="762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307449" y="1054454"/>
            <a:ext cx="1682975" cy="430887"/>
          </a:xfrm>
          <a:prstGeom prst="rect">
            <a:avLst/>
          </a:prstGeom>
          <a:solidFill>
            <a:schemeClr val="bg1"/>
          </a:solidFill>
          <a:ln w="28575"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FAN INTEREST DRIVES PRODUCTION DEMAND</a:t>
            </a:r>
          </a:p>
        </p:txBody>
      </p:sp>
      <p:sp>
        <p:nvSpPr>
          <p:cNvPr id="1039" name="TextBox 1038"/>
          <p:cNvSpPr txBox="1"/>
          <p:nvPr/>
        </p:nvSpPr>
        <p:spPr>
          <a:xfrm>
            <a:off x="10641458" y="3373664"/>
            <a:ext cx="1293421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$5 T-Shirt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&lt;$100 Jersey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49756" y="5444936"/>
            <a:ext cx="3911773" cy="276999"/>
          </a:xfrm>
          <a:prstGeom prst="rect">
            <a:avLst/>
          </a:prstGeom>
          <a:solidFill>
            <a:srgbClr val="660066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Licensed: $30/$200+     Unlicensed: $15/$100+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93220" y="5753873"/>
            <a:ext cx="2790705" cy="276999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$25 T-Shirt, $175+ Jersey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5" name="TextBox 1044"/>
          <p:cNvSpPr txBox="1"/>
          <p:nvPr/>
        </p:nvSpPr>
        <p:spPr>
          <a:xfrm>
            <a:off x="8605613" y="954855"/>
            <a:ext cx="1069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DISTRIBUTION</a:t>
            </a:r>
            <a:endParaRPr lang="en-US" sz="1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003007" y="2236466"/>
            <a:ext cx="1069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DISTRIBUTION</a:t>
            </a:r>
            <a:endParaRPr lang="en-US" sz="10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765103" y="3379043"/>
            <a:ext cx="1069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DISTRIBUTION</a:t>
            </a:r>
            <a:endParaRPr lang="en-US" sz="1000" dirty="0">
              <a:solidFill>
                <a:srgbClr val="66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2602344" y="3213701"/>
            <a:ext cx="1069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SELLING</a:t>
            </a:r>
            <a:endParaRPr lang="en-US" sz="10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 rot="16200000">
            <a:off x="3544038" y="4155122"/>
            <a:ext cx="1069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SELLING</a:t>
            </a:r>
            <a:endParaRPr lang="en-US" sz="1000" dirty="0">
              <a:solidFill>
                <a:srgbClr val="66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10901770" y="1544969"/>
            <a:ext cx="1069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SELLING</a:t>
            </a:r>
            <a:endParaRPr lang="en-US" sz="1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5" name="Circular Arrow 104"/>
          <p:cNvSpPr/>
          <p:nvPr/>
        </p:nvSpPr>
        <p:spPr>
          <a:xfrm rot="10800000">
            <a:off x="6391611" y="1914890"/>
            <a:ext cx="1231881" cy="1229584"/>
          </a:xfrm>
          <a:prstGeom prst="circularArrow">
            <a:avLst>
              <a:gd name="adj1" fmla="val 11050"/>
              <a:gd name="adj2" fmla="val 713991"/>
              <a:gd name="adj3" fmla="val 20477129"/>
              <a:gd name="adj4" fmla="val 49439"/>
              <a:gd name="adj5" fmla="val 13893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4" name="TextBox 1063"/>
          <p:cNvSpPr txBox="1"/>
          <p:nvPr/>
        </p:nvSpPr>
        <p:spPr>
          <a:xfrm>
            <a:off x="6744358" y="2152306"/>
            <a:ext cx="396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65" name="Rectangle 1064"/>
          <p:cNvSpPr/>
          <p:nvPr/>
        </p:nvSpPr>
        <p:spPr>
          <a:xfrm>
            <a:off x="0" y="6505575"/>
            <a:ext cx="12192000" cy="3524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6" name="TextBox 1065"/>
          <p:cNvSpPr txBox="1"/>
          <p:nvPr/>
        </p:nvSpPr>
        <p:spPr>
          <a:xfrm>
            <a:off x="10283631" y="6505575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GREG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EBBECKE</a:t>
            </a: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-6395" y="149001"/>
            <a:ext cx="3377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FAN APPAREL SYSTEM MAP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068" name="Straight Arrow Connector 1067"/>
          <p:cNvCxnSpPr/>
          <p:nvPr/>
        </p:nvCxnSpPr>
        <p:spPr>
          <a:xfrm>
            <a:off x="3679208" y="301812"/>
            <a:ext cx="6701110" cy="0"/>
          </a:xfrm>
          <a:prstGeom prst="straightConnector1">
            <a:avLst/>
          </a:prstGeom>
          <a:ln w="76200">
            <a:gradFill>
              <a:gsLst>
                <a:gs pos="0">
                  <a:srgbClr val="C00000"/>
                </a:gs>
                <a:gs pos="50000">
                  <a:srgbClr val="C7ABFF"/>
                </a:gs>
                <a:gs pos="100000">
                  <a:srgbClr val="002060"/>
                </a:gs>
              </a:gsLst>
              <a:lin ang="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3907574" y="330927"/>
            <a:ext cx="1069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PERMISSION</a:t>
            </a:r>
            <a:endParaRPr lang="en-US" sz="12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306019" y="340455"/>
            <a:ext cx="1484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INTERPRETATION</a:t>
            </a:r>
            <a:endParaRPr lang="en-US" sz="1200" dirty="0">
              <a:solidFill>
                <a:srgbClr val="66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8918722" y="330926"/>
            <a:ext cx="1276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INFRINGEMENT</a:t>
            </a:r>
            <a:endParaRPr lang="en-US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245060" y="-2979"/>
            <a:ext cx="3521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LOGO/LIKENESS USAGE STATUS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07560" y="4154236"/>
            <a:ext cx="1682975" cy="600164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Authentic demand driven by team success, inhibited by price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18816" y="4920219"/>
            <a:ext cx="1682975" cy="600164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Reproduction demand driven by pricing gap, inhibited by profile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18815" y="5683835"/>
            <a:ext cx="1682975" cy="600164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Innovation demand driven by uniqueness, inhibited by copyright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94231" y="1360040"/>
            <a:ext cx="1682975" cy="600164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Authentic can scale rapidly for a fixed number of designs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105487" y="2126023"/>
            <a:ext cx="1682975" cy="600164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Reproduction can scale rapidly, but lags demand in market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5486" y="2889639"/>
            <a:ext cx="1682975" cy="600164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66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Innovation maximizes design variants, but limits scalability</a:t>
            </a:r>
          </a:p>
        </p:txBody>
      </p:sp>
      <p:sp>
        <p:nvSpPr>
          <p:cNvPr id="1070" name="TextBox 1069"/>
          <p:cNvSpPr txBox="1"/>
          <p:nvPr/>
        </p:nvSpPr>
        <p:spPr>
          <a:xfrm>
            <a:off x="119876" y="938941"/>
            <a:ext cx="1652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Supply Drivers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4916" y="3699766"/>
            <a:ext cx="182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Demand Drivers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06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8" grpId="0"/>
      <p:bldP spid="9" grpId="0"/>
      <p:bldP spid="10" grpId="0"/>
      <p:bldP spid="11" grpId="0"/>
      <p:bldP spid="12" grpId="0"/>
      <p:bldP spid="15" grpId="0" animBg="1"/>
      <p:bldP spid="16" grpId="0" animBg="1"/>
      <p:bldP spid="17" grpId="0"/>
      <p:bldP spid="18" grpId="0"/>
      <p:bldP spid="44" grpId="0"/>
      <p:bldP spid="48" grpId="0"/>
      <p:bldP spid="47" grpId="0" animBg="1"/>
      <p:bldP spid="57" grpId="0" animBg="1"/>
      <p:bldP spid="60" grpId="0" animBg="1"/>
      <p:bldP spid="62" grpId="0" animBg="1"/>
      <p:bldP spid="78" grpId="0" animBg="1"/>
      <p:bldP spid="1039" grpId="0" animBg="1"/>
      <p:bldP spid="81" grpId="0" animBg="1"/>
      <p:bldP spid="82" grpId="0" animBg="1"/>
      <p:bldP spid="1045" grpId="0"/>
      <p:bldP spid="89" grpId="0"/>
      <p:bldP spid="96" grpId="0"/>
      <p:bldP spid="101" grpId="0"/>
      <p:bldP spid="102" grpId="0"/>
      <p:bldP spid="103" grpId="0"/>
      <p:bldP spid="105" grpId="0" animBg="1"/>
      <p:bldP spid="1064" grpId="0"/>
      <p:bldP spid="128" grpId="0"/>
      <p:bldP spid="129" grpId="0"/>
      <p:bldP spid="130" grpId="0"/>
      <p:bldP spid="131" grpId="0"/>
      <p:bldP spid="132" grpId="0" animBg="1"/>
      <p:bldP spid="133" grpId="0" animBg="1"/>
      <p:bldP spid="134" grpId="0" animBg="1"/>
      <p:bldP spid="136" grpId="0" animBg="1"/>
      <p:bldP spid="1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147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Ebbecke</dc:creator>
  <cp:lastModifiedBy>Greg Ebbecke</cp:lastModifiedBy>
  <cp:revision>30</cp:revision>
  <dcterms:created xsi:type="dcterms:W3CDTF">2015-06-01T12:34:55Z</dcterms:created>
  <dcterms:modified xsi:type="dcterms:W3CDTF">2015-06-06T02:06:25Z</dcterms:modified>
</cp:coreProperties>
</file>