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19" d="100"/>
          <a:sy n="119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15DB-46E4-434D-97B3-BB2CBFB73330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EE40-67FE-8547-97DE-1090A3A3F7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3" y="165100"/>
            <a:ext cx="8959589" cy="654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03" y="6582489"/>
            <a:ext cx="8959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From  http://www.servicedesigntools.org/sites/default/files/res_images/SYSTEM_MAP_03.jpg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838"/>
            <a:ext cx="8246533" cy="908437"/>
          </a:xfrm>
        </p:spPr>
        <p:txBody>
          <a:bodyPr>
            <a:normAutofit/>
          </a:bodyPr>
          <a:lstStyle/>
          <a:p>
            <a:r>
              <a:rPr lang="en-US" dirty="0" smtClean="0"/>
              <a:t>the system</a:t>
            </a:r>
            <a:endParaRPr lang="en-US" dirty="0"/>
          </a:p>
        </p:txBody>
      </p:sp>
      <p:pic>
        <p:nvPicPr>
          <p:cNvPr id="4" name="Picture 3" descr="movie indus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2764" y="1454856"/>
            <a:ext cx="1012536" cy="1199445"/>
          </a:xfrm>
          <a:prstGeom prst="rect">
            <a:avLst/>
          </a:prstGeom>
        </p:spPr>
      </p:pic>
      <p:pic>
        <p:nvPicPr>
          <p:cNvPr id="5" name="Picture 4" descr="cam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08001" y="1454856"/>
            <a:ext cx="1184008" cy="1202267"/>
          </a:xfrm>
          <a:prstGeom prst="rect">
            <a:avLst/>
          </a:prstGeom>
        </p:spPr>
      </p:pic>
      <p:pic>
        <p:nvPicPr>
          <p:cNvPr id="6" name="Picture 5" descr="Movie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27019" y="1529644"/>
            <a:ext cx="925830" cy="1219200"/>
          </a:xfrm>
          <a:prstGeom prst="rect">
            <a:avLst/>
          </a:prstGeom>
        </p:spPr>
      </p:pic>
      <p:pic>
        <p:nvPicPr>
          <p:cNvPr id="7" name="Picture 6" descr="bur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55366" y="1395717"/>
            <a:ext cx="932392" cy="1258585"/>
          </a:xfrm>
          <a:prstGeom prst="rect">
            <a:avLst/>
          </a:prstGeom>
        </p:spPr>
      </p:pic>
      <p:pic>
        <p:nvPicPr>
          <p:cNvPr id="8" name="Picture 7" descr="packaging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5238" y="4902555"/>
            <a:ext cx="707055" cy="1261821"/>
          </a:xfrm>
          <a:prstGeom prst="rect">
            <a:avLst/>
          </a:prstGeom>
        </p:spPr>
      </p:pic>
      <p:pic>
        <p:nvPicPr>
          <p:cNvPr id="9" name="Picture 8" descr="storing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19227" y="5238043"/>
            <a:ext cx="1185241" cy="1073087"/>
          </a:xfrm>
          <a:prstGeom prst="rect">
            <a:avLst/>
          </a:prstGeom>
        </p:spPr>
      </p:pic>
      <p:pic>
        <p:nvPicPr>
          <p:cNvPr id="10" name="Picture 9" descr="distribute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7619" y="5249334"/>
            <a:ext cx="1291249" cy="943653"/>
          </a:xfrm>
          <a:prstGeom prst="rect">
            <a:avLst/>
          </a:prstGeom>
        </p:spPr>
      </p:pic>
      <p:pic>
        <p:nvPicPr>
          <p:cNvPr id="11" name="Picture 10" descr="sale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7162" y="5117230"/>
            <a:ext cx="1038138" cy="1257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6969" y="3450508"/>
            <a:ext cx="2980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Movie is produced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2040467" y="1936045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1836419" y="5602801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Notched Right Arrow 22"/>
          <p:cNvSpPr/>
          <p:nvPr/>
        </p:nvSpPr>
        <p:spPr>
          <a:xfrm rot="10800000">
            <a:off x="3992533" y="5602801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Notched Right Arrow 23"/>
          <p:cNvSpPr/>
          <p:nvPr/>
        </p:nvSpPr>
        <p:spPr>
          <a:xfrm rot="10800000">
            <a:off x="6388100" y="5484266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Notched Right Arrow 24"/>
          <p:cNvSpPr/>
          <p:nvPr/>
        </p:nvSpPr>
        <p:spPr>
          <a:xfrm rot="5400000">
            <a:off x="6964175" y="3561990"/>
            <a:ext cx="871380" cy="177801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Notched Right Arrow 25"/>
          <p:cNvSpPr/>
          <p:nvPr/>
        </p:nvSpPr>
        <p:spPr>
          <a:xfrm>
            <a:off x="6104467" y="1936045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Notched Right Arrow 26"/>
          <p:cNvSpPr/>
          <p:nvPr/>
        </p:nvSpPr>
        <p:spPr>
          <a:xfrm>
            <a:off x="3919059" y="1936045"/>
            <a:ext cx="567266" cy="237068"/>
          </a:xfrm>
          <a:prstGeom prst="notchedRightArrow">
            <a:avLst/>
          </a:prstGeom>
          <a:solidFill>
            <a:srgbClr val="18083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3243" y="3642321"/>
            <a:ext cx="38266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Movie opens in theaters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162" y="3623143"/>
            <a:ext cx="5173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Pirate lab burns the master copy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499" y="3565287"/>
            <a:ext cx="4596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Pirate lab packages the DVDs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857" y="3565287"/>
            <a:ext cx="53069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Pirate lab “warehouses” the DVDs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499" y="3512064"/>
            <a:ext cx="5109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Pirate lab sells DVDs to vendors, </a:t>
            </a:r>
          </a:p>
          <a:p>
            <a:r>
              <a:rPr lang="en-US" sz="2500" b="1" dirty="0" smtClean="0">
                <a:latin typeface="Garamond"/>
                <a:cs typeface="Garamond"/>
              </a:rPr>
              <a:t>1 dollar per unit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814" y="3406604"/>
            <a:ext cx="5201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Vendors sell DVDs to consumers, </a:t>
            </a:r>
          </a:p>
          <a:p>
            <a:r>
              <a:rPr lang="en-US" sz="2500" b="1" dirty="0" smtClean="0">
                <a:latin typeface="Garamond"/>
                <a:cs typeface="Garamond"/>
              </a:rPr>
              <a:t>4-5 dollars per unit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5023" y="3385663"/>
            <a:ext cx="4970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Master copy is sold to a pirate lab, 50 – 100 dollars per movie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6157" y="3753523"/>
            <a:ext cx="59298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Garamond"/>
                <a:cs typeface="Garamond"/>
              </a:rPr>
              <a:t>The pirate lab provides the </a:t>
            </a:r>
          </a:p>
          <a:p>
            <a:pPr algn="ctr"/>
            <a:r>
              <a:rPr lang="en-US" sz="2500" b="1" dirty="0" smtClean="0">
                <a:latin typeface="Garamond"/>
                <a:cs typeface="Garamond"/>
              </a:rPr>
              <a:t>most profitable portion of the system</a:t>
            </a:r>
            <a:endParaRPr lang="en-US" sz="2500" b="1" dirty="0">
              <a:latin typeface="Garamond"/>
              <a:cs typeface="Garamond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869288" y="48340"/>
            <a:ext cx="543567" cy="6339789"/>
          </a:xfrm>
          <a:prstGeom prst="leftBrace">
            <a:avLst/>
          </a:prstGeom>
          <a:ln>
            <a:solidFill>
              <a:srgbClr val="1808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858" y="3450305"/>
            <a:ext cx="64556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aramond"/>
                <a:cs typeface="Garamond"/>
              </a:rPr>
              <a:t>A camera recording of the movie is made</a:t>
            </a:r>
            <a:endParaRPr lang="en-US" sz="25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37575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913E-6 L -0.63229 0.02499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1234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2153E-6 L -0.45191 -0.4904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2452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0857E-6 L -0.06059 -0.5003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2501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574 L 0.38594 -0.5003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2581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12" grpId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iano\Desktop\Anima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8467"/>
            <a:ext cx="7543800" cy="686646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152400" y="482601"/>
            <a:ext cx="2145478" cy="2834569"/>
            <a:chOff x="-2743200" y="1874573"/>
            <a:chExt cx="2145478" cy="2125927"/>
          </a:xfrm>
        </p:grpSpPr>
        <p:sp>
          <p:nvSpPr>
            <p:cNvPr id="10" name="Line Callout 3 (Accent Bar) 9"/>
            <p:cNvSpPr/>
            <p:nvPr/>
          </p:nvSpPr>
          <p:spPr>
            <a:xfrm flipH="1">
              <a:off x="-2743200" y="2247900"/>
              <a:ext cx="2057400" cy="1752600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6087"/>
                <a:gd name="adj6" fmla="val -117902"/>
                <a:gd name="adj7" fmla="val 66586"/>
                <a:gd name="adj8" fmla="val -13672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"/>
            <p:cNvGrpSpPr/>
            <p:nvPr/>
          </p:nvGrpSpPr>
          <p:grpSpPr>
            <a:xfrm>
              <a:off x="-2617022" y="1874573"/>
              <a:ext cx="2019300" cy="2068722"/>
              <a:chOff x="126178" y="468486"/>
              <a:chExt cx="2019300" cy="2068722"/>
            </a:xfrm>
          </p:grpSpPr>
          <p:pic>
            <p:nvPicPr>
              <p:cNvPr id="7" name="Picture 6" descr="Grocery Manager.jpe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" y="1521208"/>
                <a:ext cx="1219200" cy="1016000"/>
              </a:xfrm>
              <a:prstGeom prst="rect">
                <a:avLst/>
              </a:prstGeom>
            </p:spPr>
          </p:pic>
          <p:sp>
            <p:nvSpPr>
              <p:cNvPr id="8" name="Oval Callout 7"/>
              <p:cNvSpPr/>
              <p:nvPr/>
            </p:nvSpPr>
            <p:spPr>
              <a:xfrm>
                <a:off x="126178" y="468486"/>
                <a:ext cx="2019300" cy="1029780"/>
              </a:xfrm>
              <a:prstGeom prst="wedgeEllipseCallout">
                <a:avLst>
                  <a:gd name="adj1" fmla="val 3449"/>
                  <a:gd name="adj2" fmla="val 9952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Cambria" pitchFamily="18" charset="0"/>
                  </a:rPr>
                  <a:t>If my employees cared a little more about stopping theft, it would be a big help. </a:t>
                </a:r>
                <a:endParaRPr lang="en-US" sz="1200" dirty="0">
                  <a:latin typeface="Cambria" pitchFamily="18" charset="0"/>
                </a:endParaRPr>
              </a:p>
            </p:txBody>
          </p:sp>
        </p:grpSp>
      </p:grpSp>
      <p:grpSp>
        <p:nvGrpSpPr>
          <p:cNvPr id="6" name="Group 12"/>
          <p:cNvGrpSpPr/>
          <p:nvPr/>
        </p:nvGrpSpPr>
        <p:grpSpPr>
          <a:xfrm>
            <a:off x="152400" y="685801"/>
            <a:ext cx="2400300" cy="2767431"/>
            <a:chOff x="-19550608" y="-5206785"/>
            <a:chExt cx="3593176" cy="2997094"/>
          </a:xfrm>
        </p:grpSpPr>
        <p:sp>
          <p:nvSpPr>
            <p:cNvPr id="12" name="Line Callout 3 (Border and Accent Bar) 11"/>
            <p:cNvSpPr/>
            <p:nvPr/>
          </p:nvSpPr>
          <p:spPr>
            <a:xfrm flipH="1">
              <a:off x="-19550608" y="-4876690"/>
              <a:ext cx="3124199" cy="2666999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85"/>
                <a:gd name="adj6" fmla="val -88473"/>
                <a:gd name="adj7" fmla="val 7071"/>
                <a:gd name="adj8" fmla="val -1251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itchFamily="18" charset="0"/>
              </a:endParaRPr>
            </a:p>
          </p:txBody>
        </p:sp>
        <p:pic>
          <p:nvPicPr>
            <p:cNvPr id="14" name="Picture 13" descr="truck driv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-19436539" y="-3886406"/>
              <a:ext cx="2273484" cy="1508078"/>
            </a:xfrm>
            <a:prstGeom prst="rect">
              <a:avLst/>
            </a:prstGeom>
          </p:spPr>
        </p:pic>
        <p:sp>
          <p:nvSpPr>
            <p:cNvPr id="15" name="Oval Callout 14"/>
            <p:cNvSpPr/>
            <p:nvPr/>
          </p:nvSpPr>
          <p:spPr>
            <a:xfrm>
              <a:off x="-18980263" y="-5206785"/>
              <a:ext cx="3022831" cy="1473094"/>
            </a:xfrm>
            <a:prstGeom prst="wedgeEllipseCallout">
              <a:avLst>
                <a:gd name="adj1" fmla="val 11532"/>
                <a:gd name="adj2" fmla="val 58056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ambria" pitchFamily="18" charset="0"/>
                </a:rPr>
                <a:t>I can’t be held responsible for what falls off the back of my truck. </a:t>
              </a:r>
              <a:endParaRPr lang="en-US" sz="1200" dirty="0">
                <a:latin typeface="Cambria" pitchFamily="18" charset="0"/>
              </a:endParaRPr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228600" y="787400"/>
            <a:ext cx="2902192" cy="2552619"/>
            <a:chOff x="-2558470" y="2790886"/>
            <a:chExt cx="2902192" cy="1914464"/>
          </a:xfrm>
        </p:grpSpPr>
        <p:sp>
          <p:nvSpPr>
            <p:cNvPr id="18" name="Line Callout 3 (Accent Bar) 17"/>
            <p:cNvSpPr/>
            <p:nvPr/>
          </p:nvSpPr>
          <p:spPr>
            <a:xfrm flipH="1">
              <a:off x="-2558470" y="2952750"/>
              <a:ext cx="2057400" cy="1752600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9855"/>
                <a:gd name="adj6" fmla="val -117902"/>
                <a:gd name="adj7" fmla="val 54992"/>
                <a:gd name="adj8" fmla="val -19969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Mik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-2519548" y="3430236"/>
              <a:ext cx="1561278" cy="1275114"/>
            </a:xfrm>
            <a:prstGeom prst="rect">
              <a:avLst/>
            </a:prstGeom>
          </p:spPr>
        </p:pic>
        <p:sp>
          <p:nvSpPr>
            <p:cNvPr id="23" name="Oval Callout 22"/>
            <p:cNvSpPr/>
            <p:nvPr/>
          </p:nvSpPr>
          <p:spPr>
            <a:xfrm>
              <a:off x="-1796470" y="2790886"/>
              <a:ext cx="2140192" cy="609600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Meet me out back.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26222" y="4343400"/>
            <a:ext cx="2488378" cy="2514600"/>
            <a:chOff x="-2610588" y="5143500"/>
            <a:chExt cx="2458189" cy="1969354"/>
          </a:xfrm>
        </p:grpSpPr>
        <p:sp>
          <p:nvSpPr>
            <p:cNvPr id="26" name="Line Callout 3 (Accent Bar) 25"/>
            <p:cNvSpPr/>
            <p:nvPr/>
          </p:nvSpPr>
          <p:spPr>
            <a:xfrm flipH="1">
              <a:off x="-2610588" y="5143500"/>
              <a:ext cx="2458188" cy="1969354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7983"/>
                <a:gd name="adj6" fmla="val -16161"/>
                <a:gd name="adj7" fmla="val 20137"/>
                <a:gd name="adj8" fmla="val -2682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rnerstore clerk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-2597888" y="6076950"/>
              <a:ext cx="1688974" cy="1035904"/>
            </a:xfrm>
            <a:prstGeom prst="rect">
              <a:avLst/>
            </a:prstGeom>
          </p:spPr>
        </p:pic>
        <p:sp>
          <p:nvSpPr>
            <p:cNvPr id="30" name="Oval Callout 29"/>
            <p:cNvSpPr/>
            <p:nvPr/>
          </p:nvSpPr>
          <p:spPr>
            <a:xfrm>
              <a:off x="-2597887" y="5143501"/>
              <a:ext cx="2445488" cy="781050"/>
            </a:xfrm>
            <a:prstGeom prst="wedgeEllipseCallout">
              <a:avLst>
                <a:gd name="adj1" fmla="val -595"/>
                <a:gd name="adj2" fmla="val 722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I buy for the lowest price I can get.</a:t>
              </a:r>
              <a:endParaRPr lang="en-US" sz="1600" dirty="0">
                <a:latin typeface="Cambria" pitchFamily="18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0" y="3684584"/>
            <a:ext cx="2721002" cy="3173416"/>
            <a:chOff x="-3581402" y="4995890"/>
            <a:chExt cx="2721002" cy="2380062"/>
          </a:xfrm>
        </p:grpSpPr>
        <p:sp>
          <p:nvSpPr>
            <p:cNvPr id="33" name="Line Callout 3 (Accent Bar) 32"/>
            <p:cNvSpPr/>
            <p:nvPr/>
          </p:nvSpPr>
          <p:spPr>
            <a:xfrm flipH="1">
              <a:off x="-3581402" y="4995890"/>
              <a:ext cx="2721001" cy="2380062"/>
            </a:xfrm>
            <a:prstGeom prst="accentCallout3">
              <a:avLst>
                <a:gd name="adj1" fmla="val 72110"/>
                <a:gd name="adj2" fmla="val -8333"/>
                <a:gd name="adj3" fmla="val 77446"/>
                <a:gd name="adj4" fmla="val -26469"/>
                <a:gd name="adj5" fmla="val 83399"/>
                <a:gd name="adj6" fmla="val -41723"/>
                <a:gd name="adj7" fmla="val 85819"/>
                <a:gd name="adj8" fmla="val -84204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Tanya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-3581401" y="6239634"/>
              <a:ext cx="1295401" cy="1136317"/>
            </a:xfrm>
            <a:prstGeom prst="rect">
              <a:avLst/>
            </a:prstGeom>
          </p:spPr>
        </p:pic>
        <p:sp>
          <p:nvSpPr>
            <p:cNvPr id="37" name="Oval Callout 36"/>
            <p:cNvSpPr/>
            <p:nvPr/>
          </p:nvSpPr>
          <p:spPr>
            <a:xfrm>
              <a:off x="-3276600" y="4995890"/>
              <a:ext cx="2416200" cy="1247719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I do everything I can to give my kids as much as I can. 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0" y="482600"/>
            <a:ext cx="2133600" cy="2841787"/>
            <a:chOff x="0" y="361950"/>
            <a:chExt cx="2133600" cy="2131340"/>
          </a:xfrm>
        </p:grpSpPr>
        <p:grpSp>
          <p:nvGrpSpPr>
            <p:cNvPr id="17" name="Group 8"/>
            <p:cNvGrpSpPr/>
            <p:nvPr/>
          </p:nvGrpSpPr>
          <p:grpSpPr>
            <a:xfrm>
              <a:off x="0" y="361950"/>
              <a:ext cx="2133600" cy="2131340"/>
              <a:chOff x="-76200" y="364210"/>
              <a:chExt cx="2133600" cy="2131340"/>
            </a:xfrm>
          </p:grpSpPr>
          <p:sp>
            <p:nvSpPr>
              <p:cNvPr id="2" name="Line Callout 3 (Accent Bar) 1"/>
              <p:cNvSpPr/>
              <p:nvPr/>
            </p:nvSpPr>
            <p:spPr>
              <a:xfrm flipH="1">
                <a:off x="76200" y="901700"/>
                <a:ext cx="1981200" cy="1593850"/>
              </a:xfrm>
              <a:prstGeom prst="accent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4213"/>
                  <a:gd name="adj6" fmla="val -56764"/>
                  <a:gd name="adj7" fmla="val 34862"/>
                  <a:gd name="adj8" fmla="val -1013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Callout 4"/>
              <p:cNvSpPr/>
              <p:nvPr/>
            </p:nvSpPr>
            <p:spPr>
              <a:xfrm>
                <a:off x="-76200" y="364210"/>
                <a:ext cx="1981199" cy="603250"/>
              </a:xfrm>
              <a:prstGeom prst="wedgeEllipseCallout">
                <a:avLst>
                  <a:gd name="adj1" fmla="val -29861"/>
                  <a:gd name="adj2" fmla="val 6531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Cambria" pitchFamily="18" charset="0"/>
                  </a:rPr>
                  <a:t>I’ll flip this  in no time…easy money. </a:t>
                </a:r>
                <a:endParaRPr lang="en-US" sz="1200" dirty="0">
                  <a:latin typeface="Cambria" pitchFamily="18" charset="0"/>
                </a:endParaRPr>
              </a:p>
            </p:txBody>
          </p:sp>
        </p:grpSp>
        <p:pic>
          <p:nvPicPr>
            <p:cNvPr id="32" name="Picture 31" descr="tide-shoplifter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228600" y="971550"/>
              <a:ext cx="1863175" cy="1402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888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Macintosh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the system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Moustafellos</dc:creator>
  <cp:lastModifiedBy>James Moustafellos</cp:lastModifiedBy>
  <cp:revision>2</cp:revision>
  <dcterms:created xsi:type="dcterms:W3CDTF">2015-02-06T02:38:42Z</dcterms:created>
  <dcterms:modified xsi:type="dcterms:W3CDTF">2015-02-06T02:39:55Z</dcterms:modified>
</cp:coreProperties>
</file>