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20" r:id="rId1"/>
  </p:sldMasterIdLst>
  <p:notesMasterIdLst>
    <p:notesMasterId r:id="rId15"/>
  </p:notesMasterIdLst>
  <p:handoutMasterIdLst>
    <p:handoutMasterId r:id="rId16"/>
  </p:handoutMasterIdLst>
  <p:sldIdLst>
    <p:sldId id="283" r:id="rId2"/>
    <p:sldId id="257" r:id="rId3"/>
    <p:sldId id="258" r:id="rId4"/>
    <p:sldId id="263" r:id="rId5"/>
    <p:sldId id="318" r:id="rId6"/>
    <p:sldId id="298" r:id="rId7"/>
    <p:sldId id="316" r:id="rId8"/>
    <p:sldId id="317" r:id="rId9"/>
    <p:sldId id="315" r:id="rId10"/>
    <p:sldId id="310" r:id="rId11"/>
    <p:sldId id="314" r:id="rId12"/>
    <p:sldId id="319" r:id="rId13"/>
    <p:sldId id="32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1298" autoAdjust="0"/>
    <p:restoredTop sz="76159" autoAdjust="0"/>
  </p:normalViewPr>
  <p:slideViewPr>
    <p:cSldViewPr>
      <p:cViewPr varScale="1">
        <p:scale>
          <a:sx n="97" d="100"/>
          <a:sy n="97" d="100"/>
        </p:scale>
        <p:origin x="-2168"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pPr/>
              <a:t>4/16/15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4/16/15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4/16/15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4/16/15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4/16/15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4/16/15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8267701" cy="4405923"/>
          </a:xfrm>
        </p:spPr>
        <p:txBody>
          <a:bodyPr anchor="t">
            <a:normAutofit fontScale="90000"/>
          </a:bodyPr>
          <a:lstStyle/>
          <a:p>
            <a:pPr algn="l">
              <a:defRPr/>
            </a:pPr>
            <a:r>
              <a:rPr lang="en-US" sz="7333" b="1" cap="all" spc="200" dirty="0" smtClean="0">
                <a:solidFill>
                  <a:srgbClr val="FF0000"/>
                </a:solidFill>
                <a:latin typeface="Helvetica Neue"/>
                <a:cs typeface="Helvetica Neue"/>
              </a:rPr>
              <a:t>PLEASE SIT WITH YOUR groups</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4800" b="1" dirty="0" smtClean="0">
                <a:solidFill>
                  <a:srgbClr val="000000"/>
                </a:solidFill>
              </a:rPr>
              <a:t>Please submit your Reading Summary and Case Assignment </a:t>
            </a:r>
            <a:br>
              <a:rPr lang="en-US" sz="4800" b="1" dirty="0" smtClean="0">
                <a:solidFill>
                  <a:srgbClr val="000000"/>
                </a:solidFill>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smtClean="0">
                <a:solidFill>
                  <a:srgbClr val="595959"/>
                </a:solidFill>
                <a:latin typeface="Helvetica Neue"/>
                <a:cs typeface="Helvetica Neue"/>
              </a:rPr>
              <a:t>Breakout Session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KNOWLEDGE SHARING AND </a:t>
            </a:r>
            <a:br>
              <a:rPr lang="en-US" spc="200" dirty="0" smtClean="0">
                <a:solidFill>
                  <a:srgbClr val="000000"/>
                </a:solidFill>
                <a:latin typeface="Helvetica Neue"/>
                <a:cs typeface="Helvetica Neue"/>
              </a:rPr>
            </a:br>
            <a:r>
              <a:rPr lang="en-US" sz="8400" b="1" cap="all" spc="200" dirty="0" smtClean="0">
                <a:solidFill>
                  <a:srgbClr val="FF0000"/>
                </a:solidFill>
                <a:latin typeface="Helvetica Neue"/>
                <a:cs typeface="Helvetica Neue"/>
              </a:rPr>
              <a:t>Communities of practice</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400" b="1" dirty="0" smtClean="0">
                <a:solidFill>
                  <a:srgbClr val="FF0000"/>
                </a:solidFill>
              </a:rPr>
              <a:t>COMMUNITIES OF PRACTICE</a:t>
            </a:r>
            <a:r>
              <a:rPr lang="en-US" sz="2000" b="1" dirty="0" smtClean="0"/>
              <a:t/>
            </a:r>
            <a:br>
              <a:rPr lang="en-US" sz="2000" b="1" dirty="0" smtClean="0"/>
            </a:br>
            <a:r>
              <a:rPr lang="en-US" sz="2000" dirty="0" smtClean="0"/>
              <a:t>In groups, discuss the following questions:</a:t>
            </a:r>
            <a:br>
              <a:rPr lang="en-US" sz="2000" dirty="0" smtClean="0"/>
            </a:br>
            <a:r>
              <a:rPr lang="en-US" sz="2000" dirty="0" smtClean="0"/>
              <a:t/>
            </a:r>
            <a:br>
              <a:rPr lang="en-US" sz="2000" dirty="0" smtClean="0"/>
            </a:br>
            <a:r>
              <a:rPr lang="en-US" sz="2000" dirty="0" smtClean="0"/>
              <a:t>-  What are </a:t>
            </a:r>
            <a:r>
              <a:rPr lang="en-US" sz="2000" i="1" dirty="0" smtClean="0"/>
              <a:t>communities of practice</a:t>
            </a:r>
            <a:r>
              <a:rPr lang="en-US" sz="2000" dirty="0" smtClean="0"/>
              <a:t>?  </a:t>
            </a:r>
            <a:br>
              <a:rPr lang="en-US" sz="2000" dirty="0" smtClean="0"/>
            </a:br>
            <a:r>
              <a:rPr lang="en-US" sz="2000" dirty="0" smtClean="0"/>
              <a:t>What are their goals and how do they operate?</a:t>
            </a:r>
            <a:br>
              <a:rPr lang="en-US" sz="2000" dirty="0" smtClean="0"/>
            </a:br>
            <a:r>
              <a:rPr lang="en-US" sz="2000" dirty="0" smtClean="0"/>
              <a:t/>
            </a:r>
            <a:br>
              <a:rPr lang="en-US" sz="2000" dirty="0" smtClean="0"/>
            </a:br>
            <a:r>
              <a:rPr lang="en-US" sz="2000" dirty="0" smtClean="0"/>
              <a:t>-  What are </a:t>
            </a:r>
            <a:r>
              <a:rPr lang="en-US" sz="2000" i="1" dirty="0" smtClean="0"/>
              <a:t>open innovation </a:t>
            </a:r>
            <a:r>
              <a:rPr lang="en-US" sz="2000" dirty="0" smtClean="0"/>
              <a:t>brokers/platforms?  </a:t>
            </a:r>
            <a:r>
              <a:rPr lang="en-US" sz="2000" dirty="0" smtClean="0"/>
              <a:t/>
            </a:r>
            <a:br>
              <a:rPr lang="en-US" sz="2000" dirty="0" smtClean="0"/>
            </a:br>
            <a:r>
              <a:rPr lang="en-US" sz="2000" dirty="0" smtClean="0"/>
              <a:t>What are their goals and how do they operate?</a:t>
            </a:r>
            <a:br>
              <a:rPr lang="en-US" sz="2000" dirty="0" smtClean="0"/>
            </a:br>
            <a:r>
              <a:rPr lang="en-US" sz="2000" dirty="0" smtClean="0"/>
              <a:t/>
            </a:r>
            <a:br>
              <a:rPr lang="en-US" sz="2000" dirty="0" smtClean="0"/>
            </a:br>
            <a:r>
              <a:rPr lang="en-US" sz="2000" dirty="0" smtClean="0"/>
              <a:t>-  How do individuals and organizations utilize and benefit from them?  Do you or your organization use them?  Share your experiences.</a:t>
            </a:r>
            <a:br>
              <a:rPr lang="en-US" sz="2000" dirty="0" smtClean="0"/>
            </a:br>
            <a:r>
              <a:rPr lang="en-US" sz="2000" dirty="0" smtClean="0"/>
              <a:t/>
            </a:r>
            <a:br>
              <a:rPr lang="en-US" sz="2000" dirty="0" smtClean="0"/>
            </a:br>
            <a:r>
              <a:rPr lang="en-US" sz="2000" dirty="0" smtClean="0"/>
              <a:t>-  How has technology enabled knowledge sharing?</a:t>
            </a:r>
            <a:br>
              <a:rPr lang="en-US" sz="2000" dirty="0" smtClean="0"/>
            </a:br>
            <a:r>
              <a:rPr lang="en-US" sz="2000" dirty="0" smtClean="0"/>
              <a:t/>
            </a:r>
            <a:br>
              <a:rPr lang="en-US" sz="2000" dirty="0" smtClean="0"/>
            </a:br>
            <a:r>
              <a:rPr lang="en-US" sz="2000" b="1" dirty="0" smtClean="0">
                <a:solidFill>
                  <a:srgbClr val="FF0000"/>
                </a:solidFill>
              </a:rPr>
              <a:t>-  Research/explore open innovation or knowledge sharing tools and organizations </a:t>
            </a:r>
            <a:r>
              <a:rPr lang="en-US" sz="2000" dirty="0" smtClean="0">
                <a:solidFill>
                  <a:srgbClr val="FF0000"/>
                </a:solidFill>
              </a:rPr>
              <a:t>available publicly or within your organization.  </a:t>
            </a:r>
            <a:br>
              <a:rPr lang="en-US" sz="2000" dirty="0" smtClean="0">
                <a:solidFill>
                  <a:srgbClr val="FF0000"/>
                </a:solidFill>
              </a:rPr>
            </a:br>
            <a:r>
              <a:rPr lang="en-US" sz="2000" dirty="0" smtClean="0">
                <a:solidFill>
                  <a:srgbClr val="FF0000"/>
                </a:solidFill>
              </a:rPr>
              <a:t>	-  Dissect/analyze them. </a:t>
            </a:r>
            <a:br>
              <a:rPr lang="en-US" sz="2000" dirty="0" smtClean="0">
                <a:solidFill>
                  <a:srgbClr val="FF0000"/>
                </a:solidFill>
              </a:rPr>
            </a:br>
            <a:r>
              <a:rPr lang="en-US" sz="2000" dirty="0" smtClean="0">
                <a:solidFill>
                  <a:srgbClr val="FF0000"/>
                </a:solidFill>
              </a:rPr>
              <a:t>	-  What are common practices, features, structures? </a:t>
            </a:r>
            <a:br>
              <a:rPr lang="en-US" sz="2000" dirty="0" smtClean="0">
                <a:solidFill>
                  <a:srgbClr val="FF0000"/>
                </a:solidFill>
              </a:rPr>
            </a:br>
            <a:r>
              <a:rPr lang="en-US" sz="2000" dirty="0" smtClean="0">
                <a:solidFill>
                  <a:srgbClr val="FF0000"/>
                </a:solidFill>
              </a:rPr>
              <a:t>	-  What works?  What would you like to improve?  What is missing 	that you wish you had?</a:t>
            </a:r>
            <a:endParaRPr lang="en-US" sz="2000" b="1" dirty="0">
              <a:solidFill>
                <a:srgbClr val="FF0000"/>
              </a:solidFill>
            </a:endParaRPr>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228600" y="-76200"/>
            <a:ext cx="8686800" cy="7239000"/>
          </a:xfrm>
        </p:spPr>
        <p:txBody>
          <a:bodyPr>
            <a:noAutofit/>
          </a:bodyPr>
          <a:lstStyle/>
          <a:p>
            <a:pPr algn="l"/>
            <a:r>
              <a:rPr lang="en-US" sz="2400" b="1" dirty="0" smtClean="0">
                <a:solidFill>
                  <a:srgbClr val="FF0000"/>
                </a:solidFill>
              </a:rPr>
              <a:t>FINAL ASSIGNMENT:  REFLECTION JOURNAL</a:t>
            </a:r>
            <a:r>
              <a:rPr lang="en-US" sz="2000" b="1" dirty="0" smtClean="0"/>
              <a:t/>
            </a:r>
            <a:br>
              <a:rPr lang="en-US" sz="2000" b="1" dirty="0" smtClean="0"/>
            </a:br>
            <a:r>
              <a:rPr lang="en-US" sz="2000" dirty="0" smtClean="0"/>
              <a:t>OVERVIEW:</a:t>
            </a:r>
            <a:br>
              <a:rPr lang="en-US" sz="2000" dirty="0" smtClean="0"/>
            </a:br>
            <a:r>
              <a:rPr lang="en-US" sz="2000" b="1" dirty="0" smtClean="0"/>
              <a:t/>
            </a:r>
            <a:br>
              <a:rPr lang="en-US" sz="2000" b="1" dirty="0" smtClean="0"/>
            </a:br>
            <a:r>
              <a:rPr lang="en-US" sz="2000" b="1" dirty="0" smtClean="0"/>
              <a:t>INDIVIDUALLY, prepare a journal </a:t>
            </a:r>
            <a:r>
              <a:rPr lang="en-US" sz="2000" dirty="0" smtClean="0"/>
              <a:t>documenting the key ideas presented in the class sessions. The reflection journal serves as a “take home” final for this course.</a:t>
            </a:r>
            <a:br>
              <a:rPr lang="en-US" sz="2000" dirty="0" smtClean="0"/>
            </a:br>
            <a:r>
              <a:rPr lang="en-US" sz="2000" dirty="0" smtClean="0"/>
              <a:t/>
            </a:r>
            <a:br>
              <a:rPr lang="en-US" sz="2000" dirty="0" smtClean="0"/>
            </a:br>
            <a:r>
              <a:rPr lang="en-US" sz="2000" dirty="0" smtClean="0"/>
              <a:t>The key factors in the evaluation of your work are:</a:t>
            </a:r>
            <a:br>
              <a:rPr lang="en-US" sz="2000" dirty="0" smtClean="0"/>
            </a:br>
            <a:r>
              <a:rPr lang="en-US" sz="2000" dirty="0" smtClean="0"/>
              <a:t>	-  Your interpretation of the main ideas presented and discussed in the course</a:t>
            </a:r>
            <a:br>
              <a:rPr lang="en-US" sz="2000" dirty="0" smtClean="0"/>
            </a:br>
            <a:r>
              <a:rPr lang="en-US" sz="2000" dirty="0" smtClean="0"/>
              <a:t>	-  The quality of your insights</a:t>
            </a:r>
            <a:br>
              <a:rPr lang="en-US" sz="2000" dirty="0" smtClean="0"/>
            </a:br>
            <a:r>
              <a:rPr lang="en-US" sz="2000" dirty="0" smtClean="0"/>
              <a:t/>
            </a:r>
            <a:br>
              <a:rPr lang="en-US" sz="2000" dirty="0" smtClean="0"/>
            </a:br>
            <a:r>
              <a:rPr lang="en-US" sz="2000" dirty="0" smtClean="0"/>
              <a:t>Your journal should be constructed individually and focus on the following:</a:t>
            </a:r>
            <a:br>
              <a:rPr lang="en-US" sz="2000" dirty="0" smtClean="0"/>
            </a:br>
            <a:r>
              <a:rPr lang="en-US" sz="2000" dirty="0" smtClean="0"/>
              <a:t>	-  What were the major topics discussed in the course?</a:t>
            </a:r>
            <a:br>
              <a:rPr lang="en-US" sz="2000" dirty="0" smtClean="0"/>
            </a:br>
            <a:r>
              <a:rPr lang="en-US" sz="2000" dirty="0" smtClean="0"/>
              <a:t>	-  What were the key management issues related to those topics?</a:t>
            </a:r>
            <a:br>
              <a:rPr lang="en-US" sz="2000" dirty="0" smtClean="0"/>
            </a:br>
            <a:r>
              <a:rPr lang="en-US" sz="2000" dirty="0" smtClean="0"/>
              <a:t>	-  What insights — personal and professional — did you learn while 	taking the course?</a:t>
            </a:r>
            <a:br>
              <a:rPr lang="en-US" sz="2000" dirty="0" smtClean="0"/>
            </a:br>
            <a:r>
              <a:rPr lang="en-US" sz="2000" dirty="0" smtClean="0"/>
              <a:t/>
            </a:r>
            <a:br>
              <a:rPr lang="en-US" sz="2000" dirty="0" smtClean="0"/>
            </a:br>
            <a:r>
              <a:rPr lang="en-US" sz="2000" b="1" dirty="0" smtClean="0"/>
              <a:t>This is your opportunity to </a:t>
            </a:r>
            <a:r>
              <a:rPr lang="en-US" sz="2000" b="1" dirty="0" smtClean="0"/>
              <a:t>demonstrate what you have learned while taking this course.</a:t>
            </a:r>
            <a:endParaRPr lang="en-US" sz="2000" b="1"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228600" y="-76200"/>
            <a:ext cx="8686800" cy="7239000"/>
          </a:xfrm>
        </p:spPr>
        <p:txBody>
          <a:bodyPr>
            <a:noAutofit/>
          </a:bodyPr>
          <a:lstStyle/>
          <a:p>
            <a:pPr algn="l"/>
            <a:r>
              <a:rPr lang="en-US" sz="2400" b="1" dirty="0" smtClean="0">
                <a:solidFill>
                  <a:srgbClr val="FF0000"/>
                </a:solidFill>
              </a:rPr>
              <a:t>FINAL ASSIGNMENT:  REFLECTION JOURNAL</a:t>
            </a:r>
            <a:r>
              <a:rPr lang="en-US" sz="2000" b="1" dirty="0" smtClean="0"/>
              <a:t/>
            </a:r>
            <a:br>
              <a:rPr lang="en-US" sz="2000" b="1" dirty="0" smtClean="0"/>
            </a:br>
            <a:r>
              <a:rPr lang="en-US" sz="2000" dirty="0" smtClean="0"/>
              <a:t>REQUIREMENTS:</a:t>
            </a:r>
            <a:br>
              <a:rPr lang="en-US" sz="2000" dirty="0" smtClean="0"/>
            </a:br>
            <a:r>
              <a:rPr lang="en-US" sz="2000" b="1" dirty="0" smtClean="0"/>
              <a:t/>
            </a:r>
            <a:br>
              <a:rPr lang="en-US" sz="2000" b="1" dirty="0" smtClean="0"/>
            </a:br>
            <a:r>
              <a:rPr lang="en-US" sz="2000" b="1" dirty="0" smtClean="0"/>
              <a:t>-  </a:t>
            </a:r>
            <a:r>
              <a:rPr lang="en-US" sz="2000" dirty="0" smtClean="0"/>
              <a:t>Summarize the course in a set of </a:t>
            </a:r>
            <a:r>
              <a:rPr lang="en-US" sz="2000" b="1" dirty="0" smtClean="0"/>
              <a:t>no more than</a:t>
            </a:r>
            <a:r>
              <a:rPr lang="en-US" sz="2000" dirty="0" smtClean="0"/>
              <a:t> </a:t>
            </a:r>
            <a:r>
              <a:rPr lang="en-US" sz="2000" b="1" dirty="0" smtClean="0"/>
              <a:t>10</a:t>
            </a:r>
            <a:r>
              <a:rPr lang="en-US" sz="2000" dirty="0" smtClean="0"/>
              <a:t> PowerPoint </a:t>
            </a:r>
            <a:r>
              <a:rPr lang="en-US" sz="2000" dirty="0" smtClean="0"/>
              <a:t>slides (</a:t>
            </a:r>
            <a:r>
              <a:rPr lang="en-US" sz="2000" smtClean="0"/>
              <a:t>including title). </a:t>
            </a:r>
            <a:r>
              <a:rPr lang="en-US" sz="2000" dirty="0" smtClean="0"/>
              <a:t>(Submissions with more than 10 slides will earn a failing grade.)</a:t>
            </a:r>
            <a:br>
              <a:rPr lang="en-US" sz="2000" dirty="0" smtClean="0"/>
            </a:br>
            <a:r>
              <a:rPr lang="en-US" sz="2000" dirty="0" smtClean="0"/>
              <a:t/>
            </a:r>
            <a:br>
              <a:rPr lang="en-US" sz="2000" dirty="0" smtClean="0"/>
            </a:br>
            <a:r>
              <a:rPr lang="en-US" sz="2000" dirty="0" smtClean="0"/>
              <a:t>-  Use your slides to communicate the key points in a concise and direct manner. </a:t>
            </a:r>
            <a:br>
              <a:rPr lang="en-US" sz="2000" dirty="0" smtClean="0"/>
            </a:br>
            <a:r>
              <a:rPr lang="en-US" sz="2000" b="1" dirty="0" smtClean="0"/>
              <a:t>I will only review the slides themselves</a:t>
            </a:r>
            <a:r>
              <a:rPr lang="en-US" sz="2000" dirty="0" smtClean="0"/>
              <a:t> (NO NOTES) when grading your journal.</a:t>
            </a:r>
            <a:br>
              <a:rPr lang="en-US" sz="2000" dirty="0" smtClean="0"/>
            </a:br>
            <a:r>
              <a:rPr lang="en-US" sz="2000" dirty="0" smtClean="0"/>
              <a:t/>
            </a:r>
            <a:br>
              <a:rPr lang="en-US" sz="2000" dirty="0" smtClean="0"/>
            </a:br>
            <a:r>
              <a:rPr lang="en-US" sz="2000" dirty="0" smtClean="0"/>
              <a:t>-  On the first slide include your name, the course number and the assignment title in a clearly identifiable manner. It is up to you if you want to put any additional content on the first slide.</a:t>
            </a:r>
            <a:br>
              <a:rPr lang="en-US" sz="2000" dirty="0" smtClean="0"/>
            </a:br>
            <a:r>
              <a:rPr lang="en-US" sz="2000" dirty="0" smtClean="0"/>
              <a:t/>
            </a:r>
            <a:br>
              <a:rPr lang="en-US" sz="2000" dirty="0" smtClean="0"/>
            </a:br>
            <a:r>
              <a:rPr lang="en-US" sz="2000" dirty="0" smtClean="0"/>
              <a:t>-  Other than the requirements stated above, you may organize the material in whatever manner you determine is more effective.</a:t>
            </a:r>
            <a:br>
              <a:rPr lang="en-US" sz="2000" dirty="0" smtClean="0"/>
            </a:br>
            <a:r>
              <a:rPr lang="en-US" sz="2000" dirty="0" smtClean="0"/>
              <a:t/>
            </a:r>
            <a:br>
              <a:rPr lang="en-US" sz="2000" dirty="0" smtClean="0"/>
            </a:br>
            <a:r>
              <a:rPr lang="en-US" sz="2000" dirty="0" smtClean="0"/>
              <a:t>-  Submit </a:t>
            </a:r>
            <a:r>
              <a:rPr lang="en-US" sz="2000" b="1" dirty="0" smtClean="0"/>
              <a:t>your journal</a:t>
            </a:r>
            <a:r>
              <a:rPr lang="en-US" sz="2000" dirty="0" smtClean="0"/>
              <a:t> via a shared Google Drive (I will send an invitation) by the due date listed on the course schedule.</a:t>
            </a:r>
            <a:r>
              <a:rPr lang="en-US" sz="2000" b="1" dirty="0" smtClean="0"/>
              <a:t> </a:t>
            </a:r>
            <a:r>
              <a:rPr lang="en-US" sz="2000" dirty="0" smtClean="0"/>
              <a:t>The file must be either a Microsoft PowerPoint file (.</a:t>
            </a:r>
            <a:r>
              <a:rPr lang="en-US" sz="2000" dirty="0" err="1" smtClean="0"/>
              <a:t>ppt</a:t>
            </a:r>
            <a:r>
              <a:rPr lang="en-US" sz="2000" dirty="0" smtClean="0"/>
              <a:t> or .</a:t>
            </a:r>
            <a:r>
              <a:rPr lang="en-US" sz="2000" dirty="0" err="1" smtClean="0"/>
              <a:t>pptx</a:t>
            </a:r>
            <a:r>
              <a:rPr lang="en-US" sz="2000" dirty="0" smtClean="0"/>
              <a:t>) or a PDF file. No other file types will be accepted.</a:t>
            </a:r>
            <a:br>
              <a:rPr lang="en-US" sz="2000" dirty="0" smtClean="0"/>
            </a:br>
            <a:r>
              <a:rPr lang="en-US" sz="2000" dirty="0" smtClean="0"/>
              <a:t>Late submissions will not receive assignment credit.</a:t>
            </a:r>
            <a:br>
              <a:rPr lang="en-US" sz="2000" dirty="0" smtClean="0"/>
            </a:br>
            <a:endParaRPr lang="en-US" sz="2000" b="1"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smtClean="0">
                <a:solidFill>
                  <a:srgbClr val="FF0000"/>
                </a:solidFill>
              </a:rPr>
              <a:t>MIS 5402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Systems</a:t>
            </a:r>
            <a:br>
              <a:rPr lang="en-US" dirty="0" smtClean="0">
                <a:solidFill>
                  <a:srgbClr val="000000"/>
                </a:solidFill>
              </a:rPr>
            </a:br>
            <a:r>
              <a:rPr lang="en-US" dirty="0" smtClean="0">
                <a:solidFill>
                  <a:srgbClr val="000000"/>
                </a:solidFill>
              </a:rPr>
              <a:t/>
            </a:r>
            <a:br>
              <a:rPr lang="en-US" dirty="0" smtClean="0">
                <a:solidFill>
                  <a:srgbClr val="000000"/>
                </a:solidFill>
              </a:rPr>
            </a:br>
            <a:r>
              <a:rPr lang="en-US" sz="2667" dirty="0" smtClean="0">
                <a:solidFill>
                  <a:srgbClr val="000000"/>
                </a:solidFill>
              </a:rPr>
              <a:t>Week 5:  </a:t>
            </a:r>
            <a:r>
              <a:rPr lang="en-US" sz="2667" dirty="0" smtClean="0"/>
              <a:t>Knowledge Management and</a:t>
            </a:r>
            <a:r>
              <a:rPr lang="en-US" sz="2667" b="1" dirty="0" smtClean="0"/>
              <a:t> </a:t>
            </a:r>
            <a:r>
              <a:rPr lang="en-US" sz="2667" dirty="0" smtClean="0"/>
              <a:t>Business Intelligence </a:t>
            </a:r>
            <a:endParaRPr lang="en-US" sz="2667" dirty="0">
              <a:solidFill>
                <a:srgbClr val="000000"/>
              </a:solidFill>
            </a:endParaRPr>
          </a:p>
        </p:txBody>
      </p:sp>
      <p:sp>
        <p:nvSpPr>
          <p:cNvPr id="3" name="Subtitle 2"/>
          <p:cNvSpPr>
            <a:spLocks noGrp="1"/>
          </p:cNvSpPr>
          <p:nvPr>
            <p:ph type="subTitle" idx="1"/>
          </p:nvPr>
        </p:nvSpPr>
        <p:spPr>
          <a:xfrm>
            <a:off x="1371600" y="4495800"/>
            <a:ext cx="6400800" cy="1752600"/>
          </a:xfrm>
        </p:spPr>
        <p:txBody>
          <a:bodyPr>
            <a:normAutofit/>
          </a:bodyPr>
          <a:lstStyle/>
          <a:p>
            <a:r>
              <a:rPr lang="en-US" dirty="0" smtClean="0">
                <a:solidFill>
                  <a:srgbClr val="000000"/>
                </a:solidFill>
              </a:rPr>
              <a:t>Spring 2015</a:t>
            </a:r>
          </a:p>
          <a:p>
            <a:r>
              <a:rPr lang="en-US" sz="2400" dirty="0" smtClean="0">
                <a:solidFill>
                  <a:schemeClr val="tx1">
                    <a:lumMod val="50000"/>
                    <a:lumOff val="50000"/>
                  </a:schemeClr>
                </a:solidFill>
              </a:rPr>
              <a:t>James Moustafellos</a:t>
            </a:r>
            <a:br>
              <a:rPr lang="en-US" sz="2400" dirty="0" smtClean="0">
                <a:solidFill>
                  <a:schemeClr val="tx1">
                    <a:lumMod val="50000"/>
                    <a:lumOff val="50000"/>
                  </a:schemeClr>
                </a:solidFill>
              </a:rPr>
            </a:br>
            <a:r>
              <a:rPr lang="en-US" sz="2400" dirty="0" smtClean="0">
                <a:solidFill>
                  <a:schemeClr val="tx1">
                    <a:lumMod val="50000"/>
                    <a:lumOff val="50000"/>
                  </a:schemeClr>
                </a:solidFill>
              </a:rPr>
              <a:t>(</a:t>
            </a:r>
            <a:r>
              <a:rPr lang="en-US" sz="2400" dirty="0" err="1" smtClean="0">
                <a:solidFill>
                  <a:schemeClr val="tx1">
                    <a:lumMod val="50000"/>
                    <a:lumOff val="50000"/>
                  </a:schemeClr>
                </a:solidFill>
              </a:rPr>
              <a:t>jamescm@temple.edu</a:t>
            </a:r>
            <a:r>
              <a:rPr lang="en-US" sz="2400" dirty="0" smtClean="0">
                <a:solidFill>
                  <a:schemeClr val="tx1">
                    <a:lumMod val="50000"/>
                    <a:lumOff val="50000"/>
                  </a:schemeClr>
                </a:solidFill>
              </a:rPr>
              <a:t>)</a:t>
            </a:r>
            <a:endParaRPr lang="en-US" sz="2400" dirty="0">
              <a:solidFill>
                <a:schemeClr val="tx1">
                  <a:lumMod val="50000"/>
                  <a:lumOff val="50000"/>
                </a:schemeClr>
              </a:solidFill>
            </a:endParaRPr>
          </a:p>
        </p:txBody>
      </p:sp>
      <p:sp>
        <p:nvSpPr>
          <p:cNvPr id="4" name="TextBox 3"/>
          <p:cNvSpPr txBox="1"/>
          <p:nvPr/>
        </p:nvSpPr>
        <p:spPr>
          <a:xfrm>
            <a:off x="4659679" y="6324600"/>
            <a:ext cx="4484321" cy="276999"/>
          </a:xfrm>
          <a:prstGeom prst="rect">
            <a:avLst/>
          </a:prstGeom>
          <a:noFill/>
        </p:spPr>
        <p:txBody>
          <a:bodyPr wrap="none" rtlCol="0">
            <a:spAutoFit/>
          </a:bodyPr>
          <a:lstStyle/>
          <a:p>
            <a:pPr algn="r"/>
            <a:r>
              <a:rPr lang="en-US" sz="1200" i="1" dirty="0" smtClean="0">
                <a:solidFill>
                  <a:schemeClr val="tx1">
                    <a:lumMod val="50000"/>
                    <a:lumOff val="50000"/>
                  </a:schemeClr>
                </a:solidFill>
              </a:rPr>
              <a:t>Adapted from material by </a:t>
            </a:r>
            <a:r>
              <a:rPr lang="en-US" sz="1200" i="1" dirty="0" err="1" smtClean="0">
                <a:solidFill>
                  <a:schemeClr val="tx1">
                    <a:lumMod val="50000"/>
                    <a:lumOff val="50000"/>
                  </a:schemeClr>
                </a:solidFill>
              </a:rPr>
              <a:t>Munir</a:t>
            </a:r>
            <a:r>
              <a:rPr lang="en-US" sz="1200" i="1" dirty="0" smtClean="0">
                <a:solidFill>
                  <a:schemeClr val="tx1">
                    <a:lumMod val="50000"/>
                    <a:lumOff val="50000"/>
                  </a:schemeClr>
                </a:solidFill>
              </a:rPr>
              <a:t> </a:t>
            </a:r>
            <a:r>
              <a:rPr lang="en-US" sz="1200" i="1" dirty="0" err="1" smtClean="0">
                <a:solidFill>
                  <a:schemeClr val="tx1">
                    <a:lumMod val="50000"/>
                    <a:lumOff val="50000"/>
                  </a:schemeClr>
                </a:solidFill>
              </a:rPr>
              <a:t>Mandviwalla</a:t>
            </a:r>
            <a:r>
              <a:rPr lang="en-US" sz="1200" i="1" dirty="0">
                <a:solidFill>
                  <a:schemeClr val="tx1">
                    <a:lumMod val="50000"/>
                    <a:lumOff val="50000"/>
                  </a:schemeClr>
                </a:solidFill>
              </a:rPr>
              <a:t> </a:t>
            </a:r>
            <a:r>
              <a:rPr lang="en-US" sz="1200" i="1" dirty="0" smtClean="0">
                <a:solidFill>
                  <a:schemeClr val="tx1">
                    <a:lumMod val="50000"/>
                    <a:lumOff val="50000"/>
                  </a:schemeClr>
                </a:solidFill>
              </a:rPr>
              <a:t>and Steven L. Johnson</a:t>
            </a:r>
            <a:endParaRPr lang="en-US" sz="1200" i="1" dirty="0">
              <a:solidFill>
                <a:schemeClr val="tx1">
                  <a:lumMod val="50000"/>
                  <a:lumOff val="50000"/>
                </a:schemeClr>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3658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2209801"/>
            <a:ext cx="6989654" cy="4648200"/>
          </a:xfrm>
        </p:spPr>
        <p:txBody>
          <a:bodyPr>
            <a:normAutofit/>
          </a:bodyPr>
          <a:lstStyle/>
          <a:p>
            <a:pPr lvl="0" algn="l"/>
            <a:r>
              <a:rPr lang="en-US" sz="6000" dirty="0" smtClean="0"/>
              <a:t>What did you learn this week?</a:t>
            </a:r>
            <a:r>
              <a:rPr lang="en-US" sz="3556" dirty="0" smtClean="0"/>
              <a:t/>
            </a:r>
            <a:br>
              <a:rPr lang="en-US" sz="3556" dirty="0" smtClean="0"/>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4000" b="1" dirty="0" smtClean="0">
                <a:solidFill>
                  <a:srgbClr val="FF0000"/>
                </a:solidFill>
              </a:rPr>
              <a:t>Weekly Reading Summary</a:t>
            </a:r>
            <a:br>
              <a:rPr lang="en-US" sz="4000" b="1" dirty="0" smtClean="0">
                <a:solidFill>
                  <a:srgbClr val="FF0000"/>
                </a:solidFill>
              </a:rPr>
            </a:br>
            <a:r>
              <a:rPr lang="en-US" sz="4000" b="1" dirty="0" smtClean="0"/>
              <a:t>Disruptive Change &amp; Technology / Google</a:t>
            </a:r>
            <a:r>
              <a:rPr lang="en-US" sz="2800" b="1" dirty="0" smtClean="0"/>
              <a:t/>
            </a:r>
            <a:br>
              <a:rPr lang="en-US" sz="2800" b="1" dirty="0" smtClean="0"/>
            </a:br>
            <a:r>
              <a:rPr lang="en-US" sz="2800" dirty="0"/>
              <a:t> </a:t>
            </a:r>
            <a:r>
              <a:rPr lang="en-US" sz="2800" dirty="0" smtClean="0"/>
              <a:t/>
            </a:r>
            <a:br>
              <a:rPr lang="en-US" sz="2800" dirty="0" smtClean="0"/>
            </a:br>
            <a:r>
              <a:rPr lang="en-US" sz="2400" b="1" dirty="0" smtClean="0"/>
              <a:t/>
            </a:r>
            <a:br>
              <a:rPr lang="en-US" sz="2400" b="1" dirty="0" smtClean="0"/>
            </a:br>
            <a:r>
              <a:rPr lang="en-US" sz="2400" b="1" dirty="0" smtClean="0"/>
              <a:t>1.  </a:t>
            </a:r>
            <a:r>
              <a:rPr lang="en-US" sz="2400" b="1" dirty="0" smtClean="0">
                <a:solidFill>
                  <a:srgbClr val="FF0000"/>
                </a:solidFill>
              </a:rPr>
              <a:t>What is one key point you took from each assigned readings?</a:t>
            </a:r>
            <a:r>
              <a:rPr lang="en-US" sz="2400" b="1" dirty="0" smtClean="0"/>
              <a:t> </a:t>
            </a:r>
            <a:br>
              <a:rPr lang="en-US" sz="2400" b="1" dirty="0" smtClean="0"/>
            </a:br>
            <a:r>
              <a:rPr lang="en-US" sz="2400" b="1" dirty="0" smtClean="0"/>
              <a:t/>
            </a:r>
            <a:br>
              <a:rPr lang="en-US" sz="2400" b="1" dirty="0" smtClean="0"/>
            </a:br>
            <a:r>
              <a:rPr lang="en-US" sz="2400" b="1" dirty="0" smtClean="0"/>
              <a:t>2.  </a:t>
            </a:r>
            <a:r>
              <a:rPr lang="en-US" sz="2400" b="1" dirty="0" smtClean="0">
                <a:solidFill>
                  <a:srgbClr val="FF0000"/>
                </a:solidFill>
              </a:rPr>
              <a:t>What is one key point you learned from the readings as a whole?</a:t>
            </a:r>
            <a:r>
              <a:rPr lang="en-US" sz="2400" b="1" dirty="0" smtClean="0"/>
              <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What is one discussion question you would ask your fellow classmates?</a:t>
            </a:r>
            <a:r>
              <a:rPr lang="en-US" sz="2400" b="1" dirty="0" smtClean="0"/>
              <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36581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381000" y="1905000"/>
            <a:ext cx="6989654" cy="4648200"/>
          </a:xfrm>
        </p:spPr>
        <p:txBody>
          <a:bodyPr>
            <a:normAutofit fontScale="90000"/>
          </a:bodyPr>
          <a:lstStyle/>
          <a:p>
            <a:pPr lvl="0" algn="l"/>
            <a:r>
              <a:rPr lang="en-US" sz="6000" dirty="0" smtClean="0"/>
              <a:t>No case presentations this week!</a:t>
            </a:r>
            <a:r>
              <a:rPr lang="en-US" sz="3556" dirty="0" smtClean="0"/>
              <a:t/>
            </a:r>
            <a:br>
              <a:rPr lang="en-US" sz="3556" dirty="0" smtClean="0"/>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a:bodyPr>
          <a:lstStyle/>
          <a:p>
            <a:pPr algn="l">
              <a:defRPr/>
            </a:pPr>
            <a:r>
              <a:rPr lang="en-US" sz="3600" spc="200" dirty="0" smtClean="0">
                <a:solidFill>
                  <a:srgbClr val="595959"/>
                </a:solidFill>
                <a:latin typeface="Helvetica Neue"/>
                <a:cs typeface="Helvetica Neue"/>
              </a:rPr>
              <a:t>Case Breakout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Part 1</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OPEN INNOVATION AT </a:t>
            </a:r>
            <a:r>
              <a:rPr lang="en-US" sz="7333" b="1" cap="all" spc="200" dirty="0" smtClean="0">
                <a:solidFill>
                  <a:srgbClr val="FF0000"/>
                </a:solidFill>
                <a:latin typeface="Helvetica Neue"/>
                <a:cs typeface="Helvetica Neue"/>
              </a:rPr>
              <a:t>SIEMENS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5" name="Rectangle 1"/>
          <p:cNvSpPr>
            <a:spLocks noGrp="1" noChangeArrowheads="1"/>
          </p:cNvSpPr>
          <p:nvPr>
            <p:ph type="title"/>
          </p:nvPr>
        </p:nvSpPr>
        <p:spPr>
          <a:xfrm>
            <a:off x="152401" y="-76200"/>
            <a:ext cx="7467600" cy="7239000"/>
          </a:xfrm>
        </p:spPr>
        <p:txBody>
          <a:bodyPr>
            <a:noAutofit/>
          </a:bodyPr>
          <a:lstStyle/>
          <a:p>
            <a:pPr algn="l"/>
            <a:r>
              <a:rPr lang="en-US" sz="2000" b="1" dirty="0" smtClean="0">
                <a:solidFill>
                  <a:srgbClr val="FF0000"/>
                </a:solidFill>
              </a:rPr>
              <a:t>OPEN INNOVATION AT SIEMENS</a:t>
            </a:r>
            <a:r>
              <a:rPr lang="en-US" sz="2000" b="1" dirty="0" smtClean="0"/>
              <a:t/>
            </a:r>
            <a:br>
              <a:rPr lang="en-US" sz="2000" b="1" dirty="0" smtClean="0"/>
            </a:br>
            <a:r>
              <a:rPr lang="en-US" sz="2000" dirty="0" smtClean="0"/>
              <a:t>In your groups, discuss how would you respond to the </a:t>
            </a:r>
            <a:br>
              <a:rPr lang="en-US" sz="2000" dirty="0" smtClean="0"/>
            </a:br>
            <a:r>
              <a:rPr lang="en-US" sz="2000" dirty="0" smtClean="0"/>
              <a:t>following</a:t>
            </a:r>
            <a:r>
              <a:rPr lang="en-US" sz="2000" dirty="0" smtClean="0"/>
              <a:t> statements:</a:t>
            </a:r>
            <a:r>
              <a:rPr lang="en-US" sz="2000" dirty="0" smtClean="0"/>
              <a:t/>
            </a:r>
            <a:br>
              <a:rPr lang="en-US" sz="2000" dirty="0" smtClean="0"/>
            </a:br>
            <a:r>
              <a:rPr lang="en-US" sz="2000" dirty="0" smtClean="0"/>
              <a:t/>
            </a:r>
            <a:br>
              <a:rPr lang="en-US" sz="2000" dirty="0" smtClean="0"/>
            </a:br>
            <a:r>
              <a:rPr lang="en-US" sz="2000" dirty="0" smtClean="0">
                <a:solidFill>
                  <a:srgbClr val="FF0000"/>
                </a:solidFill>
              </a:rPr>
              <a:t>“Perhaps we are looking at this the wrong way.  </a:t>
            </a:r>
            <a:br>
              <a:rPr lang="en-US" sz="2000" dirty="0" smtClean="0">
                <a:solidFill>
                  <a:srgbClr val="FF0000"/>
                </a:solidFill>
              </a:rPr>
            </a:br>
            <a:r>
              <a:rPr lang="en-US" sz="2000" dirty="0" smtClean="0">
                <a:solidFill>
                  <a:srgbClr val="FF0000"/>
                </a:solidFill>
              </a:rPr>
              <a:t>What if we instead considered shutting all the open innovation programs down?  What might the impact be?  Would it even be noticed?  I propose that the null hypothesis be that </a:t>
            </a:r>
            <a:r>
              <a:rPr lang="en-US" sz="2000" b="1" dirty="0" smtClean="0">
                <a:solidFill>
                  <a:srgbClr val="FF0000"/>
                </a:solidFill>
              </a:rPr>
              <a:t>open innovation within Siemens should be shut down and the burden of proof to build the positive case for it is on us.”</a:t>
            </a:r>
            <a:br>
              <a:rPr lang="en-US" sz="2000" b="1" dirty="0" smtClean="0">
                <a:solidFill>
                  <a:srgbClr val="FF0000"/>
                </a:solidFill>
              </a:rPr>
            </a:br>
            <a:r>
              <a:rPr lang="en-US" sz="2000" dirty="0" smtClean="0"/>
              <a:t/>
            </a:r>
            <a:br>
              <a:rPr lang="en-US" sz="2000" dirty="0" smtClean="0"/>
            </a:br>
            <a:r>
              <a:rPr lang="en-US" sz="2000" dirty="0" smtClean="0"/>
              <a:t>-  HOW DO WE DEVELOP ROI FOR THESE PROJECTS?</a:t>
            </a:r>
            <a:br>
              <a:rPr lang="en-US" sz="2000" dirty="0" smtClean="0"/>
            </a:br>
            <a:r>
              <a:rPr lang="en-US" sz="2000" dirty="0" smtClean="0"/>
              <a:t/>
            </a:r>
            <a:br>
              <a:rPr lang="en-US" sz="2000" dirty="0" smtClean="0"/>
            </a:br>
            <a:r>
              <a:rPr lang="en-US" sz="2000" dirty="0" smtClean="0"/>
              <a:t>-  “I need to develop a framework that enables us to think through both the strategic and operational costs and benefits of open innovation at Siemens.”</a:t>
            </a:r>
            <a:br>
              <a:rPr lang="en-US" sz="2000" dirty="0" smtClean="0"/>
            </a:br>
            <a:r>
              <a:rPr lang="en-US" sz="2000" b="1" dirty="0" smtClean="0"/>
              <a:t/>
            </a:r>
            <a:br>
              <a:rPr lang="en-US" sz="2000" b="1" dirty="0" smtClean="0"/>
            </a:br>
            <a:r>
              <a:rPr lang="en-US" sz="2000" b="1" dirty="0" smtClean="0">
                <a:solidFill>
                  <a:srgbClr val="FF0000"/>
                </a:solidFill>
              </a:rPr>
              <a:t>Develop a framework </a:t>
            </a:r>
            <a:r>
              <a:rPr lang="en-US" sz="2000" b="1" dirty="0" smtClean="0"/>
              <a:t>and show how it yields insights</a:t>
            </a:r>
            <a:r>
              <a:rPr lang="en-US" sz="2000" b="1" dirty="0" smtClean="0"/>
              <a:t> and </a:t>
            </a:r>
            <a:br>
              <a:rPr lang="en-US" sz="2000" b="1" dirty="0" smtClean="0"/>
            </a:br>
            <a:r>
              <a:rPr lang="en-US" sz="2000" b="1" dirty="0" smtClean="0">
                <a:solidFill>
                  <a:srgbClr val="FF0000"/>
                </a:solidFill>
              </a:rPr>
              <a:t>provides proof </a:t>
            </a:r>
            <a:r>
              <a:rPr lang="en-US" sz="2000" b="1" dirty="0" smtClean="0"/>
              <a:t>to </a:t>
            </a:r>
            <a:r>
              <a:rPr lang="en-US" sz="2000" b="1" dirty="0" smtClean="0"/>
              <a:t>answer the problem statements.</a:t>
            </a:r>
            <a:br>
              <a:rPr lang="en-US" sz="2000" b="1" dirty="0" smtClean="0"/>
            </a:br>
            <a:r>
              <a:rPr lang="en-US" sz="2000" b="1" dirty="0" smtClean="0"/>
              <a:t>	-  consider the different stakeholders and their different 	measures of success</a:t>
            </a:r>
            <a:endParaRPr lang="en-US" sz="2000" b="1"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a:bodyPr>
          <a:lstStyle/>
          <a:p>
            <a:pPr algn="l">
              <a:defRPr/>
            </a:pPr>
            <a:r>
              <a:rPr lang="en-US" sz="3600" spc="200" dirty="0" smtClean="0">
                <a:solidFill>
                  <a:srgbClr val="595959"/>
                </a:solidFill>
                <a:latin typeface="Helvetica Neue"/>
                <a:cs typeface="Helvetica Neue"/>
              </a:rPr>
              <a:t>Case Breakout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Part 2</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OPEN INNOVATION AT </a:t>
            </a:r>
            <a:r>
              <a:rPr lang="en-US" sz="7333" b="1" cap="all" spc="200" dirty="0" smtClean="0">
                <a:solidFill>
                  <a:srgbClr val="FF0000"/>
                </a:solidFill>
                <a:latin typeface="Helvetica Neue"/>
                <a:cs typeface="Helvetica Neue"/>
              </a:rPr>
              <a:t>SIEMENS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1" y="1066800"/>
            <a:ext cx="7467600" cy="6019800"/>
          </a:xfrm>
        </p:spPr>
        <p:txBody>
          <a:bodyPr>
            <a:noAutofit/>
          </a:bodyPr>
          <a:lstStyle/>
          <a:p>
            <a:pPr lvl="0" algn="l"/>
            <a:r>
              <a:rPr lang="en-US" sz="2000" b="1" dirty="0" smtClean="0">
                <a:solidFill>
                  <a:srgbClr val="FF0000"/>
                </a:solidFill>
              </a:rPr>
              <a:t>OPEN INNOVATION AT SIEMENS</a:t>
            </a:r>
            <a:r>
              <a:rPr lang="en-US" sz="2000" b="1" dirty="0" smtClean="0"/>
              <a:t/>
            </a:r>
            <a:br>
              <a:rPr lang="en-US" sz="2000" b="1" dirty="0" smtClean="0"/>
            </a:br>
            <a:r>
              <a:rPr lang="en-US" sz="2000" dirty="0" smtClean="0"/>
              <a:t>In groups,</a:t>
            </a:r>
            <a:r>
              <a:rPr lang="en-US" sz="2000" dirty="0" smtClean="0"/>
              <a:t> reevaluate your </a:t>
            </a:r>
            <a:r>
              <a:rPr lang="en-US" sz="2000" dirty="0" smtClean="0"/>
              <a:t>team’s answers to the case questions.  Does your framework lead to different answers?</a:t>
            </a:r>
            <a:br>
              <a:rPr lang="en-US" sz="2000" dirty="0" smtClean="0"/>
            </a:br>
            <a:r>
              <a:rPr lang="en-US" sz="2000" dirty="0" smtClean="0"/>
              <a:t/>
            </a:r>
            <a:br>
              <a:rPr lang="en-US" sz="2000" dirty="0" smtClean="0"/>
            </a:br>
            <a:r>
              <a:rPr lang="en-US" sz="2000" dirty="0" smtClean="0"/>
              <a:t>-  If you were in charge of open innovation at Siemens, what metrics would you use to measure your success? </a:t>
            </a:r>
            <a:br>
              <a:rPr lang="en-US" sz="2000" dirty="0" smtClean="0"/>
            </a:br>
            <a:r>
              <a:rPr lang="en-US" sz="2000" dirty="0" smtClean="0"/>
              <a:t>	-  What metrics would you favor if you were a Siemens 	board member.</a:t>
            </a:r>
            <a:br>
              <a:rPr lang="en-US" sz="2000" dirty="0" smtClean="0"/>
            </a:br>
            <a:r>
              <a:rPr lang="en-US" sz="2000" dirty="0" smtClean="0"/>
              <a:t>	</a:t>
            </a:r>
            <a:r>
              <a:rPr lang="en-US" sz="2000" b="1" dirty="0" smtClean="0">
                <a:solidFill>
                  <a:srgbClr val="FF0000"/>
                </a:solidFill>
              </a:rPr>
              <a:t>[-  What metrics would you favor if you were a business unit head?]  	[-  A lower level employee?]</a:t>
            </a:r>
            <a:r>
              <a:rPr lang="en-US" sz="2000" b="1" dirty="0" smtClean="0"/>
              <a:t/>
            </a:r>
            <a:br>
              <a:rPr lang="en-US" sz="2000" b="1" dirty="0" smtClean="0"/>
            </a:br>
            <a:r>
              <a:rPr lang="en-US" sz="2000" b="1" dirty="0" smtClean="0"/>
              <a:t/>
            </a:r>
            <a:br>
              <a:rPr lang="en-US" sz="2000" b="1" dirty="0" smtClean="0"/>
            </a:br>
            <a:r>
              <a:rPr lang="en-US" sz="2000" b="1" dirty="0" smtClean="0"/>
              <a:t>-  </a:t>
            </a:r>
            <a:r>
              <a:rPr lang="en-US" sz="2000" dirty="0" smtClean="0"/>
              <a:t>What do you think Siemens should do next? Are there specific open innovation initiatives that should be changed, dropped, or retained?</a:t>
            </a:r>
            <a:r>
              <a:rPr lang="en-US" sz="2000" b="1" dirty="0" smtClean="0"/>
              <a:t/>
            </a:r>
            <a:br>
              <a:rPr lang="en-US" sz="2000" b="1" dirty="0" smtClean="0"/>
            </a:br>
            <a:r>
              <a:rPr lang="en-US" sz="2000" b="1" dirty="0" smtClean="0"/>
              <a:t/>
            </a:r>
            <a:br>
              <a:rPr lang="en-US" sz="2000" b="1" dirty="0" smtClean="0"/>
            </a:br>
            <a:r>
              <a:rPr lang="en-US" sz="2000" b="1" dirty="0" smtClean="0"/>
              <a:t>-  </a:t>
            </a:r>
            <a:r>
              <a:rPr lang="en-US" sz="2000" dirty="0" smtClean="0"/>
              <a:t>Using the Siemens case as an example of pros and cons of open innovation, what should a company consider if it is considering doing something similar?</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2681</TotalTime>
  <Words>1053</Words>
  <Application>Microsoft Macintosh PowerPoint</Application>
  <PresentationFormat>On-screen Show (4:3)</PresentationFormat>
  <Paragraphs>24</Paragraphs>
  <Slides>13</Slides>
  <Notes>4</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PLEASE SIT WITH YOUR groups  Please submit your Reading Summary and Case Assignment      </vt:lpstr>
      <vt:lpstr>MIS 5402 Managing Technology and Systems  Week 5:  Knowledge Management and Business Intelligence </vt:lpstr>
      <vt:lpstr>What did you learn this week?   </vt:lpstr>
      <vt:lpstr> Weekly Reading Summary Disruptive Change &amp; Technology / Google    1.  What is one key point you took from each assigned readings?   2.  What is one key point you learned from the readings as a whole?  3.  What is one discussion question you would ask your fellow classmates?     </vt:lpstr>
      <vt:lpstr>No case presentations this week!   </vt:lpstr>
      <vt:lpstr>Case Breakout + Discussion: Part 1 OPEN INNOVATION AT SIEMENS </vt:lpstr>
      <vt:lpstr>OPEN INNOVATION AT SIEMENS In your groups, discuss how would you respond to the  following statements:  “Perhaps we are looking at this the wrong way.   What if we instead considered shutting all the open innovation programs down?  What might the impact be?  Would it even be noticed?  I propose that the null hypothesis be that open innovation within Siemens should be shut down and the burden of proof to build the positive case for it is on us.”  -  HOW DO WE DEVELOP ROI FOR THESE PROJECTS?  -  “I need to develop a framework that enables us to think through both the strategic and operational costs and benefits of open innovation at Siemens.”  Develop a framework and show how it yields insights and  provides proof to answer the problem statements.  -  consider the different stakeholders and their different  measures of success</vt:lpstr>
      <vt:lpstr>Case Breakout + Discussion: Part 2 OPEN INNOVATION AT SIEMENS </vt:lpstr>
      <vt:lpstr>OPEN INNOVATION AT SIEMENS In groups, reevaluate your team’s answers to the case questions.  Does your framework lead to different answers?  -  If you were in charge of open innovation at Siemens, what metrics would you use to measure your success?   -  What metrics would you favor if you were a Siemens  board member.  [-  What metrics would you favor if you were a business unit head?]   [-  A lower level employee?]  -  What do you think Siemens should do next? Are there specific open innovation initiatives that should be changed, dropped, or retained?  -  Using the Siemens case as an example of pros and cons of open innovation, what should a company consider if it is considering doing something similar?</vt:lpstr>
      <vt:lpstr>Breakout Session + Discussion:  KNOWLEDGE SHARING AND  Communities of practice </vt:lpstr>
      <vt:lpstr>COMMUNITIES OF PRACTICE In groups, discuss the following questions:  -  What are communities of practice?   What are their goals and how do they operate?  -  What are open innovation brokers/platforms?   What are their goals and how do they operate?  -  How do individuals and organizations utilize and benefit from them?  Do you or your organization use them?  Share your experiences.  -  How has technology enabled knowledge sharing?  -  Research/explore open innovation or knowledge sharing tools and organizations available publicly or within your organization.    -  Dissect/analyze them.   -  What are common practices, features, structures?   -  What works?  What would you like to improve?  What is missing  that you wish you had?</vt:lpstr>
      <vt:lpstr>FINAL ASSIGNMENT:  REFLECTION JOURNAL OVERVIEW:  INDIVIDUALLY, prepare a journal documenting the key ideas presented in the class sessions. The reflection journal serves as a “take home” final for this course.  The key factors in the evaluation of your work are:  -  Your interpretation of the main ideas presented and discussed in the course  -  The quality of your insights  Your journal should be constructed individually and focus on the following:  -  What were the major topics discussed in the course?  -  What were the key management issues related to those topics?  -  What insights — personal and professional — did you learn while  taking the course?  This is your opportunity to demonstrate what you have learned while taking this course.</vt:lpstr>
      <vt:lpstr>FINAL ASSIGNMENT:  REFLECTION JOURNAL REQUIREMENTS:  -  Summarize the course in a set of no more than 10 PowerPoint slides (including title). (Submissions with more than 10 slides will earn a failing grade.)  -  Use your slides to communicate the key points in a concise and direct manner.  I will only review the slides themselves (NO NOTES) when grading your journal.  -  On the first slide include your name, the course number and the assignment title in a clearly identifiable manner. It is up to you if you want to put any additional content on the first slide.  -  Other than the requirements stated above, you may organize the material in whatever manner you determine is more effective.  -  Submit your journal via a shared Google Drive (I will send an invitation) by the due date listed on the course schedule. The file must be either a Microsoft PowerPoint file (.ppt or .pptx) or a PDF file. No other file types will be accepted. Late submissions will not receive assignment credit.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James Moustafellos</cp:lastModifiedBy>
  <cp:revision>55</cp:revision>
  <cp:lastPrinted>2015-04-02T15:59:10Z</cp:lastPrinted>
  <dcterms:created xsi:type="dcterms:W3CDTF">2015-04-16T20:24:49Z</dcterms:created>
  <dcterms:modified xsi:type="dcterms:W3CDTF">2015-04-16T20:33:19Z</dcterms:modified>
</cp:coreProperties>
</file>