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12" r:id="rId1"/>
  </p:sldMasterIdLst>
  <p:notesMasterIdLst>
    <p:notesMasterId r:id="rId10"/>
  </p:notesMasterIdLst>
  <p:sldIdLst>
    <p:sldId id="266" r:id="rId2"/>
    <p:sldId id="262" r:id="rId3"/>
    <p:sldId id="258" r:id="rId4"/>
    <p:sldId id="265" r:id="rId5"/>
    <p:sldId id="260" r:id="rId6"/>
    <p:sldId id="261" r:id="rId7"/>
    <p:sldId id="263" r:id="rId8"/>
    <p:sldId id="268" r:id="rId9"/>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521415D9-36F7-43E2-AB2F-B90AF26B5E84}">
      <p14:sectionLst xmlns:p14="http://schemas.microsoft.com/office/powerpoint/2010/main">
        <p14:section name="Default Section" id="{FE33C8CF-DCE1-43DC-8A33-7AE9BC3CA980}">
          <p14:sldIdLst>
            <p14:sldId id="266"/>
            <p14:sldId id="262"/>
            <p14:sldId id="258"/>
            <p14:sldId id="265"/>
            <p14:sldId id="260"/>
          </p14:sldIdLst>
        </p14:section>
        <p14:section name="Untitled Section" id="{352280F4-918F-4120-8DF4-36CE40243D8C}">
          <p14:sldIdLst>
            <p14:sldId id="261"/>
            <p14:sldId id="263"/>
            <p14:sldId id="268"/>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471" autoAdjust="0"/>
  </p:normalViewPr>
  <p:slideViewPr>
    <p:cSldViewPr snapToGrid="0">
      <p:cViewPr>
        <p:scale>
          <a:sx n="90" d="100"/>
          <a:sy n="90" d="100"/>
        </p:scale>
        <p:origin x="-1404" y="-51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E13DC38-597C-412C-BEC2-7A956D9D4CF0}" type="doc">
      <dgm:prSet loTypeId="urn:microsoft.com/office/officeart/2005/8/layout/vList2" loCatId="list" qsTypeId="urn:microsoft.com/office/officeart/2005/8/quickstyle/simple5" qsCatId="simple" csTypeId="urn:microsoft.com/office/officeart/2005/8/colors/accent1_2" csCatId="accent1" phldr="1"/>
      <dgm:spPr/>
      <dgm:t>
        <a:bodyPr/>
        <a:lstStyle/>
        <a:p>
          <a:endParaRPr lang="en-US"/>
        </a:p>
      </dgm:t>
    </dgm:pt>
    <dgm:pt modelId="{8CB8FA03-B95C-448A-9BE7-25195E832958}">
      <dgm:prSet phldrT="[Text]" custT="1"/>
      <dgm:spPr/>
      <dgm:t>
        <a:bodyPr/>
        <a:lstStyle/>
        <a:p>
          <a:r>
            <a:rPr lang="en-US" sz="2000" dirty="0" smtClean="0"/>
            <a:t>More Targeted Advertising</a:t>
          </a:r>
          <a:endParaRPr lang="en-US" sz="2000" dirty="0"/>
        </a:p>
      </dgm:t>
    </dgm:pt>
    <dgm:pt modelId="{2A2D6F15-D029-4AB2-95DE-3303D9E6248A}" type="parTrans" cxnId="{1F51B39D-849F-4376-A812-308A019EE0C3}">
      <dgm:prSet/>
      <dgm:spPr/>
      <dgm:t>
        <a:bodyPr/>
        <a:lstStyle/>
        <a:p>
          <a:endParaRPr lang="en-US"/>
        </a:p>
      </dgm:t>
    </dgm:pt>
    <dgm:pt modelId="{6638BF70-D27C-46D0-AB39-5C32C973CBE7}" type="sibTrans" cxnId="{1F51B39D-849F-4376-A812-308A019EE0C3}">
      <dgm:prSet/>
      <dgm:spPr/>
      <dgm:t>
        <a:bodyPr/>
        <a:lstStyle/>
        <a:p>
          <a:endParaRPr lang="en-US"/>
        </a:p>
      </dgm:t>
    </dgm:pt>
    <dgm:pt modelId="{C8B2AC01-9EAA-496D-AF48-CFCD2DBEC9D5}">
      <dgm:prSet phldrT="[Text]" custT="1"/>
      <dgm:spPr/>
      <dgm:t>
        <a:bodyPr/>
        <a:lstStyle/>
        <a:p>
          <a:pPr rtl="0"/>
          <a:r>
            <a:rPr lang="en" sz="1500" dirty="0" smtClean="0">
              <a:latin typeface="Calibri" panose="020F0502020204030204" pitchFamily="34" charset="0"/>
            </a:rPr>
            <a:t>Result: Google expanded on targeted advertising.  In 2013, Google started using user endorsements in display ads.</a:t>
          </a:r>
          <a:r>
            <a:rPr lang="en" sz="1500" baseline="30000" dirty="0" smtClean="0">
              <a:latin typeface="Calibri" panose="020F0502020204030204" pitchFamily="34" charset="0"/>
            </a:rPr>
            <a:t>(1)  </a:t>
          </a:r>
          <a:endParaRPr lang="en-US" sz="1500" baseline="30000" dirty="0"/>
        </a:p>
      </dgm:t>
    </dgm:pt>
    <dgm:pt modelId="{DA34514F-CCDD-4CBC-A861-54C15CBEFDC0}" type="parTrans" cxnId="{8A44A3D1-EE19-4949-8B85-CCF53FA478B7}">
      <dgm:prSet/>
      <dgm:spPr/>
      <dgm:t>
        <a:bodyPr/>
        <a:lstStyle/>
        <a:p>
          <a:endParaRPr lang="en-US"/>
        </a:p>
      </dgm:t>
    </dgm:pt>
    <dgm:pt modelId="{14AE1AE9-C34A-4414-A286-62EE285B27DC}" type="sibTrans" cxnId="{8A44A3D1-EE19-4949-8B85-CCF53FA478B7}">
      <dgm:prSet/>
      <dgm:spPr/>
      <dgm:t>
        <a:bodyPr/>
        <a:lstStyle/>
        <a:p>
          <a:endParaRPr lang="en-US"/>
        </a:p>
      </dgm:t>
    </dgm:pt>
    <dgm:pt modelId="{797D2BFF-6309-414F-B2A6-D9889CABA947}">
      <dgm:prSet phldrT="[Text]" custT="1"/>
      <dgm:spPr/>
      <dgm:t>
        <a:bodyPr/>
        <a:lstStyle/>
        <a:p>
          <a:r>
            <a:rPr lang="en-US" sz="2000" dirty="0" smtClean="0"/>
            <a:t>Full portal, aggregated content &amp; thematic channels</a:t>
          </a:r>
          <a:endParaRPr lang="en-US" sz="2000" dirty="0"/>
        </a:p>
      </dgm:t>
    </dgm:pt>
    <dgm:pt modelId="{BBD9D0E2-5067-4AF8-B8A2-DFEC1E1691EB}" type="parTrans" cxnId="{6ED4503C-E9F2-4F34-8DAB-0F157F6F1ED5}">
      <dgm:prSet/>
      <dgm:spPr/>
      <dgm:t>
        <a:bodyPr/>
        <a:lstStyle/>
        <a:p>
          <a:endParaRPr lang="en-US"/>
        </a:p>
      </dgm:t>
    </dgm:pt>
    <dgm:pt modelId="{91211F4D-A130-4084-A568-9024EDB49046}" type="sibTrans" cxnId="{6ED4503C-E9F2-4F34-8DAB-0F157F6F1ED5}">
      <dgm:prSet/>
      <dgm:spPr/>
      <dgm:t>
        <a:bodyPr/>
        <a:lstStyle/>
        <a:p>
          <a:endParaRPr lang="en-US"/>
        </a:p>
      </dgm:t>
    </dgm:pt>
    <dgm:pt modelId="{3DFC0DC4-2E3E-4413-A2B0-92164F7EBA99}">
      <dgm:prSet phldrT="[Text]" custT="1"/>
      <dgm:spPr/>
      <dgm:t>
        <a:bodyPr/>
        <a:lstStyle/>
        <a:p>
          <a:pPr rtl="0"/>
          <a:r>
            <a:rPr lang="en" sz="1500" dirty="0" smtClean="0">
              <a:latin typeface="Calibri" panose="020F0502020204030204" pitchFamily="34" charset="0"/>
            </a:rPr>
            <a:t>Result: iGoogle started in 2005 and discontinued in 2013.  Per the Google announcement, iGoogle was not needed with widespread use of mobile applications.</a:t>
          </a:r>
          <a:r>
            <a:rPr lang="en" sz="1500" baseline="30000" dirty="0" smtClean="0">
              <a:latin typeface="Calibri" panose="020F0502020204030204" pitchFamily="34" charset="0"/>
            </a:rPr>
            <a:t>(2)  </a:t>
          </a:r>
          <a:endParaRPr lang="en-US" sz="1500" baseline="30000" dirty="0"/>
        </a:p>
      </dgm:t>
    </dgm:pt>
    <dgm:pt modelId="{B09FE7DA-2DD0-4B36-9852-C858BD5AF6BB}" type="parTrans" cxnId="{19522B5B-4222-4BF5-AAAC-854D2E2336EF}">
      <dgm:prSet/>
      <dgm:spPr/>
      <dgm:t>
        <a:bodyPr/>
        <a:lstStyle/>
        <a:p>
          <a:endParaRPr lang="en-US"/>
        </a:p>
      </dgm:t>
    </dgm:pt>
    <dgm:pt modelId="{C983722B-2D8F-49D3-8D8E-94F00BBC7402}" type="sibTrans" cxnId="{19522B5B-4222-4BF5-AAAC-854D2E2336EF}">
      <dgm:prSet/>
      <dgm:spPr/>
      <dgm:t>
        <a:bodyPr/>
        <a:lstStyle/>
        <a:p>
          <a:endParaRPr lang="en-US"/>
        </a:p>
      </dgm:t>
    </dgm:pt>
    <dgm:pt modelId="{10AFE3DD-9F57-4D82-9C4F-682608AD5D3C}" type="pres">
      <dgm:prSet presAssocID="{BE13DC38-597C-412C-BEC2-7A956D9D4CF0}" presName="linear" presStyleCnt="0">
        <dgm:presLayoutVars>
          <dgm:animLvl val="lvl"/>
          <dgm:resizeHandles val="exact"/>
        </dgm:presLayoutVars>
      </dgm:prSet>
      <dgm:spPr/>
      <dgm:t>
        <a:bodyPr/>
        <a:lstStyle/>
        <a:p>
          <a:endParaRPr lang="en-US"/>
        </a:p>
      </dgm:t>
    </dgm:pt>
    <dgm:pt modelId="{96308C5D-7B9E-4DEF-B3E3-FC72CD8D1A4F}" type="pres">
      <dgm:prSet presAssocID="{8CB8FA03-B95C-448A-9BE7-25195E832958}" presName="parentText" presStyleLbl="node1" presStyleIdx="0" presStyleCnt="2" custScaleY="41677" custLinFactNeighborX="531" custLinFactNeighborY="-48126">
        <dgm:presLayoutVars>
          <dgm:chMax val="0"/>
          <dgm:bulletEnabled val="1"/>
        </dgm:presLayoutVars>
      </dgm:prSet>
      <dgm:spPr/>
      <dgm:t>
        <a:bodyPr/>
        <a:lstStyle/>
        <a:p>
          <a:endParaRPr lang="en-US"/>
        </a:p>
      </dgm:t>
    </dgm:pt>
    <dgm:pt modelId="{54DD884D-42DC-404C-80C6-B4E8D424B0AA}" type="pres">
      <dgm:prSet presAssocID="{8CB8FA03-B95C-448A-9BE7-25195E832958}" presName="childText" presStyleLbl="revTx" presStyleIdx="0" presStyleCnt="2" custScaleY="77513" custLinFactNeighborY="-6669">
        <dgm:presLayoutVars>
          <dgm:bulletEnabled val="1"/>
        </dgm:presLayoutVars>
      </dgm:prSet>
      <dgm:spPr/>
      <dgm:t>
        <a:bodyPr/>
        <a:lstStyle/>
        <a:p>
          <a:endParaRPr lang="en-US"/>
        </a:p>
      </dgm:t>
    </dgm:pt>
    <dgm:pt modelId="{A7A1C23F-C678-494E-A3EC-3C758867F7CA}" type="pres">
      <dgm:prSet presAssocID="{797D2BFF-6309-414F-B2A6-D9889CABA947}" presName="parentText" presStyleLbl="node1" presStyleIdx="1" presStyleCnt="2" custScaleY="80499" custLinFactNeighborY="-1667">
        <dgm:presLayoutVars>
          <dgm:chMax val="0"/>
          <dgm:bulletEnabled val="1"/>
        </dgm:presLayoutVars>
      </dgm:prSet>
      <dgm:spPr/>
      <dgm:t>
        <a:bodyPr/>
        <a:lstStyle/>
        <a:p>
          <a:endParaRPr lang="en-US"/>
        </a:p>
      </dgm:t>
    </dgm:pt>
    <dgm:pt modelId="{93911C4D-2F02-4184-AFC7-3D8B124B6B2D}" type="pres">
      <dgm:prSet presAssocID="{797D2BFF-6309-414F-B2A6-D9889CABA947}" presName="childText" presStyleLbl="revTx" presStyleIdx="1" presStyleCnt="2" custScaleY="90537" custLinFactNeighborX="793" custLinFactNeighborY="-3459">
        <dgm:presLayoutVars>
          <dgm:bulletEnabled val="1"/>
        </dgm:presLayoutVars>
      </dgm:prSet>
      <dgm:spPr/>
      <dgm:t>
        <a:bodyPr/>
        <a:lstStyle/>
        <a:p>
          <a:endParaRPr lang="en-US"/>
        </a:p>
      </dgm:t>
    </dgm:pt>
  </dgm:ptLst>
  <dgm:cxnLst>
    <dgm:cxn modelId="{B1049579-5AF5-450E-88A6-B27D529962C9}" type="presOf" srcId="{8CB8FA03-B95C-448A-9BE7-25195E832958}" destId="{96308C5D-7B9E-4DEF-B3E3-FC72CD8D1A4F}" srcOrd="0" destOrd="0" presId="urn:microsoft.com/office/officeart/2005/8/layout/vList2"/>
    <dgm:cxn modelId="{3423EEB1-D88D-46D3-B239-145653839D1F}" type="presOf" srcId="{C8B2AC01-9EAA-496D-AF48-CFCD2DBEC9D5}" destId="{54DD884D-42DC-404C-80C6-B4E8D424B0AA}" srcOrd="0" destOrd="0" presId="urn:microsoft.com/office/officeart/2005/8/layout/vList2"/>
    <dgm:cxn modelId="{CF56DEDE-BEB1-4B58-96EB-81B059C2D096}" type="presOf" srcId="{3DFC0DC4-2E3E-4413-A2B0-92164F7EBA99}" destId="{93911C4D-2F02-4184-AFC7-3D8B124B6B2D}" srcOrd="0" destOrd="0" presId="urn:microsoft.com/office/officeart/2005/8/layout/vList2"/>
    <dgm:cxn modelId="{087D0B39-9DE2-4932-9801-78978E4084FE}" type="presOf" srcId="{BE13DC38-597C-412C-BEC2-7A956D9D4CF0}" destId="{10AFE3DD-9F57-4D82-9C4F-682608AD5D3C}" srcOrd="0" destOrd="0" presId="urn:microsoft.com/office/officeart/2005/8/layout/vList2"/>
    <dgm:cxn modelId="{19522B5B-4222-4BF5-AAAC-854D2E2336EF}" srcId="{797D2BFF-6309-414F-B2A6-D9889CABA947}" destId="{3DFC0DC4-2E3E-4413-A2B0-92164F7EBA99}" srcOrd="0" destOrd="0" parTransId="{B09FE7DA-2DD0-4B36-9852-C858BD5AF6BB}" sibTransId="{C983722B-2D8F-49D3-8D8E-94F00BBC7402}"/>
    <dgm:cxn modelId="{12152B4B-EF4C-49B7-9E0F-0992B5153C57}" type="presOf" srcId="{797D2BFF-6309-414F-B2A6-D9889CABA947}" destId="{A7A1C23F-C678-494E-A3EC-3C758867F7CA}" srcOrd="0" destOrd="0" presId="urn:microsoft.com/office/officeart/2005/8/layout/vList2"/>
    <dgm:cxn modelId="{1F51B39D-849F-4376-A812-308A019EE0C3}" srcId="{BE13DC38-597C-412C-BEC2-7A956D9D4CF0}" destId="{8CB8FA03-B95C-448A-9BE7-25195E832958}" srcOrd="0" destOrd="0" parTransId="{2A2D6F15-D029-4AB2-95DE-3303D9E6248A}" sibTransId="{6638BF70-D27C-46D0-AB39-5C32C973CBE7}"/>
    <dgm:cxn modelId="{8A44A3D1-EE19-4949-8B85-CCF53FA478B7}" srcId="{8CB8FA03-B95C-448A-9BE7-25195E832958}" destId="{C8B2AC01-9EAA-496D-AF48-CFCD2DBEC9D5}" srcOrd="0" destOrd="0" parTransId="{DA34514F-CCDD-4CBC-A861-54C15CBEFDC0}" sibTransId="{14AE1AE9-C34A-4414-A286-62EE285B27DC}"/>
    <dgm:cxn modelId="{6ED4503C-E9F2-4F34-8DAB-0F157F6F1ED5}" srcId="{BE13DC38-597C-412C-BEC2-7A956D9D4CF0}" destId="{797D2BFF-6309-414F-B2A6-D9889CABA947}" srcOrd="1" destOrd="0" parTransId="{BBD9D0E2-5067-4AF8-B8A2-DFEC1E1691EB}" sibTransId="{91211F4D-A130-4084-A568-9024EDB49046}"/>
    <dgm:cxn modelId="{726D5B47-A391-4E20-9704-BDC1864ABE5E}" type="presParOf" srcId="{10AFE3DD-9F57-4D82-9C4F-682608AD5D3C}" destId="{96308C5D-7B9E-4DEF-B3E3-FC72CD8D1A4F}" srcOrd="0" destOrd="0" presId="urn:microsoft.com/office/officeart/2005/8/layout/vList2"/>
    <dgm:cxn modelId="{D15A035E-3709-4F71-99AC-27AF163EC3C8}" type="presParOf" srcId="{10AFE3DD-9F57-4D82-9C4F-682608AD5D3C}" destId="{54DD884D-42DC-404C-80C6-B4E8D424B0AA}" srcOrd="1" destOrd="0" presId="urn:microsoft.com/office/officeart/2005/8/layout/vList2"/>
    <dgm:cxn modelId="{BE615A9B-84CC-4841-AC09-D7E4EEA5A4B8}" type="presParOf" srcId="{10AFE3DD-9F57-4D82-9C4F-682608AD5D3C}" destId="{A7A1C23F-C678-494E-A3EC-3C758867F7CA}" srcOrd="2" destOrd="0" presId="urn:microsoft.com/office/officeart/2005/8/layout/vList2"/>
    <dgm:cxn modelId="{66A8AC07-1F2B-4CAB-A64B-9118DE5B021E}" type="presParOf" srcId="{10AFE3DD-9F57-4D82-9C4F-682608AD5D3C}" destId="{93911C4D-2F02-4184-AFC7-3D8B124B6B2D}"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E13DC38-597C-412C-BEC2-7A956D9D4CF0}" type="doc">
      <dgm:prSet loTypeId="urn:microsoft.com/office/officeart/2005/8/layout/vList2" loCatId="list" qsTypeId="urn:microsoft.com/office/officeart/2005/8/quickstyle/simple5" qsCatId="simple" csTypeId="urn:microsoft.com/office/officeart/2005/8/colors/accent1_2" csCatId="accent1" phldr="1"/>
      <dgm:spPr/>
      <dgm:t>
        <a:bodyPr/>
        <a:lstStyle/>
        <a:p>
          <a:endParaRPr lang="en-US"/>
        </a:p>
      </dgm:t>
    </dgm:pt>
    <dgm:pt modelId="{8CB8FA03-B95C-448A-9BE7-25195E832958}">
      <dgm:prSet phldrT="[Text]" custT="1"/>
      <dgm:spPr/>
      <dgm:t>
        <a:bodyPr/>
        <a:lstStyle/>
        <a:p>
          <a:r>
            <a:rPr lang="en-US" sz="2000" dirty="0" smtClean="0"/>
            <a:t>Expand Checkout function</a:t>
          </a:r>
          <a:endParaRPr lang="en-US" sz="2000" dirty="0"/>
        </a:p>
      </dgm:t>
    </dgm:pt>
    <dgm:pt modelId="{2A2D6F15-D029-4AB2-95DE-3303D9E6248A}" type="parTrans" cxnId="{1F51B39D-849F-4376-A812-308A019EE0C3}">
      <dgm:prSet/>
      <dgm:spPr/>
      <dgm:t>
        <a:bodyPr/>
        <a:lstStyle/>
        <a:p>
          <a:endParaRPr lang="en-US"/>
        </a:p>
      </dgm:t>
    </dgm:pt>
    <dgm:pt modelId="{6638BF70-D27C-46D0-AB39-5C32C973CBE7}" type="sibTrans" cxnId="{1F51B39D-849F-4376-A812-308A019EE0C3}">
      <dgm:prSet/>
      <dgm:spPr/>
      <dgm:t>
        <a:bodyPr/>
        <a:lstStyle/>
        <a:p>
          <a:endParaRPr lang="en-US"/>
        </a:p>
      </dgm:t>
    </dgm:pt>
    <dgm:pt modelId="{C8B2AC01-9EAA-496D-AF48-CFCD2DBEC9D5}">
      <dgm:prSet phldrT="[Text]" custT="1"/>
      <dgm:spPr/>
      <dgm:t>
        <a:bodyPr/>
        <a:lstStyle/>
        <a:p>
          <a:pPr rtl="0"/>
          <a:r>
            <a:rPr lang="en" sz="1500" dirty="0" smtClean="0">
              <a:latin typeface="Calibri" panose="020F0502020204030204" pitchFamily="34" charset="0"/>
            </a:rPr>
            <a:t>Result: Google Checkout retired in 2013 to focus on new, multi-platform Google Wallet.</a:t>
          </a:r>
          <a:r>
            <a:rPr lang="en" sz="1500" baseline="30000" dirty="0" smtClean="0">
              <a:latin typeface="Calibri" panose="020F0502020204030204" pitchFamily="34" charset="0"/>
            </a:rPr>
            <a:t>(3)</a:t>
          </a:r>
          <a:endParaRPr lang="en-US" sz="1500" baseline="30000" dirty="0"/>
        </a:p>
      </dgm:t>
    </dgm:pt>
    <dgm:pt modelId="{DA34514F-CCDD-4CBC-A861-54C15CBEFDC0}" type="parTrans" cxnId="{8A44A3D1-EE19-4949-8B85-CCF53FA478B7}">
      <dgm:prSet/>
      <dgm:spPr/>
      <dgm:t>
        <a:bodyPr/>
        <a:lstStyle/>
        <a:p>
          <a:endParaRPr lang="en-US"/>
        </a:p>
      </dgm:t>
    </dgm:pt>
    <dgm:pt modelId="{14AE1AE9-C34A-4414-A286-62EE285B27DC}" type="sibTrans" cxnId="{8A44A3D1-EE19-4949-8B85-CCF53FA478B7}">
      <dgm:prSet/>
      <dgm:spPr/>
      <dgm:t>
        <a:bodyPr/>
        <a:lstStyle/>
        <a:p>
          <a:endParaRPr lang="en-US"/>
        </a:p>
      </dgm:t>
    </dgm:pt>
    <dgm:pt modelId="{797D2BFF-6309-414F-B2A6-D9889CABA947}">
      <dgm:prSet phldrT="[Text]" custT="1"/>
      <dgm:spPr/>
      <dgm:t>
        <a:bodyPr/>
        <a:lstStyle/>
        <a:p>
          <a:r>
            <a:rPr lang="en" sz="2000" dirty="0" smtClean="0">
              <a:latin typeface="Calibri" panose="020F0502020204030204" pitchFamily="34" charset="0"/>
            </a:rPr>
            <a:t>Develop competing products with Windows and Office </a:t>
          </a:r>
          <a:endParaRPr lang="en-US" sz="2000" dirty="0"/>
        </a:p>
      </dgm:t>
    </dgm:pt>
    <dgm:pt modelId="{BBD9D0E2-5067-4AF8-B8A2-DFEC1E1691EB}" type="parTrans" cxnId="{6ED4503C-E9F2-4F34-8DAB-0F157F6F1ED5}">
      <dgm:prSet/>
      <dgm:spPr/>
      <dgm:t>
        <a:bodyPr/>
        <a:lstStyle/>
        <a:p>
          <a:endParaRPr lang="en-US"/>
        </a:p>
      </dgm:t>
    </dgm:pt>
    <dgm:pt modelId="{91211F4D-A130-4084-A568-9024EDB49046}" type="sibTrans" cxnId="{6ED4503C-E9F2-4F34-8DAB-0F157F6F1ED5}">
      <dgm:prSet/>
      <dgm:spPr/>
      <dgm:t>
        <a:bodyPr/>
        <a:lstStyle/>
        <a:p>
          <a:endParaRPr lang="en-US"/>
        </a:p>
      </dgm:t>
    </dgm:pt>
    <dgm:pt modelId="{3DFC0DC4-2E3E-4413-A2B0-92164F7EBA99}">
      <dgm:prSet phldrT="[Text]" custT="1"/>
      <dgm:spPr/>
      <dgm:t>
        <a:bodyPr/>
        <a:lstStyle/>
        <a:p>
          <a:pPr rtl="0"/>
          <a:r>
            <a:rPr lang="en" sz="1500" dirty="0" smtClean="0">
              <a:latin typeface="Calibri" panose="020F0502020204030204" pitchFamily="34" charset="0"/>
            </a:rPr>
            <a:t>Result - Google Drive/Google Documents is launched in April 2012.  Google documents are free and able to be edited by multiple users, unlike Microsoft office products.</a:t>
          </a:r>
          <a:r>
            <a:rPr lang="en" sz="1500" baseline="30000" dirty="0" smtClean="0">
              <a:latin typeface="Calibri" panose="020F0502020204030204" pitchFamily="34" charset="0"/>
            </a:rPr>
            <a:t>(4)</a:t>
          </a:r>
          <a:endParaRPr lang="en-US" sz="1500" baseline="30000" dirty="0"/>
        </a:p>
      </dgm:t>
    </dgm:pt>
    <dgm:pt modelId="{B09FE7DA-2DD0-4B36-9852-C858BD5AF6BB}" type="parTrans" cxnId="{19522B5B-4222-4BF5-AAAC-854D2E2336EF}">
      <dgm:prSet/>
      <dgm:spPr/>
      <dgm:t>
        <a:bodyPr/>
        <a:lstStyle/>
        <a:p>
          <a:endParaRPr lang="en-US"/>
        </a:p>
      </dgm:t>
    </dgm:pt>
    <dgm:pt modelId="{C983722B-2D8F-49D3-8D8E-94F00BBC7402}" type="sibTrans" cxnId="{19522B5B-4222-4BF5-AAAC-854D2E2336EF}">
      <dgm:prSet/>
      <dgm:spPr/>
      <dgm:t>
        <a:bodyPr/>
        <a:lstStyle/>
        <a:p>
          <a:endParaRPr lang="en-US"/>
        </a:p>
      </dgm:t>
    </dgm:pt>
    <dgm:pt modelId="{10AFE3DD-9F57-4D82-9C4F-682608AD5D3C}" type="pres">
      <dgm:prSet presAssocID="{BE13DC38-597C-412C-BEC2-7A956D9D4CF0}" presName="linear" presStyleCnt="0">
        <dgm:presLayoutVars>
          <dgm:animLvl val="lvl"/>
          <dgm:resizeHandles val="exact"/>
        </dgm:presLayoutVars>
      </dgm:prSet>
      <dgm:spPr/>
      <dgm:t>
        <a:bodyPr/>
        <a:lstStyle/>
        <a:p>
          <a:endParaRPr lang="en-US"/>
        </a:p>
      </dgm:t>
    </dgm:pt>
    <dgm:pt modelId="{96308C5D-7B9E-4DEF-B3E3-FC72CD8D1A4F}" type="pres">
      <dgm:prSet presAssocID="{8CB8FA03-B95C-448A-9BE7-25195E832958}" presName="parentText" presStyleLbl="node1" presStyleIdx="0" presStyleCnt="2" custScaleY="40459" custLinFactNeighborX="259" custLinFactNeighborY="-26240">
        <dgm:presLayoutVars>
          <dgm:chMax val="0"/>
          <dgm:bulletEnabled val="1"/>
        </dgm:presLayoutVars>
      </dgm:prSet>
      <dgm:spPr/>
      <dgm:t>
        <a:bodyPr/>
        <a:lstStyle/>
        <a:p>
          <a:endParaRPr lang="en-US"/>
        </a:p>
      </dgm:t>
    </dgm:pt>
    <dgm:pt modelId="{54DD884D-42DC-404C-80C6-B4E8D424B0AA}" type="pres">
      <dgm:prSet presAssocID="{8CB8FA03-B95C-448A-9BE7-25195E832958}" presName="childText" presStyleLbl="revTx" presStyleIdx="0" presStyleCnt="2" custScaleY="58053" custLinFactNeighborX="-259" custLinFactNeighborY="-22617">
        <dgm:presLayoutVars>
          <dgm:bulletEnabled val="1"/>
        </dgm:presLayoutVars>
      </dgm:prSet>
      <dgm:spPr/>
      <dgm:t>
        <a:bodyPr/>
        <a:lstStyle/>
        <a:p>
          <a:endParaRPr lang="en-US"/>
        </a:p>
      </dgm:t>
    </dgm:pt>
    <dgm:pt modelId="{A7A1C23F-C678-494E-A3EC-3C758867F7CA}" type="pres">
      <dgm:prSet presAssocID="{797D2BFF-6309-414F-B2A6-D9889CABA947}" presName="parentText" presStyleLbl="node1" presStyleIdx="1" presStyleCnt="2" custScaleY="81098" custLinFactNeighborY="5686">
        <dgm:presLayoutVars>
          <dgm:chMax val="0"/>
          <dgm:bulletEnabled val="1"/>
        </dgm:presLayoutVars>
      </dgm:prSet>
      <dgm:spPr/>
      <dgm:t>
        <a:bodyPr/>
        <a:lstStyle/>
        <a:p>
          <a:endParaRPr lang="en-US"/>
        </a:p>
      </dgm:t>
    </dgm:pt>
    <dgm:pt modelId="{93911C4D-2F02-4184-AFC7-3D8B124B6B2D}" type="pres">
      <dgm:prSet presAssocID="{797D2BFF-6309-414F-B2A6-D9889CABA947}" presName="childText" presStyleLbl="revTx" presStyleIdx="1" presStyleCnt="2" custLinFactNeighborY="2964">
        <dgm:presLayoutVars>
          <dgm:bulletEnabled val="1"/>
        </dgm:presLayoutVars>
      </dgm:prSet>
      <dgm:spPr/>
      <dgm:t>
        <a:bodyPr/>
        <a:lstStyle/>
        <a:p>
          <a:endParaRPr lang="en-US"/>
        </a:p>
      </dgm:t>
    </dgm:pt>
  </dgm:ptLst>
  <dgm:cxnLst>
    <dgm:cxn modelId="{22C8FB29-9034-4830-B150-69277C0CD867}" type="presOf" srcId="{BE13DC38-597C-412C-BEC2-7A956D9D4CF0}" destId="{10AFE3DD-9F57-4D82-9C4F-682608AD5D3C}" srcOrd="0" destOrd="0" presId="urn:microsoft.com/office/officeart/2005/8/layout/vList2"/>
    <dgm:cxn modelId="{201F2BE1-A01A-4738-AFDF-EBA2406D6AE5}" type="presOf" srcId="{797D2BFF-6309-414F-B2A6-D9889CABA947}" destId="{A7A1C23F-C678-494E-A3EC-3C758867F7CA}" srcOrd="0" destOrd="0" presId="urn:microsoft.com/office/officeart/2005/8/layout/vList2"/>
    <dgm:cxn modelId="{19522B5B-4222-4BF5-AAAC-854D2E2336EF}" srcId="{797D2BFF-6309-414F-B2A6-D9889CABA947}" destId="{3DFC0DC4-2E3E-4413-A2B0-92164F7EBA99}" srcOrd="0" destOrd="0" parTransId="{B09FE7DA-2DD0-4B36-9852-C858BD5AF6BB}" sibTransId="{C983722B-2D8F-49D3-8D8E-94F00BBC7402}"/>
    <dgm:cxn modelId="{8EF67C01-5D0F-48A5-B60A-282E01D4DFF3}" type="presOf" srcId="{3DFC0DC4-2E3E-4413-A2B0-92164F7EBA99}" destId="{93911C4D-2F02-4184-AFC7-3D8B124B6B2D}" srcOrd="0" destOrd="0" presId="urn:microsoft.com/office/officeart/2005/8/layout/vList2"/>
    <dgm:cxn modelId="{39A20AF5-7936-48BD-A1EF-C094EB9DEA5A}" type="presOf" srcId="{C8B2AC01-9EAA-496D-AF48-CFCD2DBEC9D5}" destId="{54DD884D-42DC-404C-80C6-B4E8D424B0AA}" srcOrd="0" destOrd="0" presId="urn:microsoft.com/office/officeart/2005/8/layout/vList2"/>
    <dgm:cxn modelId="{1F51B39D-849F-4376-A812-308A019EE0C3}" srcId="{BE13DC38-597C-412C-BEC2-7A956D9D4CF0}" destId="{8CB8FA03-B95C-448A-9BE7-25195E832958}" srcOrd="0" destOrd="0" parTransId="{2A2D6F15-D029-4AB2-95DE-3303D9E6248A}" sibTransId="{6638BF70-D27C-46D0-AB39-5C32C973CBE7}"/>
    <dgm:cxn modelId="{8E698219-1AA3-4F5D-8BC1-7A71A808AD3B}" type="presOf" srcId="{8CB8FA03-B95C-448A-9BE7-25195E832958}" destId="{96308C5D-7B9E-4DEF-B3E3-FC72CD8D1A4F}" srcOrd="0" destOrd="0" presId="urn:microsoft.com/office/officeart/2005/8/layout/vList2"/>
    <dgm:cxn modelId="{6ED4503C-E9F2-4F34-8DAB-0F157F6F1ED5}" srcId="{BE13DC38-597C-412C-BEC2-7A956D9D4CF0}" destId="{797D2BFF-6309-414F-B2A6-D9889CABA947}" srcOrd="1" destOrd="0" parTransId="{BBD9D0E2-5067-4AF8-B8A2-DFEC1E1691EB}" sibTransId="{91211F4D-A130-4084-A568-9024EDB49046}"/>
    <dgm:cxn modelId="{8A44A3D1-EE19-4949-8B85-CCF53FA478B7}" srcId="{8CB8FA03-B95C-448A-9BE7-25195E832958}" destId="{C8B2AC01-9EAA-496D-AF48-CFCD2DBEC9D5}" srcOrd="0" destOrd="0" parTransId="{DA34514F-CCDD-4CBC-A861-54C15CBEFDC0}" sibTransId="{14AE1AE9-C34A-4414-A286-62EE285B27DC}"/>
    <dgm:cxn modelId="{57C4F02A-1B34-4822-9245-CD87DACFD20F}" type="presParOf" srcId="{10AFE3DD-9F57-4D82-9C4F-682608AD5D3C}" destId="{96308C5D-7B9E-4DEF-B3E3-FC72CD8D1A4F}" srcOrd="0" destOrd="0" presId="urn:microsoft.com/office/officeart/2005/8/layout/vList2"/>
    <dgm:cxn modelId="{870F3F51-9ECB-4832-9061-E87DE0DC71A5}" type="presParOf" srcId="{10AFE3DD-9F57-4D82-9C4F-682608AD5D3C}" destId="{54DD884D-42DC-404C-80C6-B4E8D424B0AA}" srcOrd="1" destOrd="0" presId="urn:microsoft.com/office/officeart/2005/8/layout/vList2"/>
    <dgm:cxn modelId="{4CD9D751-CF83-41BE-B3AC-21E643239DF7}" type="presParOf" srcId="{10AFE3DD-9F57-4D82-9C4F-682608AD5D3C}" destId="{A7A1C23F-C678-494E-A3EC-3C758867F7CA}" srcOrd="2" destOrd="0" presId="urn:microsoft.com/office/officeart/2005/8/layout/vList2"/>
    <dgm:cxn modelId="{B92642BA-C3CA-4AAC-834B-42B413E8E8C1}" type="presParOf" srcId="{10AFE3DD-9F57-4D82-9C4F-682608AD5D3C}" destId="{93911C4D-2F02-4184-AFC7-3D8B124B6B2D}" srcOrd="3"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308C5D-7B9E-4DEF-B3E3-FC72CD8D1A4F}">
      <dsp:nvSpPr>
        <dsp:cNvPr id="0" name=""/>
        <dsp:cNvSpPr/>
      </dsp:nvSpPr>
      <dsp:spPr>
        <a:xfrm>
          <a:off x="0" y="0"/>
          <a:ext cx="3359883" cy="499323"/>
        </a:xfrm>
        <a:prstGeom prst="roundRect">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smtClean="0"/>
            <a:t>More Targeted Advertising</a:t>
          </a:r>
          <a:endParaRPr lang="en-US" sz="2000" kern="1200" dirty="0"/>
        </a:p>
      </dsp:txBody>
      <dsp:txXfrm>
        <a:off x="24375" y="24375"/>
        <a:ext cx="3311133" cy="450573"/>
      </dsp:txXfrm>
    </dsp:sp>
    <dsp:sp modelId="{54DD884D-42DC-404C-80C6-B4E8D424B0AA}">
      <dsp:nvSpPr>
        <dsp:cNvPr id="0" name=""/>
        <dsp:cNvSpPr/>
      </dsp:nvSpPr>
      <dsp:spPr>
        <a:xfrm>
          <a:off x="0" y="532483"/>
          <a:ext cx="3359883" cy="8215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76" tIns="19050" rIns="106680" bIns="19050" numCol="1" spcCol="1270" anchor="t" anchorCtr="0">
          <a:noAutofit/>
        </a:bodyPr>
        <a:lstStyle/>
        <a:p>
          <a:pPr marL="114300" lvl="1" indent="-114300" algn="l" defTabSz="666750" rtl="0">
            <a:lnSpc>
              <a:spcPct val="90000"/>
            </a:lnSpc>
            <a:spcBef>
              <a:spcPct val="0"/>
            </a:spcBef>
            <a:spcAft>
              <a:spcPct val="20000"/>
            </a:spcAft>
            <a:buChar char="••"/>
          </a:pPr>
          <a:r>
            <a:rPr lang="en" sz="1500" kern="1200" dirty="0" smtClean="0">
              <a:latin typeface="Calibri" panose="020F0502020204030204" pitchFamily="34" charset="0"/>
            </a:rPr>
            <a:t>Result: Google expanded on targeted advertising.  In 2013, Google started using user endorsements in display ads.</a:t>
          </a:r>
          <a:r>
            <a:rPr lang="en" sz="1500" kern="1200" baseline="30000" dirty="0" smtClean="0">
              <a:latin typeface="Calibri" panose="020F0502020204030204" pitchFamily="34" charset="0"/>
            </a:rPr>
            <a:t>(1)  </a:t>
          </a:r>
          <a:endParaRPr lang="en-US" sz="1500" kern="1200" baseline="30000" dirty="0"/>
        </a:p>
      </dsp:txBody>
      <dsp:txXfrm>
        <a:off x="0" y="532483"/>
        <a:ext cx="3359883" cy="821513"/>
      </dsp:txXfrm>
    </dsp:sp>
    <dsp:sp modelId="{A7A1C23F-C678-494E-A3EC-3C758867F7CA}">
      <dsp:nvSpPr>
        <dsp:cNvPr id="0" name=""/>
        <dsp:cNvSpPr/>
      </dsp:nvSpPr>
      <dsp:spPr>
        <a:xfrm>
          <a:off x="0" y="1415677"/>
          <a:ext cx="3359883" cy="964442"/>
        </a:xfrm>
        <a:prstGeom prst="roundRect">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smtClean="0"/>
            <a:t>Full portal, aggregated content &amp; thematic channels</a:t>
          </a:r>
          <a:endParaRPr lang="en-US" sz="2000" kern="1200" dirty="0"/>
        </a:p>
      </dsp:txBody>
      <dsp:txXfrm>
        <a:off x="47080" y="1462757"/>
        <a:ext cx="3265723" cy="870282"/>
      </dsp:txXfrm>
    </dsp:sp>
    <dsp:sp modelId="{93911C4D-2F02-4184-AFC7-3D8B124B6B2D}">
      <dsp:nvSpPr>
        <dsp:cNvPr id="0" name=""/>
        <dsp:cNvSpPr/>
      </dsp:nvSpPr>
      <dsp:spPr>
        <a:xfrm>
          <a:off x="0" y="2356897"/>
          <a:ext cx="3359883" cy="9895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76" tIns="19050" rIns="106680" bIns="19050" numCol="1" spcCol="1270" anchor="t" anchorCtr="0">
          <a:noAutofit/>
        </a:bodyPr>
        <a:lstStyle/>
        <a:p>
          <a:pPr marL="114300" lvl="1" indent="-114300" algn="l" defTabSz="666750" rtl="0">
            <a:lnSpc>
              <a:spcPct val="90000"/>
            </a:lnSpc>
            <a:spcBef>
              <a:spcPct val="0"/>
            </a:spcBef>
            <a:spcAft>
              <a:spcPct val="20000"/>
            </a:spcAft>
            <a:buChar char="••"/>
          </a:pPr>
          <a:r>
            <a:rPr lang="en" sz="1500" kern="1200" dirty="0" smtClean="0">
              <a:latin typeface="Calibri" panose="020F0502020204030204" pitchFamily="34" charset="0"/>
            </a:rPr>
            <a:t>Result: iGoogle started in 2005 and discontinued in 2013.  Per the Google announcement, iGoogle was not needed with widespread use of mobile applications.</a:t>
          </a:r>
          <a:r>
            <a:rPr lang="en" sz="1500" kern="1200" baseline="30000" dirty="0" smtClean="0">
              <a:latin typeface="Calibri" panose="020F0502020204030204" pitchFamily="34" charset="0"/>
            </a:rPr>
            <a:t>(2)  </a:t>
          </a:r>
          <a:endParaRPr lang="en-US" sz="1500" kern="1200" baseline="30000" dirty="0"/>
        </a:p>
      </dsp:txBody>
      <dsp:txXfrm>
        <a:off x="0" y="2356897"/>
        <a:ext cx="3359883" cy="98953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308C5D-7B9E-4DEF-B3E3-FC72CD8D1A4F}">
      <dsp:nvSpPr>
        <dsp:cNvPr id="0" name=""/>
        <dsp:cNvSpPr/>
      </dsp:nvSpPr>
      <dsp:spPr>
        <a:xfrm>
          <a:off x="0" y="0"/>
          <a:ext cx="3422072" cy="484731"/>
        </a:xfrm>
        <a:prstGeom prst="roundRect">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smtClean="0"/>
            <a:t>Expand Checkout function</a:t>
          </a:r>
          <a:endParaRPr lang="en-US" sz="2000" kern="1200" dirty="0"/>
        </a:p>
      </dsp:txBody>
      <dsp:txXfrm>
        <a:off x="23663" y="23663"/>
        <a:ext cx="3374746" cy="437405"/>
      </dsp:txXfrm>
    </dsp:sp>
    <dsp:sp modelId="{54DD884D-42DC-404C-80C6-B4E8D424B0AA}">
      <dsp:nvSpPr>
        <dsp:cNvPr id="0" name=""/>
        <dsp:cNvSpPr/>
      </dsp:nvSpPr>
      <dsp:spPr>
        <a:xfrm>
          <a:off x="0" y="464710"/>
          <a:ext cx="3422072" cy="6152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8651" tIns="19050" rIns="106680" bIns="19050" numCol="1" spcCol="1270" anchor="t" anchorCtr="0">
          <a:noAutofit/>
        </a:bodyPr>
        <a:lstStyle/>
        <a:p>
          <a:pPr marL="114300" lvl="1" indent="-114300" algn="l" defTabSz="666750" rtl="0">
            <a:lnSpc>
              <a:spcPct val="90000"/>
            </a:lnSpc>
            <a:spcBef>
              <a:spcPct val="0"/>
            </a:spcBef>
            <a:spcAft>
              <a:spcPct val="20000"/>
            </a:spcAft>
            <a:buChar char="••"/>
          </a:pPr>
          <a:r>
            <a:rPr lang="en" sz="1500" kern="1200" dirty="0" smtClean="0">
              <a:latin typeface="Calibri" panose="020F0502020204030204" pitchFamily="34" charset="0"/>
            </a:rPr>
            <a:t>Result: Google Checkout retired in 2013 to focus on new, multi-platform Google Wallet.</a:t>
          </a:r>
          <a:r>
            <a:rPr lang="en" sz="1500" kern="1200" baseline="30000" dirty="0" smtClean="0">
              <a:latin typeface="Calibri" panose="020F0502020204030204" pitchFamily="34" charset="0"/>
            </a:rPr>
            <a:t>(3)</a:t>
          </a:r>
          <a:endParaRPr lang="en-US" sz="1500" kern="1200" baseline="30000" dirty="0"/>
        </a:p>
      </dsp:txBody>
      <dsp:txXfrm>
        <a:off x="0" y="464710"/>
        <a:ext cx="3422072" cy="615268"/>
      </dsp:txXfrm>
    </dsp:sp>
    <dsp:sp modelId="{A7A1C23F-C678-494E-A3EC-3C758867F7CA}">
      <dsp:nvSpPr>
        <dsp:cNvPr id="0" name=""/>
        <dsp:cNvSpPr/>
      </dsp:nvSpPr>
      <dsp:spPr>
        <a:xfrm>
          <a:off x="0" y="1413095"/>
          <a:ext cx="3422072" cy="971618"/>
        </a:xfrm>
        <a:prstGeom prst="roundRect">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 sz="2000" kern="1200" dirty="0" smtClean="0">
              <a:latin typeface="Calibri" panose="020F0502020204030204" pitchFamily="34" charset="0"/>
            </a:rPr>
            <a:t>Develop competing products with Windows and Office </a:t>
          </a:r>
          <a:endParaRPr lang="en-US" sz="2000" kern="1200" dirty="0"/>
        </a:p>
      </dsp:txBody>
      <dsp:txXfrm>
        <a:off x="47430" y="1460525"/>
        <a:ext cx="3327212" cy="876758"/>
      </dsp:txXfrm>
    </dsp:sp>
    <dsp:sp modelId="{93911C4D-2F02-4184-AFC7-3D8B124B6B2D}">
      <dsp:nvSpPr>
        <dsp:cNvPr id="0" name=""/>
        <dsp:cNvSpPr/>
      </dsp:nvSpPr>
      <dsp:spPr>
        <a:xfrm>
          <a:off x="0" y="2358079"/>
          <a:ext cx="3422072" cy="1092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8651" tIns="19050" rIns="106680" bIns="19050" numCol="1" spcCol="1270" anchor="t" anchorCtr="0">
          <a:noAutofit/>
        </a:bodyPr>
        <a:lstStyle/>
        <a:p>
          <a:pPr marL="114300" lvl="1" indent="-114300" algn="l" defTabSz="666750" rtl="0">
            <a:lnSpc>
              <a:spcPct val="90000"/>
            </a:lnSpc>
            <a:spcBef>
              <a:spcPct val="0"/>
            </a:spcBef>
            <a:spcAft>
              <a:spcPct val="20000"/>
            </a:spcAft>
            <a:buChar char="••"/>
          </a:pPr>
          <a:r>
            <a:rPr lang="en" sz="1500" kern="1200" dirty="0" smtClean="0">
              <a:latin typeface="Calibri" panose="020F0502020204030204" pitchFamily="34" charset="0"/>
            </a:rPr>
            <a:t>Result - Google Drive/Google Documents is launched in April 2012.  Google documents are free and able to be edited by multiple users, unlike Microsoft office products.</a:t>
          </a:r>
          <a:r>
            <a:rPr lang="en" sz="1500" kern="1200" baseline="30000" dirty="0" smtClean="0">
              <a:latin typeface="Calibri" panose="020F0502020204030204" pitchFamily="34" charset="0"/>
            </a:rPr>
            <a:t>(4)</a:t>
          </a:r>
          <a:endParaRPr lang="en-US" sz="1500" kern="1200" baseline="30000" dirty="0"/>
        </a:p>
      </dsp:txBody>
      <dsp:txXfrm>
        <a:off x="0" y="2358079"/>
        <a:ext cx="3422072" cy="109296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565801832"/>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google.com/about/products/" TargetMode="External"/><Relationship Id="rId2" Type="http://schemas.openxmlformats.org/officeDocument/2006/relationships/slide" Target="../slides/slide1.xml"/><Relationship Id="rId1" Type="http://schemas.openxmlformats.org/officeDocument/2006/relationships/notesMaster" Target="../notesMasters/notesMaster1.xml"/><Relationship Id="rId4" Type="http://schemas.openxmlformats.org/officeDocument/2006/relationships/hyperlink" Target="https://www.google.com/settings/u/0/ads" TargetMode="Externa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fiber.google.com/cities/kansascity/plans/" TargetMode="External"/><Relationship Id="rId2" Type="http://schemas.openxmlformats.org/officeDocument/2006/relationships/slide" Target="../slides/slide2.xml"/><Relationship Id="rId1" Type="http://schemas.openxmlformats.org/officeDocument/2006/relationships/notesMaster" Target="../notesMasters/notesMaster1.xml"/><Relationship Id="rId5" Type="http://schemas.openxmlformats.org/officeDocument/2006/relationships/hyperlink" Target="http://www.ctvnews.ca/business/google-s-latest-venture-auto-insurance-comparisons-1.2266651" TargetMode="External"/><Relationship Id="rId4" Type="http://schemas.openxmlformats.org/officeDocument/2006/relationships/hyperlink" Target="http://money.cnn.com/2014/08/20/technology/innovationnation/google-search/"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pastemagazine.com/blogs/lists/2014/01/5-companies-that-google-should-buy-next.html" TargetMode="External"/><Relationship Id="rId2" Type="http://schemas.openxmlformats.org/officeDocument/2006/relationships/slide" Target="../slides/slide7.xml"/><Relationship Id="rId1" Type="http://schemas.openxmlformats.org/officeDocument/2006/relationships/notesMaster" Target="../notesMasters/notesMaster1.xml"/><Relationship Id="rId5" Type="http://schemas.openxmlformats.org/officeDocument/2006/relationships/hyperlink" Target="http://www.forbes.com/sites/ericjackson/2012/04/30/heres-why-google-and-facebook-might-completely-disappear-in-the-next-5-years/" TargetMode="External"/><Relationship Id="rId4" Type="http://schemas.openxmlformats.org/officeDocument/2006/relationships/hyperlink" Target="http://www.cnet.com/news/project-ara-everything-we-know-about-googles-modular-phone/"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sz="1100" dirty="0" smtClean="0"/>
              <a:t>(1) Google About Projects.</a:t>
            </a:r>
            <a:r>
              <a:rPr lang="en-US" sz="1100" baseline="0" dirty="0" smtClean="0"/>
              <a:t> </a:t>
            </a:r>
            <a:r>
              <a:rPr lang="en-US" sz="1100" dirty="0" smtClean="0">
                <a:hlinkClick r:id="rId3"/>
              </a:rPr>
              <a:t>http://www.google.com/about/products/</a:t>
            </a:r>
            <a:endParaRPr lang="en-US" sz="1100" dirty="0" smtClean="0"/>
          </a:p>
          <a:p>
            <a:pPr lvl="0" eaLnBrk="0" fontAlgn="base" hangingPunct="0">
              <a:spcBef>
                <a:spcPct val="0"/>
              </a:spcBef>
              <a:spcAft>
                <a:spcPct val="0"/>
              </a:spcAft>
            </a:pPr>
            <a:r>
              <a:rPr lang="en-US" sz="1100" dirty="0" smtClean="0"/>
              <a:t>(2) Google </a:t>
            </a:r>
            <a:r>
              <a:rPr lang="en-US" sz="1100" b="0" i="0" kern="1200" dirty="0" smtClean="0">
                <a:solidFill>
                  <a:schemeClr val="tx1"/>
                </a:solidFill>
                <a:effectLst/>
                <a:latin typeface="+mn-lt"/>
                <a:ea typeface="+mn-ea"/>
                <a:cs typeface="+mn-cs"/>
              </a:rPr>
              <a:t>Ads Settings</a:t>
            </a:r>
            <a:r>
              <a:rPr lang="en-US" sz="1100" dirty="0" smtClean="0"/>
              <a:t>.</a:t>
            </a:r>
            <a:r>
              <a:rPr lang="en-US" sz="1100" baseline="0" dirty="0" smtClean="0"/>
              <a:t> </a:t>
            </a:r>
            <a:r>
              <a:rPr kumimoji="0" lang="en-US" altLang="en-US" sz="1100" b="0" i="0" u="none" strike="noStrike" cap="none" normalizeH="0" baseline="0" dirty="0" smtClean="0">
                <a:ln>
                  <a:noFill/>
                </a:ln>
                <a:solidFill>
                  <a:srgbClr val="1155CC"/>
                </a:solidFill>
                <a:effectLst/>
                <a:latin typeface="Arial" panose="020B0604020202020204" pitchFamily="34" charset="0"/>
                <a:cs typeface="Arial" panose="020B0604020202020204" pitchFamily="34" charset="0"/>
                <a:hlinkClick r:id="rId4"/>
              </a:rPr>
              <a:t>https://www.google.com/settings/u/0/ads</a:t>
            </a:r>
            <a:r>
              <a:rPr kumimoji="0" lang="en-US" altLang="en-US" sz="1100" b="0" i="0" u="none" strike="noStrike" cap="none" normalizeH="0" baseline="0" dirty="0" smtClean="0">
                <a:ln>
                  <a:noFill/>
                </a:ln>
                <a:solidFill>
                  <a:srgbClr val="222222"/>
                </a:solidFill>
                <a:effectLst/>
                <a:latin typeface="Arial" panose="020B0604020202020204" pitchFamily="34" charset="0"/>
                <a:cs typeface="Arial" panose="020B0604020202020204" pitchFamily="34" charset="0"/>
              </a:rPr>
              <a:t> </a:t>
            </a:r>
            <a:endParaRPr lang="en-US" dirty="0"/>
          </a:p>
        </p:txBody>
      </p:sp>
    </p:spTree>
    <p:extLst>
      <p:ext uri="{BB962C8B-B14F-4D97-AF65-F5344CB8AC3E}">
        <p14:creationId xmlns:p14="http://schemas.microsoft.com/office/powerpoint/2010/main" val="14756428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Shape 7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4" name="Shape 7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en" sz="1100" b="0" dirty="0" smtClean="0"/>
              <a:t>References:</a:t>
            </a:r>
          </a:p>
          <a:p>
            <a:pPr marL="457200" lvl="0" indent="-279400" rtl="0">
              <a:spcBef>
                <a:spcPts val="0"/>
              </a:spcBef>
              <a:buClr>
                <a:schemeClr val="dk1"/>
              </a:buClr>
              <a:buSzPct val="100000"/>
              <a:buFont typeface="Arial"/>
              <a:buAutoNum type="arabicParenBoth"/>
            </a:pPr>
            <a:r>
              <a:rPr lang="en" sz="1100" b="0" dirty="0" smtClean="0"/>
              <a:t>Google Fiber Webpage. </a:t>
            </a:r>
            <a:r>
              <a:rPr lang="en" sz="1100" b="0" u="sng" dirty="0" smtClean="0">
                <a:solidFill>
                  <a:schemeClr val="hlink"/>
                </a:solidFill>
                <a:hlinkClick r:id="rId3"/>
              </a:rPr>
              <a:t>https://fiber.google.com/cities/kansascity/plans/</a:t>
            </a:r>
          </a:p>
          <a:p>
            <a:pPr marL="457200" lvl="0" indent="-279400" rtl="0">
              <a:spcBef>
                <a:spcPts val="0"/>
              </a:spcBef>
              <a:buClr>
                <a:schemeClr val="dk1"/>
              </a:buClr>
              <a:buSzPct val="100000"/>
              <a:buFont typeface="Arial"/>
              <a:buAutoNum type="arabicParenBoth"/>
            </a:pPr>
            <a:r>
              <a:rPr lang="en" sz="1100" b="0" dirty="0" smtClean="0"/>
              <a:t>CNN Money. August 20, 2014.  </a:t>
            </a:r>
            <a:r>
              <a:rPr lang="en" sz="1100" b="0" i="1" dirty="0" smtClean="0"/>
              <a:t>10 innovations That Made Google Great.</a:t>
            </a:r>
            <a:r>
              <a:rPr lang="en" sz="1100" b="0" dirty="0" smtClean="0"/>
              <a:t> </a:t>
            </a:r>
            <a:r>
              <a:rPr lang="en" sz="1100" b="0" u="sng" dirty="0" smtClean="0">
                <a:solidFill>
                  <a:schemeClr val="hlink"/>
                </a:solidFill>
                <a:hlinkClick r:id="rId4"/>
              </a:rPr>
              <a:t>http://money.cnn.com/2014/08/20/technology/innovationnation/google-search/</a:t>
            </a:r>
          </a:p>
          <a:p>
            <a:pPr marL="457200" lvl="0" indent="-279400" rtl="0">
              <a:spcBef>
                <a:spcPts val="0"/>
              </a:spcBef>
              <a:buClr>
                <a:schemeClr val="dk1"/>
              </a:buClr>
              <a:buSzPct val="100000"/>
              <a:buFont typeface="Arial"/>
              <a:buAutoNum type="arabicParenBoth"/>
            </a:pPr>
            <a:r>
              <a:rPr lang="en" sz="1100" b="0" dirty="0" smtClean="0"/>
              <a:t>Chowdry, Amit.  August 22, 2014. </a:t>
            </a:r>
            <a:r>
              <a:rPr lang="en" sz="1100" b="0" i="1" dirty="0" smtClean="0"/>
              <a:t>Google’s Voice Search for Android Now Recognizes 5 Different Languages At Once</a:t>
            </a:r>
            <a:r>
              <a:rPr lang="en" sz="1100" b="0" dirty="0" smtClean="0"/>
              <a:t> http://www.forbes.com/sites/amitchowdhry/2014/08/22/googles-voice-search-for-android-now-recognizes-5-different-languages-at-once/</a:t>
            </a:r>
          </a:p>
          <a:p>
            <a:pPr marL="457200" lvl="0" indent="-279400" rtl="0">
              <a:spcBef>
                <a:spcPts val="0"/>
              </a:spcBef>
              <a:buClr>
                <a:schemeClr val="dk1"/>
              </a:buClr>
              <a:buSzPct val="100000"/>
              <a:buFont typeface="Arial"/>
              <a:buAutoNum type="arabicParenBoth"/>
            </a:pPr>
            <a:r>
              <a:rPr lang="en" sz="1100" b="0" dirty="0" smtClean="0"/>
              <a:t>Liedtke, Michael.  March 5, 2015. </a:t>
            </a:r>
            <a:r>
              <a:rPr lang="en" sz="1100" b="0" i="1" dirty="0" smtClean="0"/>
              <a:t>Google’s Latest Venture Auto Insurance Comparisons. </a:t>
            </a:r>
            <a:r>
              <a:rPr lang="en" sz="1100" b="0" u="sng" dirty="0" smtClean="0">
                <a:solidFill>
                  <a:schemeClr val="hlink"/>
                </a:solidFill>
                <a:hlinkClick r:id="rId5"/>
              </a:rPr>
              <a:t>http://www.ctvnews.ca/business/google-s-latest-venture-auto-insurance-comparisons-1.2266651</a:t>
            </a:r>
            <a:endParaRPr dirty="0"/>
          </a:p>
        </p:txBody>
      </p:sp>
    </p:spTree>
    <p:extLst>
      <p:ext uri="{BB962C8B-B14F-4D97-AF65-F5344CB8AC3E}">
        <p14:creationId xmlns:p14="http://schemas.microsoft.com/office/powerpoint/2010/main" val="24424635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
        <p:cNvGrpSpPr/>
        <p:nvPr/>
      </p:nvGrpSpPr>
      <p:grpSpPr>
        <a:xfrm>
          <a:off x="0" y="0"/>
          <a:ext cx="0" cy="0"/>
          <a:chOff x="0" y="0"/>
          <a:chExt cx="0" cy="0"/>
        </a:xfrm>
      </p:grpSpPr>
      <p:sp>
        <p:nvSpPr>
          <p:cNvPr id="47" name="Shape 4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8" name="Shape 4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endParaRPr dirty="0"/>
          </a:p>
          <a:p>
            <a:pPr>
              <a:spcBef>
                <a:spcPts val="0"/>
              </a:spcBef>
              <a:buNone/>
            </a:pPr>
            <a:endParaRPr dirty="0"/>
          </a:p>
        </p:txBody>
      </p:sp>
    </p:spTree>
    <p:extLst>
      <p:ext uri="{BB962C8B-B14F-4D97-AF65-F5344CB8AC3E}">
        <p14:creationId xmlns:p14="http://schemas.microsoft.com/office/powerpoint/2010/main" val="1782997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rtl="0">
              <a:spcBef>
                <a:spcPts val="0"/>
              </a:spcBef>
              <a:buNone/>
            </a:pPr>
            <a:endParaRPr lang="en" dirty="0" smtClean="0"/>
          </a:p>
          <a:p>
            <a:endParaRPr lang="en-US" dirty="0"/>
          </a:p>
        </p:txBody>
      </p:sp>
    </p:spTree>
    <p:extLst>
      <p:ext uri="{BB962C8B-B14F-4D97-AF65-F5344CB8AC3E}">
        <p14:creationId xmlns:p14="http://schemas.microsoft.com/office/powerpoint/2010/main" val="12810214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0" name="Shape 6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2886480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7" name="Shape 6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en" sz="1100" b="0" dirty="0" smtClean="0"/>
              <a:t>References:</a:t>
            </a:r>
          </a:p>
          <a:p>
            <a:pPr lvl="0" rtl="0">
              <a:spcBef>
                <a:spcPts val="0"/>
              </a:spcBef>
              <a:buNone/>
            </a:pPr>
            <a:r>
              <a:rPr lang="en" sz="1100" b="0" dirty="0" smtClean="0"/>
              <a:t>(1) http://www.cnet.com/news/google-wants-to-sell-more-ads-using-your-name-and-profile/</a:t>
            </a:r>
          </a:p>
          <a:p>
            <a:pPr rtl="0">
              <a:spcBef>
                <a:spcPts val="0"/>
              </a:spcBef>
              <a:buNone/>
            </a:pPr>
            <a:r>
              <a:rPr lang="en" sz="1100" b="0" dirty="0" smtClean="0"/>
              <a:t>(2) https://support.google.com/websearch/answer/2664197?hl=en</a:t>
            </a:r>
          </a:p>
          <a:p>
            <a:pPr lvl="0" rtl="0">
              <a:spcBef>
                <a:spcPts val="0"/>
              </a:spcBef>
              <a:buNone/>
            </a:pPr>
            <a:r>
              <a:rPr lang="en" sz="1100" b="0" dirty="0" smtClean="0"/>
              <a:t>(3) http://mashable.com/2013/05/21/google-to-retire-checkout-in-november-2013/</a:t>
            </a:r>
          </a:p>
          <a:p>
            <a:pPr lvl="0" rtl="0">
              <a:spcBef>
                <a:spcPts val="0"/>
              </a:spcBef>
              <a:buNone/>
            </a:pPr>
            <a:r>
              <a:rPr lang="en" sz="1100" b="0" dirty="0" smtClean="0"/>
              <a:t>(4) http://money.cnn.com/2013/11/13/technology/enterprise/microsoft-office-google-docs/</a:t>
            </a:r>
            <a:endParaRPr dirty="0"/>
          </a:p>
        </p:txBody>
      </p:sp>
    </p:spTree>
    <p:extLst>
      <p:ext uri="{BB962C8B-B14F-4D97-AF65-F5344CB8AC3E}">
        <p14:creationId xmlns:p14="http://schemas.microsoft.com/office/powerpoint/2010/main" val="30721137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1" name="Shape 8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0" marR="0" lvl="0" indent="0" algn="l" defTabSz="914400" rtl="0" eaLnBrk="1" fontAlgn="auto" latinLnBrk="0" hangingPunct="1">
              <a:lnSpc>
                <a:spcPct val="115000"/>
              </a:lnSpc>
              <a:spcBef>
                <a:spcPts val="500"/>
              </a:spcBef>
              <a:spcAft>
                <a:spcPts val="0"/>
              </a:spcAft>
              <a:buClr>
                <a:schemeClr val="dk1"/>
              </a:buClr>
              <a:buSzPct val="100000"/>
              <a:buFont typeface="Arial"/>
              <a:buNone/>
              <a:tabLst/>
              <a:defRPr/>
            </a:pPr>
            <a:r>
              <a:rPr lang="en" sz="1400" b="0" dirty="0" smtClean="0"/>
              <a:t>References</a:t>
            </a:r>
            <a:br>
              <a:rPr lang="en" sz="1400" b="0" dirty="0" smtClean="0"/>
            </a:br>
            <a:r>
              <a:rPr lang="en" sz="1400" b="0" dirty="0" smtClean="0"/>
              <a:t>( 1 )</a:t>
            </a:r>
            <a:r>
              <a:rPr lang="en" sz="1400" b="0" baseline="0" dirty="0" smtClean="0"/>
              <a:t> Paste Magazine. April 1, 2015. </a:t>
            </a:r>
            <a:r>
              <a:rPr lang="en" sz="1400" b="0" i="1" baseline="0" dirty="0" smtClean="0"/>
              <a:t>Companies That Google Should Buy Next. </a:t>
            </a:r>
            <a:r>
              <a:rPr lang="en" sz="1400" u="sng" dirty="0" smtClean="0">
                <a:solidFill>
                  <a:schemeClr val="hlink"/>
                </a:solidFill>
                <a:hlinkClick r:id="rId3"/>
              </a:rPr>
              <a:t>http://www.pastemagazine.com/blogs/lists/2014/01/5-companies-that-google-should-buy-next.html</a:t>
            </a:r>
          </a:p>
          <a:p>
            <a:pPr marL="0" marR="0" lvl="0" indent="0" algn="l" defTabSz="914400" rtl="0" eaLnBrk="1" fontAlgn="auto" latinLnBrk="0" hangingPunct="1">
              <a:lnSpc>
                <a:spcPct val="115000"/>
              </a:lnSpc>
              <a:spcBef>
                <a:spcPts val="500"/>
              </a:spcBef>
              <a:spcAft>
                <a:spcPts val="0"/>
              </a:spcAft>
              <a:buClr>
                <a:schemeClr val="dk1"/>
              </a:buClr>
              <a:buSzPct val="100000"/>
              <a:buFont typeface="Arial"/>
              <a:buNone/>
              <a:tabLst/>
              <a:defRPr/>
            </a:pPr>
            <a:r>
              <a:rPr lang="en" sz="1400" b="0" i="0" baseline="0" dirty="0" smtClean="0"/>
              <a:t>( 2 ) CNET Magazine. February 18, 2015. </a:t>
            </a:r>
            <a:r>
              <a:rPr lang="en" sz="1400" b="0" i="1" baseline="0" dirty="0" smtClean="0"/>
              <a:t>Project Ara: Everything we know about Google’s modular phone. </a:t>
            </a:r>
            <a:r>
              <a:rPr lang="en" sz="1400" b="0" u="sng" dirty="0" smtClean="0">
                <a:solidFill>
                  <a:schemeClr val="hlink"/>
                </a:solidFill>
                <a:hlinkClick r:id="rId4"/>
              </a:rPr>
              <a:t>http://www.cnet.com/news/project-ara-everything-we-know-about-googles-modular-phone/</a:t>
            </a:r>
          </a:p>
          <a:p>
            <a:pPr marL="0" marR="0" lvl="0" indent="0" algn="l" defTabSz="914400" rtl="0" eaLnBrk="1" fontAlgn="auto" latinLnBrk="0" hangingPunct="1">
              <a:lnSpc>
                <a:spcPct val="115000"/>
              </a:lnSpc>
              <a:spcBef>
                <a:spcPts val="500"/>
              </a:spcBef>
              <a:spcAft>
                <a:spcPts val="0"/>
              </a:spcAft>
              <a:buClr>
                <a:schemeClr val="dk1"/>
              </a:buClr>
              <a:buSzPct val="100000"/>
              <a:buFont typeface="Arial"/>
              <a:buNone/>
              <a:tabLst/>
              <a:defRPr/>
            </a:pPr>
            <a:r>
              <a:rPr lang="en-US" sz="1400" b="0" u="sng" dirty="0" smtClean="0">
                <a:solidFill>
                  <a:schemeClr val="hlink"/>
                </a:solidFill>
                <a:hlinkClick r:id="rId4"/>
              </a:rPr>
              <a:t>http://www.wsj.com/articles/SB10001424052702304418404579465813963333866</a:t>
            </a:r>
            <a:endParaRPr lang="en" sz="1400" b="0" u="sng" dirty="0" smtClean="0">
              <a:solidFill>
                <a:schemeClr val="hlink"/>
              </a:solidFill>
              <a:hlinkClick r:id="rId4"/>
            </a:endParaRPr>
          </a:p>
          <a:p>
            <a:pPr marL="0" marR="0" lvl="0" indent="0" algn="l" defTabSz="914400" rtl="0" eaLnBrk="1" fontAlgn="auto" latinLnBrk="0" hangingPunct="1">
              <a:lnSpc>
                <a:spcPct val="115000"/>
              </a:lnSpc>
              <a:spcBef>
                <a:spcPts val="500"/>
              </a:spcBef>
              <a:spcAft>
                <a:spcPts val="0"/>
              </a:spcAft>
              <a:buClr>
                <a:schemeClr val="dk1"/>
              </a:buClr>
              <a:buSzPct val="100000"/>
              <a:buFont typeface="Arial"/>
              <a:buNone/>
              <a:tabLst/>
              <a:defRPr/>
            </a:pPr>
            <a:r>
              <a:rPr lang="en" sz="1400" b="0" i="0" dirty="0" smtClean="0"/>
              <a:t>( 3 ) </a:t>
            </a:r>
            <a:r>
              <a:rPr lang="en" sz="1100" b="0" i="0" dirty="0" smtClean="0"/>
              <a:t>Forbes</a:t>
            </a:r>
            <a:r>
              <a:rPr lang="en" sz="1100" b="0" i="0" baseline="0" dirty="0" smtClean="0"/>
              <a:t> Magazine. April 30, 2012. </a:t>
            </a:r>
            <a:r>
              <a:rPr lang="en" sz="1100" b="0" i="1" baseline="0" dirty="0" smtClean="0"/>
              <a:t>Here’s Why Google and Facebook Might Completely Disappear in the Next 5 Years. </a:t>
            </a:r>
            <a:r>
              <a:rPr lang="en" sz="1100" u="sng" dirty="0" smtClean="0">
                <a:solidFill>
                  <a:schemeClr val="hlink"/>
                </a:solidFill>
                <a:hlinkClick r:id="rId5"/>
              </a:rPr>
              <a:t>http://www.forbes.com/sites/ericjackson/2012/04/30/heres-why-google-and-facebook-might-completely-disappear-in-the-next-5-years/</a:t>
            </a:r>
          </a:p>
          <a:p>
            <a:pPr marL="0" marR="0" lvl="0" indent="0" algn="l" defTabSz="914400" rtl="0" eaLnBrk="1" fontAlgn="auto" latinLnBrk="0" hangingPunct="1">
              <a:lnSpc>
                <a:spcPct val="115000"/>
              </a:lnSpc>
              <a:spcBef>
                <a:spcPts val="500"/>
              </a:spcBef>
              <a:spcAft>
                <a:spcPts val="0"/>
              </a:spcAft>
              <a:buClr>
                <a:schemeClr val="dk1"/>
              </a:buClr>
              <a:buSzPct val="100000"/>
              <a:buFont typeface="Arial"/>
              <a:buNone/>
              <a:tabLst/>
              <a:defRPr/>
            </a:pPr>
            <a:r>
              <a:rPr lang="en" sz="1100" u="sng" dirty="0" smtClean="0">
                <a:solidFill>
                  <a:schemeClr val="hlink"/>
                </a:solidFill>
                <a:hlinkClick r:id="rId5"/>
              </a:rPr>
              <a:t>(4)</a:t>
            </a:r>
            <a:r>
              <a:rPr lang="en" sz="1100" u="sng" baseline="0" dirty="0" smtClean="0">
                <a:solidFill>
                  <a:schemeClr val="hlink"/>
                </a:solidFill>
                <a:hlinkClick r:id="rId5"/>
              </a:rPr>
              <a:t> </a:t>
            </a:r>
            <a:r>
              <a:rPr lang="en-US" sz="1100" u="sng" baseline="0" dirty="0" smtClean="0">
                <a:solidFill>
                  <a:schemeClr val="hlink"/>
                </a:solidFill>
                <a:hlinkClick r:id="rId5"/>
              </a:rPr>
              <a:t>http://www.gartner.com/newsroom/id/2614915</a:t>
            </a:r>
            <a:endParaRPr lang="en" sz="1100" u="sng" dirty="0" smtClean="0">
              <a:solidFill>
                <a:schemeClr val="hlink"/>
              </a:solidFill>
              <a:hlinkClick r:id="rId5"/>
            </a:endParaRPr>
          </a:p>
        </p:txBody>
      </p:sp>
    </p:spTree>
    <p:extLst>
      <p:ext uri="{BB962C8B-B14F-4D97-AF65-F5344CB8AC3E}">
        <p14:creationId xmlns:p14="http://schemas.microsoft.com/office/powerpoint/2010/main" val="22933841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1" name="Shape 8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0" marR="0" lvl="0" indent="0" algn="l" defTabSz="914400" rtl="0" eaLnBrk="1" fontAlgn="auto" latinLnBrk="0" hangingPunct="1">
              <a:lnSpc>
                <a:spcPct val="115000"/>
              </a:lnSpc>
              <a:spcBef>
                <a:spcPts val="500"/>
              </a:spcBef>
              <a:spcAft>
                <a:spcPts val="0"/>
              </a:spcAft>
              <a:buClr>
                <a:schemeClr val="dk1"/>
              </a:buClr>
              <a:buSzPct val="100000"/>
              <a:buFont typeface="Arial"/>
              <a:buNone/>
              <a:tabLst/>
              <a:defRPr/>
            </a:pPr>
            <a:endParaRPr dirty="0"/>
          </a:p>
        </p:txBody>
      </p:sp>
    </p:spTree>
    <p:extLst>
      <p:ext uri="{BB962C8B-B14F-4D97-AF65-F5344CB8AC3E}">
        <p14:creationId xmlns:p14="http://schemas.microsoft.com/office/powerpoint/2010/main" val="22933841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6350"/>
            <a:ext cx="9144000" cy="5149850"/>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300" y="1803400"/>
            <a:ext cx="5825202" cy="1234727"/>
          </a:xfrm>
        </p:spPr>
        <p:txBody>
          <a:bodyPr anchor="b">
            <a:noAutofit/>
          </a:bodyPr>
          <a:lstStyle>
            <a:lvl1pPr algn="r">
              <a:defRPr sz="405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300" y="3038125"/>
            <a:ext cx="5825202" cy="822674"/>
          </a:xfrm>
        </p:spPr>
        <p:txBody>
          <a:bodyPr anchor="t"/>
          <a:lstStyle>
            <a:lvl1pPr marL="0" indent="0" algn="r">
              <a:buNone/>
              <a:defRPr>
                <a:solidFill>
                  <a:schemeClr val="tx1">
                    <a:lumMod val="50000"/>
                    <a:lumOff val="50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4/2/2015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spcBef>
                <a:spcPts val="0"/>
              </a:spcBef>
              <a:buNone/>
            </a:pPr>
            <a:fld id="{00000000-1234-1234-1234-123412341234}" type="slidenum">
              <a:rPr lang="en" smtClean="0"/>
              <a:t>‹#›</a:t>
            </a:fld>
            <a:endParaRPr lang="en"/>
          </a:p>
        </p:txBody>
      </p:sp>
    </p:spTree>
    <p:extLst>
      <p:ext uri="{BB962C8B-B14F-4D97-AF65-F5344CB8AC3E}">
        <p14:creationId xmlns:p14="http://schemas.microsoft.com/office/powerpoint/2010/main" val="2939771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457200"/>
            <a:ext cx="6447501" cy="2552700"/>
          </a:xfrm>
        </p:spPr>
        <p:txBody>
          <a:bodyPr anchor="ctr">
            <a:normAutofit/>
          </a:bodyPr>
          <a:lstStyle>
            <a:lvl1pPr algn="l">
              <a:defRPr sz="33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08001" y="3352800"/>
            <a:ext cx="6447501" cy="1178222"/>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4/2/2015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spcBef>
                <a:spcPts val="0"/>
              </a:spcBef>
              <a:buNone/>
            </a:pPr>
            <a:fld id="{00000000-1234-1234-1234-123412341234}" type="slidenum">
              <a:rPr lang="en" smtClean="0"/>
              <a:t>‹#›</a:t>
            </a:fld>
            <a:endParaRPr lang="en"/>
          </a:p>
        </p:txBody>
      </p:sp>
    </p:spTree>
    <p:extLst>
      <p:ext uri="{BB962C8B-B14F-4D97-AF65-F5344CB8AC3E}">
        <p14:creationId xmlns:p14="http://schemas.microsoft.com/office/powerpoint/2010/main" val="4279165601"/>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8500" y="457200"/>
            <a:ext cx="6070601" cy="2266950"/>
          </a:xfrm>
        </p:spPr>
        <p:txBody>
          <a:bodyPr anchor="ctr">
            <a:normAutofit/>
          </a:bodyPr>
          <a:lstStyle>
            <a:lvl1pPr algn="l">
              <a:defRPr sz="33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024604" y="2724150"/>
            <a:ext cx="5418393" cy="285750"/>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08001" y="3352800"/>
            <a:ext cx="6447501" cy="1178222"/>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4/2/2015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spcBef>
                <a:spcPts val="0"/>
              </a:spcBef>
              <a:buNone/>
            </a:pPr>
            <a:fld id="{00000000-1234-1234-1234-123412341234}" type="slidenum">
              <a:rPr lang="en" smtClean="0"/>
              <a:t>‹#›</a:t>
            </a:fld>
            <a:endParaRPr lang="en"/>
          </a:p>
        </p:txBody>
      </p:sp>
      <p:sp>
        <p:nvSpPr>
          <p:cNvPr id="24" name="TextBox 23"/>
          <p:cNvSpPr txBox="1"/>
          <p:nvPr/>
        </p:nvSpPr>
        <p:spPr>
          <a:xfrm>
            <a:off x="406403" y="592784"/>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669758" y="2164917"/>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82854591"/>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08001" y="1448991"/>
            <a:ext cx="6447501" cy="1946595"/>
          </a:xfrm>
        </p:spPr>
        <p:txBody>
          <a:bodyPr anchor="b">
            <a:normAutofit/>
          </a:bodyPr>
          <a:lstStyle>
            <a:lvl1pPr algn="l">
              <a:defRPr sz="33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4/2/2015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spcBef>
                <a:spcPts val="0"/>
              </a:spcBef>
              <a:buNone/>
            </a:pPr>
            <a:fld id="{00000000-1234-1234-1234-123412341234}" type="slidenum">
              <a:rPr lang="en" smtClean="0"/>
              <a:t>‹#›</a:t>
            </a:fld>
            <a:endParaRPr lang="en"/>
          </a:p>
        </p:txBody>
      </p:sp>
    </p:spTree>
    <p:extLst>
      <p:ext uri="{BB962C8B-B14F-4D97-AF65-F5344CB8AC3E}">
        <p14:creationId xmlns:p14="http://schemas.microsoft.com/office/powerpoint/2010/main" val="2341660989"/>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698500" y="457200"/>
            <a:ext cx="6070601" cy="2266950"/>
          </a:xfrm>
        </p:spPr>
        <p:txBody>
          <a:bodyPr anchor="ctr">
            <a:normAutofit/>
          </a:bodyPr>
          <a:lstStyle>
            <a:lvl1pPr algn="l">
              <a:defRPr sz="33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507999" y="3009900"/>
            <a:ext cx="6447502" cy="385686"/>
          </a:xfrm>
        </p:spPr>
        <p:txBody>
          <a:bodyPr anchor="b">
            <a:noAutofit/>
          </a:bodyPr>
          <a:lstStyle>
            <a:lvl1pPr marL="0" indent="0">
              <a:buFontTx/>
              <a:buNone/>
              <a:defRPr sz="1800">
                <a:solidFill>
                  <a:schemeClr val="tx1">
                    <a:lumMod val="75000"/>
                    <a:lumOff val="25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4/2/2015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spcBef>
                <a:spcPts val="0"/>
              </a:spcBef>
              <a:buNone/>
            </a:pPr>
            <a:fld id="{00000000-1234-1234-1234-123412341234}" type="slidenum">
              <a:rPr lang="en" smtClean="0"/>
              <a:t>‹#›</a:t>
            </a:fld>
            <a:endParaRPr lang="en"/>
          </a:p>
        </p:txBody>
      </p:sp>
      <p:sp>
        <p:nvSpPr>
          <p:cNvPr id="24" name="TextBox 23"/>
          <p:cNvSpPr txBox="1"/>
          <p:nvPr/>
        </p:nvSpPr>
        <p:spPr>
          <a:xfrm>
            <a:off x="406403" y="592784"/>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669758" y="2164917"/>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80957214"/>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14350" y="457200"/>
            <a:ext cx="6441152" cy="2266950"/>
          </a:xfrm>
        </p:spPr>
        <p:txBody>
          <a:bodyPr anchor="ctr">
            <a:normAutofit/>
          </a:bodyPr>
          <a:lstStyle>
            <a:lvl1pPr algn="l">
              <a:defRPr sz="33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507999" y="3009900"/>
            <a:ext cx="6447502" cy="385686"/>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4/2/2015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spcBef>
                <a:spcPts val="0"/>
              </a:spcBef>
              <a:buNone/>
            </a:pPr>
            <a:fld id="{00000000-1234-1234-1234-123412341234}" type="slidenum">
              <a:rPr lang="en" smtClean="0"/>
              <a:t>‹#›</a:t>
            </a:fld>
            <a:endParaRPr lang="en"/>
          </a:p>
        </p:txBody>
      </p:sp>
    </p:spTree>
    <p:extLst>
      <p:ext uri="{BB962C8B-B14F-4D97-AF65-F5344CB8AC3E}">
        <p14:creationId xmlns:p14="http://schemas.microsoft.com/office/powerpoint/2010/main" val="2053855980"/>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4/2/2015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spcBef>
                <a:spcPts val="0"/>
              </a:spcBef>
              <a:buNone/>
            </a:pPr>
            <a:fld id="{00000000-1234-1234-1234-123412341234}" type="slidenum">
              <a:rPr lang="en" smtClean="0"/>
              <a:t>‹#›</a:t>
            </a:fld>
            <a:endParaRPr lang="en"/>
          </a:p>
        </p:txBody>
      </p:sp>
    </p:spTree>
    <p:extLst>
      <p:ext uri="{BB962C8B-B14F-4D97-AF65-F5344CB8AC3E}">
        <p14:creationId xmlns:p14="http://schemas.microsoft.com/office/powerpoint/2010/main" val="4127878131"/>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5755" y="457200"/>
            <a:ext cx="978557" cy="3938588"/>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08001" y="457200"/>
            <a:ext cx="5295113" cy="39385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4/2/2015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spcBef>
                <a:spcPts val="0"/>
              </a:spcBef>
              <a:buNone/>
            </a:pPr>
            <a:fld id="{00000000-1234-1234-1234-123412341234}" type="slidenum">
              <a:rPr lang="en" smtClean="0"/>
              <a:t>‹#›</a:t>
            </a:fld>
            <a:endParaRPr lang="en"/>
          </a:p>
        </p:txBody>
      </p:sp>
    </p:spTree>
    <p:extLst>
      <p:ext uri="{BB962C8B-B14F-4D97-AF65-F5344CB8AC3E}">
        <p14:creationId xmlns:p14="http://schemas.microsoft.com/office/powerpoint/2010/main" val="184884359"/>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2"/>
        <p:cNvGrpSpPr/>
        <p:nvPr/>
      </p:nvGrpSpPr>
      <p:grpSpPr>
        <a:xfrm>
          <a:off x="0" y="0"/>
          <a:ext cx="0" cy="0"/>
          <a:chOff x="0" y="0"/>
          <a:chExt cx="0" cy="0"/>
        </a:xfrm>
      </p:grpSpPr>
      <p:sp>
        <p:nvSpPr>
          <p:cNvPr id="13" name="Shape 13"/>
          <p:cNvSpPr txBox="1">
            <a:spLocks noGrp="1"/>
          </p:cNvSpPr>
          <p:nvPr>
            <p:ph type="title"/>
          </p:nvPr>
        </p:nvSpPr>
        <p:spPr>
          <a:xfrm>
            <a:off x="457200" y="205978"/>
            <a:ext cx="8229600" cy="85725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4" name="Shape 14"/>
          <p:cNvSpPr txBox="1">
            <a:spLocks noGrp="1"/>
          </p:cNvSpPr>
          <p:nvPr>
            <p:ph type="body" idx="1"/>
          </p:nvPr>
        </p:nvSpPr>
        <p:spPr>
          <a:xfrm>
            <a:off x="457200" y="1200150"/>
            <a:ext cx="8229600" cy="372568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5" name="Shape 15"/>
          <p:cNvSpPr txBox="1">
            <a:spLocks noGrp="1"/>
          </p:cNvSpPr>
          <p:nvPr>
            <p:ph type="sldNum" idx="12"/>
          </p:nvPr>
        </p:nvSpPr>
        <p:spPr>
          <a:xfrm>
            <a:off x="8556791" y="4749850"/>
            <a:ext cx="548699" cy="393524"/>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extLst>
      <p:ext uri="{BB962C8B-B14F-4D97-AF65-F5344CB8AC3E}">
        <p14:creationId xmlns:p14="http://schemas.microsoft.com/office/powerpoint/2010/main" val="2067054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4/2/2015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spcBef>
                <a:spcPts val="0"/>
              </a:spcBef>
              <a:buNone/>
            </a:pPr>
            <a:fld id="{00000000-1234-1234-1234-123412341234}" type="slidenum">
              <a:rPr lang="en" smtClean="0"/>
              <a:t>‹#›</a:t>
            </a:fld>
            <a:endParaRPr lang="en"/>
          </a:p>
        </p:txBody>
      </p:sp>
    </p:spTree>
    <p:extLst>
      <p:ext uri="{BB962C8B-B14F-4D97-AF65-F5344CB8AC3E}">
        <p14:creationId xmlns:p14="http://schemas.microsoft.com/office/powerpoint/2010/main" val="2500887743"/>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08001" y="2025651"/>
            <a:ext cx="6447501" cy="1369936"/>
          </a:xfrm>
        </p:spPr>
        <p:txBody>
          <a:bodyPr anchor="b"/>
          <a:lstStyle>
            <a:lvl1pPr algn="l">
              <a:defRPr sz="3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08001" y="3395586"/>
            <a:ext cx="6447501" cy="645300"/>
          </a:xfrm>
        </p:spPr>
        <p:txBody>
          <a:bodyPr anchor="t"/>
          <a:lstStyle>
            <a:lvl1pPr marL="0" indent="0" algn="l">
              <a:buNone/>
              <a:defRPr sz="150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t>4/2/2015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spcBef>
                <a:spcPts val="0"/>
              </a:spcBef>
              <a:buNone/>
            </a:pPr>
            <a:fld id="{00000000-1234-1234-1234-123412341234}" type="slidenum">
              <a:rPr lang="en" smtClean="0"/>
              <a:t>‹#›</a:t>
            </a:fld>
            <a:endParaRPr lang="en"/>
          </a:p>
        </p:txBody>
      </p:sp>
    </p:spTree>
    <p:extLst>
      <p:ext uri="{BB962C8B-B14F-4D97-AF65-F5344CB8AC3E}">
        <p14:creationId xmlns:p14="http://schemas.microsoft.com/office/powerpoint/2010/main" val="1807256175"/>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08001" y="1620442"/>
            <a:ext cx="3138026" cy="29105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17477" y="1620442"/>
            <a:ext cx="3138026" cy="29105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4/2/2015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spcBef>
                <a:spcPts val="0"/>
              </a:spcBef>
              <a:buNone/>
            </a:pPr>
            <a:fld id="{00000000-1234-1234-1234-123412341234}" type="slidenum">
              <a:rPr lang="en" smtClean="0"/>
              <a:t>‹#›</a:t>
            </a:fld>
            <a:endParaRPr lang="en"/>
          </a:p>
        </p:txBody>
      </p:sp>
    </p:spTree>
    <p:extLst>
      <p:ext uri="{BB962C8B-B14F-4D97-AF65-F5344CB8AC3E}">
        <p14:creationId xmlns:p14="http://schemas.microsoft.com/office/powerpoint/2010/main" val="1651117339"/>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506809" y="1620737"/>
            <a:ext cx="3139217" cy="432197"/>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506809" y="2052934"/>
            <a:ext cx="3139217" cy="247808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16287" y="1620737"/>
            <a:ext cx="3139214" cy="432197"/>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816288" y="2052934"/>
            <a:ext cx="3139213" cy="247808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4/2/2015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pPr>
              <a:spcBef>
                <a:spcPts val="0"/>
              </a:spcBef>
              <a:buNone/>
            </a:pPr>
            <a:fld id="{00000000-1234-1234-1234-123412341234}" type="slidenum">
              <a:rPr lang="en" smtClean="0"/>
              <a:t>‹#›</a:t>
            </a:fld>
            <a:endParaRPr lang="en"/>
          </a:p>
        </p:txBody>
      </p:sp>
    </p:spTree>
    <p:extLst>
      <p:ext uri="{BB962C8B-B14F-4D97-AF65-F5344CB8AC3E}">
        <p14:creationId xmlns:p14="http://schemas.microsoft.com/office/powerpoint/2010/main" val="3383642699"/>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8001" y="457200"/>
            <a:ext cx="6447501" cy="9906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4/2/2015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a:spcBef>
                <a:spcPts val="0"/>
              </a:spcBef>
              <a:buNone/>
            </a:pPr>
            <a:fld id="{00000000-1234-1234-1234-123412341234}" type="slidenum">
              <a:rPr lang="en" smtClean="0"/>
              <a:t>‹#›</a:t>
            </a:fld>
            <a:endParaRPr lang="en"/>
          </a:p>
        </p:txBody>
      </p:sp>
    </p:spTree>
    <p:extLst>
      <p:ext uri="{BB962C8B-B14F-4D97-AF65-F5344CB8AC3E}">
        <p14:creationId xmlns:p14="http://schemas.microsoft.com/office/powerpoint/2010/main" val="3425182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t>4/2/2015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pPr>
              <a:spcBef>
                <a:spcPts val="0"/>
              </a:spcBef>
              <a:buNone/>
            </a:pPr>
            <a:fld id="{00000000-1234-1234-1234-123412341234}" type="slidenum">
              <a:rPr lang="en" smtClean="0"/>
              <a:t>‹#›</a:t>
            </a:fld>
            <a:endParaRPr lang="en"/>
          </a:p>
        </p:txBody>
      </p:sp>
    </p:spTree>
    <p:extLst>
      <p:ext uri="{BB962C8B-B14F-4D97-AF65-F5344CB8AC3E}">
        <p14:creationId xmlns:p14="http://schemas.microsoft.com/office/powerpoint/2010/main" val="1862117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1123953"/>
            <a:ext cx="2890896" cy="958850"/>
          </a:xfrm>
        </p:spPr>
        <p:txBody>
          <a:bodyPr anchor="b">
            <a:normAutofit/>
          </a:bodyPr>
          <a:lstStyle>
            <a:lvl1pPr>
              <a:defRPr sz="1500"/>
            </a:lvl1pPr>
          </a:lstStyle>
          <a:p>
            <a:r>
              <a:rPr lang="en-US" smtClean="0"/>
              <a:t>Click to edit Master title style</a:t>
            </a:r>
            <a:endParaRPr lang="en-US" dirty="0"/>
          </a:p>
        </p:txBody>
      </p:sp>
      <p:sp>
        <p:nvSpPr>
          <p:cNvPr id="3" name="Content Placeholder 2"/>
          <p:cNvSpPr>
            <a:spLocks noGrp="1"/>
          </p:cNvSpPr>
          <p:nvPr>
            <p:ph idx="1"/>
          </p:nvPr>
        </p:nvSpPr>
        <p:spPr>
          <a:xfrm>
            <a:off x="3570346" y="386193"/>
            <a:ext cx="3385156" cy="414482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8001" y="2082802"/>
            <a:ext cx="2890896" cy="1938337"/>
          </a:xfrm>
        </p:spPr>
        <p:txBody>
          <a:bodyPr>
            <a:normAutofit/>
          </a:bodyPr>
          <a:lstStyle>
            <a:lvl1pPr marL="0" indent="0">
              <a:buNone/>
              <a:defRPr sz="1050"/>
            </a:lvl1pPr>
            <a:lvl2pPr marL="342797" indent="0">
              <a:buNone/>
              <a:defRPr sz="1050"/>
            </a:lvl2pPr>
            <a:lvl3pPr marL="685595" indent="0">
              <a:buNone/>
              <a:defRPr sz="900"/>
            </a:lvl3pPr>
            <a:lvl4pPr marL="1028392" indent="0">
              <a:buNone/>
              <a:defRPr sz="750"/>
            </a:lvl4pPr>
            <a:lvl5pPr marL="1371188" indent="0">
              <a:buNone/>
              <a:defRPr sz="750"/>
            </a:lvl5pPr>
            <a:lvl6pPr marL="1713986" indent="0">
              <a:buNone/>
              <a:defRPr sz="750"/>
            </a:lvl6pPr>
            <a:lvl7pPr marL="2056783" indent="0">
              <a:buNone/>
              <a:defRPr sz="750"/>
            </a:lvl7pPr>
            <a:lvl8pPr marL="2399580" indent="0">
              <a:buNone/>
              <a:defRPr sz="750"/>
            </a:lvl8pPr>
            <a:lvl9pPr marL="2742377"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4/2/2015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spcBef>
                <a:spcPts val="0"/>
              </a:spcBef>
              <a:buNone/>
            </a:pPr>
            <a:fld id="{00000000-1234-1234-1234-123412341234}" type="slidenum">
              <a:rPr lang="en" smtClean="0"/>
              <a:t>‹#›</a:t>
            </a:fld>
            <a:endParaRPr lang="en"/>
          </a:p>
        </p:txBody>
      </p:sp>
    </p:spTree>
    <p:extLst>
      <p:ext uri="{BB962C8B-B14F-4D97-AF65-F5344CB8AC3E}">
        <p14:creationId xmlns:p14="http://schemas.microsoft.com/office/powerpoint/2010/main" val="2917139100"/>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3600450"/>
            <a:ext cx="6447500" cy="425054"/>
          </a:xfrm>
        </p:spPr>
        <p:txBody>
          <a:bodyPr anchor="b">
            <a:normAutofit/>
          </a:bodyPr>
          <a:lstStyle>
            <a:lvl1pPr algn="l">
              <a:defRPr sz="18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08001" y="457200"/>
            <a:ext cx="6447501" cy="2884289"/>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smtClean="0"/>
              <a:t>Click icon to add picture</a:t>
            </a:r>
            <a:endParaRPr lang="en-US" dirty="0"/>
          </a:p>
        </p:txBody>
      </p:sp>
      <p:sp>
        <p:nvSpPr>
          <p:cNvPr id="4" name="Text Placeholder 3"/>
          <p:cNvSpPr>
            <a:spLocks noGrp="1"/>
          </p:cNvSpPr>
          <p:nvPr>
            <p:ph type="body" sz="half" idx="2"/>
          </p:nvPr>
        </p:nvSpPr>
        <p:spPr>
          <a:xfrm>
            <a:off x="508001" y="4025504"/>
            <a:ext cx="6447500" cy="505518"/>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spcBef>
                <a:spcPts val="0"/>
              </a:spcBef>
              <a:buNone/>
            </a:pPr>
            <a:fld id="{00000000-1234-1234-1234-123412341234}" type="slidenum">
              <a:rPr lang="en" smtClean="0"/>
              <a:t>‹#›</a:t>
            </a:fld>
            <a:endParaRPr lang="en"/>
          </a:p>
        </p:txBody>
      </p:sp>
      <p:sp>
        <p:nvSpPr>
          <p:cNvPr id="5" name="Date Placeholder 4"/>
          <p:cNvSpPr>
            <a:spLocks noGrp="1"/>
          </p:cNvSpPr>
          <p:nvPr>
            <p:ph type="dt" sz="half" idx="10"/>
          </p:nvPr>
        </p:nvSpPr>
        <p:spPr/>
        <p:txBody>
          <a:bodyPr/>
          <a:lstStyle/>
          <a:p>
            <a:fld id="{96DFF08F-DC6B-4601-B491-B0F83F6DD2DA}" type="datetimeFigureOut">
              <a:rPr lang="en-US" smtClean="0"/>
              <a:t>4/2/2015</a:t>
            </a:fld>
            <a:endParaRPr lang="en-US" dirty="0"/>
          </a:p>
        </p:txBody>
      </p:sp>
    </p:spTree>
    <p:extLst>
      <p:ext uri="{BB962C8B-B14F-4D97-AF65-F5344CB8AC3E}">
        <p14:creationId xmlns:p14="http://schemas.microsoft.com/office/powerpoint/2010/main" val="2997206235"/>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6350"/>
            <a:ext cx="9144000" cy="5149850"/>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508001" y="457200"/>
            <a:ext cx="6447501" cy="9906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08001" y="1620442"/>
            <a:ext cx="6447501" cy="29105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3850" y="4531022"/>
            <a:ext cx="683954" cy="273844"/>
          </a:xfrm>
          <a:prstGeom prst="rect">
            <a:avLst/>
          </a:prstGeom>
        </p:spPr>
        <p:txBody>
          <a:bodyPr vert="horz" lIns="91440" tIns="45720" rIns="91440" bIns="45720" rtlCol="0" anchor="ctr"/>
          <a:lstStyle>
            <a:lvl1pPr algn="r">
              <a:defRPr sz="675">
                <a:solidFill>
                  <a:schemeClr val="tx1">
                    <a:tint val="75000"/>
                  </a:schemeClr>
                </a:solidFill>
              </a:defRPr>
            </a:lvl1pPr>
          </a:lstStyle>
          <a:p>
            <a:fld id="{96DFF08F-DC6B-4601-B491-B0F83F6DD2DA}" type="datetimeFigureOut">
              <a:rPr lang="en-US" smtClean="0"/>
              <a:pPr/>
              <a:t>4/2/2015</a:t>
            </a:fld>
            <a:endParaRPr lang="en-US" dirty="0"/>
          </a:p>
        </p:txBody>
      </p:sp>
      <p:sp>
        <p:nvSpPr>
          <p:cNvPr id="5" name="Footer Placeholder 4"/>
          <p:cNvSpPr>
            <a:spLocks noGrp="1"/>
          </p:cNvSpPr>
          <p:nvPr>
            <p:ph type="ftr" sz="quarter" idx="3"/>
          </p:nvPr>
        </p:nvSpPr>
        <p:spPr>
          <a:xfrm>
            <a:off x="508001" y="4531022"/>
            <a:ext cx="4723209" cy="273844"/>
          </a:xfrm>
          <a:prstGeom prst="rect">
            <a:avLst/>
          </a:prstGeom>
        </p:spPr>
        <p:txBody>
          <a:bodyPr vert="horz" lIns="91440" tIns="45720" rIns="91440" bIns="45720" rtlCol="0" anchor="ctr"/>
          <a:lstStyle>
            <a:lvl1pPr algn="l">
              <a:defRPr sz="675">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42998" y="4531022"/>
            <a:ext cx="512504" cy="273844"/>
          </a:xfrm>
          <a:prstGeom prst="rect">
            <a:avLst/>
          </a:prstGeom>
        </p:spPr>
        <p:txBody>
          <a:bodyPr vert="horz" lIns="91440" tIns="45720" rIns="91440" bIns="45720" rtlCol="0" anchor="ctr"/>
          <a:lstStyle>
            <a:lvl1pPr algn="r">
              <a:defRPr sz="675">
                <a:solidFill>
                  <a:schemeClr val="accent1"/>
                </a:solidFill>
              </a:defRPr>
            </a:lvl1pPr>
          </a:lstStyle>
          <a:p>
            <a:pPr>
              <a:spcBef>
                <a:spcPts val="0"/>
              </a:spcBef>
              <a:buNone/>
            </a:pPr>
            <a:fld id="{00000000-1234-1234-1234-123412341234}" type="slidenum">
              <a:rPr lang="en" smtClean="0"/>
              <a:t>‹#›</a:t>
            </a:fld>
            <a:endParaRPr lang="en"/>
          </a:p>
        </p:txBody>
      </p:sp>
    </p:spTree>
    <p:extLst>
      <p:ext uri="{BB962C8B-B14F-4D97-AF65-F5344CB8AC3E}">
        <p14:creationId xmlns:p14="http://schemas.microsoft.com/office/powerpoint/2010/main" val="3208865035"/>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 id="2147483726" r:id="rId14"/>
    <p:sldLayoutId id="2147483727" r:id="rId15"/>
    <p:sldLayoutId id="2147483728" r:id="rId16"/>
    <p:sldLayoutId id="2147483729" r:id="rId17"/>
  </p:sldLayoutIdLst>
  <p:hf sldNum="0" hdr="0" ftr="0" dt="0"/>
  <p:txStyles>
    <p:titleStyle>
      <a:lvl1pPr algn="l" defTabSz="342900" rtl="0" eaLnBrk="1" latinLnBrk="0" hangingPunct="1">
        <a:spcBef>
          <a:spcPct val="0"/>
        </a:spcBef>
        <a:buNone/>
        <a:defRPr sz="27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SzPct val="80000"/>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SzPct val="80000"/>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https://fiber.google.com/cities/kansascity/plans/" TargetMode="External"/><Relationship Id="rId2" Type="http://schemas.openxmlformats.org/officeDocument/2006/relationships/notesSlide" Target="../notesSlides/notesSlide2.xml"/><Relationship Id="rId1" Type="http://schemas.openxmlformats.org/officeDocument/2006/relationships/slideLayout" Target="../slideLayouts/slideLayout17.xml"/><Relationship Id="rId6" Type="http://schemas.openxmlformats.org/officeDocument/2006/relationships/hyperlink" Target="http://www.ctvnews.ca/business/google-s-latest-venture-auto-insurance-comparisons-1.2266651" TargetMode="External"/><Relationship Id="rId5" Type="http://schemas.openxmlformats.org/officeDocument/2006/relationships/hyperlink" Target="http://www.forbes.com/sites/amitchowdhry/2014/08/22/googles-voice-search-for-android-now-recognizes-5-different-languages-at-once/" TargetMode="External"/><Relationship Id="rId4" Type="http://schemas.openxmlformats.org/officeDocument/2006/relationships/hyperlink" Target="http://money.cnn.com/2014/08/20/technology/innovationnation/google-search/"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cnet.com/news/apples-r-d-up-32-percent-in-2013-still-dwarfed-by-rivals/" TargetMode="External"/><Relationship Id="rId7" Type="http://schemas.openxmlformats.org/officeDocument/2006/relationships/hyperlink" Target="https://what-if.xkcd.com/63/" TargetMode="External"/><Relationship Id="rId2" Type="http://schemas.openxmlformats.org/officeDocument/2006/relationships/notesSlide" Target="../notesSlides/notesSlide3.xml"/><Relationship Id="rId1" Type="http://schemas.openxmlformats.org/officeDocument/2006/relationships/slideLayout" Target="../slideLayouts/slideLayout17.xml"/><Relationship Id="rId6" Type="http://schemas.openxmlformats.org/officeDocument/2006/relationships/hyperlink" Target="https://investor.google.com/financial/tables.html" TargetMode="External"/><Relationship Id="rId5" Type="http://schemas.openxmlformats.org/officeDocument/2006/relationships/hyperlink" Target="http://money.cnn.com/2014/04/01/technology/gmail/" TargetMode="External"/><Relationship Id="rId4" Type="http://schemas.openxmlformats.org/officeDocument/2006/relationships/hyperlink" Target="http://searchengineland.com/google-worlds-most-popular-search-engine-148089"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earchengineland.com/google-made-890-improvements-search-past-year-201065" TargetMode="External"/><Relationship Id="rId2" Type="http://schemas.openxmlformats.org/officeDocument/2006/relationships/notesSlide" Target="../notesSlides/notesSlide4.xml"/><Relationship Id="rId1" Type="http://schemas.openxmlformats.org/officeDocument/2006/relationships/slideLayout" Target="../slideLayouts/slideLayout17.xml"/><Relationship Id="rId6" Type="http://schemas.openxmlformats.org/officeDocument/2006/relationships/hyperlink" Target="http://mashable.com/2014/03/09/advertising-internet-of-everything-sxsw/" TargetMode="External"/><Relationship Id="rId5" Type="http://schemas.openxmlformats.org/officeDocument/2006/relationships/hyperlink" Target="http://www.businessinsider.com/googles-foray-into-hardware-will-be-a-total-disaster--heres-why-2012-2" TargetMode="External"/><Relationship Id="rId4" Type="http://schemas.openxmlformats.org/officeDocument/2006/relationships/hyperlink" Target="http://marketingland.com/google-search-mobile-native-ads-111819"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7.xml"/><Relationship Id="rId5" Type="http://schemas.openxmlformats.org/officeDocument/2006/relationships/hyperlink" Target="https://investor.google.com/pdf/20131231_google_10K.pdf" TargetMode="Externa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17.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pastemagazine.com/blogs/lists/2014/01/5-companies-that-google-should-buy-next.html" TargetMode="External"/><Relationship Id="rId2" Type="http://schemas.openxmlformats.org/officeDocument/2006/relationships/notesSlide" Target="../notesSlides/notesSlide7.xml"/><Relationship Id="rId1" Type="http://schemas.openxmlformats.org/officeDocument/2006/relationships/slideLayout" Target="../slideLayouts/slideLayout17.xml"/><Relationship Id="rId4" Type="http://schemas.openxmlformats.org/officeDocument/2006/relationships/hyperlink" Target="http://www.cnet.com/news/project-ara-everything-we-know-about-googles-modular-phone/"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forbes.com/sites/ericjackson/2012/04/30/heres-why-google-and-facebook-might-completely-disappear-in-the-next-5-years/" TargetMode="External"/><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250" y="275247"/>
            <a:ext cx="3907857" cy="879280"/>
          </a:xfrm>
        </p:spPr>
        <p:txBody>
          <a:bodyPr>
            <a:noAutofit/>
          </a:bodyPr>
          <a:lstStyle/>
          <a:p>
            <a:pPr lvl="0"/>
            <a:r>
              <a:rPr lang="en" sz="2400" b="1" u="sng" dirty="0"/>
              <a:t>What is Google's Product?</a:t>
            </a:r>
            <a:br>
              <a:rPr lang="en" sz="2400" b="1" u="sng" dirty="0"/>
            </a:br>
            <a:endParaRPr lang="en-US" sz="2000" dirty="0"/>
          </a:p>
        </p:txBody>
      </p:sp>
      <p:sp>
        <p:nvSpPr>
          <p:cNvPr id="4" name="Text Placeholder 3"/>
          <p:cNvSpPr>
            <a:spLocks noGrp="1"/>
          </p:cNvSpPr>
          <p:nvPr>
            <p:ph type="body" sz="half" idx="2"/>
          </p:nvPr>
        </p:nvSpPr>
        <p:spPr>
          <a:xfrm>
            <a:off x="365761" y="994298"/>
            <a:ext cx="4259505" cy="3866459"/>
          </a:xfrm>
        </p:spPr>
        <p:txBody>
          <a:bodyPr>
            <a:normAutofit fontScale="25000" lnSpcReduction="20000"/>
          </a:bodyPr>
          <a:lstStyle/>
          <a:p>
            <a:pPr lvl="0">
              <a:lnSpc>
                <a:spcPct val="107000"/>
              </a:lnSpc>
              <a:spcBef>
                <a:spcPts val="0"/>
              </a:spcBef>
              <a:spcAft>
                <a:spcPts val="800"/>
              </a:spcAft>
            </a:pPr>
            <a:r>
              <a:rPr lang="en" sz="4800" dirty="0">
                <a:solidFill>
                  <a:schemeClr val="dk1"/>
                </a:solidFill>
                <a:latin typeface="Calibri" panose="020F0502020204030204" pitchFamily="34" charset="0"/>
              </a:rPr>
              <a:t>On the surface it may seem that Google’s products are what most of us use everyday: </a:t>
            </a:r>
            <a:r>
              <a:rPr lang="en" sz="4800" b="1" dirty="0">
                <a:solidFill>
                  <a:schemeClr val="accent1"/>
                </a:solidFill>
                <a:latin typeface="Calibri" panose="020F0502020204030204" pitchFamily="34" charset="0"/>
              </a:rPr>
              <a:t>Gmail</a:t>
            </a:r>
            <a:r>
              <a:rPr lang="en" sz="4800" dirty="0">
                <a:solidFill>
                  <a:schemeClr val="dk1"/>
                </a:solidFill>
                <a:latin typeface="Calibri" panose="020F0502020204030204" pitchFamily="34" charset="0"/>
              </a:rPr>
              <a:t>, </a:t>
            </a:r>
            <a:r>
              <a:rPr lang="en" sz="4800" b="1" dirty="0">
                <a:solidFill>
                  <a:schemeClr val="accent2"/>
                </a:solidFill>
                <a:latin typeface="Calibri" panose="020F0502020204030204" pitchFamily="34" charset="0"/>
              </a:rPr>
              <a:t>Android</a:t>
            </a:r>
            <a:r>
              <a:rPr lang="en" sz="4800" dirty="0">
                <a:solidFill>
                  <a:schemeClr val="dk1"/>
                </a:solidFill>
                <a:latin typeface="Calibri" panose="020F0502020204030204" pitchFamily="34" charset="0"/>
              </a:rPr>
              <a:t>, </a:t>
            </a:r>
            <a:r>
              <a:rPr lang="en" sz="4800" b="1" dirty="0">
                <a:solidFill>
                  <a:schemeClr val="accent3"/>
                </a:solidFill>
                <a:latin typeface="Calibri" panose="020F0502020204030204" pitchFamily="34" charset="0"/>
              </a:rPr>
              <a:t>Chrome</a:t>
            </a:r>
            <a:r>
              <a:rPr lang="en" sz="4800" dirty="0">
                <a:solidFill>
                  <a:schemeClr val="dk1"/>
                </a:solidFill>
                <a:latin typeface="Calibri" panose="020F0502020204030204" pitchFamily="34" charset="0"/>
              </a:rPr>
              <a:t>, </a:t>
            </a:r>
            <a:r>
              <a:rPr lang="en" sz="4800" b="1" dirty="0">
                <a:solidFill>
                  <a:schemeClr val="accent4"/>
                </a:solidFill>
                <a:latin typeface="Calibri" panose="020F0502020204030204" pitchFamily="34" charset="0"/>
              </a:rPr>
              <a:t>Docs</a:t>
            </a:r>
            <a:r>
              <a:rPr lang="en" sz="4800" dirty="0">
                <a:solidFill>
                  <a:schemeClr val="dk1"/>
                </a:solidFill>
                <a:latin typeface="Calibri" panose="020F0502020204030204" pitchFamily="34" charset="0"/>
              </a:rPr>
              <a:t>, </a:t>
            </a:r>
            <a:r>
              <a:rPr lang="en" sz="4800" b="1" dirty="0">
                <a:solidFill>
                  <a:schemeClr val="accent5"/>
                </a:solidFill>
                <a:latin typeface="Calibri" panose="020F0502020204030204" pitchFamily="34" charset="0"/>
              </a:rPr>
              <a:t>Maps</a:t>
            </a:r>
            <a:r>
              <a:rPr lang="en" sz="4800" dirty="0">
                <a:solidFill>
                  <a:schemeClr val="dk1"/>
                </a:solidFill>
                <a:latin typeface="Calibri" panose="020F0502020204030204" pitchFamily="34" charset="0"/>
              </a:rPr>
              <a:t>, etc.</a:t>
            </a:r>
          </a:p>
          <a:p>
            <a:pPr lvl="0">
              <a:lnSpc>
                <a:spcPct val="107000"/>
              </a:lnSpc>
              <a:spcBef>
                <a:spcPts val="0"/>
              </a:spcBef>
              <a:spcAft>
                <a:spcPts val="800"/>
              </a:spcAft>
            </a:pPr>
            <a:r>
              <a:rPr lang="en" sz="4800" dirty="0">
                <a:solidFill>
                  <a:schemeClr val="dk1"/>
                </a:solidFill>
                <a:latin typeface="Calibri" panose="020F0502020204030204" pitchFamily="34" charset="0"/>
              </a:rPr>
              <a:t>Under the surface, Google has created a mutually beneficial ecosystem for both their users and advertisers where the data collected from free services help make advertising relevant and more useful to the individual.</a:t>
            </a:r>
          </a:p>
          <a:p>
            <a:pPr lvl="0">
              <a:lnSpc>
                <a:spcPct val="107000"/>
              </a:lnSpc>
              <a:spcBef>
                <a:spcPts val="0"/>
              </a:spcBef>
              <a:spcAft>
                <a:spcPts val="800"/>
              </a:spcAft>
            </a:pPr>
            <a:r>
              <a:rPr lang="en" sz="6400" b="1" u="sng" dirty="0">
                <a:solidFill>
                  <a:schemeClr val="accent1"/>
                </a:solidFill>
                <a:latin typeface="Calibri" panose="020F0502020204030204" pitchFamily="34" charset="0"/>
              </a:rPr>
              <a:t>Google’s real product is the data that they collect about their users and their business is in selling that information to advertisers in the form of advertisements.</a:t>
            </a:r>
          </a:p>
          <a:p>
            <a:pPr lvl="0">
              <a:lnSpc>
                <a:spcPct val="107000"/>
              </a:lnSpc>
              <a:spcBef>
                <a:spcPts val="0"/>
              </a:spcBef>
              <a:spcAft>
                <a:spcPts val="800"/>
              </a:spcAft>
            </a:pPr>
            <a:r>
              <a:rPr lang="en" sz="4800" dirty="0">
                <a:solidFill>
                  <a:schemeClr val="dk1"/>
                </a:solidFill>
                <a:latin typeface="Calibri" panose="020F0502020204030204" pitchFamily="34" charset="0"/>
              </a:rPr>
              <a:t>Google is an advertising company</a:t>
            </a:r>
          </a:p>
          <a:p>
            <a:pPr lvl="0">
              <a:lnSpc>
                <a:spcPct val="107000"/>
              </a:lnSpc>
              <a:spcBef>
                <a:spcPts val="0"/>
              </a:spcBef>
              <a:spcAft>
                <a:spcPts val="800"/>
              </a:spcAft>
            </a:pPr>
            <a:r>
              <a:rPr lang="en" sz="4800" dirty="0">
                <a:solidFill>
                  <a:schemeClr val="dk1"/>
                </a:solidFill>
                <a:latin typeface="Calibri" panose="020F0502020204030204" pitchFamily="34" charset="0"/>
              </a:rPr>
              <a:t>The word cloud </a:t>
            </a:r>
            <a:r>
              <a:rPr lang="en" sz="4800" dirty="0" smtClean="0">
                <a:solidFill>
                  <a:schemeClr val="dk1"/>
                </a:solidFill>
                <a:latin typeface="Calibri" panose="020F0502020204030204" pitchFamily="34" charset="0"/>
              </a:rPr>
              <a:t>(at right) is </a:t>
            </a:r>
            <a:r>
              <a:rPr lang="en" sz="4800" dirty="0">
                <a:solidFill>
                  <a:schemeClr val="dk1"/>
                </a:solidFill>
                <a:latin typeface="Calibri" panose="020F0502020204030204" pitchFamily="34" charset="0"/>
              </a:rPr>
              <a:t>the demographic information that google has surmised about our group with the larger words being commonalities among our group members.</a:t>
            </a:r>
          </a:p>
          <a:p>
            <a:pPr lvl="0">
              <a:lnSpc>
                <a:spcPct val="107000"/>
              </a:lnSpc>
              <a:spcBef>
                <a:spcPts val="0"/>
              </a:spcBef>
              <a:spcAft>
                <a:spcPts val="800"/>
              </a:spcAft>
            </a:pPr>
            <a:r>
              <a:rPr lang="en" sz="4800" b="1" dirty="0">
                <a:solidFill>
                  <a:schemeClr val="accent2"/>
                </a:solidFill>
                <a:latin typeface="Calibri" panose="020F0502020204030204" pitchFamily="34" charset="0"/>
              </a:rPr>
              <a:t>The Positive Feedback Loop: </a:t>
            </a:r>
            <a:r>
              <a:rPr lang="en" sz="4800" dirty="0">
                <a:solidFill>
                  <a:schemeClr val="dk1"/>
                </a:solidFill>
                <a:latin typeface="Calibri" panose="020F0502020204030204" pitchFamily="34" charset="0"/>
              </a:rPr>
              <a:t>The more users they have in their ecosystem the more data they have on their users. The more data they have on their users the more individualized the services and the targeted advertising can be. This keeps users in their ecosystem and creates even more advertising </a:t>
            </a:r>
            <a:r>
              <a:rPr lang="en" sz="4800" dirty="0" smtClean="0">
                <a:solidFill>
                  <a:schemeClr val="dk1"/>
                </a:solidFill>
                <a:latin typeface="Calibri" panose="020F0502020204030204" pitchFamily="34" charset="0"/>
              </a:rPr>
              <a:t>impressions.</a:t>
            </a:r>
            <a:endParaRPr lang="en" sz="4800" dirty="0">
              <a:solidFill>
                <a:schemeClr val="dk1"/>
              </a:solidFill>
              <a:latin typeface="Calibri" panose="020F0502020204030204" pitchFamily="34" charset="0"/>
            </a:endParaRPr>
          </a:p>
          <a:p>
            <a:endParaRPr lang="en-US" dirty="0"/>
          </a:p>
        </p:txBody>
      </p:sp>
      <p:sp>
        <p:nvSpPr>
          <p:cNvPr id="6" name="TextBox 5"/>
          <p:cNvSpPr txBox="1"/>
          <p:nvPr/>
        </p:nvSpPr>
        <p:spPr>
          <a:xfrm>
            <a:off x="88774" y="0"/>
            <a:ext cx="2515432" cy="461665"/>
          </a:xfrm>
          <a:prstGeom prst="rect">
            <a:avLst/>
          </a:prstGeom>
          <a:noFill/>
        </p:spPr>
        <p:txBody>
          <a:bodyPr wrap="none" rtlCol="0">
            <a:spAutoFit/>
          </a:bodyPr>
          <a:lstStyle/>
          <a:p>
            <a:r>
              <a:rPr lang="en-US" sz="800" dirty="0" smtClean="0"/>
              <a:t>Google Case Study – MIS 5402</a:t>
            </a:r>
          </a:p>
          <a:p>
            <a:r>
              <a:rPr lang="en-US" sz="800" dirty="0" smtClean="0"/>
              <a:t>Bryan Kissinger, Christopher Pope, Lesley Brown</a:t>
            </a:r>
          </a:p>
          <a:p>
            <a:r>
              <a:rPr lang="en-US" sz="800" dirty="0" smtClean="0"/>
              <a:t>Lora Zeanchock, Michael Schroeder, </a:t>
            </a:r>
            <a:r>
              <a:rPr lang="en-US" sz="800" dirty="0" err="1" smtClean="0"/>
              <a:t>Sayanti</a:t>
            </a:r>
            <a:r>
              <a:rPr lang="en-US" sz="800" dirty="0" smtClean="0"/>
              <a:t> </a:t>
            </a:r>
            <a:r>
              <a:rPr lang="en-US" sz="800" dirty="0" err="1" smtClean="0"/>
              <a:t>Saha</a:t>
            </a:r>
            <a:endParaRPr lang="en-US" sz="800" dirty="0"/>
          </a:p>
        </p:txBody>
      </p:sp>
      <p:sp>
        <p:nvSpPr>
          <p:cNvPr id="7" name="Rectangle 6"/>
          <p:cNvSpPr/>
          <p:nvPr/>
        </p:nvSpPr>
        <p:spPr>
          <a:xfrm>
            <a:off x="5243411" y="230832"/>
            <a:ext cx="3222690" cy="246221"/>
          </a:xfrm>
          <a:prstGeom prst="rect">
            <a:avLst/>
          </a:prstGeom>
          <a:ln/>
        </p:spPr>
        <p:style>
          <a:lnRef idx="1">
            <a:schemeClr val="accent1"/>
          </a:lnRef>
          <a:fillRef idx="2">
            <a:schemeClr val="accent1"/>
          </a:fillRef>
          <a:effectRef idx="1">
            <a:schemeClr val="accent1"/>
          </a:effectRef>
          <a:fontRef idx="minor">
            <a:schemeClr val="dk1"/>
          </a:fontRef>
        </p:style>
        <p:txBody>
          <a:bodyPr wrap="square">
            <a:spAutoFit/>
          </a:bodyPr>
          <a:lstStyle/>
          <a:p>
            <a:r>
              <a:rPr lang="en-US" sz="1000" dirty="0" smtClean="0">
                <a:effectLst/>
                <a:latin typeface="Arial" panose="020B0604020202020204" pitchFamily="34" charset="0"/>
                <a:ea typeface="Calibri" panose="020F0502020204030204" pitchFamily="34" charset="0"/>
                <a:cs typeface="Arial" panose="020B0604020202020204" pitchFamily="34" charset="0"/>
              </a:rPr>
              <a:t>Free Services</a:t>
            </a:r>
            <a:endParaRPr lang="en-US" sz="1000" dirty="0"/>
          </a:p>
        </p:txBody>
      </p:sp>
      <p:pic>
        <p:nvPicPr>
          <p:cNvPr id="8" name="Picture 5" descr="http://www.google.com/about/company/images/company-product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43411" y="500892"/>
            <a:ext cx="3222690" cy="923754"/>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5226746" y="3144497"/>
            <a:ext cx="3224346" cy="246221"/>
          </a:xfrm>
          <a:prstGeom prst="rect">
            <a:avLst/>
          </a:prstGeom>
          <a:ln/>
        </p:spPr>
        <p:style>
          <a:lnRef idx="1">
            <a:schemeClr val="accent3"/>
          </a:lnRef>
          <a:fillRef idx="2">
            <a:schemeClr val="accent3"/>
          </a:fillRef>
          <a:effectRef idx="1">
            <a:schemeClr val="accent3"/>
          </a:effectRef>
          <a:fontRef idx="minor">
            <a:schemeClr val="dk1"/>
          </a:fontRef>
        </p:style>
        <p:txBody>
          <a:bodyPr wrap="square">
            <a:spAutoFit/>
          </a:bodyPr>
          <a:lstStyle/>
          <a:p>
            <a:r>
              <a:rPr lang="en-US" sz="1000" dirty="0" smtClean="0">
                <a:effectLst/>
                <a:latin typeface="Arial" panose="020B0604020202020204" pitchFamily="34" charset="0"/>
                <a:ea typeface="Calibri" panose="020F0502020204030204" pitchFamily="34" charset="0"/>
                <a:cs typeface="Arial" panose="020B0604020202020204" pitchFamily="34" charset="0"/>
              </a:rPr>
              <a:t>Advertisements in Free Services and on the Web</a:t>
            </a:r>
            <a:endParaRPr lang="en-US" sz="1000" dirty="0"/>
          </a:p>
        </p:txBody>
      </p:sp>
      <p:pic>
        <p:nvPicPr>
          <p:cNvPr id="10" name="Picture 9"/>
          <p:cNvPicPr>
            <a:picLocks noChangeAspect="1"/>
          </p:cNvPicPr>
          <p:nvPr/>
        </p:nvPicPr>
        <p:blipFill>
          <a:blip r:embed="rId4"/>
          <a:stretch>
            <a:fillRect/>
          </a:stretch>
        </p:blipFill>
        <p:spPr>
          <a:xfrm>
            <a:off x="5253052" y="1476732"/>
            <a:ext cx="3224345" cy="1667765"/>
          </a:xfrm>
          <a:prstGeom prst="rect">
            <a:avLst/>
          </a:prstGeom>
        </p:spPr>
      </p:pic>
      <p:sp>
        <p:nvSpPr>
          <p:cNvPr id="11" name="Rectangle 10"/>
          <p:cNvSpPr/>
          <p:nvPr/>
        </p:nvSpPr>
        <p:spPr>
          <a:xfrm>
            <a:off x="5243409" y="1424646"/>
            <a:ext cx="3222691" cy="246221"/>
          </a:xfrm>
          <a:prstGeom prst="rect">
            <a:avLst/>
          </a:prstGeom>
          <a:ln/>
        </p:spPr>
        <p:style>
          <a:lnRef idx="1">
            <a:schemeClr val="accent2"/>
          </a:lnRef>
          <a:fillRef idx="2">
            <a:schemeClr val="accent2"/>
          </a:fillRef>
          <a:effectRef idx="1">
            <a:schemeClr val="accent2"/>
          </a:effectRef>
          <a:fontRef idx="minor">
            <a:schemeClr val="dk1"/>
          </a:fontRef>
        </p:style>
        <p:txBody>
          <a:bodyPr wrap="square">
            <a:spAutoFit/>
          </a:bodyPr>
          <a:lstStyle/>
          <a:p>
            <a:r>
              <a:rPr lang="en-US" sz="1000" dirty="0" smtClean="0">
                <a:latin typeface="Arial" panose="020B0604020202020204" pitchFamily="34" charset="0"/>
                <a:cs typeface="Arial" panose="020B0604020202020204" pitchFamily="34" charset="0"/>
              </a:rPr>
              <a:t>User Data</a:t>
            </a:r>
            <a:endParaRPr lang="en-US" sz="1000" dirty="0"/>
          </a:p>
        </p:txBody>
      </p:sp>
      <p:grpSp>
        <p:nvGrpSpPr>
          <p:cNvPr id="12" name="Group 11"/>
          <p:cNvGrpSpPr/>
          <p:nvPr/>
        </p:nvGrpSpPr>
        <p:grpSpPr>
          <a:xfrm>
            <a:off x="5907831" y="3472360"/>
            <a:ext cx="1860130" cy="1209781"/>
            <a:chOff x="2009327" y="2876732"/>
            <a:chExt cx="3870769" cy="2517448"/>
          </a:xfrm>
        </p:grpSpPr>
        <p:grpSp>
          <p:nvGrpSpPr>
            <p:cNvPr id="13" name="Group 12"/>
            <p:cNvGrpSpPr/>
            <p:nvPr/>
          </p:nvGrpSpPr>
          <p:grpSpPr>
            <a:xfrm>
              <a:off x="2009327" y="2876732"/>
              <a:ext cx="3870769" cy="2517448"/>
              <a:chOff x="7381388" y="4158358"/>
              <a:chExt cx="3509056" cy="2282199"/>
            </a:xfrm>
          </p:grpSpPr>
          <p:pic>
            <p:nvPicPr>
              <p:cNvPr id="17" name="Picture 16"/>
              <p:cNvPicPr>
                <a:picLocks noChangeAspect="1"/>
              </p:cNvPicPr>
              <p:nvPr/>
            </p:nvPicPr>
            <p:blipFill rotWithShape="1">
              <a:blip r:embed="rId5"/>
              <a:srcRect b="31276"/>
              <a:stretch/>
            </p:blipFill>
            <p:spPr>
              <a:xfrm>
                <a:off x="7381388" y="4158358"/>
                <a:ext cx="3509056" cy="2176513"/>
              </a:xfrm>
              <a:prstGeom prst="rect">
                <a:avLst/>
              </a:prstGeom>
            </p:spPr>
          </p:pic>
          <p:sp>
            <p:nvSpPr>
              <p:cNvPr id="18" name="Rectangle 17"/>
              <p:cNvSpPr/>
              <p:nvPr/>
            </p:nvSpPr>
            <p:spPr>
              <a:xfrm>
                <a:off x="7757652" y="4707685"/>
                <a:ext cx="1940887" cy="1268361"/>
              </a:xfrm>
              <a:prstGeom prst="rect">
                <a:avLst/>
              </a:prstGeom>
              <a:solidFill>
                <a:schemeClr val="accent4">
                  <a:alpha val="52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19" name="Rectangle 18"/>
              <p:cNvSpPr/>
              <p:nvPr/>
            </p:nvSpPr>
            <p:spPr>
              <a:xfrm>
                <a:off x="9851697" y="4707685"/>
                <a:ext cx="975329" cy="1732872"/>
              </a:xfrm>
              <a:prstGeom prst="rect">
                <a:avLst/>
              </a:prstGeom>
              <a:solidFill>
                <a:schemeClr val="accent4">
                  <a:alpha val="52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20" name="Rectangle 19"/>
              <p:cNvSpPr/>
              <p:nvPr/>
            </p:nvSpPr>
            <p:spPr>
              <a:xfrm>
                <a:off x="7757652" y="6019444"/>
                <a:ext cx="1940887" cy="315428"/>
              </a:xfrm>
              <a:prstGeom prst="rect">
                <a:avLst/>
              </a:prstGeom>
              <a:solidFill>
                <a:schemeClr val="accent6">
                  <a:alpha val="52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grpSp>
        <p:sp>
          <p:nvSpPr>
            <p:cNvPr id="14" name="Rectangle 13"/>
            <p:cNvSpPr/>
            <p:nvPr/>
          </p:nvSpPr>
          <p:spPr>
            <a:xfrm>
              <a:off x="3242218" y="3914602"/>
              <a:ext cx="362600" cy="246221"/>
            </a:xfrm>
            <a:prstGeom prst="rect">
              <a:avLst/>
            </a:prstGeom>
          </p:spPr>
          <p:txBody>
            <a:bodyPr wrap="none">
              <a:spAutoFit/>
            </a:bodyPr>
            <a:lstStyle/>
            <a:p>
              <a:r>
                <a:rPr lang="en-US" sz="1000" dirty="0" smtClean="0">
                  <a:solidFill>
                    <a:srgbClr val="FF0000"/>
                  </a:solidFill>
                  <a:effectLst/>
                  <a:latin typeface="Arial" panose="020B0604020202020204" pitchFamily="34" charset="0"/>
                  <a:ea typeface="Calibri" panose="020F0502020204030204" pitchFamily="34" charset="0"/>
                  <a:cs typeface="Arial" panose="020B0604020202020204" pitchFamily="34" charset="0"/>
                </a:rPr>
                <a:t>AD</a:t>
              </a:r>
              <a:endParaRPr lang="en-US" sz="1000" dirty="0">
                <a:solidFill>
                  <a:srgbClr val="FF0000"/>
                </a:solidFill>
              </a:endParaRPr>
            </a:p>
          </p:txBody>
        </p:sp>
        <p:sp>
          <p:nvSpPr>
            <p:cNvPr id="15" name="Rectangle 14"/>
            <p:cNvSpPr/>
            <p:nvPr/>
          </p:nvSpPr>
          <p:spPr>
            <a:xfrm>
              <a:off x="4980378" y="4182236"/>
              <a:ext cx="362600" cy="246221"/>
            </a:xfrm>
            <a:prstGeom prst="rect">
              <a:avLst/>
            </a:prstGeom>
          </p:spPr>
          <p:txBody>
            <a:bodyPr wrap="none">
              <a:spAutoFit/>
            </a:bodyPr>
            <a:lstStyle/>
            <a:p>
              <a:r>
                <a:rPr lang="en-US" sz="1000" dirty="0" smtClean="0">
                  <a:solidFill>
                    <a:srgbClr val="FF0000"/>
                  </a:solidFill>
                  <a:effectLst/>
                  <a:latin typeface="Arial" panose="020B0604020202020204" pitchFamily="34" charset="0"/>
                  <a:ea typeface="Calibri" panose="020F0502020204030204" pitchFamily="34" charset="0"/>
                  <a:cs typeface="Arial" panose="020B0604020202020204" pitchFamily="34" charset="0"/>
                </a:rPr>
                <a:t>AD</a:t>
              </a:r>
              <a:endParaRPr lang="en-US" sz="1000" dirty="0">
                <a:solidFill>
                  <a:srgbClr val="FF0000"/>
                </a:solidFill>
              </a:endParaRPr>
            </a:p>
          </p:txBody>
        </p:sp>
        <p:sp>
          <p:nvSpPr>
            <p:cNvPr id="16" name="Rectangle 15"/>
            <p:cNvSpPr/>
            <p:nvPr/>
          </p:nvSpPr>
          <p:spPr>
            <a:xfrm>
              <a:off x="2677960" y="4908269"/>
              <a:ext cx="986167" cy="246221"/>
            </a:xfrm>
            <a:prstGeom prst="rect">
              <a:avLst/>
            </a:prstGeom>
          </p:spPr>
          <p:txBody>
            <a:bodyPr wrap="none">
              <a:spAutoFit/>
            </a:bodyPr>
            <a:lstStyle/>
            <a:p>
              <a:r>
                <a:rPr lang="en-US" sz="1000" dirty="0" smtClean="0">
                  <a:solidFill>
                    <a:srgbClr val="FF0000"/>
                  </a:solidFill>
                  <a:effectLst/>
                  <a:latin typeface="Arial" panose="020B0604020202020204" pitchFamily="34" charset="0"/>
                  <a:ea typeface="Calibri" panose="020F0502020204030204" pitchFamily="34" charset="0"/>
                  <a:cs typeface="Arial" panose="020B0604020202020204" pitchFamily="34" charset="0"/>
                </a:rPr>
                <a:t>Search Result</a:t>
              </a:r>
              <a:endParaRPr lang="en-US" sz="1000" dirty="0">
                <a:solidFill>
                  <a:srgbClr val="FF0000"/>
                </a:solidFill>
              </a:endParaRPr>
            </a:p>
          </p:txBody>
        </p:sp>
      </p:grpSp>
      <p:sp>
        <p:nvSpPr>
          <p:cNvPr id="5" name="Rectangle 4"/>
          <p:cNvSpPr/>
          <p:nvPr/>
        </p:nvSpPr>
        <p:spPr>
          <a:xfrm>
            <a:off x="5069282" y="4775171"/>
            <a:ext cx="3250881" cy="338554"/>
          </a:xfrm>
          <a:prstGeom prst="rect">
            <a:avLst/>
          </a:prstGeom>
        </p:spPr>
        <p:txBody>
          <a:bodyPr wrap="square">
            <a:spAutoFit/>
          </a:bodyPr>
          <a:lstStyle/>
          <a:p>
            <a:r>
              <a:rPr lang="en-US" sz="800" dirty="0"/>
              <a:t>(1) Google About Projects. http://www.google.com/about/products/</a:t>
            </a:r>
          </a:p>
          <a:p>
            <a:r>
              <a:rPr lang="en-US" sz="800" dirty="0"/>
              <a:t>(2) Google Ads Settings. https://www.google.com/settings/u/0/ads </a:t>
            </a:r>
          </a:p>
        </p:txBody>
      </p:sp>
    </p:spTree>
    <p:extLst>
      <p:ext uri="{BB962C8B-B14F-4D97-AF65-F5344CB8AC3E}">
        <p14:creationId xmlns:p14="http://schemas.microsoft.com/office/powerpoint/2010/main" val="35889933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133958" y="65322"/>
            <a:ext cx="8229600" cy="549324"/>
          </a:xfrm>
          <a:prstGeom prst="rect">
            <a:avLst/>
          </a:prstGeom>
        </p:spPr>
        <p:txBody>
          <a:bodyPr lIns="91425" tIns="91425" rIns="91425" bIns="91425" anchor="b" anchorCtr="0">
            <a:noAutofit/>
          </a:bodyPr>
          <a:lstStyle/>
          <a:p>
            <a:pPr lvl="0" rtl="0">
              <a:spcBef>
                <a:spcPts val="0"/>
              </a:spcBef>
              <a:buNone/>
            </a:pPr>
            <a:r>
              <a:rPr lang="en" sz="2400" b="0" dirty="0" smtClean="0"/>
              <a:t>Google’s Customized Searching</a:t>
            </a:r>
            <a:endParaRPr lang="en" sz="2400" b="0" dirty="0"/>
          </a:p>
        </p:txBody>
      </p:sp>
      <p:sp>
        <p:nvSpPr>
          <p:cNvPr id="70" name="Shape 70"/>
          <p:cNvSpPr txBox="1">
            <a:spLocks noGrp="1"/>
          </p:cNvSpPr>
          <p:nvPr>
            <p:ph type="body" idx="1"/>
          </p:nvPr>
        </p:nvSpPr>
        <p:spPr>
          <a:xfrm>
            <a:off x="369455" y="568759"/>
            <a:ext cx="6954981" cy="3534579"/>
          </a:xfrm>
          <a:prstGeom prst="rect">
            <a:avLst/>
          </a:prstGeom>
        </p:spPr>
        <p:txBody>
          <a:bodyPr lIns="91425" tIns="91425" rIns="91425" bIns="91425" anchor="t" anchorCtr="0">
            <a:noAutofit/>
          </a:bodyPr>
          <a:lstStyle/>
          <a:p>
            <a:pPr marL="165100" lvl="0" indent="0" rtl="0">
              <a:spcAft>
                <a:spcPts val="200"/>
              </a:spcAft>
              <a:buClr>
                <a:schemeClr val="dk1"/>
              </a:buClr>
              <a:buSzPct val="100000"/>
              <a:buNone/>
            </a:pPr>
            <a:r>
              <a:rPr lang="en" sz="1200" b="1" dirty="0" smtClean="0">
                <a:solidFill>
                  <a:schemeClr val="accent2"/>
                </a:solidFill>
                <a:latin typeface="Calibri" panose="020F0502020204030204" pitchFamily="34" charset="0"/>
              </a:rPr>
              <a:t>Google’s is constantly  expanding data sources to provide users with new and faster ways to fulfill their query.  </a:t>
            </a:r>
            <a:endParaRPr lang="en" sz="1200" b="1" dirty="0" smtClean="0">
              <a:solidFill>
                <a:schemeClr val="accent2"/>
              </a:solidFill>
              <a:latin typeface="Calibri" panose="020F0502020204030204" pitchFamily="34" charset="0"/>
            </a:endParaRPr>
          </a:p>
          <a:p>
            <a:pPr marL="457200" lvl="0" indent="-292100" rtl="0">
              <a:spcAft>
                <a:spcPts val="200"/>
              </a:spcAft>
              <a:buClr>
                <a:schemeClr val="dk1"/>
              </a:buClr>
              <a:buSzPct val="100000"/>
              <a:buFont typeface="Arial"/>
              <a:buChar char="●"/>
            </a:pPr>
            <a:r>
              <a:rPr lang="en" sz="1200" b="1" dirty="0" smtClean="0">
                <a:solidFill>
                  <a:schemeClr val="accent2"/>
                </a:solidFill>
                <a:latin typeface="Calibri" panose="020F0502020204030204" pitchFamily="34" charset="0"/>
              </a:rPr>
              <a:t>Google Fiber </a:t>
            </a:r>
            <a:r>
              <a:rPr lang="en" sz="1200" baseline="30000" dirty="0" smtClean="0">
                <a:latin typeface="Calibri" panose="020F0502020204030204" pitchFamily="34" charset="0"/>
              </a:rPr>
              <a:t>(</a:t>
            </a:r>
            <a:r>
              <a:rPr lang="en" sz="1200" baseline="30000" dirty="0">
                <a:latin typeface="Calibri" panose="020F0502020204030204" pitchFamily="34" charset="0"/>
              </a:rPr>
              <a:t>1)</a:t>
            </a:r>
          </a:p>
          <a:p>
            <a:pPr marL="914400" lvl="1" indent="-292100" rtl="0">
              <a:spcAft>
                <a:spcPts val="200"/>
              </a:spcAft>
              <a:buClr>
                <a:schemeClr val="dk1"/>
              </a:buClr>
              <a:buSzPct val="100000"/>
              <a:buFont typeface="Arial"/>
              <a:buChar char="○"/>
            </a:pPr>
            <a:r>
              <a:rPr lang="en" sz="1050" dirty="0">
                <a:latin typeface="Calibri" panose="020F0502020204030204" pitchFamily="34" charset="0"/>
              </a:rPr>
              <a:t>Google Fiber offers fast internet service (thus improved searching speeds) for a fee or slower internet service for </a:t>
            </a:r>
            <a:r>
              <a:rPr lang="en" sz="1050" dirty="0" smtClean="0">
                <a:latin typeface="Calibri" panose="020F0502020204030204" pitchFamily="34" charset="0"/>
              </a:rPr>
              <a:t>free. Google </a:t>
            </a:r>
            <a:r>
              <a:rPr lang="en" sz="1050" dirty="0">
                <a:latin typeface="Calibri" panose="020F0502020204030204" pitchFamily="34" charset="0"/>
              </a:rPr>
              <a:t>Fiber has now  been introduced in eight cities.  </a:t>
            </a:r>
          </a:p>
          <a:p>
            <a:pPr marL="457200" marR="0" lvl="0" indent="-292100" algn="l" rtl="0">
              <a:spcAft>
                <a:spcPts val="200"/>
              </a:spcAft>
              <a:buClr>
                <a:schemeClr val="dk1"/>
              </a:buClr>
              <a:buSzPct val="100000"/>
              <a:buFont typeface="Arial"/>
              <a:buChar char="●"/>
            </a:pPr>
            <a:r>
              <a:rPr lang="en" sz="1200" b="1" dirty="0">
                <a:solidFill>
                  <a:schemeClr val="accent2"/>
                </a:solidFill>
                <a:latin typeface="Calibri" panose="020F0502020204030204" pitchFamily="34" charset="0"/>
              </a:rPr>
              <a:t>Google Translate </a:t>
            </a:r>
            <a:r>
              <a:rPr lang="en" sz="1200" baseline="30000" dirty="0">
                <a:latin typeface="Calibri" panose="020F0502020204030204" pitchFamily="34" charset="0"/>
              </a:rPr>
              <a:t>(2)</a:t>
            </a:r>
          </a:p>
          <a:p>
            <a:pPr marL="914400" marR="0" lvl="1" indent="-292100" algn="l" rtl="0">
              <a:spcAft>
                <a:spcPts val="200"/>
              </a:spcAft>
              <a:buClr>
                <a:schemeClr val="dk1"/>
              </a:buClr>
              <a:buSzPct val="100000"/>
              <a:buFont typeface="Arial"/>
              <a:buChar char="○"/>
            </a:pPr>
            <a:r>
              <a:rPr lang="en" sz="1050" dirty="0">
                <a:latin typeface="Calibri" panose="020F0502020204030204" pitchFamily="34" charset="0"/>
              </a:rPr>
              <a:t>Google Translate used for more than one billion translations per day in 80 languages.  Allows searching of websites in other languages.</a:t>
            </a:r>
          </a:p>
          <a:p>
            <a:pPr marL="457200" marR="0" lvl="0" indent="-292100" algn="l" rtl="0">
              <a:spcAft>
                <a:spcPts val="200"/>
              </a:spcAft>
              <a:buClr>
                <a:schemeClr val="dk1"/>
              </a:buClr>
              <a:buSzPct val="100000"/>
              <a:buFont typeface="Arial"/>
              <a:buChar char="●"/>
            </a:pPr>
            <a:r>
              <a:rPr lang="en" sz="1200" b="1" dirty="0">
                <a:solidFill>
                  <a:schemeClr val="accent2"/>
                </a:solidFill>
                <a:latin typeface="Calibri" panose="020F0502020204030204" pitchFamily="34" charset="0"/>
              </a:rPr>
              <a:t>Google Directions and Traffic </a:t>
            </a:r>
            <a:r>
              <a:rPr lang="en" sz="1200" baseline="30000" dirty="0">
                <a:latin typeface="Calibri" panose="020F0502020204030204" pitchFamily="34" charset="0"/>
              </a:rPr>
              <a:t>(2)</a:t>
            </a:r>
          </a:p>
          <a:p>
            <a:pPr marL="914400" marR="0" lvl="1" indent="-292100" algn="l" rtl="0">
              <a:spcAft>
                <a:spcPts val="200"/>
              </a:spcAft>
              <a:buClr>
                <a:schemeClr val="dk1"/>
              </a:buClr>
              <a:buSzPct val="100000"/>
              <a:buFont typeface="Arial"/>
              <a:buChar char="○"/>
            </a:pPr>
            <a:r>
              <a:rPr lang="en" sz="1050" dirty="0">
                <a:latin typeface="Calibri" panose="020F0502020204030204" pitchFamily="34" charset="0"/>
              </a:rPr>
              <a:t>Offers fastest routes to searched </a:t>
            </a:r>
            <a:r>
              <a:rPr lang="en" sz="1050" dirty="0" smtClean="0">
                <a:latin typeface="Calibri" panose="020F0502020204030204" pitchFamily="34" charset="0"/>
              </a:rPr>
              <a:t>location.  </a:t>
            </a:r>
            <a:endParaRPr lang="en" sz="1050" dirty="0">
              <a:latin typeface="Calibri" panose="020F0502020204030204" pitchFamily="34" charset="0"/>
            </a:endParaRPr>
          </a:p>
          <a:p>
            <a:pPr marL="457200" marR="0" lvl="0" indent="-292100" algn="l" rtl="0">
              <a:spcAft>
                <a:spcPts val="200"/>
              </a:spcAft>
              <a:buClr>
                <a:schemeClr val="dk1"/>
              </a:buClr>
              <a:buSzPct val="100000"/>
              <a:buFont typeface="Arial"/>
              <a:buChar char="●"/>
            </a:pPr>
            <a:r>
              <a:rPr lang="en" sz="1200" b="1" dirty="0">
                <a:solidFill>
                  <a:schemeClr val="accent2"/>
                </a:solidFill>
                <a:latin typeface="Calibri" panose="020F0502020204030204" pitchFamily="34" charset="0"/>
              </a:rPr>
              <a:t>Voice Search </a:t>
            </a:r>
            <a:r>
              <a:rPr lang="en" sz="1200" baseline="30000" dirty="0">
                <a:latin typeface="Calibri" panose="020F0502020204030204" pitchFamily="34" charset="0"/>
              </a:rPr>
              <a:t>(3)</a:t>
            </a:r>
          </a:p>
          <a:p>
            <a:pPr marL="914400" marR="0" lvl="1" indent="-292100" algn="l" rtl="0">
              <a:spcAft>
                <a:spcPts val="200"/>
              </a:spcAft>
              <a:buClr>
                <a:schemeClr val="dk1"/>
              </a:buClr>
              <a:buSzPct val="100000"/>
              <a:buFont typeface="Arial"/>
              <a:buChar char="○"/>
            </a:pPr>
            <a:r>
              <a:rPr lang="en" sz="1050" dirty="0">
                <a:latin typeface="Calibri" panose="020F0502020204030204" pitchFamily="34" charset="0"/>
              </a:rPr>
              <a:t>Offers users the ability to search via voice recognition in 50 languages.</a:t>
            </a:r>
          </a:p>
          <a:p>
            <a:pPr marL="457200" marR="0" lvl="0" indent="-292100" algn="l" rtl="0">
              <a:spcAft>
                <a:spcPts val="200"/>
              </a:spcAft>
              <a:buClr>
                <a:schemeClr val="dk1"/>
              </a:buClr>
              <a:buSzPct val="100000"/>
              <a:buFont typeface="Arial"/>
              <a:buChar char="●"/>
            </a:pPr>
            <a:r>
              <a:rPr lang="en" sz="1200" b="1" dirty="0">
                <a:solidFill>
                  <a:schemeClr val="accent2"/>
                </a:solidFill>
                <a:latin typeface="Calibri" panose="020F0502020204030204" pitchFamily="34" charset="0"/>
              </a:rPr>
              <a:t>Personal Assistant </a:t>
            </a:r>
            <a:r>
              <a:rPr lang="en" sz="1200" baseline="30000" dirty="0">
                <a:latin typeface="Calibri" panose="020F0502020204030204" pitchFamily="34" charset="0"/>
              </a:rPr>
              <a:t>(2)</a:t>
            </a:r>
          </a:p>
          <a:p>
            <a:pPr marL="914400" marR="0" lvl="1" indent="-292100" algn="l" rtl="0">
              <a:spcAft>
                <a:spcPts val="200"/>
              </a:spcAft>
              <a:buClr>
                <a:schemeClr val="dk1"/>
              </a:buClr>
              <a:buSzPct val="100000"/>
              <a:buFont typeface="Arial"/>
              <a:buChar char="○"/>
            </a:pPr>
            <a:r>
              <a:rPr lang="en" sz="1050" dirty="0">
                <a:latin typeface="Calibri" panose="020F0502020204030204" pitchFamily="34" charset="0"/>
              </a:rPr>
              <a:t>Searches emails and texts to </a:t>
            </a:r>
            <a:r>
              <a:rPr lang="en" sz="1050" dirty="0" smtClean="0">
                <a:latin typeface="Calibri" panose="020F0502020204030204" pitchFamily="34" charset="0"/>
              </a:rPr>
              <a:t>add commitments </a:t>
            </a:r>
            <a:r>
              <a:rPr lang="en" sz="1050" dirty="0">
                <a:latin typeface="Calibri" panose="020F0502020204030204" pitchFamily="34" charset="0"/>
              </a:rPr>
              <a:t>to your calendar.</a:t>
            </a:r>
          </a:p>
          <a:p>
            <a:pPr marL="457200" marR="0" lvl="0" indent="-292100" algn="l" rtl="0">
              <a:spcAft>
                <a:spcPts val="200"/>
              </a:spcAft>
              <a:buClr>
                <a:schemeClr val="dk1"/>
              </a:buClr>
              <a:buSzPct val="100000"/>
              <a:buFont typeface="Arial"/>
              <a:buChar char="●"/>
            </a:pPr>
            <a:r>
              <a:rPr lang="en" sz="1200" b="1" dirty="0">
                <a:solidFill>
                  <a:schemeClr val="accent2"/>
                </a:solidFill>
                <a:latin typeface="Calibri" panose="020F0502020204030204" pitchFamily="34" charset="0"/>
              </a:rPr>
              <a:t>Auto Insurance </a:t>
            </a:r>
            <a:r>
              <a:rPr lang="en" sz="1200" b="1" dirty="0" smtClean="0">
                <a:solidFill>
                  <a:schemeClr val="accent2"/>
                </a:solidFill>
                <a:latin typeface="Calibri" panose="020F0502020204030204" pitchFamily="34" charset="0"/>
              </a:rPr>
              <a:t>comparisons </a:t>
            </a:r>
            <a:r>
              <a:rPr lang="en" sz="1200" baseline="30000" dirty="0" smtClean="0">
                <a:latin typeface="Calibri" panose="020F0502020204030204" pitchFamily="34" charset="0"/>
              </a:rPr>
              <a:t>(</a:t>
            </a:r>
            <a:r>
              <a:rPr lang="en" sz="1200" baseline="30000" dirty="0">
                <a:latin typeface="Calibri" panose="020F0502020204030204" pitchFamily="34" charset="0"/>
              </a:rPr>
              <a:t>4</a:t>
            </a:r>
            <a:r>
              <a:rPr lang="en" sz="1200" baseline="30000" dirty="0" smtClean="0">
                <a:latin typeface="Calibri" panose="020F0502020204030204" pitchFamily="34" charset="0"/>
              </a:rPr>
              <a:t>)</a:t>
            </a:r>
            <a:r>
              <a:rPr lang="en" sz="1200" dirty="0" smtClean="0">
                <a:latin typeface="Calibri" panose="020F0502020204030204" pitchFamily="34" charset="0"/>
              </a:rPr>
              <a:t> </a:t>
            </a:r>
          </a:p>
          <a:p>
            <a:pPr marL="914400" lvl="1" indent="-292100" rtl="0">
              <a:spcAft>
                <a:spcPts val="200"/>
              </a:spcAft>
              <a:buClr>
                <a:schemeClr val="dk1"/>
              </a:buClr>
              <a:buSzPct val="100000"/>
              <a:buFont typeface="Arial"/>
              <a:buChar char="○"/>
            </a:pPr>
            <a:r>
              <a:rPr lang="en" sz="1050" dirty="0" smtClean="0">
                <a:latin typeface="Calibri" panose="020F0502020204030204" pitchFamily="34" charset="0"/>
              </a:rPr>
              <a:t>Google compares up to 14 services auto insurance policies and </a:t>
            </a:r>
            <a:r>
              <a:rPr lang="en" sz="1000" dirty="0" smtClean="0"/>
              <a:t>provides a quick comparison and expedited search for insurance. </a:t>
            </a:r>
          </a:p>
          <a:p>
            <a:pPr marL="0" lvl="1" indent="0" rtl="0">
              <a:spcAft>
                <a:spcPts val="200"/>
              </a:spcAft>
              <a:buClr>
                <a:schemeClr val="dk1"/>
              </a:buClr>
              <a:buSzPct val="100000"/>
              <a:buNone/>
            </a:pPr>
            <a:r>
              <a:rPr lang="en" b="1" dirty="0" smtClean="0">
                <a:solidFill>
                  <a:schemeClr val="accent1"/>
                </a:solidFill>
                <a:latin typeface="Calibri" panose="020F0502020204030204" pitchFamily="34" charset="0"/>
              </a:rPr>
              <a:t>	</a:t>
            </a:r>
            <a:r>
              <a:rPr lang="en" b="1" u="sng" dirty="0" smtClean="0">
                <a:solidFill>
                  <a:schemeClr val="accent1"/>
                </a:solidFill>
                <a:latin typeface="Calibri" panose="020F0502020204030204" pitchFamily="34" charset="0"/>
              </a:rPr>
              <a:t>Google tools offer an expedited means of finding a solution.</a:t>
            </a:r>
            <a:endParaRPr lang="en" b="1" u="sng" dirty="0">
              <a:solidFill>
                <a:schemeClr val="accent1"/>
              </a:solidFill>
              <a:latin typeface="Calibri" panose="020F0502020204030204" pitchFamily="34" charset="0"/>
            </a:endParaRPr>
          </a:p>
          <a:p>
            <a:pPr marL="622300" lvl="1" indent="0" rtl="0">
              <a:spcAft>
                <a:spcPts val="300"/>
              </a:spcAft>
              <a:buClr>
                <a:schemeClr val="dk1"/>
              </a:buClr>
              <a:buSzPct val="100000"/>
              <a:buNone/>
            </a:pPr>
            <a:endParaRPr lang="en" sz="1000" dirty="0" smtClean="0"/>
          </a:p>
        </p:txBody>
      </p:sp>
      <p:sp>
        <p:nvSpPr>
          <p:cNvPr id="2" name="Rectangle 1"/>
          <p:cNvSpPr/>
          <p:nvPr/>
        </p:nvSpPr>
        <p:spPr>
          <a:xfrm>
            <a:off x="337349" y="4103338"/>
            <a:ext cx="8451541" cy="830997"/>
          </a:xfrm>
          <a:prstGeom prst="rect">
            <a:avLst/>
          </a:prstGeom>
        </p:spPr>
        <p:txBody>
          <a:bodyPr wrap="square">
            <a:spAutoFit/>
          </a:bodyPr>
          <a:lstStyle/>
          <a:p>
            <a:r>
              <a:rPr lang="en-US" sz="800" dirty="0" smtClean="0"/>
              <a:t>References</a:t>
            </a:r>
          </a:p>
          <a:p>
            <a:r>
              <a:rPr lang="en-US" sz="800" dirty="0" smtClean="0"/>
              <a:t>(1)Google </a:t>
            </a:r>
            <a:r>
              <a:rPr lang="en-US" sz="800" dirty="0"/>
              <a:t>Fiber </a:t>
            </a:r>
            <a:r>
              <a:rPr lang="en-US" sz="800" dirty="0" smtClean="0"/>
              <a:t>Official Webpage</a:t>
            </a:r>
            <a:r>
              <a:rPr lang="en-US" sz="800" dirty="0"/>
              <a:t>. </a:t>
            </a:r>
            <a:r>
              <a:rPr lang="en-US" sz="800" u="sng" dirty="0">
                <a:solidFill>
                  <a:schemeClr val="hlink"/>
                </a:solidFill>
                <a:hlinkClick r:id="rId3"/>
              </a:rPr>
              <a:t>https://</a:t>
            </a:r>
            <a:r>
              <a:rPr lang="en-US" sz="800" u="sng" dirty="0" smtClean="0">
                <a:solidFill>
                  <a:schemeClr val="hlink"/>
                </a:solidFill>
                <a:hlinkClick r:id="rId3"/>
              </a:rPr>
              <a:t>fiber.google.com/cities/kansascity/plans/</a:t>
            </a:r>
            <a:endParaRPr lang="en-US" sz="800" u="sng" dirty="0" smtClean="0">
              <a:solidFill>
                <a:schemeClr val="hlink"/>
              </a:solidFill>
            </a:endParaRPr>
          </a:p>
          <a:p>
            <a:r>
              <a:rPr lang="en-US" sz="800" dirty="0" smtClean="0"/>
              <a:t>(2)CNN </a:t>
            </a:r>
            <a:r>
              <a:rPr lang="en-US" sz="800" dirty="0"/>
              <a:t>Money. August 20, 2014.  </a:t>
            </a:r>
            <a:r>
              <a:rPr lang="en-US" sz="800" i="1" dirty="0"/>
              <a:t>10 innovations That Made Google Great.</a:t>
            </a:r>
            <a:r>
              <a:rPr lang="en-US" sz="800" dirty="0"/>
              <a:t> </a:t>
            </a:r>
            <a:r>
              <a:rPr lang="en-US" sz="800" u="sng" dirty="0">
                <a:solidFill>
                  <a:schemeClr val="hlink"/>
                </a:solidFill>
                <a:hlinkClick r:id="rId4"/>
              </a:rPr>
              <a:t>http://</a:t>
            </a:r>
            <a:r>
              <a:rPr lang="en-US" sz="800" u="sng" dirty="0" smtClean="0">
                <a:solidFill>
                  <a:schemeClr val="hlink"/>
                </a:solidFill>
                <a:hlinkClick r:id="rId4"/>
              </a:rPr>
              <a:t>money.cnn.com/2014/08/20/technology/innovationnation/google-search/</a:t>
            </a:r>
            <a:endParaRPr lang="en-US" sz="800" u="sng" dirty="0" smtClean="0">
              <a:solidFill>
                <a:schemeClr val="hlink"/>
              </a:solidFill>
            </a:endParaRPr>
          </a:p>
          <a:p>
            <a:r>
              <a:rPr lang="en-US" sz="800" dirty="0" smtClean="0"/>
              <a:t>(3)Forbes.  </a:t>
            </a:r>
            <a:r>
              <a:rPr lang="en-US" sz="800" dirty="0"/>
              <a:t>August 22, 2014. </a:t>
            </a:r>
            <a:r>
              <a:rPr lang="en-US" sz="800" i="1" dirty="0"/>
              <a:t>Google’s Voice Search for Android Now Recognizes 5 Different Languages At Once</a:t>
            </a:r>
            <a:r>
              <a:rPr lang="en-US" sz="800" dirty="0"/>
              <a:t> </a:t>
            </a:r>
            <a:r>
              <a:rPr lang="en-US" sz="800" dirty="0">
                <a:hlinkClick r:id="rId5"/>
              </a:rPr>
              <a:t>http://</a:t>
            </a:r>
            <a:r>
              <a:rPr lang="en-US" sz="800" dirty="0" smtClean="0">
                <a:hlinkClick r:id="rId5"/>
              </a:rPr>
              <a:t>www.forbes.com/sites/amitchowdhry/2014/08/22/googles-voice-search-for-android-now-recognizes-5-different-languages-at-once/</a:t>
            </a:r>
            <a:endParaRPr lang="en-US" sz="800" dirty="0" smtClean="0"/>
          </a:p>
          <a:p>
            <a:r>
              <a:rPr lang="en-US" sz="800" dirty="0" smtClean="0"/>
              <a:t>(4)CTV News.  </a:t>
            </a:r>
            <a:r>
              <a:rPr lang="en-US" sz="800" dirty="0"/>
              <a:t>March 5, 2015. </a:t>
            </a:r>
            <a:r>
              <a:rPr lang="en-US" sz="800" i="1" dirty="0"/>
              <a:t>Google’s Latest Venture Auto Insurance Comparisons. </a:t>
            </a:r>
            <a:r>
              <a:rPr lang="en-US" sz="800" u="sng" dirty="0">
                <a:solidFill>
                  <a:schemeClr val="hlink"/>
                </a:solidFill>
                <a:hlinkClick r:id="rId6"/>
              </a:rPr>
              <a:t>http://www.ctvnews.ca/business/google-s-latest-venture-auto-insurance-comparisons-1.2266651</a:t>
            </a:r>
            <a:endParaRPr lang="en-US" sz="800" dirty="0"/>
          </a:p>
        </p:txBody>
      </p:sp>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388850" y="262086"/>
            <a:ext cx="8229600" cy="607800"/>
          </a:xfrm>
          <a:prstGeom prst="rect">
            <a:avLst/>
          </a:prstGeom>
        </p:spPr>
        <p:txBody>
          <a:bodyPr lIns="91425" tIns="91425" rIns="91425" bIns="91425" anchor="b" anchorCtr="0">
            <a:noAutofit/>
          </a:bodyPr>
          <a:lstStyle/>
          <a:p>
            <a:pPr lvl="0">
              <a:spcBef>
                <a:spcPts val="0"/>
              </a:spcBef>
              <a:buNone/>
            </a:pPr>
            <a:r>
              <a:rPr lang="en-US" sz="2400" b="0" dirty="0" smtClean="0"/>
              <a:t>Google’s Search Product Drives Business Model</a:t>
            </a:r>
            <a:endParaRPr lang="en" sz="2400" b="0" dirty="0"/>
          </a:p>
        </p:txBody>
      </p:sp>
      <p:sp>
        <p:nvSpPr>
          <p:cNvPr id="44" name="Shape 44"/>
          <p:cNvSpPr txBox="1">
            <a:spLocks noGrp="1"/>
          </p:cNvSpPr>
          <p:nvPr>
            <p:ph type="body" idx="1"/>
          </p:nvPr>
        </p:nvSpPr>
        <p:spPr>
          <a:xfrm>
            <a:off x="193962" y="869886"/>
            <a:ext cx="6927273" cy="3319685"/>
          </a:xfrm>
          <a:prstGeom prst="rect">
            <a:avLst/>
          </a:prstGeom>
        </p:spPr>
        <p:txBody>
          <a:bodyPr lIns="91425" tIns="91425" rIns="91425" bIns="91425" anchor="t" anchorCtr="0">
            <a:normAutofit fontScale="92500" lnSpcReduction="20000"/>
          </a:bodyPr>
          <a:lstStyle/>
          <a:p>
            <a:pPr marL="457200" lvl="0" indent="-292100" rtl="0">
              <a:spcBef>
                <a:spcPts val="500"/>
              </a:spcBef>
              <a:buClr>
                <a:schemeClr val="dk1"/>
              </a:buClr>
              <a:buSzPct val="100000"/>
              <a:buFont typeface="Arial"/>
              <a:buChar char="●"/>
            </a:pPr>
            <a:r>
              <a:rPr lang="en" sz="1600" dirty="0" smtClean="0">
                <a:latin typeface="Calibri" panose="020F0502020204030204" pitchFamily="34" charset="0"/>
              </a:rPr>
              <a:t>Google </a:t>
            </a:r>
            <a:r>
              <a:rPr lang="en" sz="1600" dirty="0">
                <a:latin typeface="Calibri" panose="020F0502020204030204" pitchFamily="34" charset="0"/>
              </a:rPr>
              <a:t>focuses on free, high-quality products (e.g. search, email) to engage and retain an active user </a:t>
            </a:r>
            <a:r>
              <a:rPr lang="en" sz="1600" dirty="0" smtClean="0">
                <a:latin typeface="Calibri" panose="020F0502020204030204" pitchFamily="34" charset="0"/>
              </a:rPr>
              <a:t>base.</a:t>
            </a:r>
            <a:endParaRPr lang="en" sz="1600" dirty="0">
              <a:latin typeface="Calibri" panose="020F0502020204030204" pitchFamily="34" charset="0"/>
            </a:endParaRPr>
          </a:p>
          <a:p>
            <a:pPr marL="914400" lvl="1" indent="-292100" rtl="0">
              <a:spcBef>
                <a:spcPts val="500"/>
              </a:spcBef>
              <a:buClr>
                <a:schemeClr val="dk1"/>
              </a:buClr>
              <a:buSzPct val="100000"/>
              <a:buFont typeface="Courier New"/>
              <a:buChar char="o"/>
            </a:pPr>
            <a:r>
              <a:rPr lang="en" sz="1600" dirty="0">
                <a:latin typeface="Calibri" panose="020F0502020204030204" pitchFamily="34" charset="0"/>
              </a:rPr>
              <a:t>$10B in R&amp;D annually </a:t>
            </a:r>
            <a:r>
              <a:rPr lang="en" sz="1600" baseline="30000" dirty="0" smtClean="0">
                <a:latin typeface="Calibri" panose="020F0502020204030204" pitchFamily="34" charset="0"/>
              </a:rPr>
              <a:t>(1) </a:t>
            </a:r>
            <a:r>
              <a:rPr lang="en" sz="1600" dirty="0" smtClean="0">
                <a:latin typeface="Calibri" panose="020F0502020204030204" pitchFamily="34" charset="0"/>
              </a:rPr>
              <a:t>leading </a:t>
            </a:r>
            <a:r>
              <a:rPr lang="en" sz="1600" dirty="0">
                <a:latin typeface="Calibri" panose="020F0502020204030204" pitchFamily="34" charset="0"/>
              </a:rPr>
              <a:t>to 1.2B monthly searchers </a:t>
            </a:r>
            <a:r>
              <a:rPr lang="en" sz="1600" baseline="30000" dirty="0">
                <a:latin typeface="Calibri" panose="020F0502020204030204" pitchFamily="34" charset="0"/>
              </a:rPr>
              <a:t>(2)</a:t>
            </a:r>
            <a:r>
              <a:rPr lang="en" sz="1600" dirty="0">
                <a:latin typeface="Calibri" panose="020F0502020204030204" pitchFamily="34" charset="0"/>
              </a:rPr>
              <a:t>, 500M gmail users </a:t>
            </a:r>
            <a:r>
              <a:rPr lang="en" sz="1600" baseline="30000" dirty="0">
                <a:latin typeface="Calibri" panose="020F0502020204030204" pitchFamily="34" charset="0"/>
              </a:rPr>
              <a:t>(3)</a:t>
            </a:r>
          </a:p>
          <a:p>
            <a:pPr marL="457200" indent="-292100">
              <a:spcBef>
                <a:spcPts val="500"/>
              </a:spcBef>
              <a:buClr>
                <a:schemeClr val="dk1"/>
              </a:buClr>
              <a:buSzPct val="100000"/>
              <a:buFont typeface="Arial"/>
              <a:buChar char="●"/>
            </a:pPr>
            <a:r>
              <a:rPr lang="en" sz="1600" dirty="0">
                <a:latin typeface="Calibri" panose="020F0502020204030204" pitchFamily="34" charset="0"/>
              </a:rPr>
              <a:t>Engaged audience provides platform for Google to sell </a:t>
            </a:r>
            <a:r>
              <a:rPr lang="en" sz="1600" dirty="0" smtClean="0">
                <a:latin typeface="Calibri" panose="020F0502020204030204" pitchFamily="34" charset="0"/>
              </a:rPr>
              <a:t>ads. </a:t>
            </a:r>
            <a:r>
              <a:rPr lang="en" sz="1600" b="1" u="sng" dirty="0" smtClean="0">
                <a:solidFill>
                  <a:schemeClr val="accent1"/>
                </a:solidFill>
                <a:latin typeface="Calibri" panose="020F0502020204030204" pitchFamily="34" charset="0"/>
              </a:rPr>
              <a:t>Google’s </a:t>
            </a:r>
            <a:r>
              <a:rPr lang="en" sz="1600" b="1" u="sng" dirty="0">
                <a:solidFill>
                  <a:schemeClr val="accent1"/>
                </a:solidFill>
                <a:latin typeface="Calibri" panose="020F0502020204030204" pitchFamily="34" charset="0"/>
              </a:rPr>
              <a:t>customers are the purchasers of the ads</a:t>
            </a:r>
            <a:r>
              <a:rPr lang="en" sz="1600" b="1" u="sng" dirty="0" smtClean="0">
                <a:solidFill>
                  <a:schemeClr val="accent1"/>
                </a:solidFill>
                <a:latin typeface="Calibri" panose="020F0502020204030204" pitchFamily="34" charset="0"/>
              </a:rPr>
              <a:t>.</a:t>
            </a:r>
            <a:endParaRPr lang="en" sz="1600" dirty="0">
              <a:latin typeface="Calibri" panose="020F0502020204030204" pitchFamily="34" charset="0"/>
            </a:endParaRPr>
          </a:p>
          <a:p>
            <a:pPr marL="914400" lvl="1" indent="-292100" rtl="0">
              <a:spcBef>
                <a:spcPts val="500"/>
              </a:spcBef>
              <a:buClr>
                <a:schemeClr val="dk1"/>
              </a:buClr>
              <a:buSzPct val="100000"/>
              <a:buFont typeface="Courier New"/>
              <a:buChar char="o"/>
            </a:pPr>
            <a:r>
              <a:rPr lang="en" sz="1600" dirty="0">
                <a:latin typeface="Calibri" panose="020F0502020204030204" pitchFamily="34" charset="0"/>
              </a:rPr>
              <a:t>$59B in ad revenue in 2014 </a:t>
            </a:r>
            <a:r>
              <a:rPr lang="en" sz="1600" baseline="30000" dirty="0">
                <a:latin typeface="Calibri" panose="020F0502020204030204" pitchFamily="34" charset="0"/>
              </a:rPr>
              <a:t>(4</a:t>
            </a:r>
            <a:r>
              <a:rPr lang="en" sz="1600" baseline="30000" dirty="0" smtClean="0">
                <a:latin typeface="Calibri" panose="020F0502020204030204" pitchFamily="34" charset="0"/>
              </a:rPr>
              <a:t>)</a:t>
            </a:r>
            <a:endParaRPr lang="en" sz="1750" baseline="30000" dirty="0">
              <a:latin typeface="Calibri" panose="020F0502020204030204" pitchFamily="34" charset="0"/>
            </a:endParaRPr>
          </a:p>
          <a:p>
            <a:pPr marL="457200" lvl="0" indent="-292100" rtl="0">
              <a:spcBef>
                <a:spcPts val="500"/>
              </a:spcBef>
              <a:buClr>
                <a:schemeClr val="dk1"/>
              </a:buClr>
              <a:buSzPct val="100000"/>
              <a:buFont typeface="Arial"/>
              <a:buChar char="●"/>
            </a:pPr>
            <a:r>
              <a:rPr lang="en" sz="1600" dirty="0">
                <a:latin typeface="Calibri" panose="020F0502020204030204" pitchFamily="34" charset="0"/>
              </a:rPr>
              <a:t>Google can command premium prices for their advertising space because they have tremendous amount of user </a:t>
            </a:r>
            <a:r>
              <a:rPr lang="en" sz="1600" u="sng" dirty="0">
                <a:latin typeface="Calibri" panose="020F0502020204030204" pitchFamily="34" charset="0"/>
              </a:rPr>
              <a:t>data</a:t>
            </a:r>
          </a:p>
          <a:p>
            <a:pPr marL="914400" lvl="1" indent="-292100" rtl="0">
              <a:spcBef>
                <a:spcPts val="500"/>
              </a:spcBef>
              <a:buClr>
                <a:schemeClr val="dk1"/>
              </a:buClr>
              <a:buSzPct val="100000"/>
              <a:buFont typeface="Courier New"/>
              <a:buChar char="o"/>
            </a:pPr>
            <a:r>
              <a:rPr lang="en" sz="1600" dirty="0">
                <a:latin typeface="Calibri" panose="020F0502020204030204" pitchFamily="34" charset="0"/>
              </a:rPr>
              <a:t>Estimate are as high as 15 exabytes, or 15 million terabytes </a:t>
            </a:r>
            <a:r>
              <a:rPr lang="en" sz="1600" baseline="30000" dirty="0">
                <a:latin typeface="Calibri" panose="020F0502020204030204" pitchFamily="34" charset="0"/>
              </a:rPr>
              <a:t>(5)</a:t>
            </a:r>
          </a:p>
          <a:p>
            <a:pPr marL="457200" lvl="0" indent="-292100" rtl="0">
              <a:spcBef>
                <a:spcPts val="500"/>
              </a:spcBef>
              <a:buClr>
                <a:schemeClr val="dk1"/>
              </a:buClr>
              <a:buSzPct val="100000"/>
              <a:buFont typeface="Arial"/>
              <a:buChar char="●"/>
            </a:pPr>
            <a:r>
              <a:rPr lang="en" sz="1600" dirty="0">
                <a:latin typeface="Calibri" panose="020F0502020204030204" pitchFamily="34" charset="0"/>
              </a:rPr>
              <a:t>Data enables ad buyers can more efficiently target their segment</a:t>
            </a:r>
          </a:p>
          <a:p>
            <a:pPr marL="914400" lvl="1" indent="-292100" rtl="0">
              <a:spcBef>
                <a:spcPts val="500"/>
              </a:spcBef>
              <a:buClr>
                <a:schemeClr val="dk1"/>
              </a:buClr>
              <a:buSzPct val="100000"/>
              <a:buFont typeface="Courier New"/>
              <a:buChar char="o"/>
            </a:pPr>
            <a:r>
              <a:rPr lang="en" sz="1600" dirty="0">
                <a:latin typeface="Calibri" panose="020F0502020204030204" pitchFamily="34" charset="0"/>
              </a:rPr>
              <a:t>Based on present user activity (e.g. ad for Audi if searching for cars)</a:t>
            </a:r>
          </a:p>
          <a:p>
            <a:pPr marL="914400" lvl="1" indent="-292100" rtl="0">
              <a:spcBef>
                <a:spcPts val="500"/>
              </a:spcBef>
              <a:buClr>
                <a:schemeClr val="dk1"/>
              </a:buClr>
              <a:buSzPct val="100000"/>
              <a:buFont typeface="Courier New"/>
              <a:buChar char="o"/>
            </a:pPr>
            <a:r>
              <a:rPr lang="en" sz="1600" dirty="0">
                <a:latin typeface="Calibri" panose="020F0502020204030204" pitchFamily="34" charset="0"/>
              </a:rPr>
              <a:t>Based on history of user activity (e.g. Nest thermostat if high-tech interest)</a:t>
            </a:r>
          </a:p>
          <a:p>
            <a:pPr>
              <a:spcBef>
                <a:spcPts val="0"/>
              </a:spcBef>
              <a:buNone/>
            </a:pPr>
            <a:endParaRPr sz="1600" dirty="0">
              <a:latin typeface="Calibri" panose="020F0502020204030204" pitchFamily="34" charset="0"/>
            </a:endParaRPr>
          </a:p>
        </p:txBody>
      </p:sp>
      <p:sp>
        <p:nvSpPr>
          <p:cNvPr id="2" name="Rectangle 1"/>
          <p:cNvSpPr/>
          <p:nvPr/>
        </p:nvSpPr>
        <p:spPr>
          <a:xfrm>
            <a:off x="273000" y="4204781"/>
            <a:ext cx="8764084" cy="830997"/>
          </a:xfrm>
          <a:prstGeom prst="rect">
            <a:avLst/>
          </a:prstGeom>
        </p:spPr>
        <p:txBody>
          <a:bodyPr wrap="square">
            <a:spAutoFit/>
          </a:bodyPr>
          <a:lstStyle/>
          <a:p>
            <a:r>
              <a:rPr lang="en-US" sz="800" dirty="0" smtClean="0"/>
              <a:t>(</a:t>
            </a:r>
            <a:r>
              <a:rPr lang="en" sz="800" dirty="0" smtClean="0"/>
              <a:t>1</a:t>
            </a:r>
            <a:r>
              <a:rPr lang="en-US" sz="800" dirty="0" smtClean="0"/>
              <a:t>) CNET.  October 30, 2013</a:t>
            </a:r>
            <a:r>
              <a:rPr lang="en-US" sz="800" i="1" dirty="0" smtClean="0"/>
              <a:t>.  Apple’s R&amp;D up 32 percent in 2013, still dwarfed by rivals.  </a:t>
            </a:r>
            <a:r>
              <a:rPr lang="en" sz="800" u="sng" dirty="0" smtClean="0">
                <a:solidFill>
                  <a:schemeClr val="hlink"/>
                </a:solidFill>
                <a:hlinkClick r:id="rId3"/>
              </a:rPr>
              <a:t>http</a:t>
            </a:r>
            <a:r>
              <a:rPr lang="en" sz="800" u="sng" dirty="0">
                <a:solidFill>
                  <a:schemeClr val="hlink"/>
                </a:solidFill>
                <a:hlinkClick r:id="rId3"/>
              </a:rPr>
              <a:t>://www.cnet.com/news/apples-r-d-up-32-percent-in-2013-still-dwarfed-by-rivals/</a:t>
            </a:r>
          </a:p>
          <a:p>
            <a:r>
              <a:rPr lang="en-US" sz="800" dirty="0" smtClean="0"/>
              <a:t>(</a:t>
            </a:r>
            <a:r>
              <a:rPr lang="en" sz="800" dirty="0" smtClean="0"/>
              <a:t>2</a:t>
            </a:r>
            <a:r>
              <a:rPr lang="en-US" sz="800" dirty="0" smtClean="0"/>
              <a:t>)</a:t>
            </a:r>
            <a:r>
              <a:rPr lang="en" sz="800" dirty="0" smtClean="0"/>
              <a:t> </a:t>
            </a:r>
            <a:r>
              <a:rPr lang="en-US" sz="800" dirty="0" smtClean="0"/>
              <a:t>Search Engine Land.  February 11, 2013.  </a:t>
            </a:r>
            <a:r>
              <a:rPr lang="en-US" sz="800" i="1" dirty="0" smtClean="0"/>
              <a:t>Google still world’s most popular search engine by far, but share of unique users dips slightly.   </a:t>
            </a:r>
            <a:r>
              <a:rPr lang="en" sz="800" u="sng" dirty="0" smtClean="0">
                <a:solidFill>
                  <a:schemeClr val="hlink"/>
                </a:solidFill>
                <a:hlinkClick r:id="rId4"/>
              </a:rPr>
              <a:t>http</a:t>
            </a:r>
            <a:r>
              <a:rPr lang="en" sz="800" u="sng" dirty="0">
                <a:solidFill>
                  <a:schemeClr val="hlink"/>
                </a:solidFill>
                <a:hlinkClick r:id="rId4"/>
              </a:rPr>
              <a:t>://searchengineland.com/google-worlds-most-popular-search-engine-148089</a:t>
            </a:r>
            <a:r>
              <a:rPr lang="en" sz="800" dirty="0"/>
              <a:t> </a:t>
            </a:r>
          </a:p>
          <a:p>
            <a:r>
              <a:rPr lang="en-US" sz="800" dirty="0" smtClean="0"/>
              <a:t>(</a:t>
            </a:r>
            <a:r>
              <a:rPr lang="en" sz="800" dirty="0" smtClean="0"/>
              <a:t>3</a:t>
            </a:r>
            <a:r>
              <a:rPr lang="en-US" sz="800" dirty="0" smtClean="0"/>
              <a:t>) CNN Money.  April 1, 2014.  </a:t>
            </a:r>
            <a:r>
              <a:rPr lang="en-US" sz="800" i="1" dirty="0" smtClean="0"/>
              <a:t>Gmail at 10: How Google dominated e-mail.</a:t>
            </a:r>
            <a:r>
              <a:rPr lang="en-US" sz="800" dirty="0" smtClean="0"/>
              <a:t>  </a:t>
            </a:r>
            <a:r>
              <a:rPr lang="en" sz="800" dirty="0" smtClean="0"/>
              <a:t> </a:t>
            </a:r>
            <a:r>
              <a:rPr lang="en" sz="800" u="sng" dirty="0" smtClean="0">
                <a:solidFill>
                  <a:schemeClr val="hlink"/>
                </a:solidFill>
                <a:hlinkClick r:id="rId5"/>
              </a:rPr>
              <a:t>http</a:t>
            </a:r>
            <a:r>
              <a:rPr lang="en" sz="800" u="sng" dirty="0">
                <a:solidFill>
                  <a:schemeClr val="hlink"/>
                </a:solidFill>
                <a:hlinkClick r:id="rId5"/>
              </a:rPr>
              <a:t>://money.cnn.com/2014/04/01/technology/gmail/</a:t>
            </a:r>
          </a:p>
          <a:p>
            <a:r>
              <a:rPr lang="en-US" sz="800" dirty="0" smtClean="0"/>
              <a:t>(</a:t>
            </a:r>
            <a:r>
              <a:rPr lang="en" sz="800" dirty="0" smtClean="0"/>
              <a:t>4</a:t>
            </a:r>
            <a:r>
              <a:rPr lang="en-US" sz="800" dirty="0" smtClean="0"/>
              <a:t>)</a:t>
            </a:r>
            <a:r>
              <a:rPr lang="en" sz="800" dirty="0" smtClean="0"/>
              <a:t> </a:t>
            </a:r>
            <a:r>
              <a:rPr lang="en-US" sz="800" dirty="0" smtClean="0"/>
              <a:t>Google Investor Relations.  </a:t>
            </a:r>
            <a:r>
              <a:rPr lang="en" sz="800" u="sng" dirty="0" smtClean="0">
                <a:solidFill>
                  <a:schemeClr val="hlink"/>
                </a:solidFill>
                <a:hlinkClick r:id="rId6"/>
              </a:rPr>
              <a:t>https</a:t>
            </a:r>
            <a:r>
              <a:rPr lang="en" sz="800" u="sng" dirty="0">
                <a:solidFill>
                  <a:schemeClr val="hlink"/>
                </a:solidFill>
                <a:hlinkClick r:id="rId6"/>
              </a:rPr>
              <a:t>://investor.google.com/financial/tables.html</a:t>
            </a:r>
            <a:r>
              <a:rPr lang="en" sz="800" dirty="0"/>
              <a:t> </a:t>
            </a:r>
          </a:p>
          <a:p>
            <a:r>
              <a:rPr lang="en-US" sz="800" dirty="0" smtClean="0"/>
              <a:t>(</a:t>
            </a:r>
            <a:r>
              <a:rPr lang="en" sz="800" dirty="0" smtClean="0"/>
              <a:t>5</a:t>
            </a:r>
            <a:r>
              <a:rPr lang="en-US" sz="800" dirty="0" smtClean="0"/>
              <a:t>) </a:t>
            </a:r>
            <a:r>
              <a:rPr lang="en" sz="800" dirty="0" smtClean="0"/>
              <a:t> </a:t>
            </a:r>
            <a:r>
              <a:rPr lang="en-US" sz="800" dirty="0" err="1" smtClean="0"/>
              <a:t>Xkcd</a:t>
            </a:r>
            <a:r>
              <a:rPr lang="en-US" sz="800" dirty="0" smtClean="0"/>
              <a:t> Blog.  </a:t>
            </a:r>
            <a:r>
              <a:rPr lang="en" sz="800" u="sng" dirty="0" smtClean="0">
                <a:solidFill>
                  <a:schemeClr val="hlink"/>
                </a:solidFill>
                <a:hlinkClick r:id="rId7"/>
              </a:rPr>
              <a:t>https</a:t>
            </a:r>
            <a:r>
              <a:rPr lang="en" sz="800" u="sng" dirty="0">
                <a:solidFill>
                  <a:schemeClr val="hlink"/>
                </a:solidFill>
                <a:hlinkClick r:id="rId7"/>
              </a:rPr>
              <a:t>://what-if.xkcd.com/63/</a:t>
            </a:r>
          </a:p>
        </p:txBody>
      </p:sp>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755368"/>
          </a:xfrm>
        </p:spPr>
        <p:txBody>
          <a:bodyPr/>
          <a:lstStyle/>
          <a:p>
            <a:r>
              <a:rPr lang="en-US" dirty="0" smtClean="0"/>
              <a:t>Scaling the Business Model</a:t>
            </a:r>
            <a:endParaRPr lang="en-US" dirty="0"/>
          </a:p>
        </p:txBody>
      </p:sp>
      <p:sp>
        <p:nvSpPr>
          <p:cNvPr id="3" name="Text Placeholder 2"/>
          <p:cNvSpPr>
            <a:spLocks noGrp="1"/>
          </p:cNvSpPr>
          <p:nvPr>
            <p:ph type="body" idx="1"/>
          </p:nvPr>
        </p:nvSpPr>
        <p:spPr>
          <a:xfrm>
            <a:off x="457200" y="1200150"/>
            <a:ext cx="6854439" cy="2808324"/>
          </a:xfrm>
        </p:spPr>
        <p:txBody>
          <a:bodyPr>
            <a:normAutofit fontScale="92500"/>
          </a:bodyPr>
          <a:lstStyle/>
          <a:p>
            <a:pPr marL="457200" lvl="0" indent="-292100">
              <a:spcBef>
                <a:spcPts val="500"/>
              </a:spcBef>
              <a:buClr>
                <a:schemeClr val="dk1"/>
              </a:buClr>
              <a:buSzPct val="100000"/>
              <a:buFont typeface="Arial"/>
              <a:buChar char="●"/>
            </a:pPr>
            <a:r>
              <a:rPr lang="en" sz="1600" dirty="0">
                <a:latin typeface="Calibri" panose="020F0502020204030204" pitchFamily="34" charset="0"/>
              </a:rPr>
              <a:t>Google has leveraged technical strengths to continuously improve their search </a:t>
            </a:r>
            <a:r>
              <a:rPr lang="en" sz="1600" dirty="0" smtClean="0">
                <a:latin typeface="Calibri" panose="020F0502020204030204" pitchFamily="34" charset="0"/>
              </a:rPr>
              <a:t>product</a:t>
            </a:r>
            <a:r>
              <a:rPr lang="en" sz="1600" baseline="30000" dirty="0" smtClean="0">
                <a:latin typeface="Calibri" panose="020F0502020204030204" pitchFamily="34" charset="0"/>
              </a:rPr>
              <a:t>(</a:t>
            </a:r>
            <a:r>
              <a:rPr lang="en-US" sz="1600" baseline="30000" dirty="0" smtClean="0">
                <a:latin typeface="Calibri" panose="020F0502020204030204" pitchFamily="34" charset="0"/>
              </a:rPr>
              <a:t>1</a:t>
            </a:r>
            <a:r>
              <a:rPr lang="en" sz="1600" baseline="30000" dirty="0" smtClean="0">
                <a:latin typeface="Calibri" panose="020F0502020204030204" pitchFamily="34" charset="0"/>
              </a:rPr>
              <a:t>)</a:t>
            </a:r>
            <a:r>
              <a:rPr lang="en" sz="1600" dirty="0" smtClean="0">
                <a:latin typeface="Calibri" panose="020F0502020204030204" pitchFamily="34" charset="0"/>
              </a:rPr>
              <a:t>, </a:t>
            </a:r>
            <a:r>
              <a:rPr lang="en" sz="1600" dirty="0">
                <a:latin typeface="Calibri" panose="020F0502020204030204" pitchFamily="34" charset="0"/>
              </a:rPr>
              <a:t>securing their primary revenue stream</a:t>
            </a:r>
          </a:p>
          <a:p>
            <a:pPr marL="914400" lvl="1" indent="-292100">
              <a:spcBef>
                <a:spcPts val="500"/>
              </a:spcBef>
              <a:buClr>
                <a:schemeClr val="dk1"/>
              </a:buClr>
              <a:buSzPct val="100000"/>
              <a:buFont typeface="Courier New"/>
              <a:buChar char="o"/>
            </a:pPr>
            <a:r>
              <a:rPr lang="en" sz="1600" dirty="0">
                <a:latin typeface="Calibri" panose="020F0502020204030204" pitchFamily="34" charset="0"/>
              </a:rPr>
              <a:t>E.g. auto-complete, search optimized for mobile, voice-based search</a:t>
            </a:r>
          </a:p>
          <a:p>
            <a:pPr marL="457200" lvl="0" indent="-292100">
              <a:spcBef>
                <a:spcPts val="500"/>
              </a:spcBef>
              <a:buClr>
                <a:schemeClr val="dk1"/>
              </a:buClr>
              <a:buSzPct val="100000"/>
              <a:buFont typeface="Arial"/>
              <a:buChar char="●"/>
            </a:pPr>
            <a:r>
              <a:rPr lang="en" sz="1600" dirty="0">
                <a:latin typeface="Calibri" panose="020F0502020204030204" pitchFamily="34" charset="0"/>
              </a:rPr>
              <a:t>Google has tried to offset migration to the less fruitful mobile platforms </a:t>
            </a:r>
            <a:r>
              <a:rPr lang="en" sz="1600" baseline="30000" dirty="0" smtClean="0">
                <a:latin typeface="Calibri" panose="020F0502020204030204" pitchFamily="34" charset="0"/>
              </a:rPr>
              <a:t>(</a:t>
            </a:r>
            <a:r>
              <a:rPr lang="en-US" sz="1600" baseline="30000" dirty="0" smtClean="0">
                <a:latin typeface="Calibri" panose="020F0502020204030204" pitchFamily="34" charset="0"/>
              </a:rPr>
              <a:t>2</a:t>
            </a:r>
            <a:r>
              <a:rPr lang="en" sz="1600" baseline="30000" dirty="0" smtClean="0">
                <a:latin typeface="Calibri" panose="020F0502020204030204" pitchFamily="34" charset="0"/>
              </a:rPr>
              <a:t>)</a:t>
            </a:r>
            <a:r>
              <a:rPr lang="en" sz="1600" dirty="0" smtClean="0">
                <a:latin typeface="Calibri" panose="020F0502020204030204" pitchFamily="34" charset="0"/>
              </a:rPr>
              <a:t> </a:t>
            </a:r>
            <a:r>
              <a:rPr lang="en" sz="1600" dirty="0">
                <a:latin typeface="Calibri" panose="020F0502020204030204" pitchFamily="34" charset="0"/>
              </a:rPr>
              <a:t>scale by deepening their role in user’s daily activities (e.g. Youtube, Chrome browser, Google Fiber, Android OS)</a:t>
            </a:r>
          </a:p>
          <a:p>
            <a:pPr marL="914400" lvl="1" indent="-292100">
              <a:spcBef>
                <a:spcPts val="500"/>
              </a:spcBef>
              <a:buClr>
                <a:schemeClr val="dk1"/>
              </a:buClr>
              <a:buSzPct val="100000"/>
              <a:buFont typeface="Courier New"/>
              <a:buChar char="o"/>
            </a:pPr>
            <a:r>
              <a:rPr lang="en" sz="1600" dirty="0">
                <a:latin typeface="Calibri" panose="020F0502020204030204" pitchFamily="34" charset="0"/>
              </a:rPr>
              <a:t>Explored hardware for deeper integration but will face major challenges </a:t>
            </a:r>
            <a:r>
              <a:rPr lang="en" sz="1600" baseline="30000" dirty="0" smtClean="0">
                <a:latin typeface="Calibri" panose="020F0502020204030204" pitchFamily="34" charset="0"/>
              </a:rPr>
              <a:t>(</a:t>
            </a:r>
            <a:r>
              <a:rPr lang="en-US" sz="1600" baseline="30000" dirty="0" smtClean="0">
                <a:latin typeface="Calibri" panose="020F0502020204030204" pitchFamily="34" charset="0"/>
              </a:rPr>
              <a:t>3</a:t>
            </a:r>
            <a:r>
              <a:rPr lang="en" sz="1600" baseline="30000" dirty="0" smtClean="0">
                <a:latin typeface="Calibri" panose="020F0502020204030204" pitchFamily="34" charset="0"/>
              </a:rPr>
              <a:t>)</a:t>
            </a:r>
            <a:endParaRPr lang="en" sz="1600" baseline="30000" dirty="0">
              <a:latin typeface="Calibri" panose="020F0502020204030204" pitchFamily="34" charset="0"/>
            </a:endParaRPr>
          </a:p>
          <a:p>
            <a:pPr marL="457200" lvl="0" indent="-292100">
              <a:spcBef>
                <a:spcPts val="500"/>
              </a:spcBef>
              <a:buClr>
                <a:schemeClr val="dk1"/>
              </a:buClr>
              <a:buSzPct val="100000"/>
              <a:buFont typeface="Arial"/>
              <a:buChar char="●"/>
            </a:pPr>
            <a:r>
              <a:rPr lang="en" sz="1600" dirty="0">
                <a:latin typeface="Calibri" panose="020F0502020204030204" pitchFamily="34" charset="0"/>
              </a:rPr>
              <a:t>The prophesied “internet of things” revolution is a new opportunity to consume data about its users and translate it into improved ad placement </a:t>
            </a:r>
            <a:r>
              <a:rPr lang="en" sz="1600" baseline="30000" dirty="0" smtClean="0">
                <a:latin typeface="Calibri" panose="020F0502020204030204" pitchFamily="34" charset="0"/>
              </a:rPr>
              <a:t>(</a:t>
            </a:r>
            <a:r>
              <a:rPr lang="en-US" sz="1600" baseline="30000" dirty="0" smtClean="0">
                <a:latin typeface="Calibri" panose="020F0502020204030204" pitchFamily="34" charset="0"/>
              </a:rPr>
              <a:t>4</a:t>
            </a:r>
            <a:r>
              <a:rPr lang="en" sz="1600" baseline="30000" dirty="0" smtClean="0">
                <a:latin typeface="Calibri" panose="020F0502020204030204" pitchFamily="34" charset="0"/>
              </a:rPr>
              <a:t>)</a:t>
            </a:r>
            <a:endParaRPr lang="en" sz="1600" baseline="30000" dirty="0">
              <a:latin typeface="Calibri" panose="020F0502020204030204" pitchFamily="34" charset="0"/>
            </a:endParaRPr>
          </a:p>
          <a:p>
            <a:pPr marL="457200" lvl="0" indent="-292100">
              <a:spcBef>
                <a:spcPts val="500"/>
              </a:spcBef>
              <a:buClr>
                <a:schemeClr val="dk1"/>
              </a:buClr>
              <a:buSzPct val="100000"/>
              <a:buFont typeface="Arial"/>
              <a:buChar char="●"/>
            </a:pPr>
            <a:r>
              <a:rPr lang="en" sz="1600" dirty="0">
                <a:latin typeface="Calibri" panose="020F0502020204030204" pitchFamily="34" charset="0"/>
              </a:rPr>
              <a:t> </a:t>
            </a:r>
            <a:r>
              <a:rPr lang="en" sz="1600" dirty="0" smtClean="0">
                <a:latin typeface="Calibri" panose="020F0502020204030204" pitchFamily="34" charset="0"/>
              </a:rPr>
              <a:t>Google </a:t>
            </a:r>
            <a:r>
              <a:rPr lang="en" sz="1600" dirty="0">
                <a:latin typeface="Calibri" panose="020F0502020204030204" pitchFamily="34" charset="0"/>
              </a:rPr>
              <a:t>preparing now with acquisitions of Nest and </a:t>
            </a:r>
            <a:r>
              <a:rPr lang="en" sz="1600" dirty="0" smtClean="0">
                <a:latin typeface="Calibri" panose="020F0502020204030204" pitchFamily="34" charset="0"/>
              </a:rPr>
              <a:t>Dropcam</a:t>
            </a:r>
          </a:p>
          <a:p>
            <a:pPr marL="165100" indent="0">
              <a:spcBef>
                <a:spcPts val="500"/>
              </a:spcBef>
              <a:buClr>
                <a:schemeClr val="dk1"/>
              </a:buClr>
              <a:buSzPct val="100000"/>
              <a:buNone/>
            </a:pPr>
            <a:endParaRPr lang="en" sz="1600" b="1" u="sng" dirty="0" smtClean="0">
              <a:solidFill>
                <a:schemeClr val="accent1"/>
              </a:solidFill>
              <a:latin typeface="Calibri" panose="020F0502020204030204" pitchFamily="34" charset="0"/>
            </a:endParaRPr>
          </a:p>
          <a:p>
            <a:pPr marL="457200" lvl="0" indent="-292100">
              <a:spcBef>
                <a:spcPts val="500"/>
              </a:spcBef>
              <a:buClr>
                <a:schemeClr val="dk1"/>
              </a:buClr>
              <a:buSzPct val="100000"/>
              <a:buFont typeface="Arial"/>
              <a:buChar char="●"/>
            </a:pPr>
            <a:endParaRPr lang="en" sz="1600" dirty="0" smtClean="0">
              <a:latin typeface="Calibri" panose="020F0502020204030204" pitchFamily="34" charset="0"/>
            </a:endParaRPr>
          </a:p>
          <a:p>
            <a:pPr marL="457200" lvl="0" indent="-292100">
              <a:spcBef>
                <a:spcPts val="500"/>
              </a:spcBef>
              <a:buClr>
                <a:schemeClr val="dk1"/>
              </a:buClr>
              <a:buSzPct val="100000"/>
              <a:buFont typeface="Arial"/>
              <a:buChar char="●"/>
            </a:pPr>
            <a:endParaRPr lang="en" sz="1600" dirty="0">
              <a:latin typeface="Calibri" panose="020F0502020204030204" pitchFamily="34" charset="0"/>
            </a:endParaRPr>
          </a:p>
          <a:p>
            <a:pPr marL="0" indent="0">
              <a:buNone/>
            </a:pPr>
            <a:endParaRPr lang="en-US" sz="1600" dirty="0"/>
          </a:p>
        </p:txBody>
      </p:sp>
      <p:sp>
        <p:nvSpPr>
          <p:cNvPr id="4" name="Rectangle 3"/>
          <p:cNvSpPr/>
          <p:nvPr/>
        </p:nvSpPr>
        <p:spPr>
          <a:xfrm>
            <a:off x="272999" y="4189393"/>
            <a:ext cx="8807283" cy="830997"/>
          </a:xfrm>
          <a:prstGeom prst="rect">
            <a:avLst/>
          </a:prstGeom>
        </p:spPr>
        <p:txBody>
          <a:bodyPr wrap="square">
            <a:spAutoFit/>
          </a:bodyPr>
          <a:lstStyle/>
          <a:p>
            <a:r>
              <a:rPr lang="en-US" sz="800" dirty="0" smtClean="0"/>
              <a:t>(1)</a:t>
            </a:r>
            <a:r>
              <a:rPr lang="en-US" sz="800" dirty="0"/>
              <a:t> </a:t>
            </a:r>
            <a:r>
              <a:rPr lang="en-US" sz="800" dirty="0" smtClean="0"/>
              <a:t>Search Engine Land. August 19, 2014. Google made 890 improvements to search over the past year.   </a:t>
            </a:r>
            <a:r>
              <a:rPr lang="en" sz="800" u="sng" dirty="0" smtClean="0">
                <a:solidFill>
                  <a:schemeClr val="hlink"/>
                </a:solidFill>
                <a:hlinkClick r:id="rId3"/>
              </a:rPr>
              <a:t>http</a:t>
            </a:r>
            <a:r>
              <a:rPr lang="en" sz="800" u="sng" dirty="0">
                <a:solidFill>
                  <a:schemeClr val="hlink"/>
                </a:solidFill>
                <a:hlinkClick r:id="rId3"/>
              </a:rPr>
              <a:t>://searchengineland.com/google-made-890-improvements-search-past-year-201065</a:t>
            </a:r>
          </a:p>
          <a:p>
            <a:r>
              <a:rPr lang="en-US" sz="800" dirty="0" smtClean="0"/>
              <a:t>(2)</a:t>
            </a:r>
            <a:r>
              <a:rPr lang="en-US" sz="800" dirty="0"/>
              <a:t> </a:t>
            </a:r>
            <a:r>
              <a:rPr lang="en-US" sz="800" dirty="0" smtClean="0"/>
              <a:t>Marketing Land. December 22, 2014. 7 challenges facing Google with the rise of native mobile advertising.</a:t>
            </a:r>
            <a:r>
              <a:rPr lang="en" sz="800" dirty="0" smtClean="0"/>
              <a:t> </a:t>
            </a:r>
            <a:r>
              <a:rPr lang="en" sz="800" u="sng" dirty="0">
                <a:solidFill>
                  <a:schemeClr val="hlink"/>
                </a:solidFill>
                <a:hlinkClick r:id="rId4"/>
              </a:rPr>
              <a:t>http://marketingland.com/google-search-mobile-native-ads-111819</a:t>
            </a:r>
            <a:r>
              <a:rPr lang="en" sz="800" dirty="0"/>
              <a:t> </a:t>
            </a:r>
          </a:p>
          <a:p>
            <a:r>
              <a:rPr lang="en-US" sz="800" dirty="0" smtClean="0"/>
              <a:t>(3) Business Insider. February 9, 2012. Google’s foray into hardware will be a total disaster – here’s why. </a:t>
            </a:r>
            <a:r>
              <a:rPr lang="en" sz="800" dirty="0" smtClean="0"/>
              <a:t> </a:t>
            </a:r>
            <a:r>
              <a:rPr lang="en" sz="800" u="sng" dirty="0">
                <a:solidFill>
                  <a:schemeClr val="hlink"/>
                </a:solidFill>
                <a:hlinkClick r:id="rId5"/>
              </a:rPr>
              <a:t>http://www.businessinsider.com/googles-foray-into-hardware-will-be-a-total-disaster--heres-why-2012-2</a:t>
            </a:r>
          </a:p>
          <a:p>
            <a:r>
              <a:rPr lang="en-US" sz="800" dirty="0" smtClean="0">
                <a:solidFill>
                  <a:schemeClr val="dk1"/>
                </a:solidFill>
              </a:rPr>
              <a:t>(4) </a:t>
            </a:r>
            <a:r>
              <a:rPr lang="en-US" sz="800" dirty="0" err="1" smtClean="0">
                <a:solidFill>
                  <a:schemeClr val="dk1"/>
                </a:solidFill>
              </a:rPr>
              <a:t>Mashable</a:t>
            </a:r>
            <a:r>
              <a:rPr lang="en-US" sz="800" dirty="0" smtClean="0">
                <a:solidFill>
                  <a:schemeClr val="dk1"/>
                </a:solidFill>
              </a:rPr>
              <a:t>. March 9, 2014. Advertising’s next </a:t>
            </a:r>
            <a:r>
              <a:rPr lang="en-US" sz="800" dirty="0">
                <a:solidFill>
                  <a:schemeClr val="dk1"/>
                </a:solidFill>
              </a:rPr>
              <a:t>f</a:t>
            </a:r>
            <a:r>
              <a:rPr lang="en-US" sz="800" dirty="0" smtClean="0">
                <a:solidFill>
                  <a:schemeClr val="dk1"/>
                </a:solidFill>
              </a:rPr>
              <a:t>rontier: The Internet of everything   </a:t>
            </a:r>
            <a:r>
              <a:rPr lang="en" sz="800" dirty="0" smtClean="0">
                <a:solidFill>
                  <a:schemeClr val="dk1"/>
                </a:solidFill>
              </a:rPr>
              <a:t> </a:t>
            </a:r>
            <a:r>
              <a:rPr lang="en" sz="800" dirty="0">
                <a:solidFill>
                  <a:schemeClr val="dk1"/>
                </a:solidFill>
              </a:rPr>
              <a:t>- </a:t>
            </a:r>
            <a:r>
              <a:rPr lang="en" sz="800" u="sng" dirty="0">
                <a:solidFill>
                  <a:schemeClr val="hlink"/>
                </a:solidFill>
                <a:hlinkClick r:id="rId6"/>
              </a:rPr>
              <a:t>http://mashable.com/2014/03/09/advertising-internet-of-everything-sxsw/</a:t>
            </a:r>
            <a:r>
              <a:rPr lang="en" sz="800" dirty="0">
                <a:solidFill>
                  <a:schemeClr val="dk1"/>
                </a:solidFill>
              </a:rPr>
              <a:t> </a:t>
            </a:r>
          </a:p>
        </p:txBody>
      </p:sp>
    </p:spTree>
    <p:extLst>
      <p:ext uri="{BB962C8B-B14F-4D97-AF65-F5344CB8AC3E}">
        <p14:creationId xmlns:p14="http://schemas.microsoft.com/office/powerpoint/2010/main" val="35670009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Shape 56"/>
          <p:cNvSpPr txBox="1">
            <a:spLocks noGrp="1"/>
          </p:cNvSpPr>
          <p:nvPr>
            <p:ph type="title"/>
          </p:nvPr>
        </p:nvSpPr>
        <p:spPr>
          <a:xfrm>
            <a:off x="233915" y="205978"/>
            <a:ext cx="4178597" cy="676524"/>
          </a:xfrm>
          <a:prstGeom prst="rect">
            <a:avLst/>
          </a:prstGeom>
        </p:spPr>
        <p:txBody>
          <a:bodyPr lIns="91425" tIns="91425" rIns="91425" bIns="91425" anchor="b" anchorCtr="0">
            <a:noAutofit/>
          </a:bodyPr>
          <a:lstStyle/>
          <a:p>
            <a:pPr marL="457200" lvl="0" indent="-381000"/>
            <a:r>
              <a:rPr lang="en" sz="2000" dirty="0"/>
              <a:t>Monetizing the </a:t>
            </a:r>
            <a:r>
              <a:rPr lang="en" sz="2000" dirty="0" smtClean="0"/>
              <a:t>Platform</a:t>
            </a:r>
            <a:br>
              <a:rPr lang="en" sz="2000" dirty="0" smtClean="0"/>
            </a:br>
            <a:r>
              <a:rPr lang="en" sz="1600" dirty="0" smtClean="0"/>
              <a:t>How does Google make money?</a:t>
            </a:r>
            <a:endParaRPr lang="en" sz="1600" b="1" dirty="0"/>
          </a:p>
        </p:txBody>
      </p:sp>
      <p:sp>
        <p:nvSpPr>
          <p:cNvPr id="57" name="Shape 57"/>
          <p:cNvSpPr txBox="1">
            <a:spLocks noGrp="1"/>
          </p:cNvSpPr>
          <p:nvPr>
            <p:ph type="body" idx="1"/>
          </p:nvPr>
        </p:nvSpPr>
        <p:spPr>
          <a:xfrm>
            <a:off x="255070" y="924368"/>
            <a:ext cx="3147349" cy="3265524"/>
          </a:xfrm>
          <a:prstGeom prst="rect">
            <a:avLst/>
          </a:prstGeom>
        </p:spPr>
        <p:txBody>
          <a:bodyPr lIns="91425" tIns="91425" rIns="91425" bIns="91425" anchor="t" anchorCtr="0">
            <a:noAutofit/>
          </a:bodyPr>
          <a:lstStyle/>
          <a:p>
            <a:pPr marL="457200" lvl="0" indent="-292100">
              <a:spcBef>
                <a:spcPts val="500"/>
              </a:spcBef>
              <a:buClr>
                <a:schemeClr val="dk1"/>
              </a:buClr>
              <a:buSzPct val="100000"/>
              <a:buFont typeface="Arial"/>
              <a:buChar char="●"/>
            </a:pPr>
            <a:r>
              <a:rPr lang="en" sz="1200" dirty="0" smtClean="0">
                <a:latin typeface="Calibri" panose="020F0502020204030204" pitchFamily="34" charset="0"/>
              </a:rPr>
              <a:t>Google’s primary revenue stream is advertising income as shown in the revenue data to the left.  Advertising revenues are over 80% of Googles income. </a:t>
            </a:r>
            <a:r>
              <a:rPr lang="en" sz="1200" baseline="30000" dirty="0" smtClean="0">
                <a:latin typeface="Calibri" panose="020F0502020204030204" pitchFamily="34" charset="0"/>
              </a:rPr>
              <a:t>(1)</a:t>
            </a:r>
          </a:p>
          <a:p>
            <a:pPr marL="457200" lvl="0" indent="-292100">
              <a:spcBef>
                <a:spcPts val="500"/>
              </a:spcBef>
              <a:buClr>
                <a:schemeClr val="dk1"/>
              </a:buClr>
              <a:buSzPct val="100000"/>
              <a:buFont typeface="Arial"/>
              <a:buChar char="●"/>
            </a:pPr>
            <a:r>
              <a:rPr lang="en" sz="1200" dirty="0" smtClean="0">
                <a:latin typeface="Calibri" panose="020F0502020204030204" pitchFamily="34" charset="0"/>
              </a:rPr>
              <a:t>Adsense is Google’s contextual paid advertising software which matches user’s search content and data with advertisers.</a:t>
            </a:r>
            <a:r>
              <a:rPr lang="en" sz="1200" baseline="30000" dirty="0" smtClean="0">
                <a:latin typeface="Calibri" panose="020F0502020204030204" pitchFamily="34" charset="0"/>
              </a:rPr>
              <a:t>(2)</a:t>
            </a:r>
          </a:p>
          <a:p>
            <a:pPr marL="457200" lvl="0" indent="-292100">
              <a:spcBef>
                <a:spcPts val="500"/>
              </a:spcBef>
              <a:buClr>
                <a:schemeClr val="dk1"/>
              </a:buClr>
              <a:buSzPct val="100000"/>
              <a:buFont typeface="Arial"/>
              <a:buChar char="●"/>
            </a:pPr>
            <a:r>
              <a:rPr lang="en" sz="1200" dirty="0" smtClean="0">
                <a:latin typeface="Calibri" panose="020F0502020204030204" pitchFamily="34" charset="0"/>
              </a:rPr>
              <a:t>Google has “</a:t>
            </a:r>
            <a:r>
              <a:rPr lang="en-US" sz="1200" dirty="0" smtClean="0"/>
              <a:t>built </a:t>
            </a:r>
            <a:r>
              <a:rPr lang="en-US" sz="1200" dirty="0"/>
              <a:t>a business model based on an alternative way of monetizing an activity for which we had been only too happy to stop </a:t>
            </a:r>
            <a:r>
              <a:rPr lang="en-US" sz="1200" dirty="0" smtClean="0"/>
              <a:t>paying”</a:t>
            </a:r>
            <a:r>
              <a:rPr lang="en-US" sz="1200" baseline="30000" dirty="0" smtClean="0"/>
              <a:t>(3)</a:t>
            </a:r>
            <a:endParaRPr lang="en-US" sz="1200" baseline="30000" dirty="0"/>
          </a:p>
          <a:p>
            <a:pPr marL="757238" lvl="1" indent="-292100">
              <a:spcBef>
                <a:spcPts val="500"/>
              </a:spcBef>
              <a:buClr>
                <a:schemeClr val="dk1"/>
              </a:buClr>
              <a:buSzPct val="100000"/>
              <a:buFont typeface="Arial"/>
              <a:buChar char="●"/>
            </a:pPr>
            <a:endParaRPr lang="en" sz="1450" dirty="0" smtClean="0">
              <a:latin typeface="Calibri" panose="020F0502020204030204" pitchFamily="34"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61796" y="1717353"/>
            <a:ext cx="5507776" cy="22007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21864" y="544587"/>
            <a:ext cx="4253800" cy="10928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405322" y="4167962"/>
            <a:ext cx="8132622" cy="861774"/>
          </a:xfrm>
          <a:prstGeom prst="rect">
            <a:avLst/>
          </a:prstGeom>
          <a:noFill/>
        </p:spPr>
        <p:txBody>
          <a:bodyPr wrap="square" rtlCol="0">
            <a:spAutoFit/>
          </a:bodyPr>
          <a:lstStyle/>
          <a:p>
            <a:r>
              <a:rPr lang="en-US" sz="1000" dirty="0" smtClean="0"/>
              <a:t>References:</a:t>
            </a:r>
          </a:p>
          <a:p>
            <a:pPr marL="342900" indent="-342900">
              <a:buAutoNum type="arabicParenBoth"/>
            </a:pPr>
            <a:r>
              <a:rPr lang="en-US" sz="1000" dirty="0" smtClean="0"/>
              <a:t>Google’s </a:t>
            </a:r>
            <a:r>
              <a:rPr lang="en-US" sz="1000" dirty="0"/>
              <a:t>10K. </a:t>
            </a:r>
            <a:r>
              <a:rPr lang="en-US" sz="1000" dirty="0">
                <a:hlinkClick r:id="rId5"/>
              </a:rPr>
              <a:t>https://</a:t>
            </a:r>
            <a:r>
              <a:rPr lang="en-US" sz="1000" dirty="0" smtClean="0">
                <a:hlinkClick r:id="rId5"/>
              </a:rPr>
              <a:t>investor.google.com/pdf/20131231_google_10K.pdf</a:t>
            </a:r>
            <a:endParaRPr lang="en-US" sz="1000" dirty="0" smtClean="0"/>
          </a:p>
          <a:p>
            <a:pPr marL="342900" indent="-342900">
              <a:buAutoNum type="arabicParenBoth"/>
            </a:pPr>
            <a:r>
              <a:rPr lang="en-US" sz="1000" dirty="0" smtClean="0"/>
              <a:t>Edelman, Benjamin. April 11, 2011. Harvard Business Review. </a:t>
            </a:r>
            <a:r>
              <a:rPr lang="en-US" sz="1000" i="1" dirty="0" smtClean="0"/>
              <a:t>Google Inc</a:t>
            </a:r>
            <a:r>
              <a:rPr lang="en-US" sz="1000" dirty="0" smtClean="0"/>
              <a:t>.</a:t>
            </a:r>
          </a:p>
          <a:p>
            <a:pPr marL="342900" indent="-342900">
              <a:buAutoNum type="arabicParenBoth"/>
            </a:pPr>
            <a:r>
              <a:rPr lang="en-US" sz="1000" dirty="0" smtClean="0"/>
              <a:t>US News.  June 25, 2013.  </a:t>
            </a:r>
            <a:r>
              <a:rPr lang="en-US" sz="1000" i="1" dirty="0" smtClean="0"/>
              <a:t>Why Google’s Business Model Works. </a:t>
            </a:r>
          </a:p>
          <a:p>
            <a:r>
              <a:rPr lang="en-US" sz="1000" dirty="0" smtClean="0"/>
              <a:t>http</a:t>
            </a:r>
            <a:r>
              <a:rPr lang="en-US" sz="1000" dirty="0"/>
              <a:t>://www.usnews.com/opinion/blogs/economic-intelligence/2013/06/25/why-googles-business-model-works</a:t>
            </a:r>
          </a:p>
        </p:txBody>
      </p:sp>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133927" y="141321"/>
            <a:ext cx="8229600" cy="607800"/>
          </a:xfrm>
          <a:prstGeom prst="rect">
            <a:avLst/>
          </a:prstGeom>
        </p:spPr>
        <p:txBody>
          <a:bodyPr lIns="91425" tIns="91425" rIns="91425" bIns="91425" anchor="b" anchorCtr="0">
            <a:noAutofit/>
          </a:bodyPr>
          <a:lstStyle/>
          <a:p>
            <a:pPr lvl="0" rtl="0">
              <a:spcBef>
                <a:spcPts val="0"/>
              </a:spcBef>
              <a:buNone/>
            </a:pPr>
            <a:r>
              <a:rPr lang="en" sz="2400" b="0" dirty="0" smtClean="0"/>
              <a:t>What should Google do next?</a:t>
            </a:r>
            <a:br>
              <a:rPr lang="en" sz="2400" b="0" dirty="0" smtClean="0"/>
            </a:br>
            <a:r>
              <a:rPr lang="en" sz="1800" b="0" dirty="0" smtClean="0">
                <a:solidFill>
                  <a:schemeClr val="accent2"/>
                </a:solidFill>
              </a:rPr>
              <a:t>Case Suggestions &amp; Present Day Results</a:t>
            </a:r>
            <a:endParaRPr lang="en" sz="1800" b="0" dirty="0">
              <a:solidFill>
                <a:schemeClr val="accent2"/>
              </a:solidFill>
            </a:endParaRPr>
          </a:p>
        </p:txBody>
      </p:sp>
      <p:graphicFrame>
        <p:nvGraphicFramePr>
          <p:cNvPr id="4" name="Diagram 3"/>
          <p:cNvGraphicFramePr/>
          <p:nvPr>
            <p:extLst>
              <p:ext uri="{D42A27DB-BD31-4B8C-83A1-F6EECF244321}">
                <p14:modId xmlns:p14="http://schemas.microsoft.com/office/powerpoint/2010/main" val="3096832272"/>
              </p:ext>
            </p:extLst>
          </p:nvPr>
        </p:nvGraphicFramePr>
        <p:xfrm>
          <a:off x="350982" y="653818"/>
          <a:ext cx="3359883" cy="35009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8" name="Diagram 7"/>
          <p:cNvGraphicFramePr/>
          <p:nvPr>
            <p:extLst>
              <p:ext uri="{D42A27DB-BD31-4B8C-83A1-F6EECF244321}">
                <p14:modId xmlns:p14="http://schemas.microsoft.com/office/powerpoint/2010/main" val="3203989459"/>
              </p:ext>
            </p:extLst>
          </p:nvPr>
        </p:nvGraphicFramePr>
        <p:xfrm>
          <a:off x="3835915" y="656948"/>
          <a:ext cx="3422072" cy="366647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5" name="Shape 62"/>
          <p:cNvSpPr txBox="1">
            <a:spLocks/>
          </p:cNvSpPr>
          <p:nvPr/>
        </p:nvSpPr>
        <p:spPr>
          <a:xfrm>
            <a:off x="-386133" y="4459408"/>
            <a:ext cx="8229600" cy="607800"/>
          </a:xfrm>
          <a:prstGeom prst="rect">
            <a:avLst/>
          </a:prstGeom>
        </p:spPr>
        <p:txBody>
          <a:bodyPr vert="horz" lIns="91425" tIns="91425" rIns="91425" bIns="91425" rtlCol="0" anchor="b" anchorCtr="0">
            <a:noAutofit/>
          </a:bodyPr>
          <a:lstStyle>
            <a:lvl1pPr algn="l" defTabSz="342900" rtl="0" eaLnBrk="1" latinLnBrk="0" hangingPunct="1">
              <a:spcBef>
                <a:spcPts val="0"/>
              </a:spcBef>
              <a:buNone/>
              <a:defRPr sz="2700" kern="1200">
                <a:solidFill>
                  <a:schemeClr val="accent1"/>
                </a:solidFill>
                <a:latin typeface="+mj-lt"/>
                <a:ea typeface="+mj-ea"/>
                <a:cs typeface="+mj-cs"/>
              </a:defRPr>
            </a:lvl1pPr>
            <a:lvl2pPr eaLnBrk="1" hangingPunct="1">
              <a:spcBef>
                <a:spcPts val="0"/>
              </a:spcBef>
              <a:defRPr>
                <a:solidFill>
                  <a:schemeClr val="tx2"/>
                </a:solidFill>
              </a:defRPr>
            </a:lvl2pPr>
            <a:lvl3pPr eaLnBrk="1" hangingPunct="1">
              <a:spcBef>
                <a:spcPts val="0"/>
              </a:spcBef>
              <a:defRPr>
                <a:solidFill>
                  <a:schemeClr val="tx2"/>
                </a:solidFill>
              </a:defRPr>
            </a:lvl3pPr>
            <a:lvl4pPr eaLnBrk="1" hangingPunct="1">
              <a:spcBef>
                <a:spcPts val="0"/>
              </a:spcBef>
              <a:defRPr>
                <a:solidFill>
                  <a:schemeClr val="tx2"/>
                </a:solidFill>
              </a:defRPr>
            </a:lvl4pPr>
            <a:lvl5pPr eaLnBrk="1" hangingPunct="1">
              <a:spcBef>
                <a:spcPts val="0"/>
              </a:spcBef>
              <a:defRPr>
                <a:solidFill>
                  <a:schemeClr val="tx2"/>
                </a:solidFill>
              </a:defRPr>
            </a:lvl5pPr>
            <a:lvl6pPr eaLnBrk="1" hangingPunct="1">
              <a:spcBef>
                <a:spcPts val="0"/>
              </a:spcBef>
              <a:defRPr>
                <a:solidFill>
                  <a:schemeClr val="tx2"/>
                </a:solidFill>
              </a:defRPr>
            </a:lvl6pPr>
            <a:lvl7pPr eaLnBrk="1" hangingPunct="1">
              <a:spcBef>
                <a:spcPts val="0"/>
              </a:spcBef>
              <a:defRPr>
                <a:solidFill>
                  <a:schemeClr val="tx2"/>
                </a:solidFill>
              </a:defRPr>
            </a:lvl7pPr>
            <a:lvl8pPr eaLnBrk="1" hangingPunct="1">
              <a:spcBef>
                <a:spcPts val="0"/>
              </a:spcBef>
              <a:defRPr>
                <a:solidFill>
                  <a:schemeClr val="tx2"/>
                </a:solidFill>
              </a:defRPr>
            </a:lvl8pPr>
            <a:lvl9pPr eaLnBrk="1" hangingPunct="1">
              <a:spcBef>
                <a:spcPts val="0"/>
              </a:spcBef>
              <a:defRPr>
                <a:solidFill>
                  <a:schemeClr val="tx2"/>
                </a:solidFill>
              </a:defRPr>
            </a:lvl9pPr>
          </a:lstStyle>
          <a:p>
            <a:endParaRPr lang="en" sz="1800" dirty="0">
              <a:solidFill>
                <a:schemeClr val="accent2"/>
              </a:solidFill>
            </a:endParaRPr>
          </a:p>
        </p:txBody>
      </p:sp>
      <p:sp>
        <p:nvSpPr>
          <p:cNvPr id="2" name="Rectangle 1"/>
          <p:cNvSpPr/>
          <p:nvPr/>
        </p:nvSpPr>
        <p:spPr>
          <a:xfrm>
            <a:off x="275209" y="4265878"/>
            <a:ext cx="8513684" cy="800219"/>
          </a:xfrm>
          <a:prstGeom prst="rect">
            <a:avLst/>
          </a:prstGeom>
        </p:spPr>
        <p:txBody>
          <a:bodyPr wrap="square">
            <a:spAutoFit/>
          </a:bodyPr>
          <a:lstStyle/>
          <a:p>
            <a:r>
              <a:rPr lang="en-US" sz="800" dirty="0"/>
              <a:t>References:</a:t>
            </a:r>
          </a:p>
          <a:p>
            <a:pPr lvl="0"/>
            <a:r>
              <a:rPr lang="en-US" sz="800" dirty="0"/>
              <a:t>(1</a:t>
            </a:r>
            <a:r>
              <a:rPr lang="en-US" sz="800" dirty="0" smtClean="0"/>
              <a:t>) CNET. October 11, 2013.  </a:t>
            </a:r>
            <a:r>
              <a:rPr lang="en-US" sz="800" i="1" dirty="0" smtClean="0"/>
              <a:t>Google Wants to Sell More Ads Using Your Name. </a:t>
            </a:r>
            <a:r>
              <a:rPr lang="en-US" sz="800" dirty="0"/>
              <a:t>http://www.cnet.com/news/google-wants-to-sell-more-ads-using-your-name-and-profile/</a:t>
            </a:r>
          </a:p>
          <a:p>
            <a:r>
              <a:rPr lang="en-US" sz="800" dirty="0"/>
              <a:t>(</a:t>
            </a:r>
            <a:r>
              <a:rPr lang="en-US" sz="800" dirty="0" smtClean="0"/>
              <a:t>2) </a:t>
            </a:r>
            <a:r>
              <a:rPr lang="en-US" sz="800" dirty="0"/>
              <a:t>Google </a:t>
            </a:r>
            <a:r>
              <a:rPr lang="en-US" sz="800" dirty="0" smtClean="0"/>
              <a:t>Support. </a:t>
            </a:r>
            <a:r>
              <a:rPr lang="en-US" sz="800" dirty="0"/>
              <a:t>https://support.google.com/websearch/answer/2664197?hl=en</a:t>
            </a:r>
          </a:p>
          <a:p>
            <a:pPr lvl="0"/>
            <a:r>
              <a:rPr lang="en-US" sz="800" dirty="0"/>
              <a:t>(3) </a:t>
            </a:r>
            <a:r>
              <a:rPr lang="en-US" sz="800" dirty="0" smtClean="0"/>
              <a:t>Mashable. May 21, 2013.  </a:t>
            </a:r>
            <a:r>
              <a:rPr lang="en-US" sz="800" i="1" dirty="0" smtClean="0"/>
              <a:t>Google to Retire Checkout in November 2013.  </a:t>
            </a:r>
            <a:r>
              <a:rPr lang="en-US" sz="800" dirty="0" smtClean="0"/>
              <a:t>http</a:t>
            </a:r>
            <a:r>
              <a:rPr lang="en-US" sz="800" dirty="0"/>
              <a:t>://mashable.com/2013/05/21/google-to-retire-checkout-in-november-2013/</a:t>
            </a:r>
          </a:p>
          <a:p>
            <a:pPr lvl="0"/>
            <a:r>
              <a:rPr lang="en-US" sz="800" dirty="0"/>
              <a:t>(4) </a:t>
            </a:r>
            <a:r>
              <a:rPr lang="en-US" sz="800" dirty="0" smtClean="0"/>
              <a:t>CNN Money.  November 13, 2013.  </a:t>
            </a:r>
            <a:r>
              <a:rPr lang="en-US" sz="800" i="1" dirty="0" smtClean="0"/>
              <a:t>Will Google Docs Kill Off Microsoft Office.  </a:t>
            </a:r>
            <a:r>
              <a:rPr lang="en-US" sz="800" dirty="0" smtClean="0"/>
              <a:t>http</a:t>
            </a:r>
            <a:r>
              <a:rPr lang="en-US" sz="800" dirty="0"/>
              <a:t>://money.cnn.com/2013/11/13/technology/enterprise/microsoft-office-google-docs</a:t>
            </a:r>
            <a:r>
              <a:rPr lang="en-US" dirty="0"/>
              <a:t>/</a:t>
            </a:r>
          </a:p>
        </p:txBody>
      </p:sp>
    </p:spTree>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124691" y="123519"/>
            <a:ext cx="8229600" cy="607800"/>
          </a:xfrm>
          <a:prstGeom prst="rect">
            <a:avLst/>
          </a:prstGeom>
        </p:spPr>
        <p:txBody>
          <a:bodyPr lIns="91425" tIns="91425" rIns="91425" bIns="91425" anchor="b" anchorCtr="0">
            <a:noAutofit/>
          </a:bodyPr>
          <a:lstStyle/>
          <a:p>
            <a:pPr lvl="0" rtl="0">
              <a:spcBef>
                <a:spcPts val="0"/>
              </a:spcBef>
              <a:buNone/>
            </a:pPr>
            <a:r>
              <a:rPr lang="en" sz="2400" b="0" dirty="0"/>
              <a:t>What should Google do next</a:t>
            </a:r>
            <a:r>
              <a:rPr lang="en" sz="2400" b="0" dirty="0" smtClean="0"/>
              <a:t>?</a:t>
            </a:r>
            <a:br>
              <a:rPr lang="en" sz="2400" b="0" dirty="0" smtClean="0"/>
            </a:br>
            <a:r>
              <a:rPr lang="en" sz="1600" b="0" dirty="0" smtClean="0">
                <a:solidFill>
                  <a:schemeClr val="accent2"/>
                </a:solidFill>
              </a:rPr>
              <a:t>Forward-thinking Possibilities</a:t>
            </a:r>
            <a:endParaRPr lang="en" sz="2400" b="0" dirty="0"/>
          </a:p>
        </p:txBody>
      </p:sp>
      <p:sp>
        <p:nvSpPr>
          <p:cNvPr id="77" name="Shape 77"/>
          <p:cNvSpPr txBox="1">
            <a:spLocks noGrp="1"/>
          </p:cNvSpPr>
          <p:nvPr>
            <p:ph type="body" idx="1"/>
          </p:nvPr>
        </p:nvSpPr>
        <p:spPr>
          <a:xfrm>
            <a:off x="213065" y="673966"/>
            <a:ext cx="7591233" cy="3238815"/>
          </a:xfrm>
          <a:prstGeom prst="rect">
            <a:avLst/>
          </a:prstGeom>
        </p:spPr>
        <p:txBody>
          <a:bodyPr lIns="91425" tIns="91425" rIns="91425" bIns="91425" anchor="t" anchorCtr="0">
            <a:noAutofit/>
          </a:bodyPr>
          <a:lstStyle/>
          <a:p>
            <a:pPr lvl="0" rtl="0">
              <a:lnSpc>
                <a:spcPct val="115000"/>
              </a:lnSpc>
              <a:buNone/>
            </a:pPr>
            <a:r>
              <a:rPr lang="en" sz="1400" dirty="0">
                <a:latin typeface="Calibri" panose="020F0502020204030204" pitchFamily="34" charset="0"/>
              </a:rPr>
              <a:t>To date, Google has excelled in disruptive innovations including those detailed on the previous slide.  Google’s innovations are encouraged by their unique governance and culture.  Some examples of what Google should do next are as follows:</a:t>
            </a:r>
          </a:p>
          <a:p>
            <a:pPr marL="457200" lvl="0" indent="-292100" rtl="0">
              <a:lnSpc>
                <a:spcPct val="115000"/>
              </a:lnSpc>
              <a:buClr>
                <a:schemeClr val="dk1"/>
              </a:buClr>
              <a:buSzPct val="100000"/>
              <a:buFont typeface="Arial"/>
              <a:buChar char="●"/>
            </a:pPr>
            <a:r>
              <a:rPr lang="en" sz="1400" b="1" dirty="0" smtClean="0">
                <a:solidFill>
                  <a:schemeClr val="accent2"/>
                </a:solidFill>
                <a:latin typeface="Calibri" panose="020F0502020204030204" pitchFamily="34" charset="0"/>
              </a:rPr>
              <a:t>Mobile </a:t>
            </a:r>
            <a:r>
              <a:rPr lang="en" sz="1400" b="1" dirty="0">
                <a:solidFill>
                  <a:schemeClr val="accent2"/>
                </a:solidFill>
                <a:latin typeface="Calibri" panose="020F0502020204030204" pitchFamily="34" charset="0"/>
              </a:rPr>
              <a:t>Devices</a:t>
            </a:r>
          </a:p>
          <a:p>
            <a:pPr marL="914400" lvl="1" indent="-292100">
              <a:lnSpc>
                <a:spcPct val="115000"/>
              </a:lnSpc>
              <a:buClr>
                <a:schemeClr val="dk1"/>
              </a:buClr>
              <a:buSzPct val="100000"/>
              <a:buFont typeface="Arial"/>
              <a:buChar char="○"/>
            </a:pPr>
            <a:r>
              <a:rPr lang="en" dirty="0" smtClean="0">
                <a:latin typeface="Calibri" panose="020F0502020204030204" pitchFamily="34" charset="0"/>
              </a:rPr>
              <a:t>Develop a Google hardware option to compete </a:t>
            </a:r>
            <a:r>
              <a:rPr lang="en" dirty="0">
                <a:latin typeface="Calibri" panose="020F0502020204030204" pitchFamily="34" charset="0"/>
              </a:rPr>
              <a:t>with </a:t>
            </a:r>
            <a:r>
              <a:rPr lang="en" dirty="0" smtClean="0">
                <a:latin typeface="Calibri" panose="020F0502020204030204" pitchFamily="34" charset="0"/>
              </a:rPr>
              <a:t>Apple in this increasingly mobile world.</a:t>
            </a:r>
            <a:r>
              <a:rPr lang="en" baseline="30000" dirty="0" smtClean="0">
                <a:latin typeface="Calibri" panose="020F0502020204030204" pitchFamily="34" charset="0"/>
              </a:rPr>
              <a:t>(1)</a:t>
            </a:r>
            <a:r>
              <a:rPr lang="en" dirty="0" smtClean="0">
                <a:latin typeface="Calibri" panose="020F0502020204030204" pitchFamily="34" charset="0"/>
              </a:rPr>
              <a:t>  </a:t>
            </a:r>
          </a:p>
          <a:p>
            <a:pPr marL="914400" lvl="1" indent="-292100">
              <a:lnSpc>
                <a:spcPct val="115000"/>
              </a:lnSpc>
              <a:buClr>
                <a:schemeClr val="dk1"/>
              </a:buClr>
              <a:buSzPct val="100000"/>
              <a:buFont typeface="Arial"/>
              <a:buChar char="○"/>
            </a:pPr>
            <a:r>
              <a:rPr lang="en" dirty="0" smtClean="0">
                <a:latin typeface="Calibri" panose="020F0502020204030204" pitchFamily="34" charset="0"/>
              </a:rPr>
              <a:t>Expand Google “modular” phone, first </a:t>
            </a:r>
            <a:r>
              <a:rPr lang="en" dirty="0">
                <a:latin typeface="Calibri" panose="020F0502020204030204" pitchFamily="34" charset="0"/>
              </a:rPr>
              <a:t>launching in Puerto Rico. </a:t>
            </a:r>
            <a:r>
              <a:rPr lang="en" baseline="30000" dirty="0">
                <a:latin typeface="Calibri" panose="020F0502020204030204" pitchFamily="34" charset="0"/>
              </a:rPr>
              <a:t>(2</a:t>
            </a:r>
            <a:r>
              <a:rPr lang="en" baseline="30000" dirty="0" smtClean="0">
                <a:latin typeface="Calibri" panose="020F0502020204030204" pitchFamily="34" charset="0"/>
              </a:rPr>
              <a:t>) </a:t>
            </a:r>
            <a:r>
              <a:rPr lang="en" dirty="0" smtClean="0">
                <a:latin typeface="Calibri" panose="020F0502020204030204" pitchFamily="34" charset="0"/>
              </a:rPr>
              <a:t> This  option has great opportunities in the Western market by allowing people to choose which hardware components are relavant to them.  This phone could also be used in emerging markets to reach a new set of customers.  This phone used in conjunction Facebooks initiative </a:t>
            </a:r>
            <a:r>
              <a:rPr lang="en" baseline="30000" dirty="0" smtClean="0">
                <a:latin typeface="Calibri" panose="020F0502020204030204" pitchFamily="34" charset="0"/>
              </a:rPr>
              <a:t>(3) </a:t>
            </a:r>
            <a:r>
              <a:rPr lang="en" dirty="0" smtClean="0">
                <a:latin typeface="Calibri" panose="020F0502020204030204" pitchFamily="34" charset="0"/>
              </a:rPr>
              <a:t>to bring internet to emerging markets could change advertising in these markets.   </a:t>
            </a:r>
          </a:p>
          <a:p>
            <a:pPr marL="914400" lvl="1" indent="-292100" rtl="0">
              <a:lnSpc>
                <a:spcPct val="115000"/>
              </a:lnSpc>
              <a:buClr>
                <a:schemeClr val="dk1"/>
              </a:buClr>
              <a:buSzPct val="100000"/>
              <a:buFont typeface="Arial"/>
              <a:buChar char="○"/>
            </a:pPr>
            <a:r>
              <a:rPr lang="en" dirty="0" smtClean="0">
                <a:latin typeface="Calibri" panose="020F0502020204030204" pitchFamily="34" charset="0"/>
              </a:rPr>
              <a:t>Bring Google Glass to market. Google glass is a next generation mobile device which offers the user additional flexiblity and features not offered with a mobile phone. Google needs to work to develop and market Google Glass before this futuristic device becomes a part of the past. </a:t>
            </a:r>
          </a:p>
          <a:p>
            <a:pPr marL="914400" lvl="1" indent="-292100" rtl="0">
              <a:lnSpc>
                <a:spcPct val="115000"/>
              </a:lnSpc>
              <a:buClr>
                <a:schemeClr val="dk1"/>
              </a:buClr>
              <a:buSzPct val="100000"/>
              <a:buFont typeface="Arial"/>
              <a:buChar char="○"/>
            </a:pPr>
            <a:endParaRPr lang="en" sz="1100" baseline="30000" dirty="0">
              <a:latin typeface="Calibri" panose="020F0502020204030204" pitchFamily="34" charset="0"/>
            </a:endParaRPr>
          </a:p>
          <a:p>
            <a:pPr lvl="0" rtl="0">
              <a:spcBef>
                <a:spcPts val="0"/>
              </a:spcBef>
              <a:buNone/>
            </a:pPr>
            <a:endParaRPr dirty="0"/>
          </a:p>
        </p:txBody>
      </p:sp>
      <p:sp>
        <p:nvSpPr>
          <p:cNvPr id="2" name="Rectangle 1"/>
          <p:cNvSpPr/>
          <p:nvPr/>
        </p:nvSpPr>
        <p:spPr>
          <a:xfrm>
            <a:off x="292963" y="4066282"/>
            <a:ext cx="8646850" cy="707886"/>
          </a:xfrm>
          <a:prstGeom prst="rect">
            <a:avLst/>
          </a:prstGeom>
        </p:spPr>
        <p:txBody>
          <a:bodyPr wrap="square">
            <a:spAutoFit/>
          </a:bodyPr>
          <a:lstStyle/>
          <a:p>
            <a:pPr lvl="0">
              <a:buClr>
                <a:schemeClr val="dk1"/>
              </a:buClr>
              <a:buSzPct val="100000"/>
              <a:defRPr/>
            </a:pPr>
            <a:r>
              <a:rPr lang="en-US" sz="800" dirty="0"/>
              <a:t>References</a:t>
            </a:r>
            <a:br>
              <a:rPr lang="en-US" sz="800" dirty="0"/>
            </a:br>
            <a:r>
              <a:rPr lang="en-US" sz="800" dirty="0" smtClean="0"/>
              <a:t>(1) </a:t>
            </a:r>
            <a:r>
              <a:rPr lang="en-US" sz="800" dirty="0"/>
              <a:t>Paste Magazine. April 1, 2015. </a:t>
            </a:r>
            <a:r>
              <a:rPr lang="en-US" sz="800" i="1" dirty="0"/>
              <a:t>Companies That Google Should Buy Next. </a:t>
            </a:r>
            <a:r>
              <a:rPr lang="en-US" sz="800" u="sng" dirty="0">
                <a:solidFill>
                  <a:schemeClr val="hlink"/>
                </a:solidFill>
                <a:hlinkClick r:id="rId3"/>
              </a:rPr>
              <a:t>http://www.pastemagazine.com/blogs/lists/2014/01/5-companies-that-google-should-buy-next.html</a:t>
            </a:r>
          </a:p>
          <a:p>
            <a:pPr lvl="0">
              <a:buClr>
                <a:schemeClr val="dk1"/>
              </a:buClr>
              <a:buSzPct val="100000"/>
              <a:defRPr/>
            </a:pPr>
            <a:r>
              <a:rPr lang="en-US" sz="800" dirty="0" smtClean="0"/>
              <a:t>(2) </a:t>
            </a:r>
            <a:r>
              <a:rPr lang="en-US" sz="800" dirty="0"/>
              <a:t>CNET Magazine. February 18, 2015. </a:t>
            </a:r>
            <a:r>
              <a:rPr lang="en-US" sz="800" i="1" dirty="0"/>
              <a:t>Project </a:t>
            </a:r>
            <a:r>
              <a:rPr lang="en-US" sz="800" i="1" dirty="0" err="1"/>
              <a:t>Ara</a:t>
            </a:r>
            <a:r>
              <a:rPr lang="en-US" sz="800" i="1" dirty="0"/>
              <a:t>: Everything we know about Google’s modular phone. </a:t>
            </a:r>
            <a:r>
              <a:rPr lang="en-US" sz="800" u="sng" dirty="0">
                <a:solidFill>
                  <a:schemeClr val="hlink"/>
                </a:solidFill>
                <a:hlinkClick r:id="rId4"/>
              </a:rPr>
              <a:t>http://www.cnet.com/news/project-ara-everything-we-know-about-googles-modular-phone/</a:t>
            </a:r>
          </a:p>
          <a:p>
            <a:pPr lvl="0">
              <a:buClr>
                <a:schemeClr val="dk1"/>
              </a:buClr>
              <a:buSzPct val="100000"/>
              <a:defRPr/>
            </a:pPr>
            <a:r>
              <a:rPr lang="en-US" sz="800" dirty="0" smtClean="0"/>
              <a:t>(3) Wall Street Journal.  March 27</a:t>
            </a:r>
            <a:r>
              <a:rPr lang="en-US" sz="800" baseline="30000" dirty="0" smtClean="0"/>
              <a:t>th</a:t>
            </a:r>
            <a:r>
              <a:rPr lang="en-US" sz="800" dirty="0" smtClean="0"/>
              <a:t>, 2014.  </a:t>
            </a:r>
            <a:r>
              <a:rPr lang="en-US" sz="800" i="1" dirty="0" smtClean="0"/>
              <a:t>Facebook Initiative to Bring Internet to Remote Areas.</a:t>
            </a:r>
            <a:r>
              <a:rPr lang="en-US" sz="800" dirty="0" smtClean="0"/>
              <a:t>  http</a:t>
            </a:r>
            <a:r>
              <a:rPr lang="en-US" sz="800" dirty="0"/>
              <a:t>://</a:t>
            </a:r>
            <a:r>
              <a:rPr lang="en-US" sz="800" dirty="0" smtClean="0"/>
              <a:t>www.wsj.com/articles/SB10001424052702304418404579465813963333866</a:t>
            </a:r>
            <a:endParaRPr lang="en-US" sz="800" dirty="0"/>
          </a:p>
        </p:txBody>
      </p:sp>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124691" y="123519"/>
            <a:ext cx="8229600" cy="607800"/>
          </a:xfrm>
          <a:prstGeom prst="rect">
            <a:avLst/>
          </a:prstGeom>
        </p:spPr>
        <p:txBody>
          <a:bodyPr lIns="91425" tIns="91425" rIns="91425" bIns="91425" anchor="b" anchorCtr="0">
            <a:noAutofit/>
          </a:bodyPr>
          <a:lstStyle/>
          <a:p>
            <a:pPr lvl="0" rtl="0">
              <a:spcBef>
                <a:spcPts val="0"/>
              </a:spcBef>
              <a:buNone/>
            </a:pPr>
            <a:r>
              <a:rPr lang="en" sz="2400" b="0" dirty="0"/>
              <a:t>What should Google do next</a:t>
            </a:r>
            <a:r>
              <a:rPr lang="en" sz="2400" b="0" dirty="0" smtClean="0"/>
              <a:t>?</a:t>
            </a:r>
            <a:br>
              <a:rPr lang="en" sz="2400" b="0" dirty="0" smtClean="0"/>
            </a:br>
            <a:r>
              <a:rPr lang="en" sz="1600" b="0" dirty="0" smtClean="0">
                <a:solidFill>
                  <a:schemeClr val="accent2"/>
                </a:solidFill>
              </a:rPr>
              <a:t>Forward-thinking Possibilities (continued)</a:t>
            </a:r>
            <a:endParaRPr lang="en" sz="2400" b="0" dirty="0"/>
          </a:p>
        </p:txBody>
      </p:sp>
      <p:sp>
        <p:nvSpPr>
          <p:cNvPr id="77" name="Shape 77"/>
          <p:cNvSpPr txBox="1">
            <a:spLocks noGrp="1"/>
          </p:cNvSpPr>
          <p:nvPr>
            <p:ph type="body" idx="1"/>
          </p:nvPr>
        </p:nvSpPr>
        <p:spPr>
          <a:xfrm>
            <a:off x="213065" y="599538"/>
            <a:ext cx="7612498" cy="3574351"/>
          </a:xfrm>
          <a:prstGeom prst="rect">
            <a:avLst/>
          </a:prstGeom>
        </p:spPr>
        <p:txBody>
          <a:bodyPr lIns="91425" tIns="91425" rIns="91425" bIns="91425" anchor="t" anchorCtr="0">
            <a:noAutofit/>
          </a:bodyPr>
          <a:lstStyle/>
          <a:p>
            <a:pPr marL="457200" lvl="0" indent="-292100">
              <a:lnSpc>
                <a:spcPct val="115000"/>
              </a:lnSpc>
              <a:buClr>
                <a:schemeClr val="dk1"/>
              </a:buClr>
              <a:buSzPct val="100000"/>
              <a:buFont typeface="Arial"/>
              <a:buChar char="●"/>
            </a:pPr>
            <a:r>
              <a:rPr lang="en-US" sz="1400" b="1" dirty="0">
                <a:solidFill>
                  <a:schemeClr val="accent2"/>
                </a:solidFill>
                <a:latin typeface="Calibri" panose="020F0502020204030204" pitchFamily="34" charset="0"/>
              </a:rPr>
              <a:t>Entertainment/Gaming </a:t>
            </a:r>
          </a:p>
          <a:p>
            <a:pPr marL="914400" lvl="1" indent="-292100">
              <a:lnSpc>
                <a:spcPct val="115000"/>
              </a:lnSpc>
              <a:buClr>
                <a:schemeClr val="dk1"/>
              </a:buClr>
              <a:buSzPct val="100000"/>
              <a:buFont typeface="Arial"/>
              <a:buChar char="○"/>
            </a:pPr>
            <a:r>
              <a:rPr lang="en-US" dirty="0">
                <a:latin typeface="Calibri" panose="020F0502020204030204" pitchFamily="34" charset="0"/>
              </a:rPr>
              <a:t>Compete with Netflix/Amazon Streaming by expanding on online streaming </a:t>
            </a:r>
            <a:r>
              <a:rPr lang="en-US" dirty="0" smtClean="0">
                <a:latin typeface="Calibri" panose="020F0502020204030204" pitchFamily="34" charset="0"/>
              </a:rPr>
              <a:t>platform (Android TV) and </a:t>
            </a:r>
            <a:r>
              <a:rPr lang="en-US" dirty="0">
                <a:latin typeface="Calibri" panose="020F0502020204030204" pitchFamily="34" charset="0"/>
              </a:rPr>
              <a:t>content. </a:t>
            </a:r>
            <a:r>
              <a:rPr lang="en-US" baseline="30000" dirty="0" smtClean="0">
                <a:latin typeface="Calibri" panose="020F0502020204030204" pitchFamily="34" charset="0"/>
              </a:rPr>
              <a:t>(1)  </a:t>
            </a:r>
            <a:endParaRPr lang="en-US" dirty="0">
              <a:latin typeface="Calibri" panose="020F0502020204030204" pitchFamily="34" charset="0"/>
            </a:endParaRPr>
          </a:p>
          <a:p>
            <a:pPr marL="914400" lvl="1" indent="-292100">
              <a:lnSpc>
                <a:spcPct val="115000"/>
              </a:lnSpc>
              <a:buClr>
                <a:schemeClr val="dk1"/>
              </a:buClr>
              <a:buSzPct val="100000"/>
              <a:buFont typeface="Arial"/>
              <a:buChar char="○"/>
            </a:pPr>
            <a:r>
              <a:rPr lang="en-US" dirty="0">
                <a:latin typeface="Calibri" panose="020F0502020204030204" pitchFamily="34" charset="0"/>
              </a:rPr>
              <a:t>Become a larger player in gaming industry by utilizing Developer to create mainstream games available on multiple platforms.  </a:t>
            </a:r>
            <a:r>
              <a:rPr lang="en-US" dirty="0" smtClean="0">
                <a:latin typeface="Calibri" panose="020F0502020204030204" pitchFamily="34" charset="0"/>
              </a:rPr>
              <a:t> </a:t>
            </a:r>
            <a:r>
              <a:rPr lang="en-US" dirty="0">
                <a:latin typeface="Calibri" panose="020F0502020204030204" pitchFamily="34" charset="0"/>
              </a:rPr>
              <a:t>Mobile gaming is the fastest growing segment of the market</a:t>
            </a:r>
            <a:r>
              <a:rPr lang="en-US" dirty="0" smtClean="0">
                <a:latin typeface="Calibri" panose="020F0502020204030204" pitchFamily="34" charset="0"/>
              </a:rPr>
              <a:t>.</a:t>
            </a:r>
            <a:r>
              <a:rPr lang="en-US" baseline="30000" dirty="0">
                <a:latin typeface="Calibri" panose="020F0502020204030204" pitchFamily="34" charset="0"/>
              </a:rPr>
              <a:t> </a:t>
            </a:r>
            <a:r>
              <a:rPr lang="en-US" baseline="30000" dirty="0" smtClean="0">
                <a:latin typeface="Calibri" panose="020F0502020204030204" pitchFamily="34" charset="0"/>
              </a:rPr>
              <a:t>(2)</a:t>
            </a:r>
            <a:r>
              <a:rPr lang="en-US" dirty="0" smtClean="0">
                <a:latin typeface="Calibri" panose="020F0502020204030204" pitchFamily="34" charset="0"/>
              </a:rPr>
              <a:t>  </a:t>
            </a:r>
            <a:r>
              <a:rPr lang="en-US" dirty="0">
                <a:latin typeface="Calibri" panose="020F0502020204030204" pitchFamily="34" charset="0"/>
              </a:rPr>
              <a:t>Reaching this audience would increase Google’s </a:t>
            </a:r>
            <a:r>
              <a:rPr lang="en-US" dirty="0" smtClean="0">
                <a:latin typeface="Calibri" panose="020F0502020204030204" pitchFamily="34" charset="0"/>
              </a:rPr>
              <a:t>base.  </a:t>
            </a:r>
            <a:endParaRPr lang="en" dirty="0" smtClean="0">
              <a:solidFill>
                <a:schemeClr val="accent2"/>
              </a:solidFill>
              <a:latin typeface="Calibri" panose="020F0502020204030204" pitchFamily="34" charset="0"/>
            </a:endParaRPr>
          </a:p>
          <a:p>
            <a:pPr marL="457200" lvl="0" indent="-292100" rtl="0">
              <a:lnSpc>
                <a:spcPct val="115000"/>
              </a:lnSpc>
              <a:buClr>
                <a:schemeClr val="dk1"/>
              </a:buClr>
              <a:buSzPct val="100000"/>
              <a:buFont typeface="Arial"/>
              <a:buChar char="●"/>
            </a:pPr>
            <a:r>
              <a:rPr lang="en" sz="1400" b="1" dirty="0" smtClean="0">
                <a:solidFill>
                  <a:schemeClr val="accent2"/>
                </a:solidFill>
                <a:latin typeface="Calibri" panose="020F0502020204030204" pitchFamily="34" charset="0"/>
              </a:rPr>
              <a:t>Transportation/Travel </a:t>
            </a:r>
            <a:r>
              <a:rPr lang="en" sz="1400" b="1" dirty="0">
                <a:solidFill>
                  <a:schemeClr val="accent2"/>
                </a:solidFill>
                <a:latin typeface="Calibri" panose="020F0502020204030204" pitchFamily="34" charset="0"/>
              </a:rPr>
              <a:t>industry: Planes, Trains, Automobiles</a:t>
            </a:r>
          </a:p>
          <a:p>
            <a:pPr marL="914400" lvl="1" indent="-292100" rtl="0">
              <a:lnSpc>
                <a:spcPct val="115000"/>
              </a:lnSpc>
              <a:buClr>
                <a:schemeClr val="dk1"/>
              </a:buClr>
              <a:buSzPct val="100000"/>
              <a:buFont typeface="Arial"/>
              <a:buChar char="○"/>
            </a:pPr>
            <a:r>
              <a:rPr lang="en" dirty="0" smtClean="0">
                <a:latin typeface="Calibri" panose="020F0502020204030204" pitchFamily="34" charset="0"/>
              </a:rPr>
              <a:t>Google is used Develop </a:t>
            </a:r>
            <a:r>
              <a:rPr lang="en" dirty="0">
                <a:latin typeface="Calibri" panose="020F0502020204030204" pitchFamily="34" charset="0"/>
              </a:rPr>
              <a:t>beyond Google Flights to offer discounts, hotel/travel arrangements, etc.</a:t>
            </a:r>
          </a:p>
          <a:p>
            <a:pPr marL="914400" lvl="1" indent="-292100" rtl="0">
              <a:lnSpc>
                <a:spcPct val="115000"/>
              </a:lnSpc>
              <a:buClr>
                <a:schemeClr val="dk1"/>
              </a:buClr>
              <a:buSzPct val="100000"/>
              <a:buFont typeface="Arial"/>
              <a:buChar char="○"/>
            </a:pPr>
            <a:r>
              <a:rPr lang="en" dirty="0">
                <a:latin typeface="Calibri" panose="020F0502020204030204" pitchFamily="34" charset="0"/>
              </a:rPr>
              <a:t>Explore creation of airlines and new technology to improve travel possibilities</a:t>
            </a:r>
            <a:r>
              <a:rPr lang="en" dirty="0" smtClean="0">
                <a:latin typeface="Calibri" panose="020F0502020204030204" pitchFamily="34" charset="0"/>
              </a:rPr>
              <a:t>.</a:t>
            </a:r>
            <a:r>
              <a:rPr lang="en" baseline="30000" dirty="0" smtClean="0">
                <a:latin typeface="Calibri" panose="020F0502020204030204" pitchFamily="34" charset="0"/>
              </a:rPr>
              <a:t> (3)</a:t>
            </a:r>
            <a:endParaRPr lang="en" dirty="0">
              <a:latin typeface="Calibri" panose="020F0502020204030204" pitchFamily="34" charset="0"/>
            </a:endParaRPr>
          </a:p>
          <a:p>
            <a:pPr marL="457200" lvl="0" indent="-292100">
              <a:lnSpc>
                <a:spcPct val="115000"/>
              </a:lnSpc>
              <a:buClr>
                <a:schemeClr val="dk1"/>
              </a:buClr>
              <a:buSzPct val="100000"/>
              <a:buFont typeface="Arial"/>
              <a:buChar char="●"/>
            </a:pPr>
            <a:r>
              <a:rPr lang="en" sz="1400" b="1" dirty="0">
                <a:solidFill>
                  <a:schemeClr val="accent2"/>
                </a:solidFill>
                <a:latin typeface="Calibri" panose="020F0502020204030204" pitchFamily="34" charset="0"/>
              </a:rPr>
              <a:t>Develop Google Analytics into full-fledged marketing </a:t>
            </a:r>
            <a:r>
              <a:rPr lang="en" sz="1400" b="1" dirty="0" smtClean="0">
                <a:solidFill>
                  <a:schemeClr val="accent2"/>
                </a:solidFill>
                <a:latin typeface="Calibri" panose="020F0502020204030204" pitchFamily="34" charset="0"/>
              </a:rPr>
              <a:t>agency</a:t>
            </a:r>
            <a:r>
              <a:rPr lang="en" sz="1400" baseline="30000" dirty="0">
                <a:latin typeface="Calibri" panose="020F0502020204030204" pitchFamily="34" charset="0"/>
              </a:rPr>
              <a:t> </a:t>
            </a:r>
            <a:r>
              <a:rPr lang="en" sz="1400" baseline="30000" dirty="0" smtClean="0">
                <a:latin typeface="Calibri" panose="020F0502020204030204" pitchFamily="34" charset="0"/>
              </a:rPr>
              <a:t>(4)</a:t>
            </a:r>
            <a:endParaRPr lang="en" sz="1400" b="1" dirty="0">
              <a:solidFill>
                <a:schemeClr val="accent2"/>
              </a:solidFill>
              <a:latin typeface="Calibri" panose="020F0502020204030204" pitchFamily="34" charset="0"/>
            </a:endParaRPr>
          </a:p>
          <a:p>
            <a:pPr marL="914400" lvl="1" indent="-292100">
              <a:lnSpc>
                <a:spcPct val="115000"/>
              </a:lnSpc>
              <a:buClr>
                <a:schemeClr val="dk1"/>
              </a:buClr>
              <a:buSzPct val="100000"/>
              <a:buFont typeface="Arial"/>
              <a:buChar char="○"/>
            </a:pPr>
            <a:r>
              <a:rPr lang="en" dirty="0">
                <a:latin typeface="Calibri" panose="020F0502020204030204" pitchFamily="34" charset="0"/>
              </a:rPr>
              <a:t>Google Analytics Premium already helps businesses to understand and utilize data. </a:t>
            </a:r>
            <a:r>
              <a:rPr lang="en" dirty="0" smtClean="0">
                <a:latin typeface="Calibri" panose="020F0502020204030204" pitchFamily="34" charset="0"/>
              </a:rPr>
              <a:t>Google use’s </a:t>
            </a:r>
            <a:r>
              <a:rPr lang="en" dirty="0">
                <a:latin typeface="Calibri" panose="020F0502020204030204" pitchFamily="34" charset="0"/>
              </a:rPr>
              <a:t>existing customer base to build business and expand to offer more agency-style assessments</a:t>
            </a:r>
            <a:r>
              <a:rPr lang="en" dirty="0" smtClean="0">
                <a:latin typeface="Calibri" panose="020F0502020204030204" pitchFamily="34" charset="0"/>
              </a:rPr>
              <a:t>.</a:t>
            </a:r>
            <a:r>
              <a:rPr lang="en-US" dirty="0"/>
              <a:t> </a:t>
            </a:r>
            <a:r>
              <a:rPr lang="en-US" dirty="0">
                <a:latin typeface="Calibri" panose="020F0502020204030204" pitchFamily="34" charset="0"/>
              </a:rPr>
              <a:t>Rather than just providing the data, Google could expand to provide more assistance for many businesses. </a:t>
            </a:r>
            <a:endParaRPr lang="en" dirty="0">
              <a:latin typeface="Calibri" panose="020F0502020204030204" pitchFamily="34" charset="0"/>
            </a:endParaRPr>
          </a:p>
          <a:p>
            <a:pPr lvl="0" rtl="0">
              <a:lnSpc>
                <a:spcPct val="115000"/>
              </a:lnSpc>
              <a:spcBef>
                <a:spcPts val="500"/>
              </a:spcBef>
              <a:buNone/>
            </a:pPr>
            <a:endParaRPr sz="1000" b="1" dirty="0"/>
          </a:p>
          <a:p>
            <a:pPr lvl="0" rtl="0">
              <a:spcBef>
                <a:spcPts val="0"/>
              </a:spcBef>
              <a:buNone/>
            </a:pPr>
            <a:endParaRPr dirty="0"/>
          </a:p>
        </p:txBody>
      </p:sp>
      <p:sp>
        <p:nvSpPr>
          <p:cNvPr id="2" name="Rectangle 1"/>
          <p:cNvSpPr/>
          <p:nvPr/>
        </p:nvSpPr>
        <p:spPr>
          <a:xfrm>
            <a:off x="292963" y="4066282"/>
            <a:ext cx="8646850" cy="1077218"/>
          </a:xfrm>
          <a:prstGeom prst="rect">
            <a:avLst/>
          </a:prstGeom>
        </p:spPr>
        <p:txBody>
          <a:bodyPr wrap="square">
            <a:spAutoFit/>
          </a:bodyPr>
          <a:lstStyle/>
          <a:p>
            <a:pPr lvl="0">
              <a:buClr>
                <a:schemeClr val="dk1"/>
              </a:buClr>
              <a:buSzPct val="100000"/>
              <a:defRPr/>
            </a:pPr>
            <a:r>
              <a:rPr lang="en-US" sz="800" dirty="0" smtClean="0"/>
              <a:t>References</a:t>
            </a:r>
            <a:endParaRPr lang="en-US" sz="800" u="sng" dirty="0">
              <a:solidFill>
                <a:schemeClr val="hlink"/>
              </a:solidFill>
              <a:hlinkClick r:id="rId3"/>
            </a:endParaRPr>
          </a:p>
          <a:p>
            <a:pPr>
              <a:buClr>
                <a:schemeClr val="dk1"/>
              </a:buClr>
              <a:buSzPct val="100000"/>
              <a:defRPr/>
            </a:pPr>
            <a:r>
              <a:rPr lang="en-US" sz="800" dirty="0" smtClean="0"/>
              <a:t>(1</a:t>
            </a:r>
            <a:r>
              <a:rPr lang="en-US" sz="800" dirty="0"/>
              <a:t>) </a:t>
            </a:r>
            <a:r>
              <a:rPr lang="en-US" sz="800" dirty="0" smtClean="0"/>
              <a:t>Gartner.  October 29, 2013</a:t>
            </a:r>
            <a:r>
              <a:rPr lang="en-US" sz="800" dirty="0"/>
              <a:t>. </a:t>
            </a:r>
            <a:r>
              <a:rPr lang="en-US" sz="800" i="1" dirty="0" smtClean="0"/>
              <a:t>Gartner says World Wide Video Game Market to Total $93 Billion in 2013.  </a:t>
            </a:r>
            <a:r>
              <a:rPr lang="en-US" sz="800" dirty="0" smtClean="0"/>
              <a:t>http</a:t>
            </a:r>
            <a:r>
              <a:rPr lang="en-US" sz="800" dirty="0"/>
              <a:t>://www.gartner.com/newsroom/id/2614915</a:t>
            </a:r>
          </a:p>
          <a:p>
            <a:pPr>
              <a:buClr>
                <a:schemeClr val="dk1"/>
              </a:buClr>
              <a:buSzPct val="100000"/>
              <a:defRPr/>
            </a:pPr>
            <a:r>
              <a:rPr lang="en-US" sz="800" dirty="0" smtClean="0"/>
              <a:t>Forbes </a:t>
            </a:r>
            <a:r>
              <a:rPr lang="en-US" sz="800" dirty="0"/>
              <a:t>Magazine. April 30, 2012. </a:t>
            </a:r>
            <a:r>
              <a:rPr lang="en-US" sz="800" i="1" dirty="0"/>
              <a:t>Here’s Why Google and Facebook Might Completely Disappear in the Next 5 Years. </a:t>
            </a:r>
            <a:r>
              <a:rPr lang="en-US" sz="800" u="sng" dirty="0">
                <a:solidFill>
                  <a:schemeClr val="hlink"/>
                </a:solidFill>
              </a:rPr>
              <a:t>http://www.forbes.com/sites/ericjackson/2012/04/30/heres-why-google-and-facebook-might-completely-disappear-in-the-next-5-years</a:t>
            </a:r>
            <a:r>
              <a:rPr lang="en-US" sz="800" u="sng" dirty="0" smtClean="0">
                <a:solidFill>
                  <a:schemeClr val="hlink"/>
                </a:solidFill>
              </a:rPr>
              <a:t>/</a:t>
            </a:r>
            <a:endParaRPr lang="en-US" sz="800" dirty="0" smtClean="0"/>
          </a:p>
          <a:p>
            <a:pPr>
              <a:buClr>
                <a:schemeClr val="dk1"/>
              </a:buClr>
              <a:buSzPct val="100000"/>
              <a:defRPr/>
            </a:pPr>
            <a:r>
              <a:rPr lang="en-US" sz="800" dirty="0" smtClean="0"/>
              <a:t>(2) BGR. January 9</a:t>
            </a:r>
            <a:r>
              <a:rPr lang="en-US" sz="800" baseline="30000" dirty="0" smtClean="0"/>
              <a:t>,</a:t>
            </a:r>
            <a:r>
              <a:rPr lang="en-US" sz="800" dirty="0" smtClean="0"/>
              <a:t> 2015.  </a:t>
            </a:r>
            <a:r>
              <a:rPr lang="en-US" sz="800" i="1" dirty="0" smtClean="0"/>
              <a:t>What </a:t>
            </a:r>
            <a:r>
              <a:rPr lang="en-US" sz="800" i="1" dirty="0"/>
              <a:t>CES 2015 made clear: The cable industry has lost its power to control how we watch TV</a:t>
            </a:r>
          </a:p>
          <a:p>
            <a:pPr lvl="0">
              <a:buClr>
                <a:schemeClr val="dk1"/>
              </a:buClr>
              <a:buSzPct val="100000"/>
              <a:defRPr/>
            </a:pPr>
            <a:r>
              <a:rPr lang="en-US" sz="800" dirty="0" smtClean="0"/>
              <a:t>http</a:t>
            </a:r>
            <a:r>
              <a:rPr lang="en-US" sz="800" dirty="0"/>
              <a:t>://bgr.com/2015/01/09/ces-2015-cable-tv/</a:t>
            </a:r>
          </a:p>
          <a:p>
            <a:pPr lvl="0">
              <a:buClr>
                <a:schemeClr val="dk1"/>
              </a:buClr>
              <a:buSzPct val="100000"/>
              <a:defRPr/>
            </a:pPr>
            <a:r>
              <a:rPr lang="en-US" sz="800" dirty="0" smtClean="0"/>
              <a:t>(3) </a:t>
            </a:r>
            <a:r>
              <a:rPr lang="en-US" sz="800" dirty="0"/>
              <a:t>The </a:t>
            </a:r>
            <a:r>
              <a:rPr lang="en-US" sz="800" dirty="0" err="1"/>
              <a:t>NewsTeller</a:t>
            </a:r>
            <a:r>
              <a:rPr lang="en-US" sz="800" dirty="0"/>
              <a:t>. March 3, 2015. </a:t>
            </a:r>
            <a:r>
              <a:rPr lang="en-US" sz="800" i="1" dirty="0"/>
              <a:t>Google Aims Pilot-Free Passenger Planes. </a:t>
            </a:r>
            <a:r>
              <a:rPr lang="en-US" sz="800" dirty="0"/>
              <a:t>http://www.thenewsteller.com/tech/google-aims-pilot-free-passenger-planes/11263/</a:t>
            </a:r>
          </a:p>
          <a:p>
            <a:r>
              <a:rPr lang="en-US" sz="800" dirty="0" smtClean="0"/>
              <a:t>(4) </a:t>
            </a:r>
            <a:r>
              <a:rPr lang="en-US" sz="800" dirty="0"/>
              <a:t>Google Analytics Official Website. www.google.com/analytics</a:t>
            </a:r>
          </a:p>
        </p:txBody>
      </p:sp>
    </p:spTree>
    <p:extLst>
      <p:ext uri="{BB962C8B-B14F-4D97-AF65-F5344CB8AC3E}">
        <p14:creationId xmlns:p14="http://schemas.microsoft.com/office/powerpoint/2010/main" val="4062519129"/>
      </p:ext>
    </p:extLst>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Facet">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0B5AB586-D108-4FC1-8368-649FE654B894}"/>
    </a:ext>
  </a:ext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311</TotalTime>
  <Words>1888</Words>
  <Application>Microsoft Office PowerPoint</Application>
  <PresentationFormat>On-screen Show (16:9)</PresentationFormat>
  <Paragraphs>131</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Facet</vt:lpstr>
      <vt:lpstr>What is Google's Product? </vt:lpstr>
      <vt:lpstr>Google’s Customized Searching</vt:lpstr>
      <vt:lpstr>Google’s Search Product Drives Business Model</vt:lpstr>
      <vt:lpstr>Scaling the Business Model</vt:lpstr>
      <vt:lpstr>Monetizing the Platform How does Google make money?</vt:lpstr>
      <vt:lpstr>What should Google do next? Case Suggestions &amp; Present Day Results</vt:lpstr>
      <vt:lpstr>What should Google do next? Forward-thinking Possibilities</vt:lpstr>
      <vt:lpstr>What should Google do next? Forward-thinking Possibilities (continued)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Outline</dc:title>
  <dc:creator>Lesley Brown</dc:creator>
  <cp:lastModifiedBy>Zeanchock, Lora</cp:lastModifiedBy>
  <cp:revision>18</cp:revision>
  <dcterms:modified xsi:type="dcterms:W3CDTF">2015-04-02T13:38:13Z</dcterms:modified>
</cp:coreProperties>
</file>