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0"/>
  </p:notesMasterIdLst>
  <p:sldIdLst>
    <p:sldId id="256" r:id="rId2"/>
    <p:sldId id="290" r:id="rId3"/>
    <p:sldId id="258" r:id="rId4"/>
    <p:sldId id="259" r:id="rId5"/>
    <p:sldId id="260" r:id="rId6"/>
    <p:sldId id="269" r:id="rId7"/>
    <p:sldId id="268" r:id="rId8"/>
    <p:sldId id="281" r:id="rId9"/>
    <p:sldId id="282" r:id="rId10"/>
    <p:sldId id="304" r:id="rId11"/>
    <p:sldId id="267" r:id="rId12"/>
    <p:sldId id="288" r:id="rId13"/>
    <p:sldId id="287" r:id="rId14"/>
    <p:sldId id="291" r:id="rId15"/>
    <p:sldId id="292" r:id="rId16"/>
    <p:sldId id="293" r:id="rId17"/>
    <p:sldId id="294" r:id="rId18"/>
    <p:sldId id="295" r:id="rId19"/>
    <p:sldId id="296" r:id="rId20"/>
    <p:sldId id="297" r:id="rId21"/>
    <p:sldId id="298" r:id="rId22"/>
    <p:sldId id="299" r:id="rId23"/>
    <p:sldId id="300" r:id="rId24"/>
    <p:sldId id="285" r:id="rId25"/>
    <p:sldId id="286" r:id="rId26"/>
    <p:sldId id="301" r:id="rId27"/>
    <p:sldId id="302" r:id="rId28"/>
    <p:sldId id="30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98" autoAdjust="0"/>
    <p:restoredTop sz="95509" autoAdjust="0"/>
  </p:normalViewPr>
  <p:slideViewPr>
    <p:cSldViewPr>
      <p:cViewPr varScale="1">
        <p:scale>
          <a:sx n="66" d="100"/>
          <a:sy n="66" d="100"/>
        </p:scale>
        <p:origin x="-1424" y="-6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75087B-1079-CD49-95C1-7B6E1A931DE5}" type="datetimeFigureOut">
              <a:rPr lang="en-US" smtClean="0"/>
              <a:pPr/>
              <a:t>2/28/2016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B968C2-4BBA-F54B-BF8D-578F58770B7E}" type="slidenum">
              <a:rPr lang="en-US" smtClean="0"/>
              <a:pPr/>
              <a:t>‹#›</a:t>
            </a:fld>
            <a:endParaRPr lang="en-US"/>
          </a:p>
        </p:txBody>
      </p:sp>
    </p:spTree>
    <p:extLst>
      <p:ext uri="{BB962C8B-B14F-4D97-AF65-F5344CB8AC3E}">
        <p14:creationId xmlns:p14="http://schemas.microsoft.com/office/powerpoint/2010/main" val="408737455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90A7E1FA-1EA7-4893-BE39-FAD4418B3A99}" type="slidenum">
              <a:rPr lang="en-US"/>
              <a:pPr/>
              <a:t>2</a:t>
            </a:fld>
            <a:endParaRPr lang="en-US"/>
          </a:p>
        </p:txBody>
      </p:sp>
      <p:sp>
        <p:nvSpPr>
          <p:cNvPr id="332802" name="Rectangle 2"/>
          <p:cNvSpPr>
            <a:spLocks noGrp="1" noRot="1" noChangeAspect="1" noChangeArrowheads="1" noTextEdit="1"/>
          </p:cNvSpPr>
          <p:nvPr>
            <p:ph type="sldImg"/>
          </p:nvPr>
        </p:nvSpPr>
        <p:spPr>
          <a:xfrm>
            <a:off x="1181100" y="696913"/>
            <a:ext cx="4648200" cy="3486150"/>
          </a:xfrm>
          <a:ln/>
        </p:spPr>
      </p:sp>
      <p:sp>
        <p:nvSpPr>
          <p:cNvPr id="332803" name="Rectangle 3"/>
          <p:cNvSpPr>
            <a:spLocks noGrp="1" noChangeArrowheads="1"/>
          </p:cNvSpPr>
          <p:nvPr>
            <p:ph type="body" idx="1"/>
          </p:nvPr>
        </p:nvSpPr>
        <p:spPr>
          <a:xfrm>
            <a:off x="701675" y="4416425"/>
            <a:ext cx="5607050" cy="4183063"/>
          </a:xfrm>
        </p:spPr>
        <p:txBody>
          <a:bodyPr/>
          <a:lstStyle/>
          <a:p>
            <a:endParaRPr lang="en-US"/>
          </a:p>
        </p:txBody>
      </p:sp>
    </p:spTree>
    <p:extLst>
      <p:ext uri="{BB962C8B-B14F-4D97-AF65-F5344CB8AC3E}">
        <p14:creationId xmlns:p14="http://schemas.microsoft.com/office/powerpoint/2010/main" val="13297543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5D28FE12-E343-4BF5-9C67-6D36448B0796}" type="slidenum">
              <a:rPr lang="en-US"/>
              <a:pPr/>
              <a:t>21</a:t>
            </a:fld>
            <a:endParaRPr lang="en-US"/>
          </a:p>
        </p:txBody>
      </p:sp>
      <p:sp>
        <p:nvSpPr>
          <p:cNvPr id="323587" name="Rectangle 3"/>
          <p:cNvSpPr>
            <a:spLocks noGrp="1" noRot="1" noChangeAspect="1" noChangeArrowheads="1" noTextEdit="1"/>
          </p:cNvSpPr>
          <p:nvPr>
            <p:ph type="sldImg"/>
          </p:nvPr>
        </p:nvSpPr>
        <p:spPr>
          <a:ln/>
        </p:spPr>
      </p:sp>
      <p:sp>
        <p:nvSpPr>
          <p:cNvPr id="323588" name="Rectangle 4"/>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73968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6FF623BA-A458-4E51-BE87-CB93307D79E1}" type="slidenum">
              <a:rPr lang="en-US"/>
              <a:pPr/>
              <a:t>22</a:t>
            </a:fld>
            <a:endParaRPr lang="en-US"/>
          </a:p>
        </p:txBody>
      </p:sp>
      <p:sp>
        <p:nvSpPr>
          <p:cNvPr id="322563" name="Rectangle 3"/>
          <p:cNvSpPr>
            <a:spLocks noGrp="1" noRot="1" noChangeAspect="1" noChangeArrowheads="1" noTextEdit="1"/>
          </p:cNvSpPr>
          <p:nvPr>
            <p:ph type="sldImg"/>
          </p:nvPr>
        </p:nvSpPr>
        <p:spPr>
          <a:ln/>
        </p:spPr>
      </p:sp>
      <p:sp>
        <p:nvSpPr>
          <p:cNvPr id="322564" name="Rectangle 4"/>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68916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8D9390BD-E823-4942-8322-6F0BDA75D0EA}" type="slidenum">
              <a:rPr lang="en-US"/>
              <a:pPr/>
              <a:t>23</a:t>
            </a:fld>
            <a:endParaRPr lang="en-US"/>
          </a:p>
        </p:txBody>
      </p:sp>
      <p:sp>
        <p:nvSpPr>
          <p:cNvPr id="319490" name="Rectangle 2"/>
          <p:cNvSpPr>
            <a:spLocks noGrp="1" noRot="1" noChangeAspect="1" noChangeArrowheads="1" noTextEdit="1"/>
          </p:cNvSpPr>
          <p:nvPr>
            <p:ph type="sldImg"/>
          </p:nvPr>
        </p:nvSpPr>
        <p:spPr>
          <a:ln/>
        </p:spPr>
      </p:sp>
      <p:sp>
        <p:nvSpPr>
          <p:cNvPr id="3194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106133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30BCB1-4DEB-3F4B-B289-B5B482772A8F}" type="slidenum">
              <a:rPr lang="en-US" smtClean="0"/>
              <a:pPr/>
              <a:t>24</a:t>
            </a:fld>
            <a:endParaRPr lang="en-US"/>
          </a:p>
        </p:txBody>
      </p:sp>
    </p:spTree>
    <p:extLst>
      <p:ext uri="{BB962C8B-B14F-4D97-AF65-F5344CB8AC3E}">
        <p14:creationId xmlns:p14="http://schemas.microsoft.com/office/powerpoint/2010/main" val="27078090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30BCB1-4DEB-3F4B-B289-B5B482772A8F}" type="slidenum">
              <a:rPr lang="en-US" smtClean="0"/>
              <a:pPr/>
              <a:t>26</a:t>
            </a:fld>
            <a:endParaRPr lang="en-US"/>
          </a:p>
        </p:txBody>
      </p:sp>
    </p:spTree>
    <p:extLst>
      <p:ext uri="{BB962C8B-B14F-4D97-AF65-F5344CB8AC3E}">
        <p14:creationId xmlns:p14="http://schemas.microsoft.com/office/powerpoint/2010/main" val="1635453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30BCB1-4DEB-3F4B-B289-B5B482772A8F}" type="slidenum">
              <a:rPr lang="en-US" smtClean="0"/>
              <a:pPr/>
              <a:t>10</a:t>
            </a:fld>
            <a:endParaRPr lang="en-US"/>
          </a:p>
        </p:txBody>
      </p:sp>
    </p:spTree>
    <p:extLst>
      <p:ext uri="{BB962C8B-B14F-4D97-AF65-F5344CB8AC3E}">
        <p14:creationId xmlns:p14="http://schemas.microsoft.com/office/powerpoint/2010/main" val="3952741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A2BD5160-672B-45B4-A5B4-9139BA38CEB6}" type="slidenum">
              <a:rPr lang="en-US"/>
              <a:pPr/>
              <a:t>14</a:t>
            </a:fld>
            <a:endParaRPr lang="en-US"/>
          </a:p>
        </p:txBody>
      </p:sp>
      <p:sp>
        <p:nvSpPr>
          <p:cNvPr id="354306" name="Rectangle 2"/>
          <p:cNvSpPr>
            <a:spLocks noGrp="1" noRot="1" noChangeAspect="1" noChangeArrowheads="1" noTextEdit="1"/>
          </p:cNvSpPr>
          <p:nvPr>
            <p:ph type="sldImg"/>
          </p:nvPr>
        </p:nvSpPr>
        <p:spPr>
          <a:ln/>
        </p:spPr>
      </p:sp>
      <p:sp>
        <p:nvSpPr>
          <p:cNvPr id="3543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3775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00FBFC4E-25C0-4A02-8BAC-571721D5839D}" type="slidenum">
              <a:rPr lang="en-US"/>
              <a:pPr/>
              <a:t>15</a:t>
            </a:fld>
            <a:endParaRPr lang="en-US"/>
          </a:p>
        </p:txBody>
      </p:sp>
      <p:sp>
        <p:nvSpPr>
          <p:cNvPr id="300034" name="Rectangle 2"/>
          <p:cNvSpPr>
            <a:spLocks noGrp="1" noRot="1" noChangeAspect="1" noChangeArrowheads="1" noTextEdit="1"/>
          </p:cNvSpPr>
          <p:nvPr>
            <p:ph type="sldImg"/>
          </p:nvPr>
        </p:nvSpPr>
        <p:spPr>
          <a:ln/>
        </p:spPr>
      </p:sp>
      <p:sp>
        <p:nvSpPr>
          <p:cNvPr id="3000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86549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D38ECE28-E1F4-4238-9017-D023251B6C64}" type="slidenum">
              <a:rPr lang="en-US"/>
              <a:pPr/>
              <a:t>16</a:t>
            </a:fld>
            <a:endParaRPr lang="en-US"/>
          </a:p>
        </p:txBody>
      </p:sp>
      <p:sp>
        <p:nvSpPr>
          <p:cNvPr id="328707" name="Rectangle 3"/>
          <p:cNvSpPr>
            <a:spLocks noGrp="1" noRot="1" noChangeAspect="1" noChangeArrowheads="1" noTextEdit="1"/>
          </p:cNvSpPr>
          <p:nvPr>
            <p:ph type="sldImg"/>
          </p:nvPr>
        </p:nvSpPr>
        <p:spPr>
          <a:ln/>
        </p:spPr>
      </p:sp>
      <p:sp>
        <p:nvSpPr>
          <p:cNvPr id="328708" name="Rectangle 4"/>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06879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1CF23A4E-6C1A-4879-8839-C276891FBBD0}" type="slidenum">
              <a:rPr lang="en-US"/>
              <a:pPr/>
              <a:t>17</a:t>
            </a:fld>
            <a:endParaRPr lang="en-US"/>
          </a:p>
        </p:txBody>
      </p:sp>
      <p:sp>
        <p:nvSpPr>
          <p:cNvPr id="327683" name="Rectangle 3"/>
          <p:cNvSpPr>
            <a:spLocks noGrp="1" noRot="1" noChangeAspect="1" noChangeArrowheads="1" noTextEdit="1"/>
          </p:cNvSpPr>
          <p:nvPr>
            <p:ph type="sldImg"/>
          </p:nvPr>
        </p:nvSpPr>
        <p:spPr>
          <a:ln/>
        </p:spPr>
      </p:sp>
      <p:sp>
        <p:nvSpPr>
          <p:cNvPr id="327684" name="Rectangle 4"/>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48385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2343049F-19C1-45F5-922A-A686D0A4109B}" type="slidenum">
              <a:rPr lang="en-US"/>
              <a:pPr/>
              <a:t>18</a:t>
            </a:fld>
            <a:endParaRPr lang="en-US"/>
          </a:p>
        </p:txBody>
      </p:sp>
      <p:sp>
        <p:nvSpPr>
          <p:cNvPr id="326659" name="Rectangle 3"/>
          <p:cNvSpPr>
            <a:spLocks noGrp="1" noRot="1" noChangeAspect="1" noChangeArrowheads="1" noTextEdit="1"/>
          </p:cNvSpPr>
          <p:nvPr>
            <p:ph type="sldImg"/>
          </p:nvPr>
        </p:nvSpPr>
        <p:spPr>
          <a:ln/>
        </p:spPr>
      </p:sp>
      <p:sp>
        <p:nvSpPr>
          <p:cNvPr id="326660" name="Rectangle 4"/>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33650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E6374C7D-7E4C-4BBE-A9E8-5F0E5276E9E6}" type="slidenum">
              <a:rPr lang="en-US"/>
              <a:pPr/>
              <a:t>19</a:t>
            </a:fld>
            <a:endParaRPr lang="en-US"/>
          </a:p>
        </p:txBody>
      </p:sp>
      <p:sp>
        <p:nvSpPr>
          <p:cNvPr id="325635" name="Rectangle 3"/>
          <p:cNvSpPr>
            <a:spLocks noGrp="1" noRot="1" noChangeAspect="1" noChangeArrowheads="1" noTextEdit="1"/>
          </p:cNvSpPr>
          <p:nvPr>
            <p:ph type="sldImg"/>
          </p:nvPr>
        </p:nvSpPr>
        <p:spPr>
          <a:ln/>
        </p:spPr>
      </p:sp>
      <p:sp>
        <p:nvSpPr>
          <p:cNvPr id="325636" name="Rectangle 4"/>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73484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C66679AD-AC19-46BE-BC51-A70A0D150353}" type="slidenum">
              <a:rPr lang="en-US"/>
              <a:pPr/>
              <a:t>20</a:t>
            </a:fld>
            <a:endParaRPr lang="en-US"/>
          </a:p>
        </p:txBody>
      </p:sp>
      <p:sp>
        <p:nvSpPr>
          <p:cNvPr id="324611" name="Rectangle 3"/>
          <p:cNvSpPr>
            <a:spLocks noGrp="1" noRot="1" noChangeAspect="1" noChangeArrowheads="1" noTextEdit="1"/>
          </p:cNvSpPr>
          <p:nvPr>
            <p:ph type="sldImg"/>
          </p:nvPr>
        </p:nvSpPr>
        <p:spPr>
          <a:ln/>
        </p:spPr>
      </p:sp>
      <p:sp>
        <p:nvSpPr>
          <p:cNvPr id="324612" name="Rectangle 4"/>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50778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7D6F30-B90C-4B8B-A9EC-5A92029B9428}" type="datetimeFigureOut">
              <a:rPr lang="en-US" smtClean="0"/>
              <a:pPr/>
              <a:t>2/28/2016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7D6F30-B90C-4B8B-A9EC-5A92029B9428}" type="datetimeFigureOut">
              <a:rPr lang="en-US" smtClean="0"/>
              <a:pPr/>
              <a:t>2/28/2016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7D6F30-B90C-4B8B-A9EC-5A92029B9428}" type="datetimeFigureOut">
              <a:rPr lang="en-US" smtClean="0"/>
              <a:pPr/>
              <a:t>2/28/2016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7D6F30-B90C-4B8B-A9EC-5A92029B9428}" type="datetimeFigureOut">
              <a:rPr lang="en-US" smtClean="0"/>
              <a:pPr/>
              <a:t>2/28/2016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7D6F30-B90C-4B8B-A9EC-5A92029B9428}" type="datetimeFigureOut">
              <a:rPr lang="en-US" smtClean="0"/>
              <a:pPr/>
              <a:t>2/28/2016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7D6F30-B90C-4B8B-A9EC-5A92029B9428}" type="datetimeFigureOut">
              <a:rPr lang="en-US" smtClean="0"/>
              <a:pPr/>
              <a:t>2/28/2016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7D6F30-B90C-4B8B-A9EC-5A92029B9428}" type="datetimeFigureOut">
              <a:rPr lang="en-US" smtClean="0"/>
              <a:pPr/>
              <a:t>2/28/2016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D53A5C-B3A1-4E2F-B4D5-E63C5F0DD69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7D6F30-B90C-4B8B-A9EC-5A92029B9428}" type="datetimeFigureOut">
              <a:rPr lang="en-US" smtClean="0"/>
              <a:pPr/>
              <a:t>2/28/2016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D53A5C-B3A1-4E2F-B4D5-E63C5F0DD69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7D6F30-B90C-4B8B-A9EC-5A92029B9428}" type="datetimeFigureOut">
              <a:rPr lang="en-US" smtClean="0"/>
              <a:pPr/>
              <a:t>2/28/2016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D53A5C-B3A1-4E2F-B4D5-E63C5F0DD69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2/28/2016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2/28/2016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7D6F30-B90C-4B8B-A9EC-5A92029B9428}" type="datetimeFigureOut">
              <a:rPr lang="en-US" smtClean="0"/>
              <a:pPr/>
              <a:t>2/28/2016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D53A5C-B3A1-4E2F-B4D5-E63C5F0DD69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p14:dur="250"/>
    </mc:Choice>
    <mc:Fallback xmlns="">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cb.hbsp.harvard.edu/cbmp/access/41939989" TargetMode="External"/><Relationship Id="rId2" Type="http://schemas.openxmlformats.org/officeDocument/2006/relationships/hyperlink" Target="https://cb.hbsp.harvard.edu/cbmp/access/47910545" TargetMode="External"/><Relationship Id="rId1" Type="http://schemas.openxmlformats.org/officeDocument/2006/relationships/slideLayout" Target="../slideLayouts/slideLayout1.xml"/><Relationship Id="rId4" Type="http://schemas.openxmlformats.org/officeDocument/2006/relationships/hyperlink" Target="http://community.mis.temple.edu/mis5402sec401s16/"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B8ofWFx525s"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www.codecademy.com/courses/hour-of-code/0/1" TargetMode="External"/><Relationship Id="rId2" Type="http://schemas.openxmlformats.org/officeDocument/2006/relationships/hyperlink" Target="http://www.codecademy.com/" TargetMode="Externa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6667" b="1" dirty="0" smtClean="0">
                <a:solidFill>
                  <a:srgbClr val="FF0000"/>
                </a:solidFill>
              </a:rPr>
              <a:t>WELCOME to MIS 5402</a:t>
            </a:r>
            <a:r>
              <a:rPr lang="en-US" dirty="0" smtClean="0">
                <a:solidFill>
                  <a:srgbClr val="000000"/>
                </a:solidFill>
              </a:rPr>
              <a:t/>
            </a:r>
            <a:br>
              <a:rPr lang="en-US" dirty="0" smtClean="0">
                <a:solidFill>
                  <a:srgbClr val="000000"/>
                </a:solidFill>
              </a:rPr>
            </a:br>
            <a:r>
              <a:rPr lang="en-US" dirty="0" smtClean="0">
                <a:solidFill>
                  <a:srgbClr val="000000"/>
                </a:solidFill>
              </a:rPr>
              <a:t>Managing Technology and Systems</a:t>
            </a:r>
            <a:endParaRPr lang="en-US" dirty="0">
              <a:solidFill>
                <a:srgbClr val="000000"/>
              </a:solidFill>
            </a:endParaRPr>
          </a:p>
        </p:txBody>
      </p:sp>
      <p:sp>
        <p:nvSpPr>
          <p:cNvPr id="3" name="Subtitle 2"/>
          <p:cNvSpPr>
            <a:spLocks noGrp="1"/>
          </p:cNvSpPr>
          <p:nvPr>
            <p:ph type="subTitle" idx="1"/>
          </p:nvPr>
        </p:nvSpPr>
        <p:spPr>
          <a:xfrm>
            <a:off x="1371600" y="4495800"/>
            <a:ext cx="6400800" cy="1752600"/>
          </a:xfrm>
        </p:spPr>
        <p:txBody>
          <a:bodyPr>
            <a:normAutofit/>
          </a:bodyPr>
          <a:lstStyle/>
          <a:p>
            <a:r>
              <a:rPr lang="en-US" dirty="0" smtClean="0">
                <a:solidFill>
                  <a:srgbClr val="000000"/>
                </a:solidFill>
              </a:rPr>
              <a:t>Spring 2016</a:t>
            </a:r>
          </a:p>
          <a:p>
            <a:r>
              <a:rPr lang="en-US" sz="2400" dirty="0" smtClean="0">
                <a:solidFill>
                  <a:schemeClr val="tx1">
                    <a:lumMod val="50000"/>
                    <a:lumOff val="50000"/>
                  </a:schemeClr>
                </a:solidFill>
              </a:rPr>
              <a:t>David S. McGettigan</a:t>
            </a:r>
            <a:br>
              <a:rPr lang="en-US" sz="2400" dirty="0" smtClean="0">
                <a:solidFill>
                  <a:schemeClr val="tx1">
                    <a:lumMod val="50000"/>
                    <a:lumOff val="50000"/>
                  </a:schemeClr>
                </a:solidFill>
              </a:rPr>
            </a:br>
            <a:r>
              <a:rPr lang="en-US" sz="2400" dirty="0" smtClean="0">
                <a:solidFill>
                  <a:schemeClr val="tx1">
                    <a:lumMod val="50000"/>
                    <a:lumOff val="50000"/>
                  </a:schemeClr>
                </a:solidFill>
              </a:rPr>
              <a:t>(mcget@temple.edu)</a:t>
            </a:r>
            <a:endParaRPr lang="en-US" sz="2400" dirty="0">
              <a:solidFill>
                <a:schemeClr val="tx1">
                  <a:lumMod val="50000"/>
                  <a:lumOff val="50000"/>
                </a:schemeClr>
              </a:solidFill>
            </a:endParaRPr>
          </a:p>
        </p:txBody>
      </p:sp>
      <p:sp>
        <p:nvSpPr>
          <p:cNvPr id="4" name="TextBox 3"/>
          <p:cNvSpPr txBox="1"/>
          <p:nvPr/>
        </p:nvSpPr>
        <p:spPr>
          <a:xfrm>
            <a:off x="2505451" y="6324600"/>
            <a:ext cx="6638549" cy="307777"/>
          </a:xfrm>
          <a:prstGeom prst="rect">
            <a:avLst/>
          </a:prstGeom>
          <a:noFill/>
        </p:spPr>
        <p:txBody>
          <a:bodyPr wrap="none" rtlCol="0">
            <a:spAutoFit/>
          </a:bodyPr>
          <a:lstStyle/>
          <a:p>
            <a:pPr algn="r"/>
            <a:r>
              <a:rPr lang="en-US" sz="1400" i="1" dirty="0" smtClean="0">
                <a:solidFill>
                  <a:schemeClr val="tx1">
                    <a:lumMod val="50000"/>
                    <a:lumOff val="50000"/>
                  </a:schemeClr>
                </a:solidFill>
              </a:rPr>
              <a:t>Adapted from material by James </a:t>
            </a:r>
            <a:r>
              <a:rPr lang="en-US" sz="1400" i="1" dirty="0" err="1" smtClean="0">
                <a:solidFill>
                  <a:schemeClr val="tx1">
                    <a:lumMod val="50000"/>
                    <a:lumOff val="50000"/>
                  </a:schemeClr>
                </a:solidFill>
              </a:rPr>
              <a:t>Moustafellos</a:t>
            </a:r>
            <a:r>
              <a:rPr lang="en-US" sz="1400" i="1" dirty="0" smtClean="0">
                <a:solidFill>
                  <a:schemeClr val="tx1">
                    <a:lumMod val="50000"/>
                    <a:lumOff val="50000"/>
                  </a:schemeClr>
                </a:solidFill>
              </a:rPr>
              <a:t>, Munir Mandviwalla</a:t>
            </a:r>
            <a:r>
              <a:rPr lang="en-US" sz="1400" i="1" dirty="0">
                <a:solidFill>
                  <a:schemeClr val="tx1">
                    <a:lumMod val="50000"/>
                    <a:lumOff val="50000"/>
                  </a:schemeClr>
                </a:solidFill>
              </a:rPr>
              <a:t> </a:t>
            </a:r>
            <a:r>
              <a:rPr lang="en-US" sz="1400" i="1" dirty="0" smtClean="0">
                <a:solidFill>
                  <a:schemeClr val="tx1">
                    <a:lumMod val="50000"/>
                    <a:lumOff val="50000"/>
                  </a:schemeClr>
                </a:solidFill>
              </a:rPr>
              <a:t>and Steven L. Johnson</a:t>
            </a:r>
            <a:endParaRPr lang="en-US" sz="1400" i="1" dirty="0">
              <a:solidFill>
                <a:schemeClr val="tx1">
                  <a:lumMod val="50000"/>
                  <a:lumOff val="50000"/>
                </a:schemeClr>
              </a:solidFill>
            </a:endParaRPr>
          </a:p>
        </p:txBody>
      </p:sp>
    </p:spTree>
    <p:extLst>
      <p:ext uri="{BB962C8B-B14F-4D97-AF65-F5344CB8AC3E}">
        <p14:creationId xmlns:p14="http://schemas.microsoft.com/office/powerpoint/2010/main" val="273658137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342899" y="1143000"/>
            <a:ext cx="8267701" cy="4405923"/>
          </a:xfrm>
        </p:spPr>
        <p:txBody>
          <a:bodyPr anchor="t">
            <a:normAutofit fontScale="90000"/>
          </a:bodyPr>
          <a:lstStyle/>
          <a:p>
            <a:pPr algn="l">
              <a:defRPr/>
            </a:pPr>
            <a:r>
              <a:rPr lang="en-US" sz="8400" b="1" cap="all" spc="200" dirty="0" smtClean="0">
                <a:solidFill>
                  <a:srgbClr val="FF0000"/>
                </a:solidFill>
                <a:latin typeface="Helvetica Neue"/>
                <a:cs typeface="Helvetica Neue"/>
              </a:rPr>
              <a:t>We need to form groups</a:t>
            </a:r>
            <a:br>
              <a:rPr lang="en-US" sz="8400" b="1" cap="all" spc="200" dirty="0" smtClean="0">
                <a:solidFill>
                  <a:srgbClr val="FF0000"/>
                </a:solidFill>
                <a:latin typeface="Helvetica Neue"/>
                <a:cs typeface="Helvetica Neue"/>
              </a:rPr>
            </a:br>
            <a:r>
              <a:rPr lang="en-US" sz="8400" b="1" cap="all" spc="200" dirty="0" smtClean="0">
                <a:solidFill>
                  <a:srgbClr val="FF0000"/>
                </a:solidFill>
                <a:latin typeface="Helvetica Neue"/>
                <a:cs typeface="Helvetica Neue"/>
              </a:rPr>
              <a:t/>
            </a:r>
            <a:br>
              <a:rPr lang="en-US" sz="8400" b="1" cap="all" spc="200" dirty="0" smtClean="0">
                <a:solidFill>
                  <a:srgbClr val="FF0000"/>
                </a:solidFill>
                <a:latin typeface="Helvetica Neue"/>
                <a:cs typeface="Helvetica Neue"/>
              </a:rPr>
            </a:br>
            <a:r>
              <a:rPr lang="en-US" sz="5333" spc="200" dirty="0" smtClean="0">
                <a:solidFill>
                  <a:srgbClr val="000000"/>
                </a:solidFill>
                <a:latin typeface="Helvetica Neue"/>
                <a:cs typeface="Helvetica Neue"/>
              </a:rPr>
              <a:t>You may self-select.  </a:t>
            </a:r>
            <a:br>
              <a:rPr lang="en-US" sz="5333" spc="200" dirty="0" smtClean="0">
                <a:solidFill>
                  <a:srgbClr val="000000"/>
                </a:solidFill>
                <a:latin typeface="Helvetica Neue"/>
                <a:cs typeface="Helvetica Neue"/>
              </a:rPr>
            </a:br>
            <a:r>
              <a:rPr lang="en-US" sz="5333" spc="200" dirty="0" smtClean="0">
                <a:solidFill>
                  <a:srgbClr val="000000"/>
                </a:solidFill>
                <a:latin typeface="Helvetica Neue"/>
                <a:cs typeface="Helvetica Neue"/>
              </a:rPr>
              <a:t>5 teams of 5 </a:t>
            </a:r>
            <a:r>
              <a:rPr lang="en-US" sz="8400" b="1" cap="all" spc="200" dirty="0" smtClean="0">
                <a:solidFill>
                  <a:srgbClr val="FF0000"/>
                </a:solidFill>
                <a:latin typeface="Helvetica Neue"/>
                <a:cs typeface="Helvetica Neue"/>
              </a:rPr>
              <a:t/>
            </a:r>
            <a:br>
              <a:rPr lang="en-US" sz="8400" b="1" cap="all" spc="200" dirty="0" smtClean="0">
                <a:solidFill>
                  <a:srgbClr val="FF0000"/>
                </a:solidFill>
                <a:latin typeface="Helvetica Neue"/>
                <a:cs typeface="Helvetica Neue"/>
              </a:rPr>
            </a:br>
            <a:r>
              <a:rPr lang="en-US" sz="8400" b="1" cap="all" spc="200" dirty="0" smtClean="0">
                <a:solidFill>
                  <a:srgbClr val="FF0000"/>
                </a:solidFill>
                <a:latin typeface="Helvetica Neue"/>
                <a:cs typeface="Helvetica Neue"/>
              </a:rPr>
              <a:t/>
            </a:r>
            <a:br>
              <a:rPr lang="en-US" sz="8400" b="1" cap="all" spc="200" dirty="0" smtClean="0">
                <a:solidFill>
                  <a:srgbClr val="FF0000"/>
                </a:solidFill>
                <a:latin typeface="Helvetica Neue"/>
                <a:cs typeface="Helvetica Neue"/>
              </a:rPr>
            </a:br>
            <a:r>
              <a:rPr lang="en-US" sz="8400" b="1" cap="all" spc="200" dirty="0" smtClean="0">
                <a:solidFill>
                  <a:srgbClr val="FF0000"/>
                </a:solidFill>
                <a:latin typeface="Helvetica Neue"/>
                <a:cs typeface="Helvetica Neue"/>
              </a:rPr>
              <a:t/>
            </a:r>
            <a:br>
              <a:rPr lang="en-US" sz="8400" b="1" cap="all" spc="200" dirty="0" smtClean="0">
                <a:solidFill>
                  <a:srgbClr val="FF0000"/>
                </a:solidFill>
                <a:latin typeface="Helvetica Neue"/>
                <a:cs typeface="Helvetica Neue"/>
              </a:rPr>
            </a:br>
            <a:r>
              <a:rPr lang="en-US" spc="200" dirty="0" smtClean="0">
                <a:solidFill>
                  <a:srgbClr val="595959"/>
                </a:solidFill>
                <a:latin typeface="Helvetica Neue"/>
                <a:cs typeface="Helvetica Neue"/>
              </a:rPr>
              <a:t/>
            </a:r>
            <a:br>
              <a:rPr lang="en-US" spc="200" dirty="0" smtClean="0">
                <a:solidFill>
                  <a:srgbClr val="595959"/>
                </a:solidFill>
                <a:latin typeface="Helvetica Neue"/>
                <a:cs typeface="Helvetica Neue"/>
              </a:rPr>
            </a:br>
            <a:endParaRPr lang="en-US" spc="200" dirty="0">
              <a:solidFill>
                <a:srgbClr val="000000"/>
              </a:solidFill>
              <a:latin typeface="Helvetica Neue"/>
              <a:cs typeface="Helvetica Neue"/>
            </a:endParaRPr>
          </a:p>
        </p:txBody>
      </p:sp>
    </p:spTree>
    <p:extLst>
      <p:ext uri="{BB962C8B-B14F-4D97-AF65-F5344CB8AC3E}">
        <p14:creationId xmlns:p14="http://schemas.microsoft.com/office/powerpoint/2010/main" val="10200205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324601"/>
          </a:xfrm>
        </p:spPr>
        <p:txBody>
          <a:bodyPr>
            <a:normAutofit fontScale="90000"/>
          </a:bodyPr>
          <a:lstStyle/>
          <a:p>
            <a:pPr algn="l"/>
            <a:r>
              <a:rPr lang="en-US" sz="4000" b="1" dirty="0" smtClean="0">
                <a:solidFill>
                  <a:srgbClr val="FF0000"/>
                </a:solidFill>
              </a:rPr>
              <a:t>Assignment: Reflection Journal (25%)</a:t>
            </a:r>
            <a:r>
              <a:rPr lang="en-US" dirty="0" smtClean="0">
                <a:solidFill>
                  <a:srgbClr val="000000"/>
                </a:solidFill>
              </a:rPr>
              <a:t/>
            </a:r>
            <a:br>
              <a:rPr lang="en-US" dirty="0" smtClean="0">
                <a:solidFill>
                  <a:srgbClr val="000000"/>
                </a:solidFill>
              </a:rPr>
            </a:br>
            <a:r>
              <a:rPr lang="en-US" sz="2800" dirty="0" smtClean="0"/>
              <a:t/>
            </a:r>
            <a:br>
              <a:rPr lang="en-US" sz="2800" dirty="0" smtClean="0"/>
            </a:br>
            <a:r>
              <a:rPr lang="en-US" sz="2400" b="1" dirty="0" smtClean="0"/>
              <a:t>Individual assignment</a:t>
            </a:r>
            <a:r>
              <a:rPr lang="en-US" sz="2400" dirty="0" smtClean="0"/>
              <a:t/>
            </a:r>
            <a:br>
              <a:rPr lang="en-US" sz="2400" dirty="0" smtClean="0"/>
            </a:br>
            <a:r>
              <a:rPr lang="en-US" sz="2400" dirty="0" smtClean="0"/>
              <a:t>Submit via the shared Google drive </a:t>
            </a:r>
            <a:br>
              <a:rPr lang="en-US" sz="2400" dirty="0" smtClean="0"/>
            </a:br>
            <a:r>
              <a:rPr lang="en-US" sz="2400" dirty="0"/>
              <a:t> </a:t>
            </a:r>
            <a:r>
              <a:rPr lang="en-US" sz="2400" dirty="0" smtClean="0"/>
              <a:t/>
            </a:r>
            <a:br>
              <a:rPr lang="en-US" sz="2400" dirty="0" smtClean="0"/>
            </a:br>
            <a:r>
              <a:rPr lang="en-US" sz="2400" b="1" dirty="0" smtClean="0">
                <a:solidFill>
                  <a:srgbClr val="FF0000"/>
                </a:solidFill>
              </a:rPr>
              <a:t>A </a:t>
            </a:r>
            <a:r>
              <a:rPr lang="en-US" sz="2400" b="1" dirty="0">
                <a:solidFill>
                  <a:srgbClr val="FF0000"/>
                </a:solidFill>
              </a:rPr>
              <a:t>journal documenting the key ideas presented in each</a:t>
            </a:r>
            <a:r>
              <a:rPr lang="en-US" sz="2400" b="1" dirty="0" smtClean="0">
                <a:solidFill>
                  <a:srgbClr val="FF0000"/>
                </a:solidFill>
              </a:rPr>
              <a:t> class.</a:t>
            </a:r>
            <a:r>
              <a:rPr lang="en-US" sz="2400" dirty="0" smtClean="0"/>
              <a:t/>
            </a:r>
            <a:br>
              <a:rPr lang="en-US" sz="2400" dirty="0" smtClean="0"/>
            </a:br>
            <a:r>
              <a:rPr lang="en-US" sz="2400" dirty="0" smtClean="0"/>
              <a:t/>
            </a:r>
            <a:br>
              <a:rPr lang="en-US" sz="2400" dirty="0" smtClean="0"/>
            </a:br>
            <a:r>
              <a:rPr lang="en-US" sz="2400" dirty="0" smtClean="0"/>
              <a:t>Evaluation:  </a:t>
            </a:r>
            <a:br>
              <a:rPr lang="en-US" sz="2400" dirty="0" smtClean="0"/>
            </a:br>
            <a:r>
              <a:rPr lang="en-US" sz="2400" dirty="0" smtClean="0"/>
              <a:t>-  your </a:t>
            </a:r>
            <a:r>
              <a:rPr lang="en-US" sz="2400" dirty="0"/>
              <a:t>interpretation of the main ideas</a:t>
            </a:r>
            <a:r>
              <a:rPr lang="en-US" sz="2400" dirty="0" smtClean="0"/>
              <a:t> discussed </a:t>
            </a:r>
            <a:r>
              <a:rPr lang="en-US" sz="2400" dirty="0"/>
              <a:t>in each session</a:t>
            </a:r>
            <a:r>
              <a:rPr lang="en-US" sz="2400" dirty="0" smtClean="0"/>
              <a:t> </a:t>
            </a:r>
            <a:br>
              <a:rPr lang="en-US" sz="2400" dirty="0" smtClean="0"/>
            </a:br>
            <a:r>
              <a:rPr lang="en-US" sz="2400" dirty="0" smtClean="0"/>
              <a:t>-  the </a:t>
            </a:r>
            <a:r>
              <a:rPr lang="en-US" sz="2400" dirty="0"/>
              <a:t>quality of the information that you provide.</a:t>
            </a:r>
            <a:r>
              <a:rPr lang="en-US" sz="2400" dirty="0" smtClean="0"/>
              <a:t> </a:t>
            </a:r>
            <a:br>
              <a:rPr lang="en-US" sz="2400" dirty="0" smtClean="0"/>
            </a:br>
            <a:r>
              <a:rPr lang="en-US" sz="2400" dirty="0" smtClean="0"/>
              <a:t/>
            </a:r>
            <a:br>
              <a:rPr lang="en-US" sz="2400" dirty="0" smtClean="0"/>
            </a:br>
            <a:r>
              <a:rPr lang="en-US" sz="2400" dirty="0"/>
              <a:t>F</a:t>
            </a:r>
            <a:r>
              <a:rPr lang="en-US" sz="2400" dirty="0" smtClean="0"/>
              <a:t>ocus </a:t>
            </a:r>
            <a:r>
              <a:rPr lang="en-US" sz="2400" dirty="0"/>
              <a:t>on the following:</a:t>
            </a:r>
            <a:r>
              <a:rPr lang="en-US" sz="2400" dirty="0" smtClean="0"/>
              <a:t/>
            </a:r>
            <a:br>
              <a:rPr lang="en-US" sz="2400" dirty="0" smtClean="0"/>
            </a:br>
            <a:r>
              <a:rPr lang="en-US" sz="2400" dirty="0" smtClean="0"/>
              <a:t>-  What </a:t>
            </a:r>
            <a:r>
              <a:rPr lang="en-US" sz="2400" dirty="0"/>
              <a:t>were the major topics discussed in that class session?</a:t>
            </a:r>
            <a:r>
              <a:rPr lang="en-US" sz="2400" dirty="0" smtClean="0"/>
              <a:t/>
            </a:r>
            <a:br>
              <a:rPr lang="en-US" sz="2400" dirty="0" smtClean="0"/>
            </a:br>
            <a:r>
              <a:rPr lang="en-US" sz="2400" dirty="0" smtClean="0"/>
              <a:t>-  What </a:t>
            </a:r>
            <a:r>
              <a:rPr lang="en-US" sz="2400" dirty="0"/>
              <a:t>were the key management issues related to the topic?</a:t>
            </a:r>
            <a:r>
              <a:rPr lang="en-US" sz="2400" dirty="0" smtClean="0"/>
              <a:t/>
            </a:r>
            <a:br>
              <a:rPr lang="en-US" sz="2400" dirty="0" smtClean="0"/>
            </a:br>
            <a:r>
              <a:rPr lang="en-US" sz="2400" dirty="0" smtClean="0"/>
              <a:t>-  What </a:t>
            </a:r>
            <a:r>
              <a:rPr lang="en-US" sz="2400" dirty="0"/>
              <a:t>can be learned from the presentations and class discussions related to the topic?</a:t>
            </a:r>
            <a:r>
              <a:rPr lang="en-US" sz="2400" dirty="0" smtClean="0"/>
              <a:t/>
            </a:r>
            <a:br>
              <a:rPr lang="en-US" sz="2400" dirty="0" smtClean="0"/>
            </a:br>
            <a:r>
              <a:rPr lang="en-US" sz="2400" dirty="0" smtClean="0"/>
              <a:t/>
            </a:r>
            <a:br>
              <a:rPr lang="en-US" sz="2400" dirty="0" smtClean="0"/>
            </a:br>
            <a:r>
              <a:rPr lang="en-US" sz="2400" dirty="0" smtClean="0"/>
              <a:t>Requirements:  6 </a:t>
            </a:r>
            <a:r>
              <a:rPr lang="en-US" sz="2400" dirty="0"/>
              <a:t>PowerPoint </a:t>
            </a:r>
            <a:r>
              <a:rPr lang="en-US" sz="2400" dirty="0" smtClean="0"/>
              <a:t>slides (</a:t>
            </a:r>
            <a:r>
              <a:rPr lang="en-US" sz="2400" dirty="0" err="1" smtClean="0"/>
              <a:t>approx</a:t>
            </a:r>
            <a:r>
              <a:rPr lang="en-US" sz="2400" dirty="0" smtClean="0"/>
              <a:t> one per class). </a:t>
            </a:r>
            <a:br>
              <a:rPr lang="en-US" sz="2400" dirty="0" smtClean="0"/>
            </a:br>
            <a:endParaRPr lang="en-US" sz="2667" dirty="0">
              <a:solidFill>
                <a:srgbClr val="000000"/>
              </a:solidFill>
            </a:endParaRPr>
          </a:p>
        </p:txBody>
      </p:sp>
    </p:spTree>
    <p:extLst>
      <p:ext uri="{BB962C8B-B14F-4D97-AF65-F5344CB8AC3E}">
        <p14:creationId xmlns:p14="http://schemas.microsoft.com/office/powerpoint/2010/main" val="273658137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324601"/>
          </a:xfrm>
        </p:spPr>
        <p:txBody>
          <a:bodyPr>
            <a:normAutofit/>
          </a:bodyPr>
          <a:lstStyle/>
          <a:p>
            <a:pPr algn="l"/>
            <a:r>
              <a:rPr lang="en-US" b="1" dirty="0" smtClean="0">
                <a:solidFill>
                  <a:srgbClr val="FF0000"/>
                </a:solidFill>
              </a:rPr>
              <a:t>Required Readings:</a:t>
            </a:r>
            <a:br>
              <a:rPr lang="en-US" b="1" dirty="0" smtClean="0">
                <a:solidFill>
                  <a:srgbClr val="FF0000"/>
                </a:solidFill>
              </a:rPr>
            </a:br>
            <a:r>
              <a:rPr lang="en-US" sz="2800" dirty="0" smtClean="0"/>
              <a:t> </a:t>
            </a:r>
            <a:br>
              <a:rPr lang="en-US" sz="2800" dirty="0" smtClean="0"/>
            </a:br>
            <a:r>
              <a:rPr lang="en-US" sz="2400" dirty="0" smtClean="0"/>
              <a:t>The materials for this course are drawn from multiple sources.</a:t>
            </a:r>
            <a:r>
              <a:rPr lang="en-US" sz="2400" b="1" dirty="0" smtClean="0"/>
              <a:t/>
            </a:r>
            <a:br>
              <a:rPr lang="en-US" sz="2400" b="1" dirty="0" smtClean="0"/>
            </a:br>
            <a:r>
              <a:rPr lang="en-US" sz="2400" dirty="0" smtClean="0"/>
              <a:t> </a:t>
            </a:r>
            <a:r>
              <a:rPr lang="en-US" sz="2400" b="1" dirty="0" smtClean="0"/>
              <a:t/>
            </a:r>
            <a:br>
              <a:rPr lang="en-US" sz="2400" b="1" dirty="0" smtClean="0"/>
            </a:br>
            <a:r>
              <a:rPr lang="en-US" sz="2400" dirty="0" smtClean="0"/>
              <a:t>1. There is no required textbook for this course. You can purchase the required case studies online at </a:t>
            </a:r>
            <a:r>
              <a:rPr lang="en-US" sz="2400" u="sng" dirty="0">
                <a:hlinkClick r:id="rId2"/>
              </a:rPr>
              <a:t>https://cb.hbsp.harvard.edu/cbmp/access/47910545</a:t>
            </a:r>
            <a:r>
              <a:rPr lang="en-US" sz="2400" u="sng" dirty="0" smtClean="0">
                <a:hlinkClick r:id="rId3"/>
              </a:rPr>
              <a:t> </a:t>
            </a:r>
            <a:r>
              <a:rPr lang="en-US" sz="2400" dirty="0" smtClean="0"/>
              <a:t>(note: registration &amp; login required to access and order the course packet.  You must use this code to receive the student discount).</a:t>
            </a:r>
            <a:r>
              <a:rPr lang="en-US" sz="2400" b="1" dirty="0" smtClean="0"/>
              <a:t/>
            </a:r>
            <a:br>
              <a:rPr lang="en-US" sz="2400" b="1" dirty="0" smtClean="0"/>
            </a:br>
            <a:r>
              <a:rPr lang="en-US" sz="2400" dirty="0" smtClean="0"/>
              <a:t> </a:t>
            </a:r>
            <a:r>
              <a:rPr lang="en-US" sz="2400" b="1" dirty="0" smtClean="0"/>
              <a:t/>
            </a:r>
            <a:br>
              <a:rPr lang="en-US" sz="2400" b="1" dirty="0" smtClean="0"/>
            </a:br>
            <a:r>
              <a:rPr lang="en-US" sz="2400" dirty="0" smtClean="0"/>
              <a:t>2. There are additional assigned readings throughout the course. These are available for free on the web.  Web articles links are available on the course blog</a:t>
            </a:r>
            <a:r>
              <a:rPr lang="en-US" sz="2400" dirty="0"/>
              <a:t>:</a:t>
            </a:r>
            <a:br>
              <a:rPr lang="en-US" sz="2400" dirty="0"/>
            </a:br>
            <a:r>
              <a:rPr lang="en-US" sz="2400" dirty="0">
                <a:hlinkClick r:id="rId4"/>
              </a:rPr>
              <a:t>http://community.mis.temple.edu/mis5402sec401s16/</a:t>
            </a:r>
            <a:endParaRPr lang="en-US" sz="2667" dirty="0">
              <a:solidFill>
                <a:srgbClr val="000000"/>
              </a:solidFill>
            </a:endParaRPr>
          </a:p>
        </p:txBody>
      </p:sp>
    </p:spTree>
    <p:extLst>
      <p:ext uri="{BB962C8B-B14F-4D97-AF65-F5344CB8AC3E}">
        <p14:creationId xmlns:p14="http://schemas.microsoft.com/office/powerpoint/2010/main" val="273658137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324601"/>
          </a:xfrm>
        </p:spPr>
        <p:txBody>
          <a:bodyPr>
            <a:normAutofit fontScale="90000"/>
          </a:bodyPr>
          <a:lstStyle/>
          <a:p>
            <a:pPr algn="l"/>
            <a:r>
              <a:rPr lang="en-US" b="1" dirty="0" smtClean="0">
                <a:solidFill>
                  <a:srgbClr val="FF0000"/>
                </a:solidFill>
              </a:rPr>
              <a:t>Classroom Etiquette:</a:t>
            </a:r>
            <a:r>
              <a:rPr lang="en-US" dirty="0" smtClean="0">
                <a:solidFill>
                  <a:srgbClr val="000000"/>
                </a:solidFill>
              </a:rPr>
              <a:t/>
            </a:r>
            <a:br>
              <a:rPr lang="en-US" dirty="0" smtClean="0">
                <a:solidFill>
                  <a:srgbClr val="000000"/>
                </a:solidFill>
              </a:rPr>
            </a:br>
            <a:r>
              <a:rPr lang="en-US" dirty="0" smtClean="0">
                <a:solidFill>
                  <a:srgbClr val="000000"/>
                </a:solidFill>
              </a:rPr>
              <a:t/>
            </a:r>
            <a:br>
              <a:rPr lang="en-US" dirty="0" smtClean="0">
                <a:solidFill>
                  <a:srgbClr val="000000"/>
                </a:solidFill>
              </a:rPr>
            </a:br>
            <a:r>
              <a:rPr lang="en-US" sz="2667" dirty="0" smtClean="0"/>
              <a:t>Your </a:t>
            </a:r>
            <a:r>
              <a:rPr lang="en-US" sz="2667" dirty="0"/>
              <a:t>behavior in class directly impacts the value you and your fellow students gain from the course.</a:t>
            </a:r>
            <a:r>
              <a:rPr lang="en-US" sz="2667" dirty="0" smtClean="0"/>
              <a:t> </a:t>
            </a:r>
            <a:br>
              <a:rPr lang="en-US" sz="2667" dirty="0" smtClean="0"/>
            </a:br>
            <a:r>
              <a:rPr lang="en-US" sz="2667" dirty="0"/>
              <a:t/>
            </a:r>
            <a:br>
              <a:rPr lang="en-US" sz="2667" dirty="0"/>
            </a:br>
            <a:r>
              <a:rPr lang="en-US" sz="2667" dirty="0" smtClean="0"/>
              <a:t>To </a:t>
            </a:r>
            <a:r>
              <a:rPr lang="en-US" sz="2667" dirty="0"/>
              <a:t>that end, the following are rules of conduct in this class</a:t>
            </a:r>
            <a:r>
              <a:rPr lang="en-US" sz="2667" dirty="0" smtClean="0"/>
              <a:t>:</a:t>
            </a:r>
            <a:br>
              <a:rPr lang="en-US" sz="2667" dirty="0" smtClean="0"/>
            </a:br>
            <a:r>
              <a:rPr lang="en-US" sz="2667" dirty="0" smtClean="0"/>
              <a:t>- Do </a:t>
            </a:r>
            <a:r>
              <a:rPr lang="en-US" sz="2667" dirty="0"/>
              <a:t>not arrive late or leave early.</a:t>
            </a:r>
            <a:r>
              <a:rPr lang="en-US" sz="2667" dirty="0" smtClean="0"/>
              <a:t/>
            </a:r>
            <a:br>
              <a:rPr lang="en-US" sz="2667" dirty="0" smtClean="0"/>
            </a:br>
            <a:r>
              <a:rPr lang="en-US" sz="2667" dirty="0" smtClean="0"/>
              <a:t>- Do </a:t>
            </a:r>
            <a:r>
              <a:rPr lang="en-US" sz="2667" dirty="0"/>
              <a:t>not leave in the middle of the class. </a:t>
            </a:r>
            <a:r>
              <a:rPr lang="en-US" sz="2667" dirty="0" smtClean="0"/>
              <a:t/>
            </a:r>
            <a:br>
              <a:rPr lang="en-US" sz="2667" dirty="0" smtClean="0"/>
            </a:br>
            <a:r>
              <a:rPr lang="en-US" sz="2667" dirty="0" smtClean="0"/>
              <a:t>- Turn </a:t>
            </a:r>
            <a:r>
              <a:rPr lang="en-US" sz="2667" dirty="0"/>
              <a:t>off all cell phones and pagers while you are in class.</a:t>
            </a:r>
            <a:r>
              <a:rPr lang="en-US" sz="2667" dirty="0" smtClean="0"/>
              <a:t/>
            </a:r>
            <a:br>
              <a:rPr lang="en-US" sz="2667" dirty="0" smtClean="0"/>
            </a:br>
            <a:r>
              <a:rPr lang="en-US" sz="2667" dirty="0" smtClean="0"/>
              <a:t>- You </a:t>
            </a:r>
            <a:r>
              <a:rPr lang="en-US" sz="2667" dirty="0"/>
              <a:t>can use a laptop computer as long as it is related to the class (taking notes). Do not use your computer to check your email, browse the Internet, or send instant messages during the class.</a:t>
            </a:r>
            <a:r>
              <a:rPr lang="en-US" sz="2667" dirty="0" smtClean="0"/>
              <a:t/>
            </a:r>
            <a:br>
              <a:rPr lang="en-US" sz="2667" dirty="0" smtClean="0"/>
            </a:br>
            <a:r>
              <a:rPr lang="en-US" sz="2667" dirty="0" smtClean="0"/>
              <a:t>- Do </a:t>
            </a:r>
            <a:r>
              <a:rPr lang="en-US" sz="2667" dirty="0"/>
              <a:t>not engage in side discussions while others are speaking</a:t>
            </a:r>
            <a:r>
              <a:rPr lang="en-US" sz="2667" dirty="0" smtClean="0"/>
              <a:t>.</a:t>
            </a:r>
            <a:r>
              <a:rPr lang="en-US" sz="2800" dirty="0" smtClean="0"/>
              <a:t/>
            </a:r>
            <a:br>
              <a:rPr lang="en-US" sz="2800" dirty="0" smtClean="0"/>
            </a:br>
            <a:endParaRPr lang="en-US" sz="2667" dirty="0">
              <a:solidFill>
                <a:srgbClr val="000000"/>
              </a:solidFill>
            </a:endParaRPr>
          </a:p>
        </p:txBody>
      </p:sp>
    </p:spTree>
    <p:extLst>
      <p:ext uri="{BB962C8B-B14F-4D97-AF65-F5344CB8AC3E}">
        <p14:creationId xmlns:p14="http://schemas.microsoft.com/office/powerpoint/2010/main" val="273658137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8" name="Rectangle 4"/>
          <p:cNvSpPr>
            <a:spLocks noGrp="1" noChangeArrowheads="1"/>
          </p:cNvSpPr>
          <p:nvPr>
            <p:ph type="ctrTitle"/>
          </p:nvPr>
        </p:nvSpPr>
        <p:spPr/>
        <p:txBody>
          <a:bodyPr/>
          <a:lstStyle/>
          <a:p>
            <a:r>
              <a:rPr lang="en-US" b="1" dirty="0">
                <a:solidFill>
                  <a:srgbClr val="FF0000"/>
                </a:solidFill>
              </a:rPr>
              <a:t>Gaining Competitive Advantage from IT</a:t>
            </a:r>
          </a:p>
        </p:txBody>
      </p:sp>
      <p:sp>
        <p:nvSpPr>
          <p:cNvPr id="344069" name="Rectangle 5"/>
          <p:cNvSpPr>
            <a:spLocks noGrp="1" noChangeArrowheads="1"/>
          </p:cNvSpPr>
          <p:nvPr>
            <p:ph type="subTitle" idx="1"/>
          </p:nvPr>
        </p:nvSpPr>
        <p:spPr/>
        <p:txBody>
          <a:bodyPr/>
          <a:lstStyle/>
          <a:p>
            <a:endParaRPr lang="en-US"/>
          </a:p>
        </p:txBody>
      </p:sp>
    </p:spTree>
    <p:extLst>
      <p:ext uri="{BB962C8B-B14F-4D97-AF65-F5344CB8AC3E}">
        <p14:creationId xmlns:p14="http://schemas.microsoft.com/office/powerpoint/2010/main" val="403049758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B1ED5040-BFFD-45CC-9499-4FD4B9B5293E}" type="slidenum">
              <a:rPr lang="en-US" altLang="en-US"/>
              <a:pPr/>
              <a:t>15</a:t>
            </a:fld>
            <a:endParaRPr lang="en-US" altLang="en-US"/>
          </a:p>
        </p:txBody>
      </p:sp>
      <p:sp>
        <p:nvSpPr>
          <p:cNvPr id="299010" name="Rectangle 2"/>
          <p:cNvSpPr>
            <a:spLocks noGrp="1" noChangeArrowheads="1"/>
          </p:cNvSpPr>
          <p:nvPr>
            <p:ph type="title"/>
          </p:nvPr>
        </p:nvSpPr>
        <p:spPr/>
        <p:txBody>
          <a:bodyPr>
            <a:normAutofit fontScale="90000"/>
          </a:bodyPr>
          <a:lstStyle/>
          <a:p>
            <a:r>
              <a:rPr lang="en-US" b="1" dirty="0">
                <a:solidFill>
                  <a:srgbClr val="FF0000"/>
                </a:solidFill>
              </a:rPr>
              <a:t>How Can IT Impact the Bottom Line?</a:t>
            </a:r>
          </a:p>
        </p:txBody>
      </p:sp>
      <p:sp>
        <p:nvSpPr>
          <p:cNvPr id="299011" name="Rectangle 3"/>
          <p:cNvSpPr>
            <a:spLocks noGrp="1" noChangeArrowheads="1"/>
          </p:cNvSpPr>
          <p:nvPr>
            <p:ph type="body" idx="1"/>
          </p:nvPr>
        </p:nvSpPr>
        <p:spPr>
          <a:xfrm>
            <a:off x="609600" y="1981200"/>
            <a:ext cx="7543800" cy="4114800"/>
          </a:xfrm>
        </p:spPr>
        <p:txBody>
          <a:bodyPr>
            <a:normAutofit/>
          </a:bodyPr>
          <a:lstStyle/>
          <a:p>
            <a:pPr>
              <a:lnSpc>
                <a:spcPct val="90000"/>
              </a:lnSpc>
            </a:pPr>
            <a:r>
              <a:rPr lang="en-US" dirty="0"/>
              <a:t>There’s really only two things:</a:t>
            </a:r>
            <a:br>
              <a:rPr lang="en-US" dirty="0"/>
            </a:br>
            <a:endParaRPr lang="en-US" dirty="0"/>
          </a:p>
          <a:p>
            <a:pPr>
              <a:lnSpc>
                <a:spcPct val="90000"/>
              </a:lnSpc>
            </a:pPr>
            <a:r>
              <a:rPr lang="en-US" dirty="0"/>
              <a:t>Reduce Costs</a:t>
            </a:r>
            <a:br>
              <a:rPr lang="en-US" dirty="0"/>
            </a:br>
            <a:r>
              <a:rPr lang="en-US" dirty="0"/>
              <a:t>					   </a:t>
            </a:r>
            <a:r>
              <a:rPr lang="en-US" dirty="0" smtClean="0"/>
              <a:t>					Increase </a:t>
            </a:r>
            <a:r>
              <a:rPr lang="en-US" dirty="0"/>
              <a:t>profit</a:t>
            </a:r>
          </a:p>
          <a:p>
            <a:pPr>
              <a:lnSpc>
                <a:spcPct val="90000"/>
              </a:lnSpc>
            </a:pPr>
            <a:r>
              <a:rPr lang="en-US" dirty="0"/>
              <a:t>Increase Revenue</a:t>
            </a:r>
          </a:p>
          <a:p>
            <a:pPr>
              <a:lnSpc>
                <a:spcPct val="90000"/>
              </a:lnSpc>
            </a:pPr>
            <a:endParaRPr lang="en-US" dirty="0"/>
          </a:p>
          <a:p>
            <a:pPr>
              <a:lnSpc>
                <a:spcPct val="90000"/>
              </a:lnSpc>
            </a:pPr>
            <a:r>
              <a:rPr lang="en-US" dirty="0"/>
              <a:t>Everything else relates to one of these two things</a:t>
            </a:r>
          </a:p>
        </p:txBody>
      </p:sp>
      <p:sp>
        <p:nvSpPr>
          <p:cNvPr id="299012" name="AutoShape 4"/>
          <p:cNvSpPr>
            <a:spLocks noChangeArrowheads="1"/>
          </p:cNvSpPr>
          <p:nvPr/>
        </p:nvSpPr>
        <p:spPr bwMode="auto">
          <a:xfrm>
            <a:off x="3657600" y="3276600"/>
            <a:ext cx="1600200" cy="838200"/>
          </a:xfrm>
          <a:prstGeom prst="rightArrow">
            <a:avLst>
              <a:gd name="adj1" fmla="val 56815"/>
              <a:gd name="adj2" fmla="val 59093"/>
            </a:avLst>
          </a:prstGeom>
          <a:solidFill>
            <a:srgbClr val="FF0000"/>
          </a:solidFill>
          <a:ln w="12700">
            <a:noFill/>
            <a:miter lim="800000"/>
            <a:headEnd type="none" w="sm" len="sm"/>
            <a:tailEnd type="none" w="sm" len="sm"/>
          </a:ln>
          <a:effectLst/>
        </p:spPr>
        <p:txBody>
          <a:bodyPr wrap="none" anchor="ctr">
            <a:flatTx/>
          </a:bodyPr>
          <a:lstStyle/>
          <a:p>
            <a:endParaRPr lang="en-US"/>
          </a:p>
        </p:txBody>
      </p:sp>
    </p:spTree>
    <p:extLst>
      <p:ext uri="{BB962C8B-B14F-4D97-AF65-F5344CB8AC3E}">
        <p14:creationId xmlns:p14="http://schemas.microsoft.com/office/powerpoint/2010/main" val="239267924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fld id="{57991D97-65E6-4372-9BA2-44D2C8BED760}" type="slidenum">
              <a:rPr lang="en-US" altLang="en-US"/>
              <a:pPr/>
              <a:t>16</a:t>
            </a:fld>
            <a:endParaRPr lang="en-US" altLang="en-US"/>
          </a:p>
        </p:txBody>
      </p:sp>
      <p:sp>
        <p:nvSpPr>
          <p:cNvPr id="303106" name="Rectangle 2"/>
          <p:cNvSpPr>
            <a:spLocks noGrp="1" noChangeArrowheads="1"/>
          </p:cNvSpPr>
          <p:nvPr>
            <p:ph type="title"/>
          </p:nvPr>
        </p:nvSpPr>
        <p:spPr/>
        <p:txBody>
          <a:bodyPr/>
          <a:lstStyle/>
          <a:p>
            <a:pPr algn="l"/>
            <a:r>
              <a:rPr lang="en-US" sz="3800" b="1" dirty="0">
                <a:solidFill>
                  <a:srgbClr val="FF0000"/>
                </a:solidFill>
              </a:rPr>
              <a:t>Competitive Advantage From </a:t>
            </a:r>
            <a:r>
              <a:rPr lang="en-US" sz="3800" b="1" dirty="0" smtClean="0">
                <a:solidFill>
                  <a:srgbClr val="FF0000"/>
                </a:solidFill>
              </a:rPr>
              <a:t>IT:</a:t>
            </a:r>
            <a:endParaRPr lang="en-US" sz="3800" b="1" dirty="0">
              <a:solidFill>
                <a:srgbClr val="FF0000"/>
              </a:solidFill>
            </a:endParaRPr>
          </a:p>
        </p:txBody>
      </p:sp>
      <p:sp>
        <p:nvSpPr>
          <p:cNvPr id="303107" name="Rectangle 3"/>
          <p:cNvSpPr>
            <a:spLocks noGrp="1" noChangeArrowheads="1"/>
          </p:cNvSpPr>
          <p:nvPr>
            <p:ph type="body" sz="half" idx="1"/>
          </p:nvPr>
        </p:nvSpPr>
        <p:spPr>
          <a:xfrm>
            <a:off x="533400" y="2133600"/>
            <a:ext cx="8001000" cy="3738563"/>
          </a:xfrm>
        </p:spPr>
        <p:txBody>
          <a:bodyPr/>
          <a:lstStyle/>
          <a:p>
            <a:pPr>
              <a:lnSpc>
                <a:spcPct val="80000"/>
              </a:lnSpc>
            </a:pPr>
            <a:r>
              <a:rPr lang="en-US" sz="2900" dirty="0"/>
              <a:t>Barriers to Entry</a:t>
            </a:r>
          </a:p>
          <a:p>
            <a:pPr lvl="1">
              <a:lnSpc>
                <a:spcPct val="80000"/>
              </a:lnSpc>
            </a:pPr>
            <a:r>
              <a:rPr lang="en-US" sz="2600" dirty="0"/>
              <a:t>Additional costs of creating an information system</a:t>
            </a:r>
            <a:r>
              <a:rPr lang="en-US" sz="2600" dirty="0" smtClean="0"/>
              <a:t>. </a:t>
            </a:r>
            <a:endParaRPr lang="en-US" sz="2600" dirty="0" smtClean="0">
              <a:solidFill>
                <a:srgbClr val="000099"/>
              </a:solidFill>
            </a:endParaRPr>
          </a:p>
          <a:p>
            <a:pPr>
              <a:lnSpc>
                <a:spcPct val="80000"/>
              </a:lnSpc>
            </a:pPr>
            <a:r>
              <a:rPr lang="en-US" sz="2900" dirty="0" smtClean="0"/>
              <a:t>Distribution Channels</a:t>
            </a:r>
          </a:p>
          <a:p>
            <a:pPr lvl="1">
              <a:lnSpc>
                <a:spcPct val="80000"/>
              </a:lnSpc>
            </a:pPr>
            <a:r>
              <a:rPr lang="en-US" sz="2600" dirty="0" smtClean="0"/>
              <a:t>Prevent </a:t>
            </a:r>
            <a:r>
              <a:rPr lang="en-US" sz="2600" dirty="0"/>
              <a:t>others from entering the industry.  </a:t>
            </a:r>
          </a:p>
          <a:p>
            <a:pPr>
              <a:lnSpc>
                <a:spcPct val="80000"/>
              </a:lnSpc>
            </a:pPr>
            <a:r>
              <a:rPr lang="en-US" sz="2900" dirty="0"/>
              <a:t>Switching Costs</a:t>
            </a:r>
          </a:p>
          <a:p>
            <a:pPr lvl="1">
              <a:lnSpc>
                <a:spcPct val="80000"/>
              </a:lnSpc>
            </a:pPr>
            <a:r>
              <a:rPr lang="en-US" sz="2600" dirty="0"/>
              <a:t>Consumers incur learning and data transfer costs</a:t>
            </a:r>
            <a:endParaRPr lang="en-US" sz="2600" dirty="0">
              <a:solidFill>
                <a:srgbClr val="000099"/>
              </a:solidFill>
            </a:endParaRPr>
          </a:p>
        </p:txBody>
      </p:sp>
    </p:spTree>
    <p:extLst>
      <p:ext uri="{BB962C8B-B14F-4D97-AF65-F5344CB8AC3E}">
        <p14:creationId xmlns:p14="http://schemas.microsoft.com/office/powerpoint/2010/main" val="30363711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fld id="{2DAA937C-3CE8-484A-AE43-E3745535B35F}" type="slidenum">
              <a:rPr lang="en-US" altLang="en-US"/>
              <a:pPr/>
              <a:t>17</a:t>
            </a:fld>
            <a:endParaRPr lang="en-US" altLang="en-US"/>
          </a:p>
        </p:txBody>
      </p:sp>
      <p:sp>
        <p:nvSpPr>
          <p:cNvPr id="304130" name="Rectangle 2"/>
          <p:cNvSpPr>
            <a:spLocks noGrp="1" noChangeArrowheads="1"/>
          </p:cNvSpPr>
          <p:nvPr>
            <p:ph type="title"/>
          </p:nvPr>
        </p:nvSpPr>
        <p:spPr/>
        <p:txBody>
          <a:bodyPr/>
          <a:lstStyle/>
          <a:p>
            <a:pPr algn="l"/>
            <a:r>
              <a:rPr lang="en-US" sz="3800" b="1" dirty="0">
                <a:solidFill>
                  <a:srgbClr val="FF0000"/>
                </a:solidFill>
              </a:rPr>
              <a:t>Competitive Advantage From </a:t>
            </a:r>
            <a:r>
              <a:rPr lang="en-US" sz="3800" b="1" dirty="0" smtClean="0">
                <a:solidFill>
                  <a:srgbClr val="FF0000"/>
                </a:solidFill>
              </a:rPr>
              <a:t>IT:</a:t>
            </a:r>
            <a:endParaRPr lang="en-US" sz="3800" b="1" dirty="0">
              <a:solidFill>
                <a:srgbClr val="FF0000"/>
              </a:solidFill>
            </a:endParaRPr>
          </a:p>
        </p:txBody>
      </p:sp>
      <p:sp>
        <p:nvSpPr>
          <p:cNvPr id="304131" name="Rectangle 3"/>
          <p:cNvSpPr>
            <a:spLocks noGrp="1" noChangeArrowheads="1"/>
          </p:cNvSpPr>
          <p:nvPr>
            <p:ph type="body" sz="half" idx="2"/>
          </p:nvPr>
        </p:nvSpPr>
        <p:spPr>
          <a:xfrm>
            <a:off x="533400" y="1981200"/>
            <a:ext cx="7856538" cy="3965575"/>
          </a:xfrm>
        </p:spPr>
        <p:txBody>
          <a:bodyPr/>
          <a:lstStyle/>
          <a:p>
            <a:pPr>
              <a:lnSpc>
                <a:spcPct val="90000"/>
              </a:lnSpc>
            </a:pPr>
            <a:r>
              <a:rPr lang="en-US"/>
              <a:t>Lower Production Costs</a:t>
            </a:r>
          </a:p>
          <a:p>
            <a:pPr lvl="1">
              <a:lnSpc>
                <a:spcPct val="90000"/>
              </a:lnSpc>
            </a:pPr>
            <a:r>
              <a:rPr lang="en-US" sz="2200"/>
              <a:t>IT to cut costs</a:t>
            </a:r>
            <a:endParaRPr lang="en-US" sz="2200">
              <a:solidFill>
                <a:srgbClr val="000099"/>
              </a:solidFill>
            </a:endParaRPr>
          </a:p>
          <a:p>
            <a:pPr>
              <a:lnSpc>
                <a:spcPct val="90000"/>
              </a:lnSpc>
            </a:pPr>
            <a:r>
              <a:rPr lang="en-US"/>
              <a:t>Product Differentiation</a:t>
            </a:r>
          </a:p>
          <a:p>
            <a:pPr lvl="1">
              <a:lnSpc>
                <a:spcPct val="90000"/>
              </a:lnSpc>
            </a:pPr>
            <a:r>
              <a:rPr lang="en-US" sz="2200"/>
              <a:t>Add new features or create new products with IT</a:t>
            </a:r>
            <a:endParaRPr lang="en-US" sz="2200">
              <a:solidFill>
                <a:srgbClr val="000099"/>
              </a:solidFill>
            </a:endParaRPr>
          </a:p>
          <a:p>
            <a:pPr>
              <a:lnSpc>
                <a:spcPct val="90000"/>
              </a:lnSpc>
            </a:pPr>
            <a:r>
              <a:rPr lang="en-US"/>
              <a:t>Quality Management</a:t>
            </a:r>
          </a:p>
          <a:p>
            <a:pPr lvl="1">
              <a:lnSpc>
                <a:spcPct val="90000"/>
              </a:lnSpc>
            </a:pPr>
            <a:r>
              <a:rPr lang="en-US" sz="2200"/>
              <a:t>Monitoring production lines and analyzing data</a:t>
            </a:r>
            <a:endParaRPr lang="en-US" sz="2200">
              <a:solidFill>
                <a:srgbClr val="000099"/>
              </a:solidFill>
            </a:endParaRPr>
          </a:p>
          <a:p>
            <a:pPr>
              <a:lnSpc>
                <a:spcPct val="90000"/>
              </a:lnSpc>
            </a:pPr>
            <a:r>
              <a:rPr lang="en-US"/>
              <a:t>Value Chain</a:t>
            </a:r>
          </a:p>
          <a:p>
            <a:pPr lvl="1">
              <a:lnSpc>
                <a:spcPct val="90000"/>
              </a:lnSpc>
            </a:pPr>
            <a:r>
              <a:rPr lang="en-US" sz="2200"/>
              <a:t>Expanding forward or back the value chain to find greater profits</a:t>
            </a:r>
            <a:endParaRPr lang="en-US" sz="2200">
              <a:solidFill>
                <a:srgbClr val="000099"/>
              </a:solidFill>
            </a:endParaRPr>
          </a:p>
        </p:txBody>
      </p:sp>
    </p:spTree>
    <p:extLst>
      <p:ext uri="{BB962C8B-B14F-4D97-AF65-F5344CB8AC3E}">
        <p14:creationId xmlns:p14="http://schemas.microsoft.com/office/powerpoint/2010/main" val="364135453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BB84B54-B1BC-4791-BA1A-F87A2472A3B9}" type="slidenum">
              <a:rPr lang="en-US" altLang="en-US"/>
              <a:pPr/>
              <a:t>18</a:t>
            </a:fld>
            <a:endParaRPr lang="en-US" altLang="en-US"/>
          </a:p>
        </p:txBody>
      </p:sp>
      <p:sp>
        <p:nvSpPr>
          <p:cNvPr id="311298" name="Rectangle 2"/>
          <p:cNvSpPr>
            <a:spLocks noGrp="1" noChangeArrowheads="1"/>
          </p:cNvSpPr>
          <p:nvPr>
            <p:ph type="title"/>
          </p:nvPr>
        </p:nvSpPr>
        <p:spPr/>
        <p:txBody>
          <a:bodyPr/>
          <a:lstStyle/>
          <a:p>
            <a:pPr algn="l"/>
            <a:r>
              <a:rPr lang="en-US" sz="3800" b="1" dirty="0">
                <a:solidFill>
                  <a:srgbClr val="FF0000"/>
                </a:solidFill>
              </a:rPr>
              <a:t>Search for Innovation: Marketing</a:t>
            </a:r>
          </a:p>
        </p:txBody>
      </p:sp>
      <p:sp>
        <p:nvSpPr>
          <p:cNvPr id="311299" name="Rectangle 3"/>
          <p:cNvSpPr>
            <a:spLocks noGrp="1" noChangeArrowheads="1"/>
          </p:cNvSpPr>
          <p:nvPr>
            <p:ph type="body" idx="1"/>
          </p:nvPr>
        </p:nvSpPr>
        <p:spPr>
          <a:xfrm>
            <a:off x="609600" y="1905000"/>
            <a:ext cx="7924800" cy="4114800"/>
          </a:xfrm>
        </p:spPr>
        <p:txBody>
          <a:bodyPr/>
          <a:lstStyle/>
          <a:p>
            <a:r>
              <a:rPr lang="en-US"/>
              <a:t>Frequent buyer databases</a:t>
            </a:r>
          </a:p>
          <a:p>
            <a:r>
              <a:rPr lang="en-US"/>
              <a:t>Point-of-Sale and trends</a:t>
            </a:r>
          </a:p>
          <a:p>
            <a:r>
              <a:rPr lang="en-US"/>
              <a:t>Statistical analysis of data</a:t>
            </a:r>
          </a:p>
          <a:p>
            <a:r>
              <a:rPr lang="en-US"/>
              <a:t>Geographic Information Systems</a:t>
            </a:r>
          </a:p>
          <a:p>
            <a:r>
              <a:rPr lang="en-US"/>
              <a:t>Links to external marketing agencies</a:t>
            </a:r>
          </a:p>
          <a:p>
            <a:r>
              <a:rPr lang="en-US"/>
              <a:t>Multimedia development of promotions</a:t>
            </a:r>
          </a:p>
        </p:txBody>
      </p:sp>
    </p:spTree>
    <p:extLst>
      <p:ext uri="{BB962C8B-B14F-4D97-AF65-F5344CB8AC3E}">
        <p14:creationId xmlns:p14="http://schemas.microsoft.com/office/powerpoint/2010/main" val="270674010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E889C1B-22A3-4746-B744-D5A151822C92}" type="slidenum">
              <a:rPr lang="en-US" altLang="en-US"/>
              <a:pPr/>
              <a:t>19</a:t>
            </a:fld>
            <a:endParaRPr lang="en-US" altLang="en-US"/>
          </a:p>
        </p:txBody>
      </p:sp>
      <p:sp>
        <p:nvSpPr>
          <p:cNvPr id="312322" name="Rectangle 2"/>
          <p:cNvSpPr>
            <a:spLocks noGrp="1" noChangeArrowheads="1"/>
          </p:cNvSpPr>
          <p:nvPr>
            <p:ph type="title"/>
          </p:nvPr>
        </p:nvSpPr>
        <p:spPr/>
        <p:txBody>
          <a:bodyPr>
            <a:normAutofit fontScale="90000"/>
          </a:bodyPr>
          <a:lstStyle/>
          <a:p>
            <a:pPr algn="l"/>
            <a:r>
              <a:rPr lang="en-US" sz="3800" b="1" dirty="0">
                <a:solidFill>
                  <a:srgbClr val="FF0000"/>
                </a:solidFill>
              </a:rPr>
              <a:t>Search for Innovation: </a:t>
            </a:r>
            <a:br>
              <a:rPr lang="en-US" sz="3800" b="1" dirty="0">
                <a:solidFill>
                  <a:srgbClr val="FF0000"/>
                </a:solidFill>
              </a:rPr>
            </a:br>
            <a:r>
              <a:rPr lang="en-US" sz="3800" b="1" dirty="0">
                <a:solidFill>
                  <a:srgbClr val="FF0000"/>
                </a:solidFill>
              </a:rPr>
              <a:t>Sales and Order Entry</a:t>
            </a:r>
          </a:p>
        </p:txBody>
      </p:sp>
      <p:sp>
        <p:nvSpPr>
          <p:cNvPr id="312323" name="Rectangle 3"/>
          <p:cNvSpPr>
            <a:spLocks noGrp="1" noChangeArrowheads="1"/>
          </p:cNvSpPr>
          <p:nvPr>
            <p:ph type="body" idx="1"/>
          </p:nvPr>
        </p:nvSpPr>
        <p:spPr>
          <a:xfrm>
            <a:off x="533400" y="1981200"/>
            <a:ext cx="8001000" cy="4114800"/>
          </a:xfrm>
        </p:spPr>
        <p:txBody>
          <a:bodyPr/>
          <a:lstStyle/>
          <a:p>
            <a:r>
              <a:rPr lang="en-US" sz="2600"/>
              <a:t>Sales force automation, hand-held computers</a:t>
            </a:r>
          </a:p>
          <a:p>
            <a:r>
              <a:rPr lang="en-US" sz="2600"/>
              <a:t>Customer workstation access</a:t>
            </a:r>
          </a:p>
          <a:p>
            <a:r>
              <a:rPr lang="en-US" sz="2600"/>
              <a:t>Expert Systems for </a:t>
            </a:r>
          </a:p>
          <a:p>
            <a:pPr lvl="1"/>
            <a:r>
              <a:rPr lang="en-US" sz="2200"/>
              <a:t>product and option selection</a:t>
            </a:r>
          </a:p>
          <a:p>
            <a:pPr lvl="1"/>
            <a:r>
              <a:rPr lang="en-US" sz="2200"/>
              <a:t>configuration and shipping</a:t>
            </a:r>
          </a:p>
          <a:p>
            <a:r>
              <a:rPr lang="en-US" sz="2600"/>
              <a:t>Front-line support</a:t>
            </a:r>
          </a:p>
          <a:p>
            <a:pPr lvl="1"/>
            <a:r>
              <a:rPr lang="en-US" sz="2200"/>
              <a:t>expert systems, e-mail, work groups</a:t>
            </a:r>
          </a:p>
          <a:p>
            <a:r>
              <a:rPr lang="en-US" sz="2600"/>
              <a:t>CRM </a:t>
            </a:r>
          </a:p>
          <a:p>
            <a:pPr lvl="1"/>
            <a:r>
              <a:rPr lang="en-US" sz="2200"/>
              <a:t>shared data with Customer Service</a:t>
            </a:r>
          </a:p>
        </p:txBody>
      </p:sp>
    </p:spTree>
    <p:extLst>
      <p:ext uri="{BB962C8B-B14F-4D97-AF65-F5344CB8AC3E}">
        <p14:creationId xmlns:p14="http://schemas.microsoft.com/office/powerpoint/2010/main" val="32508199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75EAD0F-F074-4BC5-8DF2-645B1EC94A06}" type="slidenum">
              <a:rPr lang="en-US" altLang="en-US"/>
              <a:pPr/>
              <a:t>2</a:t>
            </a:fld>
            <a:endParaRPr lang="en-US" altLang="en-US"/>
          </a:p>
        </p:txBody>
      </p:sp>
      <p:sp>
        <p:nvSpPr>
          <p:cNvPr id="331780" name="Rectangle 4"/>
          <p:cNvSpPr>
            <a:spLocks noGrp="1" noChangeArrowheads="1"/>
          </p:cNvSpPr>
          <p:nvPr>
            <p:ph type="title"/>
          </p:nvPr>
        </p:nvSpPr>
        <p:spPr/>
        <p:txBody>
          <a:bodyPr/>
          <a:lstStyle/>
          <a:p>
            <a:pPr algn="l"/>
            <a:r>
              <a:rPr lang="en-US" sz="4000" b="1" dirty="0">
                <a:solidFill>
                  <a:srgbClr val="FF0000"/>
                </a:solidFill>
              </a:rPr>
              <a:t>Introductions</a:t>
            </a:r>
          </a:p>
        </p:txBody>
      </p:sp>
      <p:sp>
        <p:nvSpPr>
          <p:cNvPr id="331781" name="Rectangle 5"/>
          <p:cNvSpPr>
            <a:spLocks noGrp="1" noChangeArrowheads="1"/>
          </p:cNvSpPr>
          <p:nvPr>
            <p:ph type="body" idx="1"/>
          </p:nvPr>
        </p:nvSpPr>
        <p:spPr>
          <a:xfrm>
            <a:off x="457200" y="1295400"/>
            <a:ext cx="8305800" cy="5181600"/>
          </a:xfrm>
        </p:spPr>
        <p:txBody>
          <a:bodyPr>
            <a:normAutofit fontScale="92500" lnSpcReduction="20000"/>
          </a:bodyPr>
          <a:lstStyle/>
          <a:p>
            <a:endParaRPr lang="en-US" dirty="0" smtClean="0"/>
          </a:p>
          <a:p>
            <a:r>
              <a:rPr lang="en-US" dirty="0" smtClean="0"/>
              <a:t>Contact </a:t>
            </a:r>
            <a:r>
              <a:rPr lang="en-US" dirty="0"/>
              <a:t>Information</a:t>
            </a:r>
          </a:p>
          <a:p>
            <a:pPr lvl="1"/>
            <a:r>
              <a:rPr lang="en-US" dirty="0"/>
              <a:t>Email (preferred):</a:t>
            </a:r>
          </a:p>
          <a:p>
            <a:pPr lvl="2"/>
            <a:r>
              <a:rPr lang="en-US" dirty="0" smtClean="0"/>
              <a:t>david.mcgettigan@temple.edu</a:t>
            </a:r>
            <a:endParaRPr lang="en-US" dirty="0"/>
          </a:p>
          <a:p>
            <a:pPr lvl="1"/>
            <a:r>
              <a:rPr lang="en-US" dirty="0"/>
              <a:t>Work </a:t>
            </a:r>
            <a:r>
              <a:rPr lang="en-US" dirty="0" smtClean="0"/>
              <a:t>Phone (urgent issues only):</a:t>
            </a:r>
            <a:endParaRPr lang="en-US" dirty="0"/>
          </a:p>
          <a:p>
            <a:pPr lvl="2"/>
            <a:r>
              <a:rPr lang="en-US" dirty="0" smtClean="0"/>
              <a:t>484-865-4418</a:t>
            </a:r>
          </a:p>
          <a:p>
            <a:pPr lvl="2"/>
            <a:endParaRPr lang="en-US" dirty="0"/>
          </a:p>
          <a:p>
            <a:r>
              <a:rPr lang="en-US" dirty="0"/>
              <a:t>Work Experience</a:t>
            </a:r>
          </a:p>
          <a:p>
            <a:pPr lvl="1"/>
            <a:r>
              <a:rPr lang="en-US" dirty="0" smtClean="0"/>
              <a:t>Pfizer</a:t>
            </a:r>
          </a:p>
          <a:p>
            <a:pPr lvl="1"/>
            <a:r>
              <a:rPr lang="en-US" dirty="0" smtClean="0"/>
              <a:t>Wyeth </a:t>
            </a:r>
            <a:r>
              <a:rPr lang="en-US" dirty="0"/>
              <a:t>Pharmaceuticals</a:t>
            </a:r>
          </a:p>
          <a:p>
            <a:pPr lvl="1"/>
            <a:r>
              <a:rPr lang="en-US" dirty="0"/>
              <a:t>Exxon Mobil Corporation</a:t>
            </a:r>
          </a:p>
          <a:p>
            <a:pPr lvl="1"/>
            <a:r>
              <a:rPr lang="en-US" dirty="0"/>
              <a:t>DuPont Corporation</a:t>
            </a:r>
          </a:p>
        </p:txBody>
      </p:sp>
    </p:spTree>
    <p:extLst>
      <p:ext uri="{BB962C8B-B14F-4D97-AF65-F5344CB8AC3E}">
        <p14:creationId xmlns:p14="http://schemas.microsoft.com/office/powerpoint/2010/main" val="205147170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54C790F-9621-4BF8-923B-F4241DA461EE}" type="slidenum">
              <a:rPr lang="en-US" altLang="en-US"/>
              <a:pPr/>
              <a:t>20</a:t>
            </a:fld>
            <a:endParaRPr lang="en-US" altLang="en-US"/>
          </a:p>
        </p:txBody>
      </p:sp>
      <p:sp>
        <p:nvSpPr>
          <p:cNvPr id="313346" name="Rectangle 2"/>
          <p:cNvSpPr>
            <a:spLocks noGrp="1" noChangeArrowheads="1"/>
          </p:cNvSpPr>
          <p:nvPr>
            <p:ph type="title"/>
          </p:nvPr>
        </p:nvSpPr>
        <p:spPr/>
        <p:txBody>
          <a:bodyPr>
            <a:normAutofit fontScale="90000"/>
          </a:bodyPr>
          <a:lstStyle/>
          <a:p>
            <a:pPr algn="l"/>
            <a:r>
              <a:rPr lang="en-US" sz="3800" b="1" dirty="0">
                <a:solidFill>
                  <a:srgbClr val="FF0000"/>
                </a:solidFill>
              </a:rPr>
              <a:t>Search for Innovation: </a:t>
            </a:r>
            <a:br>
              <a:rPr lang="en-US" sz="3800" b="1" dirty="0">
                <a:solidFill>
                  <a:srgbClr val="FF0000"/>
                </a:solidFill>
              </a:rPr>
            </a:br>
            <a:r>
              <a:rPr lang="en-US" sz="3800" b="1" dirty="0">
                <a:solidFill>
                  <a:srgbClr val="FF0000"/>
                </a:solidFill>
              </a:rPr>
              <a:t>Post Sale Service</a:t>
            </a:r>
          </a:p>
        </p:txBody>
      </p:sp>
      <p:sp>
        <p:nvSpPr>
          <p:cNvPr id="313347" name="Rectangle 3"/>
          <p:cNvSpPr>
            <a:spLocks noGrp="1" noChangeArrowheads="1"/>
          </p:cNvSpPr>
          <p:nvPr>
            <p:ph type="body" idx="1"/>
          </p:nvPr>
        </p:nvSpPr>
        <p:spPr>
          <a:xfrm>
            <a:off x="685800" y="1905000"/>
            <a:ext cx="7848600" cy="4114800"/>
          </a:xfrm>
        </p:spPr>
        <p:txBody>
          <a:bodyPr>
            <a:normAutofit lnSpcReduction="10000"/>
          </a:bodyPr>
          <a:lstStyle/>
          <a:p>
            <a:pPr>
              <a:lnSpc>
                <a:spcPct val="90000"/>
              </a:lnSpc>
            </a:pPr>
            <a:r>
              <a:rPr lang="en-US"/>
              <a:t>Portable computers for service anywhere</a:t>
            </a:r>
          </a:p>
          <a:p>
            <a:pPr>
              <a:lnSpc>
                <a:spcPct val="90000"/>
              </a:lnSpc>
            </a:pPr>
            <a:r>
              <a:rPr lang="en-US"/>
              <a:t>Databases (e.g., customer service)</a:t>
            </a:r>
          </a:p>
          <a:p>
            <a:pPr>
              <a:lnSpc>
                <a:spcPct val="90000"/>
              </a:lnSpc>
            </a:pPr>
            <a:r>
              <a:rPr lang="en-US"/>
              <a:t>Location monitoring of service personnel</a:t>
            </a:r>
          </a:p>
          <a:p>
            <a:pPr>
              <a:lnSpc>
                <a:spcPct val="90000"/>
              </a:lnSpc>
            </a:pPr>
            <a:r>
              <a:rPr lang="en-US"/>
              <a:t>Product internal, automatic diagnostics</a:t>
            </a:r>
          </a:p>
          <a:p>
            <a:pPr>
              <a:lnSpc>
                <a:spcPct val="90000"/>
              </a:lnSpc>
            </a:pPr>
            <a:r>
              <a:rPr lang="en-US"/>
              <a:t>Expert Systems</a:t>
            </a:r>
          </a:p>
          <a:p>
            <a:pPr lvl="1">
              <a:lnSpc>
                <a:spcPct val="90000"/>
              </a:lnSpc>
            </a:pPr>
            <a:r>
              <a:rPr lang="en-US"/>
              <a:t>diagnostic tools</a:t>
            </a:r>
          </a:p>
          <a:p>
            <a:pPr>
              <a:lnSpc>
                <a:spcPct val="90000"/>
              </a:lnSpc>
            </a:pPr>
            <a:r>
              <a:rPr lang="en-US"/>
              <a:t>CRM</a:t>
            </a:r>
          </a:p>
          <a:p>
            <a:pPr lvl="1">
              <a:lnSpc>
                <a:spcPct val="90000"/>
              </a:lnSpc>
            </a:pPr>
            <a:r>
              <a:rPr lang="en-US"/>
              <a:t>Shared data with Sales</a:t>
            </a:r>
          </a:p>
        </p:txBody>
      </p:sp>
    </p:spTree>
    <p:extLst>
      <p:ext uri="{BB962C8B-B14F-4D97-AF65-F5344CB8AC3E}">
        <p14:creationId xmlns:p14="http://schemas.microsoft.com/office/powerpoint/2010/main" val="15318847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A7F70E1-4544-4F3E-AD6D-6072AE290043}" type="slidenum">
              <a:rPr lang="en-US" altLang="en-US"/>
              <a:pPr/>
              <a:t>21</a:t>
            </a:fld>
            <a:endParaRPr lang="en-US" altLang="en-US"/>
          </a:p>
        </p:txBody>
      </p:sp>
      <p:sp>
        <p:nvSpPr>
          <p:cNvPr id="314370" name="Rectangle 2"/>
          <p:cNvSpPr>
            <a:spLocks noGrp="1" noChangeArrowheads="1"/>
          </p:cNvSpPr>
          <p:nvPr>
            <p:ph type="title"/>
          </p:nvPr>
        </p:nvSpPr>
        <p:spPr/>
        <p:txBody>
          <a:bodyPr/>
          <a:lstStyle/>
          <a:p>
            <a:pPr algn="l"/>
            <a:r>
              <a:rPr lang="en-US" sz="3800" b="1" dirty="0">
                <a:solidFill>
                  <a:srgbClr val="FF0000"/>
                </a:solidFill>
              </a:rPr>
              <a:t>Search for Innovation: Manufacturing</a:t>
            </a:r>
          </a:p>
        </p:txBody>
      </p:sp>
      <p:sp>
        <p:nvSpPr>
          <p:cNvPr id="314371" name="Rectangle 3"/>
          <p:cNvSpPr>
            <a:spLocks noGrp="1" noChangeArrowheads="1"/>
          </p:cNvSpPr>
          <p:nvPr>
            <p:ph type="body" idx="1"/>
          </p:nvPr>
        </p:nvSpPr>
        <p:spPr>
          <a:xfrm>
            <a:off x="533400" y="1905000"/>
            <a:ext cx="8001000" cy="4114800"/>
          </a:xfrm>
        </p:spPr>
        <p:txBody>
          <a:bodyPr/>
          <a:lstStyle/>
          <a:p>
            <a:r>
              <a:rPr lang="en-US"/>
              <a:t>Links to customers</a:t>
            </a:r>
          </a:p>
          <a:p>
            <a:r>
              <a:rPr lang="en-US"/>
              <a:t>Links to suppliers</a:t>
            </a:r>
          </a:p>
          <a:p>
            <a:r>
              <a:rPr lang="en-US"/>
              <a:t>Mass customization</a:t>
            </a:r>
          </a:p>
          <a:p>
            <a:r>
              <a:rPr lang="en-US"/>
              <a:t>Robotics</a:t>
            </a:r>
          </a:p>
          <a:p>
            <a:r>
              <a:rPr lang="en-US"/>
              <a:t>Diagnostic Expert Systems</a:t>
            </a:r>
          </a:p>
          <a:p>
            <a:r>
              <a:rPr lang="en-US"/>
              <a:t>Quality monitoring and control</a:t>
            </a:r>
          </a:p>
        </p:txBody>
      </p:sp>
    </p:spTree>
    <p:extLst>
      <p:ext uri="{BB962C8B-B14F-4D97-AF65-F5344CB8AC3E}">
        <p14:creationId xmlns:p14="http://schemas.microsoft.com/office/powerpoint/2010/main" val="407076358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C897385-DC14-4A85-81FA-D3B424179C8F}" type="slidenum">
              <a:rPr lang="en-US" altLang="en-US"/>
              <a:pPr/>
              <a:t>22</a:t>
            </a:fld>
            <a:endParaRPr lang="en-US" altLang="en-US"/>
          </a:p>
        </p:txBody>
      </p:sp>
      <p:sp>
        <p:nvSpPr>
          <p:cNvPr id="315394" name="Rectangle 2"/>
          <p:cNvSpPr>
            <a:spLocks noGrp="1" noChangeArrowheads="1"/>
          </p:cNvSpPr>
          <p:nvPr>
            <p:ph type="title"/>
          </p:nvPr>
        </p:nvSpPr>
        <p:spPr/>
        <p:txBody>
          <a:bodyPr>
            <a:normAutofit fontScale="90000"/>
          </a:bodyPr>
          <a:lstStyle/>
          <a:p>
            <a:pPr algn="l"/>
            <a:r>
              <a:rPr lang="en-US" sz="3800" b="1" dirty="0">
                <a:solidFill>
                  <a:srgbClr val="FF0000"/>
                </a:solidFill>
              </a:rPr>
              <a:t>Search for Innovation: </a:t>
            </a:r>
            <a:br>
              <a:rPr lang="en-US" sz="3800" b="1" dirty="0">
                <a:solidFill>
                  <a:srgbClr val="FF0000"/>
                </a:solidFill>
              </a:rPr>
            </a:br>
            <a:r>
              <a:rPr lang="en-US" sz="3800" b="1" dirty="0">
                <a:solidFill>
                  <a:srgbClr val="FF0000"/>
                </a:solidFill>
              </a:rPr>
              <a:t>Logistics and Supply</a:t>
            </a:r>
          </a:p>
        </p:txBody>
      </p:sp>
      <p:sp>
        <p:nvSpPr>
          <p:cNvPr id="315395" name="Rectangle 3"/>
          <p:cNvSpPr>
            <a:spLocks noGrp="1" noChangeArrowheads="1"/>
          </p:cNvSpPr>
          <p:nvPr>
            <p:ph type="body" idx="1"/>
          </p:nvPr>
        </p:nvSpPr>
        <p:spPr>
          <a:xfrm>
            <a:off x="762000" y="2209800"/>
            <a:ext cx="7620000" cy="4114800"/>
          </a:xfrm>
        </p:spPr>
        <p:txBody>
          <a:bodyPr/>
          <a:lstStyle/>
          <a:p>
            <a:r>
              <a:rPr lang="en-US" sz="3400"/>
              <a:t>Just-In-Time Inventory and EDI</a:t>
            </a:r>
          </a:p>
          <a:p>
            <a:r>
              <a:rPr lang="en-US" sz="3400"/>
              <a:t>Configuration and design</a:t>
            </a:r>
          </a:p>
          <a:p>
            <a:r>
              <a:rPr lang="en-US" sz="3400"/>
              <a:t>Searching for availability, pricing, networks, et al.</a:t>
            </a:r>
          </a:p>
        </p:txBody>
      </p:sp>
    </p:spTree>
    <p:extLst>
      <p:ext uri="{BB962C8B-B14F-4D97-AF65-F5344CB8AC3E}">
        <p14:creationId xmlns:p14="http://schemas.microsoft.com/office/powerpoint/2010/main" val="3866805705"/>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7B1B902-892A-4851-ACE5-3D95D455F0AE}" type="slidenum">
              <a:rPr lang="en-US" altLang="en-US"/>
              <a:pPr/>
              <a:t>23</a:t>
            </a:fld>
            <a:endParaRPr lang="en-US" altLang="en-US"/>
          </a:p>
        </p:txBody>
      </p:sp>
      <p:sp>
        <p:nvSpPr>
          <p:cNvPr id="318466" name="Rectangle 2"/>
          <p:cNvSpPr>
            <a:spLocks noGrp="1" noChangeArrowheads="1"/>
          </p:cNvSpPr>
          <p:nvPr>
            <p:ph type="title"/>
          </p:nvPr>
        </p:nvSpPr>
        <p:spPr/>
        <p:txBody>
          <a:bodyPr/>
          <a:lstStyle/>
          <a:p>
            <a:pPr algn="l"/>
            <a:r>
              <a:rPr lang="en-US" b="1" dirty="0">
                <a:solidFill>
                  <a:srgbClr val="FF0000"/>
                </a:solidFill>
              </a:rPr>
              <a:t>IT Strategy </a:t>
            </a:r>
            <a:r>
              <a:rPr lang="en-US" b="1" dirty="0" smtClean="0">
                <a:solidFill>
                  <a:srgbClr val="FF0000"/>
                </a:solidFill>
              </a:rPr>
              <a:t>Components:</a:t>
            </a:r>
            <a:endParaRPr lang="en-US" b="1" dirty="0">
              <a:solidFill>
                <a:srgbClr val="FF0000"/>
              </a:solidFill>
            </a:endParaRPr>
          </a:p>
        </p:txBody>
      </p:sp>
      <p:sp>
        <p:nvSpPr>
          <p:cNvPr id="318467" name="Rectangle 3"/>
          <p:cNvSpPr>
            <a:spLocks noGrp="1" noChangeArrowheads="1"/>
          </p:cNvSpPr>
          <p:nvPr>
            <p:ph type="body" idx="1"/>
          </p:nvPr>
        </p:nvSpPr>
        <p:spPr>
          <a:xfrm>
            <a:off x="762000" y="1905000"/>
            <a:ext cx="7772400" cy="4114800"/>
          </a:xfrm>
        </p:spPr>
        <p:txBody>
          <a:bodyPr/>
          <a:lstStyle/>
          <a:p>
            <a:r>
              <a:rPr lang="en-US"/>
              <a:t>Infrastructure</a:t>
            </a:r>
          </a:p>
          <a:p>
            <a:r>
              <a:rPr lang="en-US"/>
              <a:t>Applications</a:t>
            </a:r>
          </a:p>
          <a:p>
            <a:r>
              <a:rPr lang="en-US"/>
              <a:t>Service Level Targets or Agreements</a:t>
            </a:r>
          </a:p>
          <a:p>
            <a:r>
              <a:rPr lang="en-US"/>
              <a:t>Human Resources (skills, recruitment and retention strategies, et al.).</a:t>
            </a:r>
          </a:p>
          <a:p>
            <a:r>
              <a:rPr lang="en-US"/>
              <a:t>Processes</a:t>
            </a:r>
          </a:p>
          <a:p>
            <a:r>
              <a:rPr lang="en-US"/>
              <a:t>Organizational Structure</a:t>
            </a:r>
          </a:p>
        </p:txBody>
      </p:sp>
    </p:spTree>
    <p:extLst>
      <p:ext uri="{BB962C8B-B14F-4D97-AF65-F5344CB8AC3E}">
        <p14:creationId xmlns:p14="http://schemas.microsoft.com/office/powerpoint/2010/main" val="209907102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342899" y="2130425"/>
            <a:ext cx="8801101" cy="3418498"/>
          </a:xfrm>
        </p:spPr>
        <p:txBody>
          <a:bodyPr anchor="t">
            <a:normAutofit fontScale="90000"/>
          </a:bodyPr>
          <a:lstStyle/>
          <a:p>
            <a:pPr algn="l">
              <a:defRPr/>
            </a:pPr>
            <a:r>
              <a:rPr lang="en-US" sz="3600" spc="200" dirty="0" smtClean="0">
                <a:solidFill>
                  <a:srgbClr val="595959"/>
                </a:solidFill>
                <a:latin typeface="Helvetica Neue"/>
                <a:cs typeface="Helvetica Neue"/>
              </a:rPr>
              <a:t>Video + Discussion</a:t>
            </a:r>
            <a:r>
              <a:rPr lang="en-US" spc="200" dirty="0" smtClean="0">
                <a:solidFill>
                  <a:srgbClr val="595959"/>
                </a:solidFill>
                <a:latin typeface="Helvetica Neue"/>
                <a:cs typeface="Helvetica Neue"/>
              </a:rPr>
              <a:t>:</a:t>
            </a:r>
            <a:r>
              <a:rPr lang="en-US" sz="3600" spc="200" dirty="0" smtClean="0">
                <a:solidFill>
                  <a:srgbClr val="595959"/>
                </a:solidFill>
                <a:latin typeface="Helvetica Neue"/>
                <a:cs typeface="Helvetica Neue"/>
              </a:rPr>
              <a:t> </a:t>
            </a:r>
            <a:r>
              <a:rPr lang="en-US" spc="200" dirty="0" smtClean="0">
                <a:solidFill>
                  <a:srgbClr val="595959"/>
                </a:solidFill>
                <a:latin typeface="Helvetica Neue"/>
                <a:cs typeface="Helvetica Neue"/>
              </a:rPr>
              <a:t/>
            </a:r>
            <a:br>
              <a:rPr lang="en-US" spc="200" dirty="0" smtClean="0">
                <a:solidFill>
                  <a:srgbClr val="595959"/>
                </a:solidFill>
                <a:latin typeface="Helvetica Neue"/>
                <a:cs typeface="Helvetica Neue"/>
              </a:rPr>
            </a:br>
            <a:r>
              <a:rPr lang="en-US" spc="200" dirty="0" smtClean="0">
                <a:latin typeface="Helvetica Neue"/>
                <a:cs typeface="Helvetica Neue"/>
              </a:rPr>
              <a:t>The </a:t>
            </a:r>
            <a:r>
              <a:rPr lang="en-US" sz="8000" b="1" cap="all" spc="200" dirty="0" smtClean="0">
                <a:solidFill>
                  <a:srgbClr val="FF0000"/>
                </a:solidFill>
                <a:latin typeface="Helvetica Neue"/>
                <a:cs typeface="Helvetica Neue"/>
              </a:rPr>
              <a:t>filter bubble</a:t>
            </a:r>
            <a:br>
              <a:rPr lang="en-US" sz="8000" b="1" cap="all" spc="200" dirty="0" smtClean="0">
                <a:solidFill>
                  <a:srgbClr val="FF0000"/>
                </a:solidFill>
                <a:latin typeface="Helvetica Neue"/>
                <a:cs typeface="Helvetica Neue"/>
              </a:rPr>
            </a:br>
            <a:r>
              <a:rPr lang="en-US" sz="8000" b="1" cap="all" spc="200" dirty="0" smtClean="0">
                <a:solidFill>
                  <a:srgbClr val="FF0000"/>
                </a:solidFill>
                <a:latin typeface="Helvetica Neue"/>
                <a:cs typeface="Helvetica Neue"/>
              </a:rPr>
              <a:t/>
            </a:r>
            <a:br>
              <a:rPr lang="en-US" sz="8000" b="1" cap="all" spc="200" dirty="0" smtClean="0">
                <a:solidFill>
                  <a:srgbClr val="FF0000"/>
                </a:solidFill>
                <a:latin typeface="Helvetica Neue"/>
                <a:cs typeface="Helvetica Neue"/>
              </a:rPr>
            </a:br>
            <a:r>
              <a:rPr lang="en-US" sz="3111" dirty="0" smtClean="0">
                <a:hlinkClick r:id="rId3"/>
              </a:rPr>
              <a:t>https://www.youtube.com/watch?v=B8ofWFx525s</a:t>
            </a:r>
            <a:r>
              <a:rPr lang="en-US" spc="200" dirty="0" smtClean="0">
                <a:solidFill>
                  <a:srgbClr val="595959"/>
                </a:solidFill>
                <a:latin typeface="Helvetica Neue"/>
                <a:cs typeface="Helvetica Neue"/>
                <a:hlinkClick r:id="rId3"/>
              </a:rPr>
              <a:t/>
            </a:r>
            <a:br>
              <a:rPr lang="en-US" spc="200" dirty="0" smtClean="0">
                <a:solidFill>
                  <a:srgbClr val="595959"/>
                </a:solidFill>
                <a:latin typeface="Helvetica Neue"/>
                <a:cs typeface="Helvetica Neue"/>
                <a:hlinkClick r:id="rId3"/>
              </a:rPr>
            </a:br>
            <a:endParaRPr lang="en-US" spc="200" dirty="0">
              <a:solidFill>
                <a:srgbClr val="000000"/>
              </a:solidFill>
              <a:latin typeface="Helvetica Neue"/>
              <a:cs typeface="Helvetica Neue"/>
            </a:endParaRPr>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1"/>
          <p:cNvSpPr>
            <a:spLocks noGrp="1" noChangeArrowheads="1"/>
          </p:cNvSpPr>
          <p:nvPr>
            <p:ph type="title"/>
          </p:nvPr>
        </p:nvSpPr>
        <p:spPr>
          <a:xfrm>
            <a:off x="401747" y="2209799"/>
            <a:ext cx="6989654" cy="4648201"/>
          </a:xfrm>
        </p:spPr>
        <p:txBody>
          <a:bodyPr>
            <a:normAutofit fontScale="90000"/>
          </a:bodyPr>
          <a:lstStyle/>
          <a:p>
            <a:pPr lvl="0" algn="l"/>
            <a:r>
              <a:rPr lang="en-US" sz="2800" dirty="0" smtClean="0"/>
              <a:t>-  How does this change your perception of the web?</a:t>
            </a:r>
            <a:br>
              <a:rPr lang="en-US" sz="2800" dirty="0" smtClean="0"/>
            </a:br>
            <a:r>
              <a:rPr lang="en-US" sz="2800" dirty="0" smtClean="0"/>
              <a:t>-  If you have a computer, make sure you are signed in and search on Google.  Search for “Washington DC”.  Do you all get the same results?</a:t>
            </a:r>
            <a:br>
              <a:rPr lang="en-US" sz="2800" dirty="0" smtClean="0"/>
            </a:br>
            <a:r>
              <a:rPr lang="en-US" sz="2800" dirty="0" smtClean="0"/>
              <a:t>-  Is the web broadening our knowledge or reinforcing what we already know?</a:t>
            </a:r>
            <a:br>
              <a:rPr lang="en-US" sz="2800" dirty="0" smtClean="0"/>
            </a:br>
            <a:r>
              <a:rPr lang="en-US" sz="2800" dirty="0" smtClean="0"/>
              <a:t>-  Is this “service” valuable to you?</a:t>
            </a:r>
            <a:br>
              <a:rPr lang="en-US" sz="2800" dirty="0" smtClean="0"/>
            </a:br>
            <a:r>
              <a:rPr lang="en-US" sz="2800" dirty="0" smtClean="0"/>
              <a:t>-  How does this impact decision making in business?</a:t>
            </a:r>
            <a:endParaRPr lang="en-US" sz="2800" dirty="0" smtClean="0">
              <a:solidFill>
                <a:srgbClr val="000000"/>
              </a:solidFill>
            </a:endParaRPr>
          </a:p>
        </p:txBody>
      </p:sp>
      <p:sp>
        <p:nvSpPr>
          <p:cNvPr id="293891" name="TextBox 3"/>
          <p:cNvSpPr txBox="1">
            <a:spLocks noChangeArrowheads="1"/>
          </p:cNvSpPr>
          <p:nvPr/>
        </p:nvSpPr>
        <p:spPr bwMode="auto">
          <a:xfrm>
            <a:off x="5410275" y="-3200177"/>
            <a:ext cx="3276079" cy="24718492"/>
          </a:xfrm>
          <a:prstGeom prst="rect">
            <a:avLst/>
          </a:prstGeom>
          <a:noFill/>
          <a:ln w="9525">
            <a:noFill/>
            <a:miter lim="800000"/>
            <a:headEnd/>
            <a:tailEnd/>
          </a:ln>
        </p:spPr>
        <p:txBody>
          <a:bodyPr lIns="91435" tIns="45718" rIns="91435" bIns="45718">
            <a:prstTxWarp prst="textNoShape">
              <a:avLst/>
            </a:prstTxWarp>
            <a:spAutoFit/>
          </a:bodyPr>
          <a:lstStyle/>
          <a:p>
            <a:r>
              <a:rPr lang="en-US" sz="80000" dirty="0">
                <a:solidFill>
                  <a:srgbClr val="FF0000"/>
                </a:solidFill>
                <a:latin typeface="Helvetica" charset="0"/>
              </a:rPr>
              <a:t>?</a:t>
            </a:r>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342899" y="2130425"/>
            <a:ext cx="7218577" cy="3418498"/>
          </a:xfrm>
        </p:spPr>
        <p:txBody>
          <a:bodyPr anchor="t">
            <a:normAutofit fontScale="90000"/>
          </a:bodyPr>
          <a:lstStyle/>
          <a:p>
            <a:pPr algn="l">
              <a:defRPr/>
            </a:pPr>
            <a:r>
              <a:rPr lang="en-US" sz="3600" spc="200" dirty="0" smtClean="0">
                <a:solidFill>
                  <a:srgbClr val="595959"/>
                </a:solidFill>
                <a:latin typeface="Helvetica Neue"/>
                <a:cs typeface="Helvetica Neue"/>
              </a:rPr>
              <a:t>First Assignment Due Next Week</a:t>
            </a:r>
            <a:r>
              <a:rPr lang="en-US" spc="200" dirty="0" smtClean="0">
                <a:solidFill>
                  <a:srgbClr val="595959"/>
                </a:solidFill>
                <a:latin typeface="Helvetica Neue"/>
                <a:cs typeface="Helvetica Neue"/>
              </a:rPr>
              <a:t>:</a:t>
            </a:r>
            <a:r>
              <a:rPr lang="en-US" sz="3600" spc="200" dirty="0" smtClean="0">
                <a:solidFill>
                  <a:srgbClr val="595959"/>
                </a:solidFill>
                <a:latin typeface="Helvetica Neue"/>
                <a:cs typeface="Helvetica Neue"/>
              </a:rPr>
              <a:t> </a:t>
            </a:r>
            <a:r>
              <a:rPr lang="en-US" spc="200" dirty="0" smtClean="0">
                <a:solidFill>
                  <a:srgbClr val="595959"/>
                </a:solidFill>
                <a:latin typeface="Helvetica Neue"/>
                <a:cs typeface="Helvetica Neue"/>
              </a:rPr>
              <a:t/>
            </a:r>
            <a:br>
              <a:rPr lang="en-US" spc="200" dirty="0" smtClean="0">
                <a:solidFill>
                  <a:srgbClr val="595959"/>
                </a:solidFill>
                <a:latin typeface="Helvetica Neue"/>
                <a:cs typeface="Helvetica Neue"/>
              </a:rPr>
            </a:br>
            <a:r>
              <a:rPr lang="en-US" sz="8400" b="1" cap="all" spc="200" dirty="0" smtClean="0">
                <a:solidFill>
                  <a:srgbClr val="FF0000"/>
                </a:solidFill>
                <a:latin typeface="Helvetica Neue"/>
                <a:cs typeface="Helvetica Neue"/>
              </a:rPr>
              <a:t>1 hour of code</a:t>
            </a:r>
            <a:r>
              <a:rPr lang="en-US" spc="200" dirty="0" smtClean="0">
                <a:solidFill>
                  <a:srgbClr val="595959"/>
                </a:solidFill>
                <a:latin typeface="Helvetica Neue"/>
                <a:cs typeface="Helvetica Neue"/>
              </a:rPr>
              <a:t/>
            </a:r>
            <a:br>
              <a:rPr lang="en-US" spc="200" dirty="0" smtClean="0">
                <a:solidFill>
                  <a:srgbClr val="595959"/>
                </a:solidFill>
                <a:latin typeface="Helvetica Neue"/>
                <a:cs typeface="Helvetica Neue"/>
              </a:rPr>
            </a:br>
            <a:endParaRPr lang="en-US" spc="200" dirty="0">
              <a:solidFill>
                <a:srgbClr val="000000"/>
              </a:solidFill>
              <a:latin typeface="Helvetica Neue"/>
              <a:cs typeface="Helvetica Neue"/>
            </a:endParaRPr>
          </a:p>
        </p:txBody>
      </p:sp>
    </p:spTree>
    <p:extLst>
      <p:ext uri="{BB962C8B-B14F-4D97-AF65-F5344CB8AC3E}">
        <p14:creationId xmlns:p14="http://schemas.microsoft.com/office/powerpoint/2010/main" val="94966078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1"/>
            <a:ext cx="8458200" cy="6324600"/>
          </a:xfrm>
        </p:spPr>
        <p:txBody>
          <a:bodyPr>
            <a:normAutofit fontScale="90000"/>
          </a:bodyPr>
          <a:lstStyle/>
          <a:p>
            <a:pPr algn="l"/>
            <a:r>
              <a:rPr lang="en-US" b="1" dirty="0" smtClean="0">
                <a:solidFill>
                  <a:srgbClr val="FF0000"/>
                </a:solidFill>
              </a:rPr>
              <a:t>Learn IT Assignments #1</a:t>
            </a:r>
            <a:r>
              <a:rPr lang="en-US" dirty="0" smtClean="0">
                <a:solidFill>
                  <a:srgbClr val="000000"/>
                </a:solidFill>
              </a:rPr>
              <a:t/>
            </a:r>
            <a:br>
              <a:rPr lang="en-US" dirty="0" smtClean="0">
                <a:solidFill>
                  <a:srgbClr val="000000"/>
                </a:solidFill>
              </a:rPr>
            </a:br>
            <a:r>
              <a:rPr lang="en-US" sz="2000" b="1" dirty="0" smtClean="0"/>
              <a:t>Activity: You too can code</a:t>
            </a:r>
            <a:br>
              <a:rPr lang="en-US" sz="2000" b="1" dirty="0" smtClean="0"/>
            </a:br>
            <a:r>
              <a:rPr lang="en-US" sz="2000" b="1" dirty="0" smtClean="0"/>
              <a:t/>
            </a:r>
            <a:br>
              <a:rPr lang="en-US" sz="2000" b="1" dirty="0" smtClean="0"/>
            </a:br>
            <a:r>
              <a:rPr lang="en-US" sz="2000" b="1" dirty="0" smtClean="0"/>
              <a:t>Objective</a:t>
            </a:r>
            <a:br>
              <a:rPr lang="en-US" sz="2000" b="1" dirty="0" smtClean="0"/>
            </a:br>
            <a:r>
              <a:rPr lang="en-US" sz="2000" dirty="0" smtClean="0"/>
              <a:t>The objective of this activity is to demystify programming by learn the basics of a popular programming language (JavaScript).</a:t>
            </a:r>
            <a:br>
              <a:rPr lang="en-US" sz="2000" dirty="0" smtClean="0"/>
            </a:br>
            <a:r>
              <a:rPr lang="en-US" sz="2000" b="1" dirty="0" smtClean="0"/>
              <a:t>Activity Requirements</a:t>
            </a:r>
            <a:br>
              <a:rPr lang="en-US" sz="2000" b="1" dirty="0" smtClean="0"/>
            </a:br>
            <a:r>
              <a:rPr lang="en-US" sz="2000" dirty="0" smtClean="0"/>
              <a:t>Go to </a:t>
            </a:r>
            <a:r>
              <a:rPr lang="en-US" sz="2000" dirty="0" smtClean="0">
                <a:hlinkClick r:id="rId2"/>
              </a:rPr>
              <a:t>http://www.codecademy.com/</a:t>
            </a:r>
            <a:r>
              <a:rPr lang="en-US" sz="2000" dirty="0" smtClean="0"/>
              <a:t> and create an account (“Sign up”).</a:t>
            </a:r>
            <a:br>
              <a:rPr lang="en-US" sz="2000" dirty="0" smtClean="0"/>
            </a:br>
            <a:r>
              <a:rPr lang="en-US" sz="2000" dirty="0" smtClean="0"/>
              <a:t>Go to </a:t>
            </a:r>
            <a:r>
              <a:rPr lang="en-US" sz="2000" dirty="0"/>
              <a:t> </a:t>
            </a:r>
            <a:r>
              <a:rPr lang="en-US" sz="2000" dirty="0">
                <a:hlinkClick r:id="rId3"/>
              </a:rPr>
              <a:t>https://www.codecademy.com/courses/hour-of-code/0/1 </a:t>
            </a:r>
            <a:r>
              <a:rPr lang="en-US" sz="2000" dirty="0" smtClean="0"/>
              <a:t> and complete the activity.</a:t>
            </a:r>
            <a:br>
              <a:rPr lang="en-US" sz="2000" dirty="0" smtClean="0"/>
            </a:br>
            <a:r>
              <a:rPr lang="en-US" sz="2000" dirty="0" smtClean="0"/>
              <a:t>When you are done, print the certificate as shown on the next page </a:t>
            </a:r>
            <a:r>
              <a:rPr lang="en-US" sz="2000" u="sng" dirty="0" smtClean="0"/>
              <a:t>OR</a:t>
            </a:r>
            <a:r>
              <a:rPr lang="en-US" sz="2000" dirty="0" smtClean="0"/>
              <a:t> visit your site profile, click on the achievements tab, and make a screen print showing your name and achievement badges.</a:t>
            </a:r>
            <a:br>
              <a:rPr lang="en-US" sz="2000" dirty="0" smtClean="0"/>
            </a:br>
            <a:r>
              <a:rPr lang="en-US" sz="2000" dirty="0" smtClean="0"/>
              <a:t/>
            </a:r>
            <a:br>
              <a:rPr lang="en-US" sz="2000" dirty="0" smtClean="0"/>
            </a:br>
            <a:r>
              <a:rPr lang="en-US" sz="2000" dirty="0" smtClean="0"/>
              <a:t>Prepare a 1 page document answering the following questions:</a:t>
            </a:r>
            <a:br>
              <a:rPr lang="en-US" sz="2000" dirty="0" smtClean="0"/>
            </a:br>
            <a:r>
              <a:rPr lang="en-US" sz="2000" b="1" dirty="0" smtClean="0"/>
              <a:t>1.  Has your view of computer programming changed after completing an hour of code?</a:t>
            </a:r>
            <a:br>
              <a:rPr lang="en-US" sz="2000" b="1" dirty="0" smtClean="0"/>
            </a:br>
            <a:r>
              <a:rPr lang="en-US" sz="2000" b="1" dirty="0" smtClean="0"/>
              <a:t>2.  Some people say that every student should learn to code. Do you agree or disagree?</a:t>
            </a:r>
            <a:br>
              <a:rPr lang="en-US" sz="2000" b="1" dirty="0" smtClean="0"/>
            </a:br>
            <a:r>
              <a:rPr lang="en-US" sz="2000" b="1" dirty="0" smtClean="0"/>
              <a:t>3.  What are 3 key things you learned?</a:t>
            </a:r>
            <a:br>
              <a:rPr lang="en-US" sz="2000" b="1" dirty="0" smtClean="0"/>
            </a:br>
            <a:r>
              <a:rPr lang="en-US" sz="2000" b="1" dirty="0" smtClean="0"/>
              <a:t>4.  Are you likely to use this resource again? Would you recommend it to others? Why or why not?</a:t>
            </a:r>
            <a:r>
              <a:rPr lang="en-US" sz="2000" dirty="0" smtClean="0"/>
              <a:t/>
            </a:r>
            <a:br>
              <a:rPr lang="en-US" sz="2000" dirty="0" smtClean="0"/>
            </a:br>
            <a:r>
              <a:rPr lang="en-US" sz="2000" dirty="0" smtClean="0"/>
              <a:t/>
            </a:r>
            <a:br>
              <a:rPr lang="en-US" sz="2000" dirty="0" smtClean="0"/>
            </a:br>
            <a:r>
              <a:rPr lang="en-US" sz="2000" b="1" dirty="0" smtClean="0">
                <a:solidFill>
                  <a:srgbClr val="FF0000"/>
                </a:solidFill>
              </a:rPr>
              <a:t>Submit an electronic copy of your 1 page summary and a screen shot of your achievement badges via email to instructor BY 6PM THURSDAY MARCH 24</a:t>
            </a:r>
            <a:r>
              <a:rPr lang="en-US" sz="2000" b="1" baseline="30000" dirty="0" smtClean="0">
                <a:solidFill>
                  <a:srgbClr val="FF0000"/>
                </a:solidFill>
              </a:rPr>
              <a:t>TH</a:t>
            </a:r>
            <a:r>
              <a:rPr lang="en-US" sz="2000" b="1" dirty="0" smtClean="0">
                <a:solidFill>
                  <a:srgbClr val="FF0000"/>
                </a:solidFill>
              </a:rPr>
              <a:t>.</a:t>
            </a:r>
            <a:endParaRPr lang="en-US" sz="2000" b="1" dirty="0">
              <a:solidFill>
                <a:srgbClr val="FF0000"/>
              </a:solidFill>
            </a:endParaRPr>
          </a:p>
        </p:txBody>
      </p:sp>
    </p:spTree>
    <p:extLst>
      <p:ext uri="{BB962C8B-B14F-4D97-AF65-F5344CB8AC3E}">
        <p14:creationId xmlns:p14="http://schemas.microsoft.com/office/powerpoint/2010/main" val="657136135"/>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a:solidFill>
                  <a:srgbClr val="FF0000"/>
                </a:solidFill>
              </a:rPr>
              <a:t>Learn IT Assignments </a:t>
            </a:r>
            <a:r>
              <a:rPr lang="en-US" b="1" dirty="0" smtClean="0">
                <a:solidFill>
                  <a:srgbClr val="FF0000"/>
                </a:solidFill>
              </a:rPr>
              <a:t>Example</a:t>
            </a:r>
            <a:br>
              <a:rPr lang="en-US" b="1" dirty="0" smtClean="0">
                <a:solidFill>
                  <a:srgbClr val="FF0000"/>
                </a:solidFill>
              </a:rPr>
            </a:br>
            <a:r>
              <a:rPr lang="en-US" sz="2200" b="1" dirty="0" smtClean="0">
                <a:solidFill>
                  <a:srgbClr val="FF0000"/>
                </a:solidFill>
              </a:rPr>
              <a:t>(Click on “report your success back” to generate certificate upon completion</a:t>
            </a:r>
            <a:endParaRPr lang="en-US" sz="2200" dirty="0"/>
          </a:p>
        </p:txBody>
      </p:sp>
      <p:pic>
        <p:nvPicPr>
          <p:cNvPr id="4" name="Picture 3"/>
          <p:cNvPicPr>
            <a:picLocks noChangeAspect="1"/>
          </p:cNvPicPr>
          <p:nvPr/>
        </p:nvPicPr>
        <p:blipFill>
          <a:blip r:embed="rId2"/>
          <a:stretch>
            <a:fillRect/>
          </a:stretch>
        </p:blipFill>
        <p:spPr>
          <a:xfrm>
            <a:off x="750838" y="1600200"/>
            <a:ext cx="7642324" cy="4953000"/>
          </a:xfrm>
          <a:prstGeom prst="rect">
            <a:avLst/>
          </a:prstGeom>
        </p:spPr>
      </p:pic>
    </p:spTree>
    <p:extLst>
      <p:ext uri="{BB962C8B-B14F-4D97-AF65-F5344CB8AC3E}">
        <p14:creationId xmlns:p14="http://schemas.microsoft.com/office/powerpoint/2010/main" val="148177755"/>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324601"/>
          </a:xfrm>
        </p:spPr>
        <p:txBody>
          <a:bodyPr>
            <a:normAutofit fontScale="90000"/>
          </a:bodyPr>
          <a:lstStyle/>
          <a:p>
            <a:pPr algn="l"/>
            <a:r>
              <a:rPr lang="en-US" b="1" dirty="0" smtClean="0">
                <a:solidFill>
                  <a:srgbClr val="FF0000"/>
                </a:solidFill>
              </a:rPr>
              <a:t>About the Course:</a:t>
            </a:r>
            <a:r>
              <a:rPr lang="en-US" dirty="0" smtClean="0">
                <a:solidFill>
                  <a:srgbClr val="000000"/>
                </a:solidFill>
              </a:rPr>
              <a:t/>
            </a:r>
            <a:br>
              <a:rPr lang="en-US" dirty="0" smtClean="0">
                <a:solidFill>
                  <a:srgbClr val="000000"/>
                </a:solidFill>
              </a:rPr>
            </a:br>
            <a:r>
              <a:rPr lang="en-US" sz="2667" dirty="0" smtClean="0"/>
              <a:t/>
            </a:r>
            <a:br>
              <a:rPr lang="en-US" sz="2667" dirty="0" smtClean="0"/>
            </a:br>
            <a:r>
              <a:rPr lang="en-US" sz="2667" i="1" dirty="0" smtClean="0"/>
              <a:t>Organizations that strategically select, manage, and deploy digital business models prosper in the global economy. Students will use systems and business process thinking to create and analyze strategies for technology-enabled organizational and industry transformation.</a:t>
            </a:r>
            <a:r>
              <a:rPr lang="en-US" sz="2667" dirty="0" smtClean="0"/>
              <a:t/>
            </a:r>
            <a:br>
              <a:rPr lang="en-US" sz="2667" dirty="0" smtClean="0"/>
            </a:br>
            <a:r>
              <a:rPr lang="en-US" sz="2800" dirty="0" smtClean="0"/>
              <a:t/>
            </a:r>
            <a:br>
              <a:rPr lang="en-US" sz="2800" dirty="0" smtClean="0"/>
            </a:br>
            <a:r>
              <a:rPr lang="en-US" sz="2800" dirty="0" smtClean="0"/>
              <a:t>-  an introduction </a:t>
            </a:r>
            <a:r>
              <a:rPr lang="en-US" sz="2800" dirty="0"/>
              <a:t>to the strategic role of</a:t>
            </a:r>
            <a:r>
              <a:rPr lang="en-US" sz="2800" dirty="0" smtClean="0"/>
              <a:t> IT </a:t>
            </a:r>
            <a:r>
              <a:rPr lang="en-US" sz="2800" dirty="0"/>
              <a:t>in today’s digital centric </a:t>
            </a:r>
            <a:r>
              <a:rPr lang="en-US" sz="2800" dirty="0" smtClean="0"/>
              <a:t>world</a:t>
            </a:r>
            <a:br>
              <a:rPr lang="en-US" sz="2800" dirty="0" smtClean="0"/>
            </a:br>
            <a:r>
              <a:rPr lang="en-US" sz="2800" dirty="0" smtClean="0"/>
              <a:t/>
            </a:r>
            <a:br>
              <a:rPr lang="en-US" sz="2800" dirty="0" smtClean="0"/>
            </a:br>
            <a:r>
              <a:rPr lang="en-US" sz="2800" dirty="0" smtClean="0"/>
              <a:t>-  learn </a:t>
            </a:r>
            <a:r>
              <a:rPr lang="en-US" sz="2800" dirty="0"/>
              <a:t>how to apply systems thinking to analyze and understand organizational IT strategy and </a:t>
            </a:r>
            <a:r>
              <a:rPr lang="en-US" sz="2800" dirty="0" smtClean="0"/>
              <a:t>usage</a:t>
            </a:r>
            <a:br>
              <a:rPr lang="en-US" sz="2800" dirty="0" smtClean="0"/>
            </a:br>
            <a:r>
              <a:rPr lang="en-US" sz="2800" dirty="0" smtClean="0"/>
              <a:t/>
            </a:r>
            <a:br>
              <a:rPr lang="en-US" sz="2800" dirty="0" smtClean="0"/>
            </a:br>
            <a:r>
              <a:rPr lang="en-US" sz="2800" dirty="0" smtClean="0"/>
              <a:t>-  learn </a:t>
            </a:r>
            <a:r>
              <a:rPr lang="en-US" sz="2800" dirty="0"/>
              <a:t>how to apply theories of innovation to analyze the disruptive potential of technology</a:t>
            </a:r>
            <a:r>
              <a:rPr lang="en-US" sz="2800" dirty="0" smtClean="0"/>
              <a:t>.</a:t>
            </a:r>
            <a:endParaRPr lang="en-US" sz="2667" dirty="0">
              <a:solidFill>
                <a:srgbClr val="000000"/>
              </a:solidFill>
            </a:endParaRPr>
          </a:p>
        </p:txBody>
      </p:sp>
    </p:spTree>
    <p:extLst>
      <p:ext uri="{BB962C8B-B14F-4D97-AF65-F5344CB8AC3E}">
        <p14:creationId xmlns:p14="http://schemas.microsoft.com/office/powerpoint/2010/main" val="273658137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324601"/>
          </a:xfrm>
        </p:spPr>
        <p:txBody>
          <a:bodyPr>
            <a:normAutofit fontScale="90000"/>
          </a:bodyPr>
          <a:lstStyle/>
          <a:p>
            <a:pPr lvl="0" algn="l"/>
            <a:r>
              <a:rPr lang="en-US" b="1" dirty="0" smtClean="0">
                <a:solidFill>
                  <a:srgbClr val="FF0000"/>
                </a:solidFill>
              </a:rPr>
              <a:t>General Course Objectives:</a:t>
            </a:r>
            <a:r>
              <a:rPr lang="en-US" dirty="0" smtClean="0">
                <a:solidFill>
                  <a:srgbClr val="000000"/>
                </a:solidFill>
              </a:rPr>
              <a:t/>
            </a:r>
            <a:br>
              <a:rPr lang="en-US" dirty="0" smtClean="0">
                <a:solidFill>
                  <a:srgbClr val="000000"/>
                </a:solidFill>
              </a:rPr>
            </a:br>
            <a:r>
              <a:rPr lang="en-US" dirty="0" smtClean="0">
                <a:solidFill>
                  <a:srgbClr val="000000"/>
                </a:solidFill>
              </a:rPr>
              <a:t/>
            </a:r>
            <a:br>
              <a:rPr lang="en-US" dirty="0" smtClean="0">
                <a:solidFill>
                  <a:srgbClr val="000000"/>
                </a:solidFill>
              </a:rPr>
            </a:br>
            <a:r>
              <a:rPr lang="en-US" sz="3111" dirty="0" smtClean="0">
                <a:solidFill>
                  <a:srgbClr val="000000"/>
                </a:solidFill>
              </a:rPr>
              <a:t>-  </a:t>
            </a:r>
            <a:r>
              <a:rPr lang="en-US" sz="3111" dirty="0" smtClean="0"/>
              <a:t>Understand </a:t>
            </a:r>
            <a:r>
              <a:rPr lang="en-US" sz="3111" dirty="0"/>
              <a:t>the strategic role of IT in organization</a:t>
            </a:r>
            <a:r>
              <a:rPr lang="en-US" b="1" dirty="0" smtClean="0"/>
              <a:t/>
            </a:r>
            <a:br>
              <a:rPr lang="en-US" b="1" dirty="0" smtClean="0"/>
            </a:br>
            <a:r>
              <a:rPr lang="en-US" sz="3111" b="1" dirty="0" smtClean="0"/>
              <a:t>-  </a:t>
            </a:r>
            <a:r>
              <a:rPr lang="en-US" sz="3111" dirty="0" smtClean="0"/>
              <a:t>Analyze </a:t>
            </a:r>
            <a:r>
              <a:rPr lang="en-US" sz="3111" dirty="0"/>
              <a:t>and assess the technical and management foundations to lead successful IT initiatives</a:t>
            </a:r>
            <a:r>
              <a:rPr lang="en-US" sz="3111" b="1" dirty="0" smtClean="0"/>
              <a:t/>
            </a:r>
            <a:br>
              <a:rPr lang="en-US" sz="3111" b="1" dirty="0" smtClean="0"/>
            </a:br>
            <a:r>
              <a:rPr lang="en-US" sz="3111" b="1" dirty="0" smtClean="0"/>
              <a:t>-  </a:t>
            </a:r>
            <a:r>
              <a:rPr lang="en-US" sz="3111" dirty="0" smtClean="0"/>
              <a:t>Differentiate </a:t>
            </a:r>
            <a:r>
              <a:rPr lang="en-US" sz="3111" dirty="0"/>
              <a:t>between different types of organizational information systems and their usage and role</a:t>
            </a:r>
            <a:r>
              <a:rPr lang="en-US" sz="3111" b="1" dirty="0" smtClean="0"/>
              <a:t/>
            </a:r>
            <a:br>
              <a:rPr lang="en-US" sz="3111" b="1" dirty="0" smtClean="0"/>
            </a:br>
            <a:r>
              <a:rPr lang="en-US" sz="3111" b="1" dirty="0" smtClean="0"/>
              <a:t>-  </a:t>
            </a:r>
            <a:r>
              <a:rPr lang="en-US" sz="3111" dirty="0" smtClean="0"/>
              <a:t>Analyze </a:t>
            </a:r>
            <a:r>
              <a:rPr lang="en-US" sz="3111" dirty="0"/>
              <a:t>and assess the disruptive potential of new and emerging technologies</a:t>
            </a:r>
            <a:r>
              <a:rPr lang="en-US" sz="3111" b="1" dirty="0" smtClean="0"/>
              <a:t/>
            </a:r>
            <a:br>
              <a:rPr lang="en-US" sz="3111" b="1" dirty="0" smtClean="0"/>
            </a:br>
            <a:r>
              <a:rPr lang="en-US" sz="3111" b="1" dirty="0" smtClean="0"/>
              <a:t>-  </a:t>
            </a:r>
            <a:r>
              <a:rPr lang="en-US" sz="3111" dirty="0" smtClean="0"/>
              <a:t>Understand </a:t>
            </a:r>
            <a:r>
              <a:rPr lang="en-US" sz="3111" dirty="0"/>
              <a:t>the issues involved in managing information systems and technology in a global </a:t>
            </a:r>
            <a:r>
              <a:rPr lang="en-US" sz="3111" dirty="0" smtClean="0"/>
              <a:t>environment</a:t>
            </a:r>
            <a:endParaRPr lang="en-US" sz="2667" dirty="0">
              <a:solidFill>
                <a:srgbClr val="000000"/>
              </a:solidFill>
            </a:endParaRPr>
          </a:p>
        </p:txBody>
      </p:sp>
    </p:spTree>
    <p:extLst>
      <p:ext uri="{BB962C8B-B14F-4D97-AF65-F5344CB8AC3E}">
        <p14:creationId xmlns:p14="http://schemas.microsoft.com/office/powerpoint/2010/main" val="273658137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Title 1"/>
          <p:cNvSpPr>
            <a:spLocks noGrp="1"/>
          </p:cNvSpPr>
          <p:nvPr>
            <p:ph type="title"/>
          </p:nvPr>
        </p:nvSpPr>
        <p:spPr>
          <a:xfrm>
            <a:off x="-1447800" y="1600200"/>
            <a:ext cx="6753979" cy="3884342"/>
          </a:xfrm>
        </p:spPr>
        <p:txBody>
          <a:bodyPr>
            <a:normAutofit/>
          </a:bodyPr>
          <a:lstStyle/>
          <a:p>
            <a:pPr algn="r" eaLnBrk="1" hangingPunct="1"/>
            <a:r>
              <a:rPr lang="en-US" sz="4800" b="1" dirty="0" smtClean="0">
                <a:solidFill>
                  <a:srgbClr val="000000"/>
                </a:solidFill>
              </a:rPr>
              <a:t>ALL IN 6 WEEKS!</a:t>
            </a:r>
          </a:p>
        </p:txBody>
      </p:sp>
      <p:sp>
        <p:nvSpPr>
          <p:cNvPr id="280579" name="TextBox 2"/>
          <p:cNvSpPr txBox="1">
            <a:spLocks noChangeArrowheads="1"/>
          </p:cNvSpPr>
          <p:nvPr/>
        </p:nvSpPr>
        <p:spPr bwMode="auto">
          <a:xfrm>
            <a:off x="5849541" y="-1830586"/>
            <a:ext cx="2303859" cy="17377172"/>
          </a:xfrm>
          <a:prstGeom prst="rect">
            <a:avLst/>
          </a:prstGeom>
          <a:noFill/>
          <a:ln w="9525">
            <a:noFill/>
            <a:miter lim="800000"/>
            <a:headEnd/>
            <a:tailEnd/>
          </a:ln>
        </p:spPr>
        <p:txBody>
          <a:bodyPr lIns="64291" tIns="32146" rIns="64291" bIns="32146">
            <a:prstTxWarp prst="textNoShape">
              <a:avLst/>
            </a:prstTxWarp>
            <a:spAutoFit/>
          </a:bodyPr>
          <a:lstStyle/>
          <a:p>
            <a:r>
              <a:rPr lang="en-US" sz="56200" dirty="0" smtClean="0">
                <a:solidFill>
                  <a:srgbClr val="FF0000"/>
                </a:solidFill>
                <a:latin typeface="Helvetica" charset="0"/>
              </a:rPr>
              <a:t>6</a:t>
            </a:r>
            <a:endParaRPr lang="en-US" sz="56200" dirty="0">
              <a:solidFill>
                <a:srgbClr val="FF0000"/>
              </a:solidFill>
              <a:latin typeface="Helvetica" charset="0"/>
            </a:endParaRPr>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324601"/>
          </a:xfrm>
        </p:spPr>
        <p:txBody>
          <a:bodyPr>
            <a:normAutofit/>
          </a:bodyPr>
          <a:lstStyle/>
          <a:p>
            <a:pPr algn="l"/>
            <a:r>
              <a:rPr lang="en-US" b="1" dirty="0" smtClean="0">
                <a:solidFill>
                  <a:srgbClr val="FF0000"/>
                </a:solidFill>
              </a:rPr>
              <a:t>Grade Breakdown:</a:t>
            </a:r>
            <a:r>
              <a:rPr lang="en-US" dirty="0" smtClean="0">
                <a:solidFill>
                  <a:srgbClr val="000000"/>
                </a:solidFill>
              </a:rPr>
              <a:t/>
            </a:r>
            <a:br>
              <a:rPr lang="en-US" dirty="0" smtClean="0">
                <a:solidFill>
                  <a:srgbClr val="000000"/>
                </a:solidFill>
              </a:rPr>
            </a:br>
            <a:r>
              <a:rPr lang="en-US" dirty="0" smtClean="0">
                <a:solidFill>
                  <a:srgbClr val="000000"/>
                </a:solidFill>
              </a:rPr>
              <a:t/>
            </a:r>
            <a:br>
              <a:rPr lang="en-US" dirty="0" smtClean="0">
                <a:solidFill>
                  <a:srgbClr val="000000"/>
                </a:solidFill>
              </a:rPr>
            </a:br>
            <a:r>
              <a:rPr lang="en-US" dirty="0" smtClean="0">
                <a:solidFill>
                  <a:srgbClr val="000000"/>
                </a:solidFill>
              </a:rPr>
              <a:t>- </a:t>
            </a:r>
            <a:r>
              <a:rPr lang="en-US" sz="3600" dirty="0" smtClean="0"/>
              <a:t>Preparation + Class Participation 	</a:t>
            </a:r>
            <a:r>
              <a:rPr lang="en-US" sz="3600" b="1" dirty="0" smtClean="0">
                <a:solidFill>
                  <a:srgbClr val="FF0000"/>
                </a:solidFill>
              </a:rPr>
              <a:t>25%</a:t>
            </a:r>
            <a:r>
              <a:rPr lang="en-US" sz="3600" dirty="0" smtClean="0"/>
              <a:t/>
            </a:r>
            <a:br>
              <a:rPr lang="en-US" sz="3600" dirty="0" smtClean="0"/>
            </a:br>
            <a:r>
              <a:rPr lang="en-US" sz="3600" dirty="0" smtClean="0"/>
              <a:t>- Learn IT Projects (2) 						</a:t>
            </a:r>
            <a:r>
              <a:rPr lang="en-US" sz="3600" b="1" dirty="0" smtClean="0">
                <a:solidFill>
                  <a:srgbClr val="FF0000"/>
                </a:solidFill>
              </a:rPr>
              <a:t>25</a:t>
            </a:r>
            <a:r>
              <a:rPr lang="en-US" sz="3600" b="1" dirty="0">
                <a:solidFill>
                  <a:srgbClr val="FF0000"/>
                </a:solidFill>
              </a:rPr>
              <a:t>%</a:t>
            </a:r>
            <a:r>
              <a:rPr lang="en-US" sz="3600" dirty="0" smtClean="0"/>
              <a:t/>
            </a:r>
            <a:br>
              <a:rPr lang="en-US" sz="3600" dirty="0" smtClean="0"/>
            </a:br>
            <a:r>
              <a:rPr lang="en-US" sz="3600" dirty="0" smtClean="0"/>
              <a:t>- Case Study Analyses (2) 				</a:t>
            </a:r>
            <a:r>
              <a:rPr lang="en-US" sz="3600" b="1" dirty="0" smtClean="0">
                <a:solidFill>
                  <a:srgbClr val="FF0000"/>
                </a:solidFill>
              </a:rPr>
              <a:t>25</a:t>
            </a:r>
            <a:r>
              <a:rPr lang="en-US" sz="3600" b="1" dirty="0">
                <a:solidFill>
                  <a:srgbClr val="FF0000"/>
                </a:solidFill>
              </a:rPr>
              <a:t>%</a:t>
            </a:r>
            <a:r>
              <a:rPr lang="en-US" sz="3600" dirty="0" smtClean="0"/>
              <a:t/>
            </a:r>
            <a:br>
              <a:rPr lang="en-US" sz="3600" dirty="0" smtClean="0"/>
            </a:br>
            <a:r>
              <a:rPr lang="en-US" sz="3600" dirty="0" smtClean="0"/>
              <a:t>- Reflection Journal							</a:t>
            </a:r>
            <a:r>
              <a:rPr lang="en-US" sz="3600" b="1" dirty="0" smtClean="0">
                <a:solidFill>
                  <a:srgbClr val="FF0000"/>
                </a:solidFill>
              </a:rPr>
              <a:t>25%</a:t>
            </a:r>
            <a:r>
              <a:rPr lang="en-US" sz="2800" dirty="0" smtClean="0"/>
              <a:t/>
            </a:r>
            <a:br>
              <a:rPr lang="en-US" sz="2800" dirty="0" smtClean="0"/>
            </a:br>
            <a:r>
              <a:rPr lang="en-US" sz="2800" dirty="0" smtClean="0"/>
              <a:t/>
            </a:r>
            <a:br>
              <a:rPr lang="en-US" sz="2800" dirty="0" smtClean="0"/>
            </a:br>
            <a:endParaRPr lang="en-US" sz="2667" dirty="0">
              <a:solidFill>
                <a:srgbClr val="000000"/>
              </a:solidFill>
            </a:endParaRPr>
          </a:p>
        </p:txBody>
      </p:sp>
    </p:spTree>
    <p:extLst>
      <p:ext uri="{BB962C8B-B14F-4D97-AF65-F5344CB8AC3E}">
        <p14:creationId xmlns:p14="http://schemas.microsoft.com/office/powerpoint/2010/main" val="273658137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324601"/>
          </a:xfrm>
        </p:spPr>
        <p:txBody>
          <a:bodyPr>
            <a:normAutofit fontScale="90000"/>
          </a:bodyPr>
          <a:lstStyle/>
          <a:p>
            <a:pPr algn="l"/>
            <a:r>
              <a:rPr lang="en-US" dirty="0" smtClean="0">
                <a:solidFill>
                  <a:srgbClr val="000000"/>
                </a:solidFill>
              </a:rPr>
              <a:t/>
            </a:r>
            <a:br>
              <a:rPr lang="en-US" dirty="0" smtClean="0">
                <a:solidFill>
                  <a:srgbClr val="000000"/>
                </a:solidFill>
              </a:rPr>
            </a:br>
            <a:r>
              <a:rPr lang="en-US" sz="4000" b="1" dirty="0" smtClean="0">
                <a:solidFill>
                  <a:srgbClr val="FF0000"/>
                </a:solidFill>
              </a:rPr>
              <a:t>Participation + Preparation (25%</a:t>
            </a:r>
            <a:r>
              <a:rPr lang="en-US" sz="4000" b="1" dirty="0">
                <a:solidFill>
                  <a:srgbClr val="FF0000"/>
                </a:solidFill>
              </a:rPr>
              <a:t>) </a:t>
            </a:r>
            <a:r>
              <a:rPr lang="en-US" sz="2800" b="1" dirty="0"/>
              <a:t/>
            </a:r>
            <a:br>
              <a:rPr lang="en-US" sz="2800" b="1" dirty="0"/>
            </a:br>
            <a:r>
              <a:rPr lang="en-US" sz="2800" dirty="0"/>
              <a:t> </a:t>
            </a:r>
            <a:r>
              <a:rPr lang="en-US" sz="2800" dirty="0" smtClean="0"/>
              <a:t/>
            </a:r>
            <a:br>
              <a:rPr lang="en-US" sz="2800" dirty="0" smtClean="0"/>
            </a:br>
            <a:r>
              <a:rPr lang="en-US" sz="2400" dirty="0" smtClean="0"/>
              <a:t>Each week you will submit a brief summary of the readings assigned for that class period (see the course schedule). This includes the cases. Submit a hard copy at the beginning of class and bring a copy for your reference during the discussion.</a:t>
            </a:r>
            <a:r>
              <a:rPr lang="en-US" sz="2400" b="1" dirty="0" smtClean="0"/>
              <a:t/>
            </a:r>
            <a:br>
              <a:rPr lang="en-US" sz="2400" b="1" dirty="0" smtClean="0"/>
            </a:br>
            <a:r>
              <a:rPr lang="en-US" sz="2400" dirty="0" smtClean="0"/>
              <a:t> </a:t>
            </a:r>
            <a:r>
              <a:rPr lang="en-US" sz="2400" b="1" dirty="0" smtClean="0"/>
              <a:t/>
            </a:r>
            <a:br>
              <a:rPr lang="en-US" sz="2400" b="1" dirty="0" smtClean="0"/>
            </a:br>
            <a:r>
              <a:rPr lang="en-US" sz="2400" dirty="0" smtClean="0"/>
              <a:t>Your weekly summary should include the following:</a:t>
            </a:r>
            <a:r>
              <a:rPr lang="en-US" sz="2400" b="1" dirty="0" smtClean="0"/>
              <a:t/>
            </a:r>
            <a:br>
              <a:rPr lang="en-US" sz="2400" b="1" dirty="0" smtClean="0"/>
            </a:br>
            <a:r>
              <a:rPr lang="en-US" sz="2400" b="1" dirty="0" smtClean="0"/>
              <a:t>1.  </a:t>
            </a:r>
            <a:r>
              <a:rPr lang="en-US" sz="2400" b="1" dirty="0" smtClean="0">
                <a:solidFill>
                  <a:srgbClr val="FF0000"/>
                </a:solidFill>
              </a:rPr>
              <a:t>One key point you took from each assigned reading</a:t>
            </a:r>
            <a:r>
              <a:rPr lang="en-US" sz="2400" b="1" dirty="0" smtClean="0"/>
              <a:t>, including the cases (even if you submitted a case analysis that week): one sentence per reading.</a:t>
            </a:r>
            <a:br>
              <a:rPr lang="en-US" sz="2400" b="1" dirty="0" smtClean="0"/>
            </a:br>
            <a:r>
              <a:rPr lang="en-US" sz="2400" b="1" dirty="0" smtClean="0"/>
              <a:t>2.  </a:t>
            </a:r>
            <a:r>
              <a:rPr lang="en-US" sz="2400" b="1" dirty="0" smtClean="0">
                <a:solidFill>
                  <a:srgbClr val="FF0000"/>
                </a:solidFill>
              </a:rPr>
              <a:t>One key point you learned from the readings as a whole</a:t>
            </a:r>
            <a:r>
              <a:rPr lang="en-US" sz="2400" b="1" dirty="0" smtClean="0"/>
              <a:t>: one sentence maximum.</a:t>
            </a:r>
            <a:br>
              <a:rPr lang="en-US" sz="2400" b="1" dirty="0" smtClean="0"/>
            </a:br>
            <a:r>
              <a:rPr lang="en-US" sz="2400" b="1" dirty="0" smtClean="0"/>
              <a:t>3.  </a:t>
            </a:r>
            <a:r>
              <a:rPr lang="en-US" sz="2400" b="1" dirty="0" smtClean="0">
                <a:solidFill>
                  <a:srgbClr val="FF0000"/>
                </a:solidFill>
              </a:rPr>
              <a:t>One discussion question </a:t>
            </a:r>
            <a:r>
              <a:rPr lang="en-US" sz="2400" b="1" dirty="0" smtClean="0"/>
              <a:t>that you would ask your fellow classmates: one sentence maximum.</a:t>
            </a:r>
            <a:br>
              <a:rPr lang="en-US" sz="2400" b="1" dirty="0" smtClean="0"/>
            </a:br>
            <a:r>
              <a:rPr lang="en-US" sz="2400" dirty="0" smtClean="0"/>
              <a:t> </a:t>
            </a:r>
            <a:r>
              <a:rPr lang="en-US" sz="2400" b="1" dirty="0" smtClean="0"/>
              <a:t/>
            </a:r>
            <a:br>
              <a:rPr lang="en-US" sz="2400" b="1" dirty="0" smtClean="0"/>
            </a:br>
            <a:r>
              <a:rPr lang="en-US" sz="2400" dirty="0" smtClean="0"/>
              <a:t>Graded pass/fail. If you do not fully complete the assignment, you will not receive credit for that week.</a:t>
            </a:r>
            <a:r>
              <a:rPr lang="en-US" sz="2400" b="1" dirty="0" smtClean="0"/>
              <a:t/>
            </a:r>
            <a:br>
              <a:rPr lang="en-US" sz="2400" b="1" dirty="0" smtClean="0"/>
            </a:br>
            <a:r>
              <a:rPr lang="en-US" sz="2800" dirty="0" smtClean="0"/>
              <a:t/>
            </a:r>
            <a:br>
              <a:rPr lang="en-US" sz="2800" dirty="0" smtClean="0"/>
            </a:br>
            <a:endParaRPr lang="en-US" sz="2667" dirty="0">
              <a:solidFill>
                <a:srgbClr val="000000"/>
              </a:solidFill>
            </a:endParaRPr>
          </a:p>
        </p:txBody>
      </p:sp>
    </p:spTree>
    <p:extLst>
      <p:ext uri="{BB962C8B-B14F-4D97-AF65-F5344CB8AC3E}">
        <p14:creationId xmlns:p14="http://schemas.microsoft.com/office/powerpoint/2010/main" val="273658137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324601"/>
          </a:xfrm>
        </p:spPr>
        <p:txBody>
          <a:bodyPr>
            <a:normAutofit/>
          </a:bodyPr>
          <a:lstStyle/>
          <a:p>
            <a:pPr algn="l"/>
            <a:r>
              <a:rPr lang="en-US" b="1" dirty="0" smtClean="0">
                <a:solidFill>
                  <a:srgbClr val="FF0000"/>
                </a:solidFill>
              </a:rPr>
              <a:t>Learn IT Assignments: (25%)</a:t>
            </a:r>
            <a:r>
              <a:rPr lang="en-US" dirty="0" smtClean="0">
                <a:solidFill>
                  <a:srgbClr val="000000"/>
                </a:solidFill>
              </a:rPr>
              <a:t/>
            </a:r>
            <a:br>
              <a:rPr lang="en-US" dirty="0" smtClean="0">
                <a:solidFill>
                  <a:srgbClr val="000000"/>
                </a:solidFill>
              </a:rPr>
            </a:br>
            <a:r>
              <a:rPr lang="en-US" sz="2800" dirty="0" smtClean="0"/>
              <a:t/>
            </a:r>
            <a:br>
              <a:rPr lang="en-US" sz="2800" dirty="0" smtClean="0"/>
            </a:br>
            <a:r>
              <a:rPr lang="en-US" sz="2400" dirty="0" smtClean="0"/>
              <a:t>Information technology is pervasive in our personal and professional lives. Each of you certainly has had experience with multiple types of Information Technology and, equally, you are also each likely to have areas of opportunity to enhance your Information Technology knowledge.</a:t>
            </a:r>
            <a:r>
              <a:rPr lang="en-US" sz="2400" b="1" dirty="0" smtClean="0"/>
              <a:t/>
            </a:r>
            <a:br>
              <a:rPr lang="en-US" sz="2400" b="1" dirty="0" smtClean="0"/>
            </a:br>
            <a:r>
              <a:rPr lang="en-US" sz="2400" dirty="0" smtClean="0"/>
              <a:t>The goal of these assignments is to help you expand your areas of knowledge. </a:t>
            </a:r>
            <a:r>
              <a:rPr lang="en-US" sz="2400" b="1" dirty="0" smtClean="0"/>
              <a:t/>
            </a:r>
            <a:br>
              <a:rPr lang="en-US" sz="2400" b="1" dirty="0" smtClean="0"/>
            </a:br>
            <a:r>
              <a:rPr lang="en-US" sz="2400" dirty="0" smtClean="0"/>
              <a:t> </a:t>
            </a:r>
            <a:r>
              <a:rPr lang="en-US" sz="2400" b="1" dirty="0" smtClean="0"/>
              <a:t/>
            </a:r>
            <a:br>
              <a:rPr lang="en-US" sz="2400" b="1" dirty="0" smtClean="0"/>
            </a:br>
            <a:r>
              <a:rPr lang="en-US" sz="2400" b="1" dirty="0" smtClean="0"/>
              <a:t>Learn IT Assignment #1:  	An hour of Code</a:t>
            </a:r>
            <a:br>
              <a:rPr lang="en-US" sz="2400" b="1" dirty="0" smtClean="0"/>
            </a:br>
            <a:r>
              <a:rPr lang="en-US" sz="2400" b="1" dirty="0" smtClean="0"/>
              <a:t>Learn IT Assignment #2: 	</a:t>
            </a:r>
            <a:r>
              <a:rPr lang="en-US" sz="2400" b="1" dirty="0" err="1" smtClean="0"/>
              <a:t>Lynda.com</a:t>
            </a:r>
            <a:r>
              <a:rPr lang="en-US" sz="2400" b="1" dirty="0" smtClean="0"/>
              <a:t> software training </a:t>
            </a:r>
            <a:br>
              <a:rPr lang="en-US" sz="2400" b="1" dirty="0" smtClean="0"/>
            </a:br>
            <a:endParaRPr lang="en-US" sz="2667" dirty="0">
              <a:solidFill>
                <a:srgbClr val="000000"/>
              </a:solidFill>
            </a:endParaRPr>
          </a:p>
        </p:txBody>
      </p:sp>
    </p:spTree>
    <p:extLst>
      <p:ext uri="{BB962C8B-B14F-4D97-AF65-F5344CB8AC3E}">
        <p14:creationId xmlns:p14="http://schemas.microsoft.com/office/powerpoint/2010/main" val="273658137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324601"/>
          </a:xfrm>
        </p:spPr>
        <p:txBody>
          <a:bodyPr>
            <a:normAutofit/>
          </a:bodyPr>
          <a:lstStyle/>
          <a:p>
            <a:pPr algn="l"/>
            <a:r>
              <a:rPr lang="en-US" b="1" dirty="0" smtClean="0">
                <a:solidFill>
                  <a:srgbClr val="FF0000"/>
                </a:solidFill>
              </a:rPr>
              <a:t>Case Study Analysis: (25%)</a:t>
            </a:r>
            <a:r>
              <a:rPr lang="en-US" dirty="0" smtClean="0">
                <a:solidFill>
                  <a:srgbClr val="000000"/>
                </a:solidFill>
              </a:rPr>
              <a:t/>
            </a:r>
            <a:br>
              <a:rPr lang="en-US" dirty="0" smtClean="0">
                <a:solidFill>
                  <a:srgbClr val="000000"/>
                </a:solidFill>
              </a:rPr>
            </a:br>
            <a:r>
              <a:rPr lang="en-US" sz="2800" dirty="0" smtClean="0"/>
              <a:t/>
            </a:r>
            <a:br>
              <a:rPr lang="en-US" sz="2800" dirty="0" smtClean="0"/>
            </a:br>
            <a:r>
              <a:rPr lang="en-US" sz="2400" dirty="0" smtClean="0"/>
              <a:t>In addition to preparing to discuss each of the assigned weekly case studies, you will work in groups to prepare an in‐depth analysis of 2 case studies during the semester.</a:t>
            </a:r>
            <a:br>
              <a:rPr lang="en-US" sz="2400" dirty="0" smtClean="0"/>
            </a:br>
            <a:r>
              <a:rPr lang="en-US" sz="2400" dirty="0" smtClean="0"/>
              <a:t>See the course schedule for due dates.</a:t>
            </a:r>
            <a:br>
              <a:rPr lang="en-US" sz="2400" dirty="0" smtClean="0"/>
            </a:br>
            <a:r>
              <a:rPr lang="en-US" sz="2400" b="1" dirty="0" smtClean="0"/>
              <a:t/>
            </a:r>
            <a:br>
              <a:rPr lang="en-US" sz="2400" b="1" dirty="0" smtClean="0"/>
            </a:br>
            <a:r>
              <a:rPr lang="en-US" sz="2400" dirty="0" smtClean="0"/>
              <a:t>Since we are discussing the material in class, cases must be completed on time in order to receive credit. </a:t>
            </a:r>
            <a:br>
              <a:rPr lang="en-US" sz="2400" dirty="0" smtClean="0"/>
            </a:br>
            <a:r>
              <a:rPr lang="en-US" sz="2400" b="1" dirty="0" smtClean="0"/>
              <a:t>Late submissions will receive a failing grade.</a:t>
            </a:r>
            <a:br>
              <a:rPr lang="en-US" sz="2400" b="1" dirty="0" smtClean="0"/>
            </a:br>
            <a:r>
              <a:rPr lang="en-US" sz="2400" b="1" dirty="0" smtClean="0"/>
              <a:t/>
            </a:r>
            <a:br>
              <a:rPr lang="en-US" sz="2400" b="1" dirty="0" smtClean="0"/>
            </a:br>
            <a:r>
              <a:rPr lang="en-US" sz="2400" b="1" dirty="0" smtClean="0"/>
              <a:t>Case 1:		Kodak </a:t>
            </a:r>
            <a:br>
              <a:rPr lang="en-US" sz="2400" b="1" dirty="0" smtClean="0"/>
            </a:br>
            <a:r>
              <a:rPr lang="en-US" sz="2400" b="1" dirty="0" smtClean="0"/>
              <a:t>Case 2:		Open Innovation at Siemens</a:t>
            </a:r>
            <a:r>
              <a:rPr lang="en-US" sz="2400" dirty="0" smtClean="0"/>
              <a:t/>
            </a:r>
            <a:br>
              <a:rPr lang="en-US" sz="2400" dirty="0" smtClean="0"/>
            </a:br>
            <a:r>
              <a:rPr lang="en-US" sz="2400" b="1" dirty="0" smtClean="0"/>
              <a:t/>
            </a:r>
            <a:br>
              <a:rPr lang="en-US" sz="2400" b="1" dirty="0" smtClean="0"/>
            </a:br>
            <a:endParaRPr lang="en-US" sz="2667" dirty="0">
              <a:solidFill>
                <a:srgbClr val="000000"/>
              </a:solidFill>
            </a:endParaRPr>
          </a:p>
        </p:txBody>
      </p:sp>
    </p:spTree>
    <p:extLst>
      <p:ext uri="{BB962C8B-B14F-4D97-AF65-F5344CB8AC3E}">
        <p14:creationId xmlns:p14="http://schemas.microsoft.com/office/powerpoint/2010/main" val="273658137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Aspect.thmx</Template>
  <TotalTime>918</TotalTime>
  <Words>421</Words>
  <Application>Microsoft Office PowerPoint</Application>
  <PresentationFormat>On-screen Show (4:3)</PresentationFormat>
  <Paragraphs>126</Paragraphs>
  <Slides>28</Slides>
  <Notes>14</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WELCOME to MIS 5402 Managing Technology and Systems</vt:lpstr>
      <vt:lpstr>Introductions</vt:lpstr>
      <vt:lpstr>About the Course:  Organizations that strategically select, manage, and deploy digital business models prosper in the global economy. Students will use systems and business process thinking to create and analyze strategies for technology-enabled organizational and industry transformation.  -  an introduction to the strategic role of IT in today’s digital centric world  -  learn how to apply systems thinking to analyze and understand organizational IT strategy and usage  -  learn how to apply theories of innovation to analyze the disruptive potential of technology.</vt:lpstr>
      <vt:lpstr>General Course Objectives:  -  Understand the strategic role of IT in organization -  Analyze and assess the technical and management foundations to lead successful IT initiatives -  Differentiate between different types of organizational information systems and their usage and role -  Analyze and assess the disruptive potential of new and emerging technologies -  Understand the issues involved in managing information systems and technology in a global environment</vt:lpstr>
      <vt:lpstr>ALL IN 6 WEEKS!</vt:lpstr>
      <vt:lpstr>Grade Breakdown:  - Preparation + Class Participation  25% - Learn IT Projects (2)       25% - Case Study Analyses (2)     25% - Reflection Journal       25%  </vt:lpstr>
      <vt:lpstr> Participation + Preparation (25%)    Each week you will submit a brief summary of the readings assigned for that class period (see the course schedule). This includes the cases. Submit a hard copy at the beginning of class and bring a copy for your reference during the discussion.   Your weekly summary should include the following: 1.  One key point you took from each assigned reading, including the cases (even if you submitted a case analysis that week): one sentence per reading. 2.  One key point you learned from the readings as a whole: one sentence maximum. 3.  One discussion question that you would ask your fellow classmates: one sentence maximum.   Graded pass/fail. If you do not fully complete the assignment, you will not receive credit for that week.  </vt:lpstr>
      <vt:lpstr>Learn IT Assignments: (25%)  Information technology is pervasive in our personal and professional lives. Each of you certainly has had experience with multiple types of Information Technology and, equally, you are also each likely to have areas of opportunity to enhance your Information Technology knowledge. The goal of these assignments is to help you expand your areas of knowledge.    Learn IT Assignment #1:   An hour of Code Learn IT Assignment #2:  Lynda.com software training  </vt:lpstr>
      <vt:lpstr>Case Study Analysis: (25%)  In addition to preparing to discuss each of the assigned weekly case studies, you will work in groups to prepare an in‐depth analysis of 2 case studies during the semester. See the course schedule for due dates.  Since we are discussing the material in class, cases must be completed on time in order to receive credit.  Late submissions will receive a failing grade.  Case 1:  Kodak  Case 2:  Open Innovation at Siemens  </vt:lpstr>
      <vt:lpstr>We need to form groups  You may self-select.   5 teams of 5     </vt:lpstr>
      <vt:lpstr>Assignment: Reflection Journal (25%)  Individual assignment Submit via the shared Google drive    A journal documenting the key ideas presented in each class.  Evaluation:   -  your interpretation of the main ideas discussed in each session  -  the quality of the information that you provide.   Focus on the following: -  What were the major topics discussed in that class session? -  What were the key management issues related to the topic? -  What can be learned from the presentations and class discussions related to the topic?  Requirements:  6 PowerPoint slides (approx one per class).  </vt:lpstr>
      <vt:lpstr>Required Readings:   The materials for this course are drawn from multiple sources.   1. There is no required textbook for this course. You can purchase the required case studies online at https://cb.hbsp.harvard.edu/cbmp/access/47910545 (note: registration &amp; login required to access and order the course packet.  You must use this code to receive the student discount).   2. There are additional assigned readings throughout the course. These are available for free on the web.  Web articles links are available on the course blog: http://community.mis.temple.edu/mis5402sec401s16/</vt:lpstr>
      <vt:lpstr>Classroom Etiquette:  Your behavior in class directly impacts the value you and your fellow students gain from the course.   To that end, the following are rules of conduct in this class: - Do not arrive late or leave early. - Do not leave in the middle of the class.  - Turn off all cell phones and pagers while you are in class. - You can use a laptop computer as long as it is related to the class (taking notes). Do not use your computer to check your email, browse the Internet, or send instant messages during the class. - Do not engage in side discussions while others are speaking. </vt:lpstr>
      <vt:lpstr>Gaining Competitive Advantage from IT</vt:lpstr>
      <vt:lpstr>How Can IT Impact the Bottom Line?</vt:lpstr>
      <vt:lpstr>Competitive Advantage From IT:</vt:lpstr>
      <vt:lpstr>Competitive Advantage From IT:</vt:lpstr>
      <vt:lpstr>Search for Innovation: Marketing</vt:lpstr>
      <vt:lpstr>Search for Innovation:  Sales and Order Entry</vt:lpstr>
      <vt:lpstr>Search for Innovation:  Post Sale Service</vt:lpstr>
      <vt:lpstr>Search for Innovation: Manufacturing</vt:lpstr>
      <vt:lpstr>Search for Innovation:  Logistics and Supply</vt:lpstr>
      <vt:lpstr>IT Strategy Components:</vt:lpstr>
      <vt:lpstr>Video + Discussion:  The filter bubble  https://www.youtube.com/watch?v=B8ofWFx525s </vt:lpstr>
      <vt:lpstr>-  How does this change your perception of the web? -  If you have a computer, make sure you are signed in and search on Google.  Search for “Washington DC”.  Do you all get the same results? -  Is the web broadening our knowledge or reinforcing what we already know? -  Is this “service” valuable to you? -  How does this impact decision making in business?</vt:lpstr>
      <vt:lpstr>First Assignment Due Next Week:  1 hour of code </vt:lpstr>
      <vt:lpstr>Learn IT Assignments #1 Activity: You too can code  Objective The objective of this activity is to demystify programming by learn the basics of a popular programming language (JavaScript). Activity Requirements Go to http://www.codecademy.com/ and create an account (“Sign up”). Go to  https://www.codecademy.com/courses/hour-of-code/0/1  and complete the activity. When you are done, print the certificate as shown on the next page OR visit your site profile, click on the achievements tab, and make a screen print showing your name and achievement badges.  Prepare a 1 page document answering the following questions: 1.  Has your view of computer programming changed after completing an hour of code? 2.  Some people say that every student should learn to code. Do you agree or disagree? 3.  What are 3 key things you learned? 4.  Are you likely to use this resource again? Would you recommend it to others? Why or why not?  Submit an electronic copy of your 1 page summary and a screen shot of your achievement badges via email to instructor BY 6PM THURSDAY MARCH 24TH.</vt:lpstr>
      <vt:lpstr>Learn IT Assignments Example (Click on “report your success back” to generate certificate upon completion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Systems Thinking and Managing Complexity</dc:title>
  <dc:creator>David</dc:creator>
  <cp:lastModifiedBy>McGettigan, David</cp:lastModifiedBy>
  <cp:revision>48</cp:revision>
  <dcterms:created xsi:type="dcterms:W3CDTF">2015-03-16T11:37:14Z</dcterms:created>
  <dcterms:modified xsi:type="dcterms:W3CDTF">2016-02-28T19:25:42Z</dcterms:modified>
</cp:coreProperties>
</file>