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6"/>
  </p:notesMasterIdLst>
  <p:sldIdLst>
    <p:sldId id="257" r:id="rId2"/>
    <p:sldId id="284" r:id="rId3"/>
    <p:sldId id="263" r:id="rId4"/>
    <p:sldId id="273" r:id="rId5"/>
    <p:sldId id="274" r:id="rId6"/>
    <p:sldId id="275" r:id="rId7"/>
    <p:sldId id="276" r:id="rId8"/>
    <p:sldId id="278" r:id="rId9"/>
    <p:sldId id="279" r:id="rId10"/>
    <p:sldId id="280" r:id="rId11"/>
    <p:sldId id="282" r:id="rId12"/>
    <p:sldId id="264" r:id="rId13"/>
    <p:sldId id="281" r:id="rId14"/>
    <p:sldId id="265" r:id="rId15"/>
  </p:sldIdLst>
  <p:sldSz cx="9144000" cy="6858000" type="screen4x3"/>
  <p:notesSz cx="7102475" cy="9369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98" autoAdjust="0"/>
    <p:restoredTop sz="95509" autoAdjust="0"/>
  </p:normalViewPr>
  <p:slideViewPr>
    <p:cSldViewPr>
      <p:cViewPr varScale="1">
        <p:scale>
          <a:sx n="66" d="100"/>
          <a:sy n="66" d="100"/>
        </p:scale>
        <p:origin x="-1424" y="-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4E2A0A-D402-448D-A23D-142C6DEAE930}" type="doc">
      <dgm:prSet loTypeId="urn:microsoft.com/office/officeart/2005/8/layout/hList1" loCatId="list" qsTypeId="urn:microsoft.com/office/officeart/2005/8/quickstyle/simple1" qsCatId="simple" csTypeId="urn:microsoft.com/office/officeart/2005/8/colors/accent3_2" csCatId="accent3" phldr="1"/>
      <dgm:spPr/>
      <dgm:t>
        <a:bodyPr/>
        <a:lstStyle/>
        <a:p>
          <a:endParaRPr lang="en-US"/>
        </a:p>
      </dgm:t>
    </dgm:pt>
    <dgm:pt modelId="{F7D9EE2A-99FE-4CB7-B070-3B932AC96730}">
      <dgm:prSet/>
      <dgm:spPr>
        <a:solidFill>
          <a:schemeClr val="bg1">
            <a:lumMod val="50000"/>
          </a:schemeClr>
        </a:solidFill>
        <a:ln>
          <a:noFill/>
        </a:ln>
      </dgm:spPr>
      <dgm:t>
        <a:bodyPr/>
        <a:lstStyle/>
        <a:p>
          <a:pPr rtl="0"/>
          <a:r>
            <a:rPr lang="en-US" dirty="0" smtClean="0"/>
            <a:t>Process Thinking</a:t>
          </a:r>
          <a:endParaRPr lang="en-US" dirty="0"/>
        </a:p>
      </dgm:t>
    </dgm:pt>
    <dgm:pt modelId="{7384F341-EF85-4E93-A3F8-CC7A3639D81E}" type="parTrans" cxnId="{25E98613-0A52-4CC3-AAF6-62D113553464}">
      <dgm:prSet/>
      <dgm:spPr/>
      <dgm:t>
        <a:bodyPr/>
        <a:lstStyle/>
        <a:p>
          <a:endParaRPr lang="en-US"/>
        </a:p>
      </dgm:t>
    </dgm:pt>
    <dgm:pt modelId="{612A5203-41E8-4C82-AD93-556F15F7B40C}" type="sibTrans" cxnId="{25E98613-0A52-4CC3-AAF6-62D113553464}">
      <dgm:prSet/>
      <dgm:spPr/>
      <dgm:t>
        <a:bodyPr/>
        <a:lstStyle/>
        <a:p>
          <a:endParaRPr lang="en-US"/>
        </a:p>
      </dgm:t>
    </dgm:pt>
    <dgm:pt modelId="{57261223-DD36-45FD-ACF3-B4B73D51640D}">
      <dgm:prSet/>
      <dgm:spPr/>
      <dgm:t>
        <a:bodyPr/>
        <a:lstStyle/>
        <a:p>
          <a:pPr rtl="0"/>
          <a:r>
            <a:rPr lang="en-US" dirty="0" smtClean="0"/>
            <a:t>Considering the system as a collection of independent processes</a:t>
          </a:r>
          <a:endParaRPr lang="en-US" dirty="0"/>
        </a:p>
      </dgm:t>
    </dgm:pt>
    <dgm:pt modelId="{0C8CA2F0-E9AF-4A56-9D65-22B475132378}" type="parTrans" cxnId="{2A4CCAC8-C56C-4DF2-96B6-E335A2F2BF90}">
      <dgm:prSet/>
      <dgm:spPr/>
      <dgm:t>
        <a:bodyPr/>
        <a:lstStyle/>
        <a:p>
          <a:endParaRPr lang="en-US"/>
        </a:p>
      </dgm:t>
    </dgm:pt>
    <dgm:pt modelId="{32BEC576-6D5A-4BB6-9EA5-3AFD65142073}" type="sibTrans" cxnId="{2A4CCAC8-C56C-4DF2-96B6-E335A2F2BF90}">
      <dgm:prSet/>
      <dgm:spPr/>
      <dgm:t>
        <a:bodyPr/>
        <a:lstStyle/>
        <a:p>
          <a:endParaRPr lang="en-US"/>
        </a:p>
      </dgm:t>
    </dgm:pt>
    <dgm:pt modelId="{624CE8EE-342E-4B87-9399-71D4586DC4A4}">
      <dgm:prSet/>
      <dgm:spPr/>
      <dgm:t>
        <a:bodyPr/>
        <a:lstStyle/>
        <a:p>
          <a:pPr rtl="0"/>
          <a:r>
            <a:rPr lang="en-US" dirty="0" smtClean="0"/>
            <a:t>Decompose and optimize</a:t>
          </a:r>
          <a:endParaRPr lang="en-US" dirty="0"/>
        </a:p>
      </dgm:t>
    </dgm:pt>
    <dgm:pt modelId="{B0ACD2F5-326E-478D-A99D-2DF4C795E6E2}" type="parTrans" cxnId="{F903FD8A-A786-4076-95BB-0AAE5E0F3A43}">
      <dgm:prSet/>
      <dgm:spPr/>
      <dgm:t>
        <a:bodyPr/>
        <a:lstStyle/>
        <a:p>
          <a:endParaRPr lang="en-US"/>
        </a:p>
      </dgm:t>
    </dgm:pt>
    <dgm:pt modelId="{77EF2BC3-DD71-4CDA-985B-6054A4F6FEF3}" type="sibTrans" cxnId="{F903FD8A-A786-4076-95BB-0AAE5E0F3A43}">
      <dgm:prSet/>
      <dgm:spPr/>
      <dgm:t>
        <a:bodyPr/>
        <a:lstStyle/>
        <a:p>
          <a:endParaRPr lang="en-US"/>
        </a:p>
      </dgm:t>
    </dgm:pt>
    <dgm:pt modelId="{BC71B6BB-ADC7-4D08-BA55-D59BEBECB69D}">
      <dgm:prSet/>
      <dgm:spPr>
        <a:solidFill>
          <a:schemeClr val="bg1">
            <a:lumMod val="50000"/>
          </a:schemeClr>
        </a:solidFill>
        <a:ln>
          <a:noFill/>
        </a:ln>
      </dgm:spPr>
      <dgm:t>
        <a:bodyPr/>
        <a:lstStyle/>
        <a:p>
          <a:pPr rtl="0"/>
          <a:r>
            <a:rPr lang="en-US" dirty="0" smtClean="0"/>
            <a:t>Systems Thinking</a:t>
          </a:r>
          <a:endParaRPr lang="en-US" dirty="0"/>
        </a:p>
      </dgm:t>
    </dgm:pt>
    <dgm:pt modelId="{2F60DE4F-B049-441A-BEA2-3AD51415FBB5}" type="parTrans" cxnId="{B7F03947-61CA-4A7E-8F69-DEDB838E84AC}">
      <dgm:prSet/>
      <dgm:spPr/>
      <dgm:t>
        <a:bodyPr/>
        <a:lstStyle/>
        <a:p>
          <a:endParaRPr lang="en-US"/>
        </a:p>
      </dgm:t>
    </dgm:pt>
    <dgm:pt modelId="{E1249763-6D20-48E0-A5E9-EE222F4B6D51}" type="sibTrans" cxnId="{B7F03947-61CA-4A7E-8F69-DEDB838E84AC}">
      <dgm:prSet/>
      <dgm:spPr/>
      <dgm:t>
        <a:bodyPr/>
        <a:lstStyle/>
        <a:p>
          <a:endParaRPr lang="en-US"/>
        </a:p>
      </dgm:t>
    </dgm:pt>
    <dgm:pt modelId="{D6CDCCE7-98C3-40A3-921A-20FABAC2B8C9}">
      <dgm:prSet/>
      <dgm:spPr/>
      <dgm:t>
        <a:bodyPr/>
        <a:lstStyle/>
        <a:p>
          <a:pPr rtl="0"/>
          <a:r>
            <a:rPr lang="en-US" dirty="0" smtClean="0"/>
            <a:t>Considering the system as a collection of integrated processes</a:t>
          </a:r>
          <a:endParaRPr lang="en-US" dirty="0"/>
        </a:p>
      </dgm:t>
    </dgm:pt>
    <dgm:pt modelId="{0A6A8FD5-0D8E-42E5-8B73-B1C61B0F0246}" type="parTrans" cxnId="{02A5EBD9-5EBE-4750-9E77-72E2E5E699AF}">
      <dgm:prSet/>
      <dgm:spPr/>
      <dgm:t>
        <a:bodyPr/>
        <a:lstStyle/>
        <a:p>
          <a:endParaRPr lang="en-US"/>
        </a:p>
      </dgm:t>
    </dgm:pt>
    <dgm:pt modelId="{D9B84FBD-8E23-4159-B88B-3B9D5340E867}" type="sibTrans" cxnId="{02A5EBD9-5EBE-4750-9E77-72E2E5E699AF}">
      <dgm:prSet/>
      <dgm:spPr/>
      <dgm:t>
        <a:bodyPr/>
        <a:lstStyle/>
        <a:p>
          <a:endParaRPr lang="en-US"/>
        </a:p>
      </dgm:t>
    </dgm:pt>
    <dgm:pt modelId="{E8EE2341-79B7-4A85-B1A6-EF011992900F}">
      <dgm:prSet/>
      <dgm:spPr/>
      <dgm:t>
        <a:bodyPr/>
        <a:lstStyle/>
        <a:p>
          <a:pPr rtl="0"/>
          <a:r>
            <a:rPr lang="en-US" dirty="0" smtClean="0"/>
            <a:t>Synthesize and optimize</a:t>
          </a:r>
          <a:endParaRPr lang="en-US" dirty="0"/>
        </a:p>
      </dgm:t>
    </dgm:pt>
    <dgm:pt modelId="{80C296E2-54DD-44AB-BA75-F559A0E386D3}" type="parTrans" cxnId="{BC3E0799-268D-4C26-B826-22ADD6D8CBB5}">
      <dgm:prSet/>
      <dgm:spPr/>
      <dgm:t>
        <a:bodyPr/>
        <a:lstStyle/>
        <a:p>
          <a:endParaRPr lang="en-US"/>
        </a:p>
      </dgm:t>
    </dgm:pt>
    <dgm:pt modelId="{A0E047CB-0530-441E-BA53-016D7B5811CF}" type="sibTrans" cxnId="{BC3E0799-268D-4C26-B826-22ADD6D8CBB5}">
      <dgm:prSet/>
      <dgm:spPr/>
      <dgm:t>
        <a:bodyPr/>
        <a:lstStyle/>
        <a:p>
          <a:endParaRPr lang="en-US"/>
        </a:p>
      </dgm:t>
    </dgm:pt>
    <dgm:pt modelId="{01AF5900-6CAA-4C66-A675-A21B290934FE}" type="pres">
      <dgm:prSet presAssocID="{EA4E2A0A-D402-448D-A23D-142C6DEAE930}" presName="Name0" presStyleCnt="0">
        <dgm:presLayoutVars>
          <dgm:dir/>
          <dgm:animLvl val="lvl"/>
          <dgm:resizeHandles val="exact"/>
        </dgm:presLayoutVars>
      </dgm:prSet>
      <dgm:spPr/>
      <dgm:t>
        <a:bodyPr/>
        <a:lstStyle/>
        <a:p>
          <a:endParaRPr lang="en-US"/>
        </a:p>
      </dgm:t>
    </dgm:pt>
    <dgm:pt modelId="{64674424-9BE0-41BA-A400-82C6763FF2A5}" type="pres">
      <dgm:prSet presAssocID="{F7D9EE2A-99FE-4CB7-B070-3B932AC96730}" presName="composite" presStyleCnt="0"/>
      <dgm:spPr/>
    </dgm:pt>
    <dgm:pt modelId="{9DDD782D-1B38-4C9B-A621-D183CA686324}" type="pres">
      <dgm:prSet presAssocID="{F7D9EE2A-99FE-4CB7-B070-3B932AC96730}" presName="parTx" presStyleLbl="alignNode1" presStyleIdx="0" presStyleCnt="2">
        <dgm:presLayoutVars>
          <dgm:chMax val="0"/>
          <dgm:chPref val="0"/>
          <dgm:bulletEnabled val="1"/>
        </dgm:presLayoutVars>
      </dgm:prSet>
      <dgm:spPr/>
      <dgm:t>
        <a:bodyPr/>
        <a:lstStyle/>
        <a:p>
          <a:endParaRPr lang="en-US"/>
        </a:p>
      </dgm:t>
    </dgm:pt>
    <dgm:pt modelId="{C77F928E-39BB-4FE2-B497-6B4B49B060BB}" type="pres">
      <dgm:prSet presAssocID="{F7D9EE2A-99FE-4CB7-B070-3B932AC96730}" presName="desTx" presStyleLbl="alignAccFollowNode1" presStyleIdx="0" presStyleCnt="2">
        <dgm:presLayoutVars>
          <dgm:bulletEnabled val="1"/>
        </dgm:presLayoutVars>
      </dgm:prSet>
      <dgm:spPr/>
      <dgm:t>
        <a:bodyPr/>
        <a:lstStyle/>
        <a:p>
          <a:endParaRPr lang="en-US"/>
        </a:p>
      </dgm:t>
    </dgm:pt>
    <dgm:pt modelId="{75886583-BEFC-457C-B9EB-BE55D031655B}" type="pres">
      <dgm:prSet presAssocID="{612A5203-41E8-4C82-AD93-556F15F7B40C}" presName="space" presStyleCnt="0"/>
      <dgm:spPr/>
    </dgm:pt>
    <dgm:pt modelId="{CF4ACA73-1F8E-42CC-8FA4-355CDC67BE79}" type="pres">
      <dgm:prSet presAssocID="{BC71B6BB-ADC7-4D08-BA55-D59BEBECB69D}" presName="composite" presStyleCnt="0"/>
      <dgm:spPr/>
    </dgm:pt>
    <dgm:pt modelId="{450B023C-555F-43B0-8129-44905E1A0FFC}" type="pres">
      <dgm:prSet presAssocID="{BC71B6BB-ADC7-4D08-BA55-D59BEBECB69D}" presName="parTx" presStyleLbl="alignNode1" presStyleIdx="1" presStyleCnt="2">
        <dgm:presLayoutVars>
          <dgm:chMax val="0"/>
          <dgm:chPref val="0"/>
          <dgm:bulletEnabled val="1"/>
        </dgm:presLayoutVars>
      </dgm:prSet>
      <dgm:spPr/>
      <dgm:t>
        <a:bodyPr/>
        <a:lstStyle/>
        <a:p>
          <a:endParaRPr lang="en-US"/>
        </a:p>
      </dgm:t>
    </dgm:pt>
    <dgm:pt modelId="{4128FADA-2509-4FB5-80D1-6654E3FAA4FF}" type="pres">
      <dgm:prSet presAssocID="{BC71B6BB-ADC7-4D08-BA55-D59BEBECB69D}" presName="desTx" presStyleLbl="alignAccFollowNode1" presStyleIdx="1" presStyleCnt="2">
        <dgm:presLayoutVars>
          <dgm:bulletEnabled val="1"/>
        </dgm:presLayoutVars>
      </dgm:prSet>
      <dgm:spPr/>
      <dgm:t>
        <a:bodyPr/>
        <a:lstStyle/>
        <a:p>
          <a:endParaRPr lang="en-US"/>
        </a:p>
      </dgm:t>
    </dgm:pt>
  </dgm:ptLst>
  <dgm:cxnLst>
    <dgm:cxn modelId="{25E98613-0A52-4CC3-AAF6-62D113553464}" srcId="{EA4E2A0A-D402-448D-A23D-142C6DEAE930}" destId="{F7D9EE2A-99FE-4CB7-B070-3B932AC96730}" srcOrd="0" destOrd="0" parTransId="{7384F341-EF85-4E93-A3F8-CC7A3639D81E}" sibTransId="{612A5203-41E8-4C82-AD93-556F15F7B40C}"/>
    <dgm:cxn modelId="{BC3E0799-268D-4C26-B826-22ADD6D8CBB5}" srcId="{BC71B6BB-ADC7-4D08-BA55-D59BEBECB69D}" destId="{E8EE2341-79B7-4A85-B1A6-EF011992900F}" srcOrd="1" destOrd="0" parTransId="{80C296E2-54DD-44AB-BA75-F559A0E386D3}" sibTransId="{A0E047CB-0530-441E-BA53-016D7B5811CF}"/>
    <dgm:cxn modelId="{02A5EBD9-5EBE-4750-9E77-72E2E5E699AF}" srcId="{BC71B6BB-ADC7-4D08-BA55-D59BEBECB69D}" destId="{D6CDCCE7-98C3-40A3-921A-20FABAC2B8C9}" srcOrd="0" destOrd="0" parTransId="{0A6A8FD5-0D8E-42E5-8B73-B1C61B0F0246}" sibTransId="{D9B84FBD-8E23-4159-B88B-3B9D5340E867}"/>
    <dgm:cxn modelId="{572B0B7B-3B5B-EF42-883E-39EC058521C3}" type="presOf" srcId="{57261223-DD36-45FD-ACF3-B4B73D51640D}" destId="{C77F928E-39BB-4FE2-B497-6B4B49B060BB}" srcOrd="0" destOrd="0" presId="urn:microsoft.com/office/officeart/2005/8/layout/hList1"/>
    <dgm:cxn modelId="{B7F03947-61CA-4A7E-8F69-DEDB838E84AC}" srcId="{EA4E2A0A-D402-448D-A23D-142C6DEAE930}" destId="{BC71B6BB-ADC7-4D08-BA55-D59BEBECB69D}" srcOrd="1" destOrd="0" parTransId="{2F60DE4F-B049-441A-BEA2-3AD51415FBB5}" sibTransId="{E1249763-6D20-48E0-A5E9-EE222F4B6D51}"/>
    <dgm:cxn modelId="{53EF5DFC-5A45-5A49-9C9E-DD2FC7D3A144}" type="presOf" srcId="{D6CDCCE7-98C3-40A3-921A-20FABAC2B8C9}" destId="{4128FADA-2509-4FB5-80D1-6654E3FAA4FF}" srcOrd="0" destOrd="0" presId="urn:microsoft.com/office/officeart/2005/8/layout/hList1"/>
    <dgm:cxn modelId="{F903FD8A-A786-4076-95BB-0AAE5E0F3A43}" srcId="{F7D9EE2A-99FE-4CB7-B070-3B932AC96730}" destId="{624CE8EE-342E-4B87-9399-71D4586DC4A4}" srcOrd="1" destOrd="0" parTransId="{B0ACD2F5-326E-478D-A99D-2DF4C795E6E2}" sibTransId="{77EF2BC3-DD71-4CDA-985B-6054A4F6FEF3}"/>
    <dgm:cxn modelId="{A217A384-FD72-2A4D-8983-A22D85AF701B}" type="presOf" srcId="{EA4E2A0A-D402-448D-A23D-142C6DEAE930}" destId="{01AF5900-6CAA-4C66-A675-A21B290934FE}" srcOrd="0" destOrd="0" presId="urn:microsoft.com/office/officeart/2005/8/layout/hList1"/>
    <dgm:cxn modelId="{2A4CCAC8-C56C-4DF2-96B6-E335A2F2BF90}" srcId="{F7D9EE2A-99FE-4CB7-B070-3B932AC96730}" destId="{57261223-DD36-45FD-ACF3-B4B73D51640D}" srcOrd="0" destOrd="0" parTransId="{0C8CA2F0-E9AF-4A56-9D65-22B475132378}" sibTransId="{32BEC576-6D5A-4BB6-9EA5-3AFD65142073}"/>
    <dgm:cxn modelId="{6A7D452D-8D68-D74D-8218-B8A9AB19DFF4}" type="presOf" srcId="{BC71B6BB-ADC7-4D08-BA55-D59BEBECB69D}" destId="{450B023C-555F-43B0-8129-44905E1A0FFC}" srcOrd="0" destOrd="0" presId="urn:microsoft.com/office/officeart/2005/8/layout/hList1"/>
    <dgm:cxn modelId="{9DD1BD38-3A75-F847-9B63-982212C5DAD9}" type="presOf" srcId="{F7D9EE2A-99FE-4CB7-B070-3B932AC96730}" destId="{9DDD782D-1B38-4C9B-A621-D183CA686324}" srcOrd="0" destOrd="0" presId="urn:microsoft.com/office/officeart/2005/8/layout/hList1"/>
    <dgm:cxn modelId="{666AFE20-7C5A-B440-B2DC-E74E7A8F771B}" type="presOf" srcId="{624CE8EE-342E-4B87-9399-71D4586DC4A4}" destId="{C77F928E-39BB-4FE2-B497-6B4B49B060BB}" srcOrd="0" destOrd="1" presId="urn:microsoft.com/office/officeart/2005/8/layout/hList1"/>
    <dgm:cxn modelId="{D967EE24-0C91-C348-9736-885F75C128CE}" type="presOf" srcId="{E8EE2341-79B7-4A85-B1A6-EF011992900F}" destId="{4128FADA-2509-4FB5-80D1-6654E3FAA4FF}" srcOrd="0" destOrd="1" presId="urn:microsoft.com/office/officeart/2005/8/layout/hList1"/>
    <dgm:cxn modelId="{FAE2DC86-3AF5-D846-A45D-B8D0DC4F98C4}" type="presParOf" srcId="{01AF5900-6CAA-4C66-A675-A21B290934FE}" destId="{64674424-9BE0-41BA-A400-82C6763FF2A5}" srcOrd="0" destOrd="0" presId="urn:microsoft.com/office/officeart/2005/8/layout/hList1"/>
    <dgm:cxn modelId="{ADD7AE0D-998D-9E45-8E9C-9905EAA7DA62}" type="presParOf" srcId="{64674424-9BE0-41BA-A400-82C6763FF2A5}" destId="{9DDD782D-1B38-4C9B-A621-D183CA686324}" srcOrd="0" destOrd="0" presId="urn:microsoft.com/office/officeart/2005/8/layout/hList1"/>
    <dgm:cxn modelId="{CBB7A5A1-3540-914F-A52B-63800A2D98F0}" type="presParOf" srcId="{64674424-9BE0-41BA-A400-82C6763FF2A5}" destId="{C77F928E-39BB-4FE2-B497-6B4B49B060BB}" srcOrd="1" destOrd="0" presId="urn:microsoft.com/office/officeart/2005/8/layout/hList1"/>
    <dgm:cxn modelId="{0CBF2D07-FF2B-BB47-A6D0-5117478C4775}" type="presParOf" srcId="{01AF5900-6CAA-4C66-A675-A21B290934FE}" destId="{75886583-BEFC-457C-B9EB-BE55D031655B}" srcOrd="1" destOrd="0" presId="urn:microsoft.com/office/officeart/2005/8/layout/hList1"/>
    <dgm:cxn modelId="{A0D56CEF-D498-E44D-978B-AA5471DEEE59}" type="presParOf" srcId="{01AF5900-6CAA-4C66-A675-A21B290934FE}" destId="{CF4ACA73-1F8E-42CC-8FA4-355CDC67BE79}" srcOrd="2" destOrd="0" presId="urn:microsoft.com/office/officeart/2005/8/layout/hList1"/>
    <dgm:cxn modelId="{3CC95037-E8BC-AD44-93AB-881348D25FC0}" type="presParOf" srcId="{CF4ACA73-1F8E-42CC-8FA4-355CDC67BE79}" destId="{450B023C-555F-43B0-8129-44905E1A0FFC}" srcOrd="0" destOrd="0" presId="urn:microsoft.com/office/officeart/2005/8/layout/hList1"/>
    <dgm:cxn modelId="{E419C696-338B-994B-8BFA-3040CB821B2F}" type="presParOf" srcId="{CF4ACA73-1F8E-42CC-8FA4-355CDC67BE79}" destId="{4128FADA-2509-4FB5-80D1-6654E3FAA4FF}"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DD782D-1B38-4C9B-A621-D183CA686324}">
      <dsp:nvSpPr>
        <dsp:cNvPr id="0" name=""/>
        <dsp:cNvSpPr/>
      </dsp:nvSpPr>
      <dsp:spPr>
        <a:xfrm>
          <a:off x="40" y="117990"/>
          <a:ext cx="3845569" cy="806400"/>
        </a:xfrm>
        <a:prstGeom prst="rect">
          <a:avLst/>
        </a:prstGeom>
        <a:solidFill>
          <a:schemeClr val="bg1">
            <a:lumMod val="5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rtl="0">
            <a:lnSpc>
              <a:spcPct val="90000"/>
            </a:lnSpc>
            <a:spcBef>
              <a:spcPct val="0"/>
            </a:spcBef>
            <a:spcAft>
              <a:spcPct val="35000"/>
            </a:spcAft>
          </a:pPr>
          <a:r>
            <a:rPr lang="en-US" sz="2800" kern="1200" dirty="0" smtClean="0"/>
            <a:t>Process Thinking</a:t>
          </a:r>
          <a:endParaRPr lang="en-US" sz="2800" kern="1200" dirty="0"/>
        </a:p>
      </dsp:txBody>
      <dsp:txXfrm>
        <a:off x="40" y="117990"/>
        <a:ext cx="3845569" cy="806400"/>
      </dsp:txXfrm>
    </dsp:sp>
    <dsp:sp modelId="{C77F928E-39BB-4FE2-B497-6B4B49B060BB}">
      <dsp:nvSpPr>
        <dsp:cNvPr id="0" name=""/>
        <dsp:cNvSpPr/>
      </dsp:nvSpPr>
      <dsp:spPr>
        <a:xfrm>
          <a:off x="40" y="924390"/>
          <a:ext cx="3845569" cy="2843819"/>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rtl="0">
            <a:lnSpc>
              <a:spcPct val="90000"/>
            </a:lnSpc>
            <a:spcBef>
              <a:spcPct val="0"/>
            </a:spcBef>
            <a:spcAft>
              <a:spcPct val="15000"/>
            </a:spcAft>
            <a:buChar char="••"/>
          </a:pPr>
          <a:r>
            <a:rPr lang="en-US" sz="2800" kern="1200" dirty="0" smtClean="0"/>
            <a:t>Considering the system as a collection of independent processes</a:t>
          </a:r>
          <a:endParaRPr lang="en-US" sz="2800" kern="1200" dirty="0"/>
        </a:p>
        <a:p>
          <a:pPr marL="285750" lvl="1" indent="-285750" algn="l" defTabSz="1244600" rtl="0">
            <a:lnSpc>
              <a:spcPct val="90000"/>
            </a:lnSpc>
            <a:spcBef>
              <a:spcPct val="0"/>
            </a:spcBef>
            <a:spcAft>
              <a:spcPct val="15000"/>
            </a:spcAft>
            <a:buChar char="••"/>
          </a:pPr>
          <a:r>
            <a:rPr lang="en-US" sz="2800" kern="1200" dirty="0" smtClean="0"/>
            <a:t>Decompose and optimize</a:t>
          </a:r>
          <a:endParaRPr lang="en-US" sz="2800" kern="1200" dirty="0"/>
        </a:p>
      </dsp:txBody>
      <dsp:txXfrm>
        <a:off x="40" y="924390"/>
        <a:ext cx="3845569" cy="2843819"/>
      </dsp:txXfrm>
    </dsp:sp>
    <dsp:sp modelId="{450B023C-555F-43B0-8129-44905E1A0FFC}">
      <dsp:nvSpPr>
        <dsp:cNvPr id="0" name=""/>
        <dsp:cNvSpPr/>
      </dsp:nvSpPr>
      <dsp:spPr>
        <a:xfrm>
          <a:off x="4383989" y="117990"/>
          <a:ext cx="3845569" cy="806400"/>
        </a:xfrm>
        <a:prstGeom prst="rect">
          <a:avLst/>
        </a:prstGeom>
        <a:solidFill>
          <a:schemeClr val="bg1">
            <a:lumMod val="5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rtl="0">
            <a:lnSpc>
              <a:spcPct val="90000"/>
            </a:lnSpc>
            <a:spcBef>
              <a:spcPct val="0"/>
            </a:spcBef>
            <a:spcAft>
              <a:spcPct val="35000"/>
            </a:spcAft>
          </a:pPr>
          <a:r>
            <a:rPr lang="en-US" sz="2800" kern="1200" dirty="0" smtClean="0"/>
            <a:t>Systems Thinking</a:t>
          </a:r>
          <a:endParaRPr lang="en-US" sz="2800" kern="1200" dirty="0"/>
        </a:p>
      </dsp:txBody>
      <dsp:txXfrm>
        <a:off x="4383989" y="117990"/>
        <a:ext cx="3845569" cy="806400"/>
      </dsp:txXfrm>
    </dsp:sp>
    <dsp:sp modelId="{4128FADA-2509-4FB5-80D1-6654E3FAA4FF}">
      <dsp:nvSpPr>
        <dsp:cNvPr id="0" name=""/>
        <dsp:cNvSpPr/>
      </dsp:nvSpPr>
      <dsp:spPr>
        <a:xfrm>
          <a:off x="4383989" y="924390"/>
          <a:ext cx="3845569" cy="2843819"/>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rtl="0">
            <a:lnSpc>
              <a:spcPct val="90000"/>
            </a:lnSpc>
            <a:spcBef>
              <a:spcPct val="0"/>
            </a:spcBef>
            <a:spcAft>
              <a:spcPct val="15000"/>
            </a:spcAft>
            <a:buChar char="••"/>
          </a:pPr>
          <a:r>
            <a:rPr lang="en-US" sz="2800" kern="1200" dirty="0" smtClean="0"/>
            <a:t>Considering the system as a collection of integrated processes</a:t>
          </a:r>
          <a:endParaRPr lang="en-US" sz="2800" kern="1200" dirty="0"/>
        </a:p>
        <a:p>
          <a:pPr marL="285750" lvl="1" indent="-285750" algn="l" defTabSz="1244600" rtl="0">
            <a:lnSpc>
              <a:spcPct val="90000"/>
            </a:lnSpc>
            <a:spcBef>
              <a:spcPct val="0"/>
            </a:spcBef>
            <a:spcAft>
              <a:spcPct val="15000"/>
            </a:spcAft>
            <a:buChar char="••"/>
          </a:pPr>
          <a:r>
            <a:rPr lang="en-US" sz="2800" kern="1200" dirty="0" smtClean="0"/>
            <a:t>Synthesize and optimize</a:t>
          </a:r>
          <a:endParaRPr lang="en-US" sz="2800" kern="1200" dirty="0"/>
        </a:p>
      </dsp:txBody>
      <dsp:txXfrm>
        <a:off x="4383989" y="924390"/>
        <a:ext cx="3845569" cy="2843819"/>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8471"/>
          </a:xfrm>
          <a:prstGeom prst="rect">
            <a:avLst/>
          </a:prstGeom>
        </p:spPr>
        <p:txBody>
          <a:bodyPr vert="horz" lIns="94119" tIns="47060" rIns="94119" bIns="47060" rtlCol="0"/>
          <a:lstStyle>
            <a:lvl1pPr algn="l">
              <a:defRPr sz="1200"/>
            </a:lvl1pPr>
          </a:lstStyle>
          <a:p>
            <a:endParaRPr lang="en-US"/>
          </a:p>
        </p:txBody>
      </p:sp>
      <p:sp>
        <p:nvSpPr>
          <p:cNvPr id="3" name="Date Placeholder 2"/>
          <p:cNvSpPr>
            <a:spLocks noGrp="1"/>
          </p:cNvSpPr>
          <p:nvPr>
            <p:ph type="dt" idx="1"/>
          </p:nvPr>
        </p:nvSpPr>
        <p:spPr>
          <a:xfrm>
            <a:off x="4023092" y="0"/>
            <a:ext cx="3077739" cy="468471"/>
          </a:xfrm>
          <a:prstGeom prst="rect">
            <a:avLst/>
          </a:prstGeom>
        </p:spPr>
        <p:txBody>
          <a:bodyPr vert="horz" lIns="94119" tIns="47060" rIns="94119" bIns="47060" rtlCol="0"/>
          <a:lstStyle>
            <a:lvl1pPr algn="r">
              <a:defRPr sz="1200"/>
            </a:lvl1pPr>
          </a:lstStyle>
          <a:p>
            <a:fld id="{A875087B-1079-CD49-95C1-7B6E1A931DE5}" type="datetimeFigureOut">
              <a:rPr lang="en-US" smtClean="0"/>
              <a:pPr/>
              <a:t>2/28/2016</a:t>
            </a:fld>
            <a:endParaRPr lang="en-US"/>
          </a:p>
        </p:txBody>
      </p:sp>
      <p:sp>
        <p:nvSpPr>
          <p:cNvPr id="4" name="Slide Image Placeholder 3"/>
          <p:cNvSpPr>
            <a:spLocks noGrp="1" noRot="1" noChangeAspect="1"/>
          </p:cNvSpPr>
          <p:nvPr>
            <p:ph type="sldImg" idx="2"/>
          </p:nvPr>
        </p:nvSpPr>
        <p:spPr>
          <a:xfrm>
            <a:off x="1209675" y="703263"/>
            <a:ext cx="4683125" cy="3513137"/>
          </a:xfrm>
          <a:prstGeom prst="rect">
            <a:avLst/>
          </a:prstGeom>
          <a:noFill/>
          <a:ln w="12700">
            <a:solidFill>
              <a:prstClr val="black"/>
            </a:solidFill>
          </a:ln>
        </p:spPr>
        <p:txBody>
          <a:bodyPr vert="horz" lIns="94119" tIns="47060" rIns="94119" bIns="47060" rtlCol="0" anchor="ctr"/>
          <a:lstStyle/>
          <a:p>
            <a:endParaRPr lang="en-US"/>
          </a:p>
        </p:txBody>
      </p:sp>
      <p:sp>
        <p:nvSpPr>
          <p:cNvPr id="5" name="Notes Placeholder 4"/>
          <p:cNvSpPr>
            <a:spLocks noGrp="1"/>
          </p:cNvSpPr>
          <p:nvPr>
            <p:ph type="body" sz="quarter" idx="3"/>
          </p:nvPr>
        </p:nvSpPr>
        <p:spPr>
          <a:xfrm>
            <a:off x="710248" y="4450477"/>
            <a:ext cx="5681980" cy="4216241"/>
          </a:xfrm>
          <a:prstGeom prst="rect">
            <a:avLst/>
          </a:prstGeom>
        </p:spPr>
        <p:txBody>
          <a:bodyPr vert="horz" lIns="94119" tIns="47060" rIns="94119" bIns="4706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9328"/>
            <a:ext cx="3077739" cy="468471"/>
          </a:xfrm>
          <a:prstGeom prst="rect">
            <a:avLst/>
          </a:prstGeom>
        </p:spPr>
        <p:txBody>
          <a:bodyPr vert="horz" lIns="94119" tIns="47060" rIns="94119" bIns="47060"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899328"/>
            <a:ext cx="3077739" cy="468471"/>
          </a:xfrm>
          <a:prstGeom prst="rect">
            <a:avLst/>
          </a:prstGeom>
        </p:spPr>
        <p:txBody>
          <a:bodyPr vert="horz" lIns="94119" tIns="47060" rIns="94119" bIns="47060" rtlCol="0" anchor="b"/>
          <a:lstStyle>
            <a:lvl1pPr algn="r">
              <a:defRPr sz="1200"/>
            </a:lvl1pPr>
          </a:lstStyle>
          <a:p>
            <a:fld id="{27B968C2-4BBA-F54B-BF8D-578F58770B7E}" type="slidenum">
              <a:rPr lang="en-US" smtClean="0"/>
              <a:pPr/>
              <a:t>‹#›</a:t>
            </a:fld>
            <a:endParaRPr lang="en-US"/>
          </a:p>
        </p:txBody>
      </p:sp>
    </p:spTree>
    <p:extLst>
      <p:ext uri="{BB962C8B-B14F-4D97-AF65-F5344CB8AC3E}">
        <p14:creationId xmlns:p14="http://schemas.microsoft.com/office/powerpoint/2010/main" val="218093100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9675" y="703263"/>
            <a:ext cx="4683125" cy="3513137"/>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30BCB1-4DEB-3F4B-B289-B5B482772A8F}" type="slidenum">
              <a:rPr lang="en-US" smtClean="0"/>
              <a:pPr/>
              <a:t>4</a:t>
            </a:fld>
            <a:endParaRPr lang="en-US"/>
          </a:p>
        </p:txBody>
      </p:sp>
    </p:spTree>
    <p:extLst>
      <p:ext uri="{BB962C8B-B14F-4D97-AF65-F5344CB8AC3E}">
        <p14:creationId xmlns:p14="http://schemas.microsoft.com/office/powerpoint/2010/main" val="2781235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9675" y="703263"/>
            <a:ext cx="4683125" cy="3513137"/>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30BCB1-4DEB-3F4B-B289-B5B482772A8F}" type="slidenum">
              <a:rPr lang="en-US" smtClean="0"/>
              <a:pPr/>
              <a:t>6</a:t>
            </a:fld>
            <a:endParaRPr lang="en-US"/>
          </a:p>
        </p:txBody>
      </p:sp>
    </p:spTree>
    <p:extLst>
      <p:ext uri="{BB962C8B-B14F-4D97-AF65-F5344CB8AC3E}">
        <p14:creationId xmlns:p14="http://schemas.microsoft.com/office/powerpoint/2010/main" val="78667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9675" y="703263"/>
            <a:ext cx="4683125" cy="3513137"/>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30BCB1-4DEB-3F4B-B289-B5B482772A8F}" type="slidenum">
              <a:rPr lang="en-US" smtClean="0"/>
              <a:pPr/>
              <a:t>8</a:t>
            </a:fld>
            <a:endParaRPr lang="en-US"/>
          </a:p>
        </p:txBody>
      </p:sp>
    </p:spTree>
    <p:extLst>
      <p:ext uri="{BB962C8B-B14F-4D97-AF65-F5344CB8AC3E}">
        <p14:creationId xmlns:p14="http://schemas.microsoft.com/office/powerpoint/2010/main" val="1199461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9675" y="703263"/>
            <a:ext cx="4683125" cy="3513137"/>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30BCB1-4DEB-3F4B-B289-B5B482772A8F}" type="slidenum">
              <a:rPr lang="en-US" smtClean="0"/>
              <a:pPr/>
              <a:t>10</a:t>
            </a:fld>
            <a:endParaRPr lang="en-US"/>
          </a:p>
        </p:txBody>
      </p:sp>
    </p:spTree>
    <p:extLst>
      <p:ext uri="{BB962C8B-B14F-4D97-AF65-F5344CB8AC3E}">
        <p14:creationId xmlns:p14="http://schemas.microsoft.com/office/powerpoint/2010/main" val="25662250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9675" y="703263"/>
            <a:ext cx="4683125" cy="3513137"/>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30BCB1-4DEB-3F4B-B289-B5B482772A8F}" type="slidenum">
              <a:rPr lang="en-US" smtClean="0"/>
              <a:pPr/>
              <a:t>11</a:t>
            </a:fld>
            <a:endParaRPr lang="en-US"/>
          </a:p>
        </p:txBody>
      </p:sp>
    </p:spTree>
    <p:extLst>
      <p:ext uri="{BB962C8B-B14F-4D97-AF65-F5344CB8AC3E}">
        <p14:creationId xmlns:p14="http://schemas.microsoft.com/office/powerpoint/2010/main" val="405331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7D6F30-B90C-4B8B-A9EC-5A92029B9428}" type="datetimeFigureOut">
              <a:rPr lang="en-US" smtClean="0"/>
              <a:pPr/>
              <a:t>2/28/2016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D6F30-B90C-4B8B-A9EC-5A92029B9428}" type="datetimeFigureOut">
              <a:rPr lang="en-US" smtClean="0"/>
              <a:pPr/>
              <a:t>2/28/2016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D6F30-B90C-4B8B-A9EC-5A92029B9428}" type="datetimeFigureOut">
              <a:rPr lang="en-US" smtClean="0"/>
              <a:pPr/>
              <a:t>2/28/2016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D6F30-B90C-4B8B-A9EC-5A92029B9428}" type="datetimeFigureOut">
              <a:rPr lang="en-US" smtClean="0"/>
              <a:pPr/>
              <a:t>2/28/2016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D6F30-B90C-4B8B-A9EC-5A92029B9428}" type="datetimeFigureOut">
              <a:rPr lang="en-US" smtClean="0"/>
              <a:pPr/>
              <a:t>2/28/2016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7D6F30-B90C-4B8B-A9EC-5A92029B9428}" type="datetimeFigureOut">
              <a:rPr lang="en-US" smtClean="0"/>
              <a:pPr/>
              <a:t>2/28/2016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7D6F30-B90C-4B8B-A9EC-5A92029B9428}" type="datetimeFigureOut">
              <a:rPr lang="en-US" smtClean="0"/>
              <a:pPr/>
              <a:t>2/28/2016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7D6F30-B90C-4B8B-A9EC-5A92029B9428}" type="datetimeFigureOut">
              <a:rPr lang="en-US" smtClean="0"/>
              <a:pPr/>
              <a:t>2/28/2016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D6F30-B90C-4B8B-A9EC-5A92029B9428}" type="datetimeFigureOut">
              <a:rPr lang="en-US" smtClean="0"/>
              <a:pPr/>
              <a:t>2/28/2016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D6F30-B90C-4B8B-A9EC-5A92029B9428}" type="datetimeFigureOut">
              <a:rPr lang="en-US" smtClean="0"/>
              <a:pPr/>
              <a:t>2/28/2016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D6F30-B90C-4B8B-A9EC-5A92029B9428}" type="datetimeFigureOut">
              <a:rPr lang="en-US" smtClean="0"/>
              <a:pPr/>
              <a:t>2/28/2016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7D6F30-B90C-4B8B-A9EC-5A92029B9428}" type="datetimeFigureOut">
              <a:rPr lang="en-US" smtClean="0"/>
              <a:pPr/>
              <a:t>2/28/2016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D53A5C-B3A1-4E2F-B4D5-E63C5F0DD6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mc:AlternateContent xmlns:mc="http://schemas.openxmlformats.org/markup-compatibility/2006" xmlns:p14="http://schemas.microsoft.com/office/powerpoint/2010/main">
    <mc:Choice Requires="p14">
      <p:transition p14:dur="250"/>
    </mc:Choice>
    <mc:Fallback xmlns="">
      <p:transition/>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codecademy.com/courses/hour-of-code/0/1" TargetMode="External"/><Relationship Id="rId2" Type="http://schemas.openxmlformats.org/officeDocument/2006/relationships/hyperlink" Target="http://www.codecademy.com/"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6667" b="1" dirty="0" smtClean="0">
                <a:solidFill>
                  <a:srgbClr val="FF0000"/>
                </a:solidFill>
              </a:rPr>
              <a:t>MIS 5402</a:t>
            </a:r>
            <a:r>
              <a:rPr lang="en-US" dirty="0" smtClean="0">
                <a:solidFill>
                  <a:srgbClr val="000000"/>
                </a:solidFill>
              </a:rPr>
              <a:t/>
            </a:r>
            <a:br>
              <a:rPr lang="en-US" dirty="0" smtClean="0">
                <a:solidFill>
                  <a:srgbClr val="000000"/>
                </a:solidFill>
              </a:rPr>
            </a:br>
            <a:r>
              <a:rPr lang="en-US" dirty="0" smtClean="0">
                <a:solidFill>
                  <a:srgbClr val="000000"/>
                </a:solidFill>
              </a:rPr>
              <a:t>Managing Technology and Systems</a:t>
            </a:r>
            <a:br>
              <a:rPr lang="en-US" dirty="0" smtClean="0">
                <a:solidFill>
                  <a:srgbClr val="000000"/>
                </a:solidFill>
              </a:rPr>
            </a:br>
            <a:r>
              <a:rPr lang="en-US" dirty="0" smtClean="0">
                <a:solidFill>
                  <a:srgbClr val="000000"/>
                </a:solidFill>
              </a:rPr>
              <a:t>Week </a:t>
            </a:r>
            <a:r>
              <a:rPr lang="en-US" dirty="0" smtClean="0">
                <a:solidFill>
                  <a:srgbClr val="000000"/>
                </a:solidFill>
              </a:rPr>
              <a:t>3 </a:t>
            </a:r>
            <a:r>
              <a:rPr lang="en-US" dirty="0" smtClean="0">
                <a:solidFill>
                  <a:srgbClr val="000000"/>
                </a:solidFill>
              </a:rPr>
              <a:t>– System Thinking and Crowdsourcing</a:t>
            </a:r>
            <a:endParaRPr lang="en-US" dirty="0">
              <a:solidFill>
                <a:srgbClr val="000000"/>
              </a:solidFill>
            </a:endParaRPr>
          </a:p>
        </p:txBody>
      </p:sp>
      <p:sp>
        <p:nvSpPr>
          <p:cNvPr id="3" name="Subtitle 2"/>
          <p:cNvSpPr>
            <a:spLocks noGrp="1"/>
          </p:cNvSpPr>
          <p:nvPr>
            <p:ph type="subTitle" idx="1"/>
          </p:nvPr>
        </p:nvSpPr>
        <p:spPr>
          <a:xfrm>
            <a:off x="1371600" y="4495800"/>
            <a:ext cx="6400800" cy="1752600"/>
          </a:xfrm>
        </p:spPr>
        <p:txBody>
          <a:bodyPr>
            <a:normAutofit/>
          </a:bodyPr>
          <a:lstStyle/>
          <a:p>
            <a:r>
              <a:rPr lang="en-US" dirty="0" smtClean="0">
                <a:solidFill>
                  <a:srgbClr val="000000"/>
                </a:solidFill>
              </a:rPr>
              <a:t>Spring 2016</a:t>
            </a:r>
            <a:endParaRPr lang="en-US" dirty="0" smtClean="0">
              <a:solidFill>
                <a:srgbClr val="000000"/>
              </a:solidFill>
            </a:endParaRPr>
          </a:p>
          <a:p>
            <a:r>
              <a:rPr lang="en-US" sz="2400" dirty="0" smtClean="0">
                <a:solidFill>
                  <a:schemeClr val="tx1">
                    <a:lumMod val="50000"/>
                    <a:lumOff val="50000"/>
                  </a:schemeClr>
                </a:solidFill>
              </a:rPr>
              <a:t>David S. McGettigan</a:t>
            </a:r>
            <a:br>
              <a:rPr lang="en-US" sz="2400" dirty="0" smtClean="0">
                <a:solidFill>
                  <a:schemeClr val="tx1">
                    <a:lumMod val="50000"/>
                    <a:lumOff val="50000"/>
                  </a:schemeClr>
                </a:solidFill>
              </a:rPr>
            </a:br>
            <a:r>
              <a:rPr lang="en-US" sz="2400" dirty="0" smtClean="0">
                <a:solidFill>
                  <a:schemeClr val="tx1">
                    <a:lumMod val="50000"/>
                    <a:lumOff val="50000"/>
                  </a:schemeClr>
                </a:solidFill>
              </a:rPr>
              <a:t>(mcget@temple.edu)</a:t>
            </a:r>
            <a:endParaRPr lang="en-US" sz="2400" dirty="0">
              <a:solidFill>
                <a:schemeClr val="tx1">
                  <a:lumMod val="50000"/>
                  <a:lumOff val="50000"/>
                </a:schemeClr>
              </a:solidFill>
            </a:endParaRPr>
          </a:p>
        </p:txBody>
      </p:sp>
      <p:sp>
        <p:nvSpPr>
          <p:cNvPr id="4" name="TextBox 3"/>
          <p:cNvSpPr txBox="1"/>
          <p:nvPr/>
        </p:nvSpPr>
        <p:spPr>
          <a:xfrm>
            <a:off x="3376972" y="6324600"/>
            <a:ext cx="5767028" cy="276999"/>
          </a:xfrm>
          <a:prstGeom prst="rect">
            <a:avLst/>
          </a:prstGeom>
          <a:noFill/>
        </p:spPr>
        <p:txBody>
          <a:bodyPr wrap="none" rtlCol="0">
            <a:spAutoFit/>
          </a:bodyPr>
          <a:lstStyle/>
          <a:p>
            <a:pPr algn="r"/>
            <a:r>
              <a:rPr lang="en-US" sz="1200" i="1" dirty="0" smtClean="0">
                <a:solidFill>
                  <a:schemeClr val="tx1">
                    <a:lumMod val="50000"/>
                    <a:lumOff val="50000"/>
                  </a:schemeClr>
                </a:solidFill>
              </a:rPr>
              <a:t>Adapted from material by James </a:t>
            </a:r>
            <a:r>
              <a:rPr lang="en-US" sz="1200" i="1" dirty="0" err="1" smtClean="0">
                <a:solidFill>
                  <a:schemeClr val="tx1">
                    <a:lumMod val="50000"/>
                    <a:lumOff val="50000"/>
                  </a:schemeClr>
                </a:solidFill>
              </a:rPr>
              <a:t>Moustafellos</a:t>
            </a:r>
            <a:r>
              <a:rPr lang="en-US" sz="1200" i="1" dirty="0" smtClean="0">
                <a:solidFill>
                  <a:schemeClr val="tx1">
                    <a:lumMod val="50000"/>
                    <a:lumOff val="50000"/>
                  </a:schemeClr>
                </a:solidFill>
              </a:rPr>
              <a:t>, Munir Mandviwalla</a:t>
            </a:r>
            <a:r>
              <a:rPr lang="en-US" sz="1200" i="1" dirty="0">
                <a:solidFill>
                  <a:schemeClr val="tx1">
                    <a:lumMod val="50000"/>
                    <a:lumOff val="50000"/>
                  </a:schemeClr>
                </a:solidFill>
              </a:rPr>
              <a:t> </a:t>
            </a:r>
            <a:r>
              <a:rPr lang="en-US" sz="1200" i="1" dirty="0" smtClean="0">
                <a:solidFill>
                  <a:schemeClr val="tx1">
                    <a:lumMod val="50000"/>
                    <a:lumOff val="50000"/>
                  </a:schemeClr>
                </a:solidFill>
              </a:rPr>
              <a:t>and Steven L. Johnson</a:t>
            </a:r>
            <a:endParaRPr lang="en-US" sz="1200" i="1" dirty="0">
              <a:solidFill>
                <a:schemeClr val="tx1">
                  <a:lumMod val="50000"/>
                  <a:lumOff val="50000"/>
                </a:schemeClr>
              </a:solidFill>
            </a:endParaRPr>
          </a:p>
        </p:txBody>
      </p:sp>
    </p:spTree>
    <p:extLst>
      <p:ext uri="{BB962C8B-B14F-4D97-AF65-F5344CB8AC3E}">
        <p14:creationId xmlns:p14="http://schemas.microsoft.com/office/powerpoint/2010/main" val="2736581378"/>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342899" y="2130425"/>
            <a:ext cx="8191501" cy="3418498"/>
          </a:xfrm>
        </p:spPr>
        <p:txBody>
          <a:bodyPr anchor="t">
            <a:normAutofit fontScale="90000"/>
          </a:bodyPr>
          <a:lstStyle/>
          <a:p>
            <a:pPr algn="l">
              <a:defRPr/>
            </a:pPr>
            <a:r>
              <a:rPr lang="en-US" sz="3600" spc="200" dirty="0" smtClean="0">
                <a:solidFill>
                  <a:srgbClr val="595959"/>
                </a:solidFill>
                <a:latin typeface="Helvetica Neue"/>
                <a:cs typeface="Helvetica Neue"/>
              </a:rPr>
              <a:t>Discussion</a:t>
            </a:r>
            <a:r>
              <a:rPr lang="en-US" spc="200" dirty="0" smtClean="0">
                <a:solidFill>
                  <a:srgbClr val="595959"/>
                </a:solidFill>
                <a:latin typeface="Helvetica Neue"/>
                <a:cs typeface="Helvetica Neue"/>
              </a:rPr>
              <a:t>:</a:t>
            </a:r>
            <a:r>
              <a:rPr lang="en-US" sz="3600" spc="200" dirty="0" smtClean="0">
                <a:solidFill>
                  <a:srgbClr val="595959"/>
                </a:solidFill>
                <a:latin typeface="Helvetica Neue"/>
                <a:cs typeface="Helvetica Neue"/>
              </a:rPr>
              <a:t> </a:t>
            </a: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r>
              <a:rPr lang="en-US" sz="6600" b="1" cap="all" spc="200" dirty="0">
                <a:solidFill>
                  <a:srgbClr val="FF0000"/>
                </a:solidFill>
                <a:latin typeface="Helvetica Neue"/>
                <a:cs typeface="Helvetica Neue"/>
              </a:rPr>
              <a:t>Feedback</a:t>
            </a:r>
            <a:r>
              <a:rPr lang="en-US" sz="4000" spc="200" dirty="0">
                <a:solidFill>
                  <a:srgbClr val="595959"/>
                </a:solidFill>
                <a:latin typeface="Helvetica Neue"/>
                <a:cs typeface="Helvetica Neue"/>
              </a:rPr>
              <a:t/>
            </a:r>
            <a:br>
              <a:rPr lang="en-US" sz="4000" spc="200" dirty="0">
                <a:solidFill>
                  <a:srgbClr val="595959"/>
                </a:solidFill>
                <a:latin typeface="Helvetica Neue"/>
                <a:cs typeface="Helvetica Neue"/>
              </a:rPr>
            </a:br>
            <a:r>
              <a:rPr lang="en-US" sz="4000" spc="200" dirty="0">
                <a:solidFill>
                  <a:srgbClr val="595959"/>
                </a:solidFill>
                <a:latin typeface="Helvetica Neue"/>
                <a:cs typeface="Helvetica Neue"/>
              </a:rPr>
              <a:t>&amp;</a:t>
            </a:r>
            <a:br>
              <a:rPr lang="en-US" sz="4000" spc="200" dirty="0">
                <a:solidFill>
                  <a:srgbClr val="595959"/>
                </a:solidFill>
                <a:latin typeface="Helvetica Neue"/>
                <a:cs typeface="Helvetica Neue"/>
              </a:rPr>
            </a:br>
            <a:r>
              <a:rPr lang="en-US" sz="6000" b="1" cap="all" spc="200" dirty="0">
                <a:solidFill>
                  <a:srgbClr val="FF0000"/>
                </a:solidFill>
                <a:latin typeface="Helvetica Neue"/>
                <a:cs typeface="Helvetica Neue"/>
              </a:rPr>
              <a:t>Systems Thinking</a:t>
            </a: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endParaRPr lang="en-US" spc="200" dirty="0">
              <a:solidFill>
                <a:srgbClr val="000000"/>
              </a:solidFill>
              <a:latin typeface="Helvetica Neue"/>
              <a:cs typeface="Helvetica Neue"/>
            </a:endParaRPr>
          </a:p>
        </p:txBody>
      </p:sp>
    </p:spTree>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342899" y="2130425"/>
            <a:ext cx="7218577" cy="3418498"/>
          </a:xfrm>
        </p:spPr>
        <p:txBody>
          <a:bodyPr anchor="t">
            <a:normAutofit fontScale="90000"/>
          </a:bodyPr>
          <a:lstStyle/>
          <a:p>
            <a:pPr algn="l">
              <a:defRPr/>
            </a:pPr>
            <a:r>
              <a:rPr lang="en-US" sz="3600" spc="200" dirty="0" smtClean="0">
                <a:solidFill>
                  <a:srgbClr val="595959"/>
                </a:solidFill>
                <a:latin typeface="Helvetica Neue"/>
                <a:cs typeface="Helvetica Neue"/>
              </a:rPr>
              <a:t>Discussion</a:t>
            </a:r>
            <a:r>
              <a:rPr lang="en-US" spc="200" dirty="0" smtClean="0">
                <a:solidFill>
                  <a:srgbClr val="595959"/>
                </a:solidFill>
                <a:latin typeface="Helvetica Neue"/>
                <a:cs typeface="Helvetica Neue"/>
              </a:rPr>
              <a:t>:</a:t>
            </a:r>
            <a:r>
              <a:rPr lang="en-US" sz="3600" spc="200" dirty="0" smtClean="0">
                <a:solidFill>
                  <a:srgbClr val="595959"/>
                </a:solidFill>
                <a:latin typeface="Helvetica Neue"/>
                <a:cs typeface="Helvetica Neue"/>
              </a:rPr>
              <a:t> </a:t>
            </a: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r>
              <a:rPr lang="en-US" sz="8400" b="1" cap="all" spc="200" dirty="0" smtClean="0">
                <a:solidFill>
                  <a:srgbClr val="FF0000"/>
                </a:solidFill>
                <a:latin typeface="Helvetica Neue"/>
                <a:cs typeface="Helvetica Neue"/>
              </a:rPr>
              <a:t>1 hour of code</a:t>
            </a: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endParaRPr lang="en-US" spc="200" dirty="0">
              <a:solidFill>
                <a:srgbClr val="000000"/>
              </a:solidFill>
              <a:latin typeface="Helvetica Neue"/>
              <a:cs typeface="Helvetica Neue"/>
            </a:endParaRPr>
          </a:p>
        </p:txBody>
      </p:sp>
    </p:spTree>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458200" cy="6324601"/>
          </a:xfrm>
        </p:spPr>
        <p:txBody>
          <a:bodyPr>
            <a:normAutofit fontScale="90000"/>
          </a:bodyPr>
          <a:lstStyle/>
          <a:p>
            <a:pPr algn="l"/>
            <a:r>
              <a:rPr lang="en-US" b="1" dirty="0" smtClean="0">
                <a:solidFill>
                  <a:srgbClr val="FF0000"/>
                </a:solidFill>
              </a:rPr>
              <a:t>Learn IT Assignments #1</a:t>
            </a:r>
            <a:r>
              <a:rPr lang="en-US" dirty="0" smtClean="0">
                <a:solidFill>
                  <a:srgbClr val="000000"/>
                </a:solidFill>
              </a:rPr>
              <a:t/>
            </a:r>
            <a:br>
              <a:rPr lang="en-US" dirty="0" smtClean="0">
                <a:solidFill>
                  <a:srgbClr val="000000"/>
                </a:solidFill>
              </a:rPr>
            </a:br>
            <a:r>
              <a:rPr lang="en-US" sz="2000" b="1" dirty="0" smtClean="0"/>
              <a:t>Activity: You too can code</a:t>
            </a:r>
            <a:br>
              <a:rPr lang="en-US" sz="2000" b="1" dirty="0" smtClean="0"/>
            </a:br>
            <a:r>
              <a:rPr lang="en-US" sz="2000" b="1" dirty="0" smtClean="0"/>
              <a:t/>
            </a:r>
            <a:br>
              <a:rPr lang="en-US" sz="2000" b="1" dirty="0" smtClean="0"/>
            </a:br>
            <a:r>
              <a:rPr lang="en-US" sz="2000" b="1" dirty="0" smtClean="0"/>
              <a:t>Objective</a:t>
            </a:r>
            <a:br>
              <a:rPr lang="en-US" sz="2000" b="1" dirty="0" smtClean="0"/>
            </a:br>
            <a:r>
              <a:rPr lang="en-US" sz="2000" dirty="0" smtClean="0"/>
              <a:t>The objective of this activity is to demystify programming by learn the basics of a popular programming language (JavaScript).</a:t>
            </a:r>
            <a:br>
              <a:rPr lang="en-US" sz="2000" dirty="0" smtClean="0"/>
            </a:br>
            <a:r>
              <a:rPr lang="en-US" sz="2000" dirty="0" smtClean="0"/>
              <a:t/>
            </a:r>
            <a:br>
              <a:rPr lang="en-US" sz="2000" dirty="0" smtClean="0"/>
            </a:br>
            <a:r>
              <a:rPr lang="en-US" sz="2000" b="1" dirty="0" smtClean="0"/>
              <a:t>Activity </a:t>
            </a:r>
            <a:r>
              <a:rPr lang="en-US" sz="2000" b="1" dirty="0" smtClean="0"/>
              <a:t>Requirements</a:t>
            </a:r>
            <a:br>
              <a:rPr lang="en-US" sz="2000" b="1" dirty="0" smtClean="0"/>
            </a:br>
            <a:r>
              <a:rPr lang="en-US" sz="2000" dirty="0" smtClean="0"/>
              <a:t>Go to </a:t>
            </a:r>
            <a:r>
              <a:rPr lang="en-US" sz="2000" dirty="0" smtClean="0">
                <a:hlinkClick r:id="rId2"/>
              </a:rPr>
              <a:t>http://www.codecademy.com/</a:t>
            </a:r>
            <a:r>
              <a:rPr lang="en-US" sz="2000" dirty="0" smtClean="0"/>
              <a:t> and create an account (“Sign up”).</a:t>
            </a:r>
            <a:br>
              <a:rPr lang="en-US" sz="2000" dirty="0" smtClean="0"/>
            </a:br>
            <a:r>
              <a:rPr lang="en-US" sz="2000" dirty="0" smtClean="0"/>
              <a:t>Go to </a:t>
            </a:r>
            <a:r>
              <a:rPr lang="en-US" sz="2000" dirty="0"/>
              <a:t> </a:t>
            </a:r>
            <a:r>
              <a:rPr lang="en-US" sz="2000" dirty="0">
                <a:hlinkClick r:id="rId3"/>
              </a:rPr>
              <a:t>https://www.codecademy.com/courses/hour-of-code/0/1 </a:t>
            </a:r>
            <a:r>
              <a:rPr lang="en-US" sz="2000" dirty="0" smtClean="0"/>
              <a:t> and complete the activity.</a:t>
            </a:r>
            <a:br>
              <a:rPr lang="en-US" sz="2000" dirty="0" smtClean="0"/>
            </a:br>
            <a:r>
              <a:rPr lang="en-US" sz="2000" dirty="0" smtClean="0"/>
              <a:t/>
            </a:r>
            <a:br>
              <a:rPr lang="en-US" sz="2000" dirty="0" smtClean="0"/>
            </a:br>
            <a:r>
              <a:rPr lang="en-US" sz="2000" dirty="0" smtClean="0"/>
              <a:t>Prepare a 1 page document answering the following questions:</a:t>
            </a:r>
            <a:br>
              <a:rPr lang="en-US" sz="2000" dirty="0" smtClean="0"/>
            </a:br>
            <a:r>
              <a:rPr lang="en-US" sz="2000" b="1" dirty="0" smtClean="0"/>
              <a:t>1.  Has your view of computer programming changed after completing an hour of code?</a:t>
            </a:r>
            <a:br>
              <a:rPr lang="en-US" sz="2000" b="1" dirty="0" smtClean="0"/>
            </a:br>
            <a:r>
              <a:rPr lang="en-US" sz="2000" b="1" dirty="0" smtClean="0"/>
              <a:t>2.  Some people say that every student should learn to code. Do you agree or disagree?</a:t>
            </a:r>
            <a:br>
              <a:rPr lang="en-US" sz="2000" b="1" dirty="0" smtClean="0"/>
            </a:br>
            <a:r>
              <a:rPr lang="en-US" sz="2000" b="1" dirty="0" smtClean="0"/>
              <a:t>3.  What are 3 key things you learned?</a:t>
            </a:r>
            <a:br>
              <a:rPr lang="en-US" sz="2000" b="1" dirty="0" smtClean="0"/>
            </a:br>
            <a:r>
              <a:rPr lang="en-US" sz="2000" b="1" dirty="0" smtClean="0"/>
              <a:t>4.  Are you likely to use this resource again? Would you recommend it to others? Why or why not?</a:t>
            </a:r>
            <a:r>
              <a:rPr lang="en-US" sz="2000" dirty="0" smtClean="0"/>
              <a:t/>
            </a:r>
            <a:br>
              <a:rPr lang="en-US" sz="2000" dirty="0" smtClean="0"/>
            </a:br>
            <a:r>
              <a:rPr lang="en-US" sz="2000" dirty="0" smtClean="0"/>
              <a:t/>
            </a:r>
            <a:br>
              <a:rPr lang="en-US" sz="2000" dirty="0" smtClean="0"/>
            </a:br>
            <a:endParaRPr lang="en-US" sz="2000" dirty="0"/>
          </a:p>
        </p:txBody>
      </p:sp>
    </p:spTree>
    <p:extLst>
      <p:ext uri="{BB962C8B-B14F-4D97-AF65-F5344CB8AC3E}">
        <p14:creationId xmlns:p14="http://schemas.microsoft.com/office/powerpoint/2010/main" val="2736581378"/>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1"/>
          <p:cNvSpPr>
            <a:spLocks noGrp="1" noChangeArrowheads="1"/>
          </p:cNvSpPr>
          <p:nvPr>
            <p:ph type="title"/>
          </p:nvPr>
        </p:nvSpPr>
        <p:spPr>
          <a:xfrm>
            <a:off x="152400" y="1143000"/>
            <a:ext cx="7619999" cy="6324600"/>
          </a:xfrm>
        </p:spPr>
        <p:txBody>
          <a:bodyPr>
            <a:noAutofit/>
          </a:bodyPr>
          <a:lstStyle/>
          <a:p>
            <a:pPr algn="l"/>
            <a:r>
              <a:rPr lang="en-US" sz="2000" dirty="0" smtClean="0"/>
              <a:t>1.  Has your view of computer programming changed after completing an hour of code?</a:t>
            </a:r>
            <a:br>
              <a:rPr lang="en-US" sz="2000" dirty="0" smtClean="0"/>
            </a:br>
            <a:r>
              <a:rPr lang="en-US" sz="2000" dirty="0" smtClean="0"/>
              <a:t/>
            </a:r>
            <a:br>
              <a:rPr lang="en-US" sz="2000" dirty="0" smtClean="0"/>
            </a:br>
            <a:r>
              <a:rPr lang="en-US" sz="2000" dirty="0" smtClean="0"/>
              <a:t>2.  Some people say that every student should learn to code. Do you agree or disagree?</a:t>
            </a:r>
            <a:br>
              <a:rPr lang="en-US" sz="2000" dirty="0" smtClean="0"/>
            </a:br>
            <a:r>
              <a:rPr lang="en-US" sz="2000" dirty="0" smtClean="0"/>
              <a:t/>
            </a:r>
            <a:br>
              <a:rPr lang="en-US" sz="2000" dirty="0" smtClean="0"/>
            </a:br>
            <a:r>
              <a:rPr lang="en-US" sz="2000" dirty="0" smtClean="0"/>
              <a:t>3.  What are 3 key things you learned?</a:t>
            </a:r>
            <a:br>
              <a:rPr lang="en-US" sz="2000" dirty="0" smtClean="0"/>
            </a:br>
            <a:r>
              <a:rPr lang="en-US" sz="2000" dirty="0" smtClean="0"/>
              <a:t/>
            </a:r>
            <a:br>
              <a:rPr lang="en-US" sz="2000" dirty="0" smtClean="0"/>
            </a:br>
            <a:r>
              <a:rPr lang="en-US" sz="2000" dirty="0" smtClean="0"/>
              <a:t>4.  Are you likely to use this resource again? Would you recommend it to others? Why or why not?</a:t>
            </a:r>
            <a:endParaRPr lang="en-US" sz="2000" dirty="0" smtClean="0">
              <a:solidFill>
                <a:srgbClr val="000000"/>
              </a:solidFill>
            </a:endParaRPr>
          </a:p>
        </p:txBody>
      </p:sp>
      <p:sp>
        <p:nvSpPr>
          <p:cNvPr id="293891" name="TextBox 3"/>
          <p:cNvSpPr txBox="1">
            <a:spLocks noChangeArrowheads="1"/>
          </p:cNvSpPr>
          <p:nvPr/>
        </p:nvSpPr>
        <p:spPr bwMode="auto">
          <a:xfrm>
            <a:off x="5410275" y="-3200177"/>
            <a:ext cx="3276079" cy="24718492"/>
          </a:xfrm>
          <a:prstGeom prst="rect">
            <a:avLst/>
          </a:prstGeom>
          <a:noFill/>
          <a:ln w="9525">
            <a:noFill/>
            <a:miter lim="800000"/>
            <a:headEnd/>
            <a:tailEnd/>
          </a:ln>
        </p:spPr>
        <p:txBody>
          <a:bodyPr lIns="91435" tIns="45718" rIns="91435" bIns="45718">
            <a:prstTxWarp prst="textNoShape">
              <a:avLst/>
            </a:prstTxWarp>
            <a:spAutoFit/>
          </a:bodyPr>
          <a:lstStyle/>
          <a:p>
            <a:r>
              <a:rPr lang="en-US" sz="80000" dirty="0">
                <a:solidFill>
                  <a:srgbClr val="FF0000"/>
                </a:solidFill>
                <a:latin typeface="Helvetica" charset="0"/>
              </a:rPr>
              <a:t>?</a:t>
            </a:r>
          </a:p>
        </p:txBody>
      </p:sp>
    </p:spTree>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610600" cy="6324601"/>
          </a:xfrm>
        </p:spPr>
        <p:txBody>
          <a:bodyPr>
            <a:normAutofit/>
          </a:bodyPr>
          <a:lstStyle/>
          <a:p>
            <a:pPr algn="l"/>
            <a:r>
              <a:rPr lang="en-US" b="1" dirty="0" smtClean="0">
                <a:solidFill>
                  <a:srgbClr val="000000"/>
                </a:solidFill>
              </a:rPr>
              <a:t>Next Week:</a:t>
            </a:r>
            <a:r>
              <a:rPr lang="en-US" b="1" dirty="0" smtClean="0">
                <a:solidFill>
                  <a:srgbClr val="FF0000"/>
                </a:solidFill>
              </a:rPr>
              <a:t>  KODAK</a:t>
            </a:r>
            <a:r>
              <a:rPr lang="en-US" dirty="0" smtClean="0">
                <a:solidFill>
                  <a:srgbClr val="000000"/>
                </a:solidFill>
              </a:rPr>
              <a:t/>
            </a:r>
            <a:br>
              <a:rPr lang="en-US" dirty="0" smtClean="0">
                <a:solidFill>
                  <a:srgbClr val="000000"/>
                </a:solidFill>
              </a:rPr>
            </a:br>
            <a:r>
              <a:rPr lang="en-US" sz="2800" dirty="0" smtClean="0"/>
              <a:t/>
            </a:r>
            <a:br>
              <a:rPr lang="en-US" sz="2800" dirty="0" smtClean="0"/>
            </a:br>
            <a:r>
              <a:rPr lang="en-US" sz="2800" dirty="0" smtClean="0"/>
              <a:t>See the course blog for format + questions</a:t>
            </a:r>
            <a:br>
              <a:rPr lang="en-US" sz="2800" dirty="0" smtClean="0"/>
            </a:br>
            <a:r>
              <a:rPr lang="en-US" sz="2800" dirty="0" smtClean="0"/>
              <a:t/>
            </a:r>
            <a:br>
              <a:rPr lang="en-US" sz="2800" dirty="0" smtClean="0"/>
            </a:br>
            <a:r>
              <a:rPr lang="en-US" sz="2000" dirty="0" smtClean="0"/>
              <a:t>1.  Evaluate Kodak’s strategy in traditional photography.  Why has the company been so successful throughout the history of the industry?</a:t>
            </a:r>
            <a:br>
              <a:rPr lang="en-US" sz="2000" dirty="0" smtClean="0"/>
            </a:br>
            <a:r>
              <a:rPr lang="en-US" sz="2000" dirty="0"/>
              <a:t/>
            </a:r>
            <a:br>
              <a:rPr lang="en-US" sz="2000" dirty="0"/>
            </a:br>
            <a:r>
              <a:rPr lang="en-US" sz="2000" dirty="0" smtClean="0"/>
              <a:t>2.  Compare traditional photography to digital imaging and outline the main differences.  How has value creation changed in digital photography relative to traditional?</a:t>
            </a:r>
            <a:br>
              <a:rPr lang="en-US" sz="2000" dirty="0" smtClean="0"/>
            </a:br>
            <a:r>
              <a:rPr lang="en-US" sz="2000" dirty="0"/>
              <a:t/>
            </a:r>
            <a:br>
              <a:rPr lang="en-US" sz="2000" dirty="0"/>
            </a:br>
            <a:r>
              <a:rPr lang="en-US" sz="2000" dirty="0" smtClean="0"/>
              <a:t>3.  Evaluate Kodak’s response to Sony’s introduction of the </a:t>
            </a:r>
            <a:r>
              <a:rPr lang="en-US" sz="2000" dirty="0" err="1" smtClean="0"/>
              <a:t>Mavica</a:t>
            </a:r>
            <a:r>
              <a:rPr lang="en-US" sz="2000" dirty="0" smtClean="0"/>
              <a:t> in 1981.  Was it appropriate?  Why / why not?</a:t>
            </a:r>
            <a:br>
              <a:rPr lang="en-US" sz="2000" dirty="0" smtClean="0"/>
            </a:br>
            <a:r>
              <a:rPr lang="en-US" sz="2000" dirty="0"/>
              <a:t/>
            </a:r>
            <a:br>
              <a:rPr lang="en-US" sz="2000" dirty="0"/>
            </a:br>
            <a:r>
              <a:rPr lang="en-US" sz="2000" dirty="0" smtClean="0"/>
              <a:t>4.  Explain why Fisher’s attempt to transform Kodak failed.</a:t>
            </a:r>
            <a:br>
              <a:rPr lang="en-US" sz="2000" dirty="0" smtClean="0"/>
            </a:br>
            <a:r>
              <a:rPr lang="en-US" sz="2000" dirty="0"/>
              <a:t/>
            </a:r>
            <a:br>
              <a:rPr lang="en-US" sz="2000" dirty="0"/>
            </a:br>
            <a:r>
              <a:rPr lang="en-US" sz="2000" dirty="0" smtClean="0"/>
              <a:t>5.  Would Kodak’s position be different had the company adopted a different strategy in the 80s and 90s, or was the actual outcome inevitable?</a:t>
            </a:r>
            <a:endParaRPr lang="en-US" sz="2667" dirty="0">
              <a:solidFill>
                <a:srgbClr val="000000"/>
              </a:solidFill>
            </a:endParaRPr>
          </a:p>
        </p:txBody>
      </p:sp>
    </p:spTree>
    <p:extLst>
      <p:ext uri="{BB962C8B-B14F-4D97-AF65-F5344CB8AC3E}">
        <p14:creationId xmlns:p14="http://schemas.microsoft.com/office/powerpoint/2010/main" val="2736581378"/>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324601"/>
          </a:xfrm>
        </p:spPr>
        <p:txBody>
          <a:bodyPr>
            <a:normAutofit/>
          </a:bodyPr>
          <a:lstStyle/>
          <a:p>
            <a:pPr algn="l"/>
            <a:r>
              <a:rPr lang="en-US" dirty="0" smtClean="0">
                <a:solidFill>
                  <a:srgbClr val="000000"/>
                </a:solidFill>
              </a:rPr>
              <a:t/>
            </a:r>
            <a:br>
              <a:rPr lang="en-US" dirty="0" smtClean="0">
                <a:solidFill>
                  <a:srgbClr val="000000"/>
                </a:solidFill>
              </a:rPr>
            </a:br>
            <a:r>
              <a:rPr lang="en-US" sz="4000" b="1" dirty="0" smtClean="0">
                <a:solidFill>
                  <a:srgbClr val="FF0000"/>
                </a:solidFill>
              </a:rPr>
              <a:t>Key Concepts from Last Week:</a:t>
            </a:r>
            <a:r>
              <a:rPr lang="en-US" sz="2800" dirty="0"/>
              <a:t> </a:t>
            </a:r>
            <a:r>
              <a:rPr lang="en-US" sz="2800" dirty="0" smtClean="0"/>
              <a:t/>
            </a:r>
            <a:br>
              <a:rPr lang="en-US" sz="2800" dirty="0" smtClean="0"/>
            </a:br>
            <a:r>
              <a:rPr lang="en-US" sz="2400" b="1" dirty="0" smtClean="0"/>
              <a:t/>
            </a:r>
            <a:br>
              <a:rPr lang="en-US" sz="2400" b="1" dirty="0" smtClean="0"/>
            </a:br>
            <a:r>
              <a:rPr lang="en-US" sz="2400" b="1" dirty="0" smtClean="0"/>
              <a:t>1.  </a:t>
            </a:r>
            <a:r>
              <a:rPr lang="en-US" sz="2400" b="1" dirty="0" smtClean="0">
                <a:solidFill>
                  <a:srgbClr val="FF0000"/>
                </a:solidFill>
              </a:rPr>
              <a:t>Objectives for the course relative to your aspirations </a:t>
            </a:r>
            <a:r>
              <a:rPr lang="en-US" sz="2400" b="1" dirty="0" smtClean="0"/>
              <a:t>and the importance of leadership</a:t>
            </a:r>
            <a:br>
              <a:rPr lang="en-US" sz="2400" b="1" dirty="0" smtClean="0"/>
            </a:br>
            <a:r>
              <a:rPr lang="en-US" sz="2400" b="1" dirty="0"/>
              <a:t/>
            </a:r>
            <a:br>
              <a:rPr lang="en-US" sz="2400" b="1" dirty="0"/>
            </a:br>
            <a:r>
              <a:rPr lang="en-US" sz="2400" b="1" dirty="0" smtClean="0"/>
              <a:t>2.  </a:t>
            </a:r>
            <a:r>
              <a:rPr lang="en-US" sz="2400" b="1" dirty="0" smtClean="0">
                <a:solidFill>
                  <a:srgbClr val="FF0000"/>
                </a:solidFill>
              </a:rPr>
              <a:t>Competitive advantage examples </a:t>
            </a:r>
            <a:r>
              <a:rPr lang="en-US" sz="2400" b="1" dirty="0" smtClean="0"/>
              <a:t>in each major function of the corporation</a:t>
            </a:r>
            <a:br>
              <a:rPr lang="en-US" sz="2400" b="1" dirty="0" smtClean="0"/>
            </a:br>
            <a:r>
              <a:rPr lang="en-US" sz="2400" b="1" dirty="0" smtClean="0"/>
              <a:t/>
            </a:r>
            <a:br>
              <a:rPr lang="en-US" sz="2400" b="1" dirty="0" smtClean="0"/>
            </a:br>
            <a:r>
              <a:rPr lang="en-US" sz="2400" b="1" dirty="0" smtClean="0"/>
              <a:t>3.  </a:t>
            </a:r>
            <a:r>
              <a:rPr lang="en-US" sz="2400" b="1" dirty="0" smtClean="0">
                <a:solidFill>
                  <a:srgbClr val="FF0000"/>
                </a:solidFill>
              </a:rPr>
              <a:t>Innovation and leader are inextricably linked </a:t>
            </a:r>
            <a:r>
              <a:rPr lang="en-US" sz="2400" b="1" dirty="0" smtClean="0"/>
              <a:t>in that organization change is difficult but necessary for long term success </a:t>
            </a:r>
            <a:r>
              <a:rPr lang="en-US" sz="2400" dirty="0" smtClean="0"/>
              <a:t> </a:t>
            </a:r>
            <a:r>
              <a:rPr lang="en-US" sz="2400" b="1" dirty="0" smtClean="0"/>
              <a:t/>
            </a:r>
            <a:br>
              <a:rPr lang="en-US" sz="2400" b="1" dirty="0" smtClean="0"/>
            </a:br>
            <a:r>
              <a:rPr lang="en-US" sz="2400" b="1" dirty="0" smtClean="0"/>
              <a:t/>
            </a:r>
            <a:br>
              <a:rPr lang="en-US" sz="2400" b="1" dirty="0" smtClean="0"/>
            </a:br>
            <a:r>
              <a:rPr lang="en-US" sz="2800" dirty="0" smtClean="0"/>
              <a:t/>
            </a:r>
            <a:br>
              <a:rPr lang="en-US" sz="2800" dirty="0" smtClean="0"/>
            </a:br>
            <a:endParaRPr lang="en-US" sz="2667" dirty="0">
              <a:solidFill>
                <a:srgbClr val="000000"/>
              </a:solidFill>
            </a:endParaRPr>
          </a:p>
        </p:txBody>
      </p:sp>
    </p:spTree>
    <p:extLst>
      <p:ext uri="{BB962C8B-B14F-4D97-AF65-F5344CB8AC3E}">
        <p14:creationId xmlns:p14="http://schemas.microsoft.com/office/powerpoint/2010/main" val="3103873890"/>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324601"/>
          </a:xfrm>
        </p:spPr>
        <p:txBody>
          <a:bodyPr>
            <a:normAutofit fontScale="90000"/>
          </a:bodyPr>
          <a:lstStyle/>
          <a:p>
            <a:pPr algn="l"/>
            <a:r>
              <a:rPr lang="en-US" dirty="0" smtClean="0">
                <a:solidFill>
                  <a:srgbClr val="000000"/>
                </a:solidFill>
              </a:rPr>
              <a:t/>
            </a:r>
            <a:br>
              <a:rPr lang="en-US" dirty="0" smtClean="0">
                <a:solidFill>
                  <a:srgbClr val="000000"/>
                </a:solidFill>
              </a:rPr>
            </a:br>
            <a:r>
              <a:rPr lang="en-US" sz="4000" b="1" dirty="0" smtClean="0">
                <a:solidFill>
                  <a:srgbClr val="FF0000"/>
                </a:solidFill>
              </a:rPr>
              <a:t>Discuss and Collect:  </a:t>
            </a:r>
            <a:br>
              <a:rPr lang="en-US" sz="4000" b="1" dirty="0" smtClean="0">
                <a:solidFill>
                  <a:srgbClr val="FF0000"/>
                </a:solidFill>
              </a:rPr>
            </a:br>
            <a:r>
              <a:rPr lang="en-US" sz="4000" b="1" dirty="0">
                <a:solidFill>
                  <a:srgbClr val="FF0000"/>
                </a:solidFill>
              </a:rPr>
              <a:t>W</a:t>
            </a:r>
            <a:r>
              <a:rPr lang="en-US" sz="4000" b="1" dirty="0" smtClean="0">
                <a:solidFill>
                  <a:srgbClr val="FF0000"/>
                </a:solidFill>
              </a:rPr>
              <a:t>eekly Reading Summary</a:t>
            </a:r>
            <a:r>
              <a:rPr lang="en-US" sz="2800" b="1" dirty="0" smtClean="0"/>
              <a:t/>
            </a:r>
            <a:br>
              <a:rPr lang="en-US" sz="2800" b="1" dirty="0" smtClean="0"/>
            </a:br>
            <a:r>
              <a:rPr lang="en-US" sz="2800" dirty="0"/>
              <a:t> </a:t>
            </a:r>
            <a:r>
              <a:rPr lang="en-US" sz="2800" dirty="0" smtClean="0"/>
              <a:t/>
            </a:r>
            <a:br>
              <a:rPr lang="en-US" sz="2800" dirty="0" smtClean="0"/>
            </a:br>
            <a:r>
              <a:rPr lang="en-US" sz="2400" b="1" dirty="0" smtClean="0"/>
              <a:t/>
            </a:r>
            <a:br>
              <a:rPr lang="en-US" sz="2400" b="1" dirty="0" smtClean="0"/>
            </a:br>
            <a:r>
              <a:rPr lang="en-US" sz="2400" b="1" dirty="0" smtClean="0"/>
              <a:t>1.  </a:t>
            </a:r>
            <a:r>
              <a:rPr lang="en-US" sz="2400" b="1" dirty="0" smtClean="0">
                <a:solidFill>
                  <a:srgbClr val="FF0000"/>
                </a:solidFill>
              </a:rPr>
              <a:t>One key point you took from each assigned reading</a:t>
            </a:r>
            <a:r>
              <a:rPr lang="en-US" sz="2400" b="1" dirty="0" smtClean="0"/>
              <a:t>, including the cases: one sentence per reading.</a:t>
            </a:r>
            <a:br>
              <a:rPr lang="en-US" sz="2400" b="1" dirty="0" smtClean="0"/>
            </a:br>
            <a:r>
              <a:rPr lang="en-US" sz="2400" b="1" dirty="0" smtClean="0"/>
              <a:t/>
            </a:r>
            <a:br>
              <a:rPr lang="en-US" sz="2400" b="1" dirty="0" smtClean="0"/>
            </a:br>
            <a:r>
              <a:rPr lang="en-US" sz="2400" b="1" dirty="0" smtClean="0"/>
              <a:t>2.  </a:t>
            </a:r>
            <a:r>
              <a:rPr lang="en-US" sz="2400" b="1" dirty="0" smtClean="0">
                <a:solidFill>
                  <a:srgbClr val="FF0000"/>
                </a:solidFill>
              </a:rPr>
              <a:t>One key point you learned from the readings as a whole</a:t>
            </a:r>
            <a:r>
              <a:rPr lang="en-US" sz="2400" b="1" dirty="0" smtClean="0"/>
              <a:t>: one sentence maximum.</a:t>
            </a:r>
            <a:br>
              <a:rPr lang="en-US" sz="2400" b="1" dirty="0" smtClean="0"/>
            </a:br>
            <a:r>
              <a:rPr lang="en-US" sz="2400" b="1" dirty="0" smtClean="0"/>
              <a:t/>
            </a:r>
            <a:br>
              <a:rPr lang="en-US" sz="2400" b="1" dirty="0" smtClean="0"/>
            </a:br>
            <a:r>
              <a:rPr lang="en-US" sz="2400" b="1" dirty="0" smtClean="0"/>
              <a:t>3.  </a:t>
            </a:r>
            <a:r>
              <a:rPr lang="en-US" sz="2400" b="1" dirty="0" smtClean="0">
                <a:solidFill>
                  <a:srgbClr val="FF0000"/>
                </a:solidFill>
              </a:rPr>
              <a:t>One discussion question </a:t>
            </a:r>
            <a:r>
              <a:rPr lang="en-US" sz="2400" b="1" dirty="0" smtClean="0"/>
              <a:t>that you would ask your fellow classmates: one sentence maximum.</a:t>
            </a:r>
            <a:br>
              <a:rPr lang="en-US" sz="2400" b="1" dirty="0" smtClean="0"/>
            </a:br>
            <a:r>
              <a:rPr lang="en-US" sz="2400" dirty="0" smtClean="0"/>
              <a:t> </a:t>
            </a:r>
            <a:r>
              <a:rPr lang="en-US" sz="2400" b="1" dirty="0" smtClean="0"/>
              <a:t/>
            </a:r>
            <a:br>
              <a:rPr lang="en-US" sz="2400" b="1" dirty="0" smtClean="0"/>
            </a:br>
            <a:r>
              <a:rPr lang="en-US" sz="2400" b="1" dirty="0" smtClean="0"/>
              <a:t/>
            </a:r>
            <a:br>
              <a:rPr lang="en-US" sz="2400" b="1" dirty="0" smtClean="0"/>
            </a:br>
            <a:r>
              <a:rPr lang="en-US" sz="2800" dirty="0" smtClean="0"/>
              <a:t/>
            </a:r>
            <a:br>
              <a:rPr lang="en-US" sz="2800" dirty="0" smtClean="0"/>
            </a:br>
            <a:endParaRPr lang="en-US" sz="2667" dirty="0">
              <a:solidFill>
                <a:srgbClr val="000000"/>
              </a:solidFill>
            </a:endParaRPr>
          </a:p>
        </p:txBody>
      </p:sp>
    </p:spTree>
    <p:extLst>
      <p:ext uri="{BB962C8B-B14F-4D97-AF65-F5344CB8AC3E}">
        <p14:creationId xmlns:p14="http://schemas.microsoft.com/office/powerpoint/2010/main" val="2736581378"/>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342899" y="2130425"/>
            <a:ext cx="7218577" cy="3418498"/>
          </a:xfrm>
        </p:spPr>
        <p:txBody>
          <a:bodyPr anchor="t">
            <a:normAutofit/>
          </a:bodyPr>
          <a:lstStyle/>
          <a:p>
            <a:pPr algn="l">
              <a:defRPr/>
            </a:pPr>
            <a:r>
              <a:rPr lang="en-US" sz="3600" spc="200" dirty="0" smtClean="0">
                <a:solidFill>
                  <a:srgbClr val="595959"/>
                </a:solidFill>
                <a:latin typeface="Helvetica Neue"/>
                <a:cs typeface="Helvetica Neue"/>
              </a:rPr>
              <a:t>Breakout Session</a:t>
            </a:r>
            <a:r>
              <a:rPr lang="en-US" spc="200" dirty="0" smtClean="0">
                <a:solidFill>
                  <a:srgbClr val="595959"/>
                </a:solidFill>
                <a:latin typeface="Helvetica Neue"/>
                <a:cs typeface="Helvetica Neue"/>
              </a:rPr>
              <a:t>:</a:t>
            </a:r>
            <a:r>
              <a:rPr lang="en-US" sz="3600" spc="200" dirty="0" smtClean="0">
                <a:solidFill>
                  <a:srgbClr val="595959"/>
                </a:solidFill>
                <a:latin typeface="Helvetica Neue"/>
                <a:cs typeface="Helvetica Neue"/>
              </a:rPr>
              <a:t> </a:t>
            </a: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r>
              <a:rPr lang="en-US" spc="200" dirty="0" smtClean="0">
                <a:solidFill>
                  <a:srgbClr val="000000"/>
                </a:solidFill>
                <a:latin typeface="Helvetica Neue"/>
                <a:cs typeface="Helvetica Neue"/>
              </a:rPr>
              <a:t>In your group, </a:t>
            </a:r>
            <a:r>
              <a:rPr lang="en-US" spc="200" dirty="0">
                <a:solidFill>
                  <a:srgbClr val="000000"/>
                </a:solidFill>
                <a:latin typeface="Helvetica Neue"/>
                <a:cs typeface="Helvetica Neue"/>
              </a:rPr>
              <a:t>d</a:t>
            </a:r>
            <a:r>
              <a:rPr lang="en-US" spc="200" dirty="0" smtClean="0">
                <a:solidFill>
                  <a:srgbClr val="000000"/>
                </a:solidFill>
                <a:latin typeface="Helvetica Neue"/>
                <a:cs typeface="Helvetica Neue"/>
              </a:rPr>
              <a:t>iscuss </a:t>
            </a:r>
            <a:r>
              <a:rPr lang="en-US" sz="8400" b="1" cap="all" spc="200" dirty="0" smtClean="0">
                <a:solidFill>
                  <a:srgbClr val="FF0000"/>
                </a:solidFill>
                <a:latin typeface="Helvetica Neue"/>
                <a:cs typeface="Helvetica Neue"/>
              </a:rPr>
              <a:t>UBER</a:t>
            </a: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endParaRPr lang="en-US" spc="200" dirty="0">
              <a:solidFill>
                <a:srgbClr val="000000"/>
              </a:solidFill>
              <a:latin typeface="Helvetica Neue"/>
              <a:cs typeface="Helvetica Neue"/>
            </a:endParaRPr>
          </a:p>
        </p:txBody>
      </p:sp>
    </p:spTree>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1"/>
          <p:cNvSpPr>
            <a:spLocks noGrp="1" noChangeArrowheads="1"/>
          </p:cNvSpPr>
          <p:nvPr>
            <p:ph type="title"/>
          </p:nvPr>
        </p:nvSpPr>
        <p:spPr>
          <a:xfrm>
            <a:off x="152400" y="1143000"/>
            <a:ext cx="7619999" cy="6324600"/>
          </a:xfrm>
        </p:spPr>
        <p:txBody>
          <a:bodyPr>
            <a:noAutofit/>
          </a:bodyPr>
          <a:lstStyle/>
          <a:p>
            <a:pPr algn="l"/>
            <a:r>
              <a:rPr lang="en-US" sz="2000" dirty="0" smtClean="0"/>
              <a:t>-  How did Uber achieve its present position</a:t>
            </a:r>
            <a:br>
              <a:rPr lang="en-US" sz="2000" dirty="0" smtClean="0"/>
            </a:br>
            <a:r>
              <a:rPr lang="en-US" sz="2000" dirty="0"/>
              <a:t/>
            </a:r>
            <a:br>
              <a:rPr lang="en-US" sz="2000" dirty="0"/>
            </a:br>
            <a:r>
              <a:rPr lang="en-US" sz="2000" dirty="0" smtClean="0"/>
              <a:t>-  Where are the positive feedback loops?  Is Uber loosing momentum?</a:t>
            </a:r>
            <a:br>
              <a:rPr lang="en-US" sz="2000" dirty="0" smtClean="0"/>
            </a:br>
            <a:r>
              <a:rPr lang="en-US" sz="2000" dirty="0"/>
              <a:t/>
            </a:r>
            <a:br>
              <a:rPr lang="en-US" sz="2000" dirty="0"/>
            </a:br>
            <a:r>
              <a:rPr lang="en-US" sz="2000" dirty="0" smtClean="0"/>
              <a:t>-  Should Uber continue or pivot?</a:t>
            </a:r>
            <a:br>
              <a:rPr lang="en-US" sz="2000" dirty="0" smtClean="0"/>
            </a:br>
            <a:r>
              <a:rPr lang="en-US" sz="2000" dirty="0" smtClean="0"/>
              <a:t/>
            </a:r>
            <a:br>
              <a:rPr lang="en-US" sz="2000" dirty="0" smtClean="0"/>
            </a:br>
            <a:r>
              <a:rPr lang="en-US" sz="2000" dirty="0" smtClean="0"/>
              <a:t>-  Was surge pricing a distraction or a core part of the business model?</a:t>
            </a:r>
            <a:br>
              <a:rPr lang="en-US" sz="2000" dirty="0" smtClean="0"/>
            </a:br>
            <a:r>
              <a:rPr lang="en-US" sz="2000" dirty="0"/>
              <a:t/>
            </a:r>
            <a:br>
              <a:rPr lang="en-US" sz="2000" dirty="0"/>
            </a:br>
            <a:r>
              <a:rPr lang="en-US" sz="2000" dirty="0" smtClean="0"/>
              <a:t>-  Why did the use of social media fail Uber in Seattle?</a:t>
            </a:r>
            <a:endParaRPr lang="en-US" sz="2000" dirty="0" smtClean="0">
              <a:solidFill>
                <a:srgbClr val="000000"/>
              </a:solidFill>
            </a:endParaRPr>
          </a:p>
        </p:txBody>
      </p:sp>
      <p:sp>
        <p:nvSpPr>
          <p:cNvPr id="293891" name="TextBox 3"/>
          <p:cNvSpPr txBox="1">
            <a:spLocks noChangeArrowheads="1"/>
          </p:cNvSpPr>
          <p:nvPr/>
        </p:nvSpPr>
        <p:spPr bwMode="auto">
          <a:xfrm>
            <a:off x="5410275" y="-3200177"/>
            <a:ext cx="3276079" cy="24718492"/>
          </a:xfrm>
          <a:prstGeom prst="rect">
            <a:avLst/>
          </a:prstGeom>
          <a:noFill/>
          <a:ln w="9525">
            <a:noFill/>
            <a:miter lim="800000"/>
            <a:headEnd/>
            <a:tailEnd/>
          </a:ln>
        </p:spPr>
        <p:txBody>
          <a:bodyPr lIns="91435" tIns="45718" rIns="91435" bIns="45718">
            <a:prstTxWarp prst="textNoShape">
              <a:avLst/>
            </a:prstTxWarp>
            <a:spAutoFit/>
          </a:bodyPr>
          <a:lstStyle/>
          <a:p>
            <a:r>
              <a:rPr lang="en-US" sz="80000" dirty="0">
                <a:solidFill>
                  <a:srgbClr val="FF0000"/>
                </a:solidFill>
                <a:latin typeface="Helvetica" charset="0"/>
              </a:rPr>
              <a:t>?</a:t>
            </a:r>
          </a:p>
        </p:txBody>
      </p:sp>
    </p:spTree>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342899" y="2130425"/>
            <a:ext cx="7218577" cy="3418498"/>
          </a:xfrm>
        </p:spPr>
        <p:txBody>
          <a:bodyPr anchor="t">
            <a:normAutofit/>
          </a:bodyPr>
          <a:lstStyle/>
          <a:p>
            <a:pPr algn="l">
              <a:defRPr/>
            </a:pPr>
            <a:r>
              <a:rPr lang="en-US" sz="3600" spc="200" dirty="0" smtClean="0">
                <a:solidFill>
                  <a:srgbClr val="595959"/>
                </a:solidFill>
                <a:latin typeface="Helvetica Neue"/>
                <a:cs typeface="Helvetica Neue"/>
              </a:rPr>
              <a:t>Discussion</a:t>
            </a:r>
            <a:r>
              <a:rPr lang="en-US" spc="200" dirty="0" smtClean="0">
                <a:solidFill>
                  <a:srgbClr val="595959"/>
                </a:solidFill>
                <a:latin typeface="Helvetica Neue"/>
                <a:cs typeface="Helvetica Neue"/>
              </a:rPr>
              <a:t>:</a:t>
            </a:r>
            <a:r>
              <a:rPr lang="en-US" sz="3600" spc="200" dirty="0" smtClean="0">
                <a:solidFill>
                  <a:srgbClr val="595959"/>
                </a:solidFill>
                <a:latin typeface="Helvetica Neue"/>
                <a:cs typeface="Helvetica Neue"/>
              </a:rPr>
              <a:t> </a:t>
            </a: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r>
              <a:rPr lang="en-US" sz="8400" b="1" cap="all" spc="200" dirty="0" smtClean="0">
                <a:solidFill>
                  <a:srgbClr val="FF0000"/>
                </a:solidFill>
                <a:latin typeface="Helvetica Neue"/>
                <a:cs typeface="Helvetica Neue"/>
              </a:rPr>
              <a:t>UBER</a:t>
            </a: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endParaRPr lang="en-US" spc="200" dirty="0">
              <a:solidFill>
                <a:srgbClr val="000000"/>
              </a:solidFill>
              <a:latin typeface="Helvetica Neue"/>
              <a:cs typeface="Helvetica Neue"/>
            </a:endParaRPr>
          </a:p>
        </p:txBody>
      </p:sp>
    </p:spTree>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Systems Thinking Versus Process Thinking</a:t>
            </a:r>
            <a:endParaRPr lang="en-US" b="1"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7252464"/>
              </p:ext>
            </p:extLst>
          </p:nvPr>
        </p:nvGraphicFramePr>
        <p:xfrm>
          <a:off x="533400" y="2133600"/>
          <a:ext cx="8229600" cy="388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914400" y="6096000"/>
            <a:ext cx="7467600" cy="523220"/>
          </a:xfrm>
          <a:prstGeom prst="rect">
            <a:avLst/>
          </a:prstGeom>
          <a:noFill/>
        </p:spPr>
        <p:txBody>
          <a:bodyPr wrap="square" rtlCol="0">
            <a:spAutoFit/>
          </a:bodyPr>
          <a:lstStyle/>
          <a:p>
            <a:pPr algn="ctr"/>
            <a:r>
              <a:rPr lang="en-US" sz="2800" b="1" dirty="0" smtClean="0">
                <a:solidFill>
                  <a:srgbClr val="000000"/>
                </a:solidFill>
              </a:rPr>
              <a:t>For what types of problems is each best suited?</a:t>
            </a:r>
            <a:endParaRPr lang="en-US" sz="2800" b="1" dirty="0">
              <a:solidFill>
                <a:srgbClr val="000000"/>
              </a:solidFill>
            </a:endParaRPr>
          </a:p>
        </p:txBody>
      </p:sp>
    </p:spTree>
    <p:extLst>
      <p:ext uri="{BB962C8B-B14F-4D97-AF65-F5344CB8AC3E}">
        <p14:creationId xmlns:p14="http://schemas.microsoft.com/office/powerpoint/2010/main" val="3588233555"/>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342899" y="2130425"/>
            <a:ext cx="8420101" cy="3418498"/>
          </a:xfrm>
        </p:spPr>
        <p:txBody>
          <a:bodyPr anchor="t">
            <a:normAutofit fontScale="90000"/>
          </a:bodyPr>
          <a:lstStyle/>
          <a:p>
            <a:pPr algn="l">
              <a:defRPr/>
            </a:pPr>
            <a:r>
              <a:rPr lang="en-US" sz="3600" spc="200" dirty="0" smtClean="0">
                <a:solidFill>
                  <a:srgbClr val="595959"/>
                </a:solidFill>
                <a:latin typeface="Helvetica Neue"/>
                <a:cs typeface="Helvetica Neue"/>
              </a:rPr>
              <a:t>Breakout Session</a:t>
            </a:r>
            <a:r>
              <a:rPr lang="en-US" spc="200" dirty="0" smtClean="0">
                <a:solidFill>
                  <a:srgbClr val="595959"/>
                </a:solidFill>
                <a:latin typeface="Helvetica Neue"/>
                <a:cs typeface="Helvetica Neue"/>
              </a:rPr>
              <a:t>:</a:t>
            </a:r>
            <a:r>
              <a:rPr lang="en-US" sz="3600" spc="200" dirty="0" smtClean="0">
                <a:solidFill>
                  <a:srgbClr val="595959"/>
                </a:solidFill>
                <a:latin typeface="Helvetica Neue"/>
                <a:cs typeface="Helvetica Neue"/>
              </a:rPr>
              <a:t> </a:t>
            </a: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r>
              <a:rPr lang="en-US" spc="200" dirty="0" smtClean="0">
                <a:solidFill>
                  <a:srgbClr val="000000"/>
                </a:solidFill>
                <a:latin typeface="Helvetica Neue"/>
                <a:cs typeface="Helvetica Neue"/>
              </a:rPr>
              <a:t>In your group, </a:t>
            </a:r>
            <a:r>
              <a:rPr lang="en-US" spc="200" dirty="0">
                <a:solidFill>
                  <a:srgbClr val="000000"/>
                </a:solidFill>
                <a:latin typeface="Helvetica Neue"/>
                <a:cs typeface="Helvetica Neue"/>
              </a:rPr>
              <a:t>d</a:t>
            </a:r>
            <a:r>
              <a:rPr lang="en-US" spc="200" dirty="0" smtClean="0">
                <a:solidFill>
                  <a:srgbClr val="000000"/>
                </a:solidFill>
                <a:latin typeface="Helvetica Neue"/>
                <a:cs typeface="Helvetica Neue"/>
              </a:rPr>
              <a:t>iscuss </a:t>
            </a:r>
            <a:r>
              <a:rPr lang="en-US" sz="7333" b="1" cap="all" spc="200" dirty="0" smtClean="0">
                <a:solidFill>
                  <a:srgbClr val="FF0000"/>
                </a:solidFill>
                <a:latin typeface="Helvetica Neue"/>
                <a:cs typeface="Helvetica Neue"/>
              </a:rPr>
              <a:t>Feedback</a:t>
            </a: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r>
              <a:rPr lang="en-US" spc="200" dirty="0" smtClean="0">
                <a:solidFill>
                  <a:srgbClr val="595959"/>
                </a:solidFill>
                <a:latin typeface="Helvetica Neue"/>
                <a:cs typeface="Helvetica Neue"/>
              </a:rPr>
              <a:t>&amp;</a:t>
            </a:r>
            <a:br>
              <a:rPr lang="en-US" spc="200" dirty="0" smtClean="0">
                <a:solidFill>
                  <a:srgbClr val="595959"/>
                </a:solidFill>
                <a:latin typeface="Helvetica Neue"/>
                <a:cs typeface="Helvetica Neue"/>
              </a:rPr>
            </a:br>
            <a:r>
              <a:rPr lang="en-US" sz="6667" b="1" cap="all" spc="200" dirty="0" smtClean="0">
                <a:solidFill>
                  <a:srgbClr val="FF0000"/>
                </a:solidFill>
                <a:latin typeface="Helvetica Neue"/>
                <a:cs typeface="Helvetica Neue"/>
              </a:rPr>
              <a:t>Systems Thinking</a:t>
            </a:r>
            <a:endParaRPr lang="en-US" sz="6667" spc="200" dirty="0">
              <a:solidFill>
                <a:srgbClr val="000000"/>
              </a:solidFill>
              <a:latin typeface="Helvetica Neue"/>
              <a:cs typeface="Helvetica Neue"/>
            </a:endParaRPr>
          </a:p>
        </p:txBody>
      </p:sp>
    </p:spTree>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1"/>
          <p:cNvSpPr>
            <a:spLocks noGrp="1" noChangeArrowheads="1"/>
          </p:cNvSpPr>
          <p:nvPr>
            <p:ph type="title"/>
          </p:nvPr>
        </p:nvSpPr>
        <p:spPr>
          <a:xfrm>
            <a:off x="152400" y="1143000"/>
            <a:ext cx="7619999" cy="6324600"/>
          </a:xfrm>
        </p:spPr>
        <p:txBody>
          <a:bodyPr>
            <a:noAutofit/>
          </a:bodyPr>
          <a:lstStyle/>
          <a:p>
            <a:pPr algn="l"/>
            <a:r>
              <a:rPr lang="en-US" sz="2000" dirty="0" smtClean="0"/>
              <a:t>-  What is Feedback?  Referring back to the Uber case, how does their system build in Feedback?</a:t>
            </a:r>
            <a:br>
              <a:rPr lang="en-US" sz="2000" dirty="0" smtClean="0"/>
            </a:br>
            <a:r>
              <a:rPr lang="en-US" sz="2000" dirty="0" smtClean="0"/>
              <a:t> </a:t>
            </a:r>
            <a:br>
              <a:rPr lang="en-US" sz="2000" dirty="0" smtClean="0"/>
            </a:br>
            <a:r>
              <a:rPr lang="en-US" sz="2000" dirty="0" smtClean="0"/>
              <a:t>-  What is Systems Thinking?  How does Uber and other online marketplaces use a Systems Thinking approach?</a:t>
            </a:r>
            <a:br>
              <a:rPr lang="en-US" sz="2000" dirty="0" smtClean="0"/>
            </a:br>
            <a:r>
              <a:rPr lang="en-US" sz="2000" dirty="0" smtClean="0"/>
              <a:t> </a:t>
            </a:r>
            <a:br>
              <a:rPr lang="en-US" sz="2000" dirty="0" smtClean="0"/>
            </a:br>
            <a:r>
              <a:rPr lang="en-US" sz="2000" dirty="0" smtClean="0"/>
              <a:t>-  As a team, diagram the Uber business process.  Include how feedback is integrated into and affects this system </a:t>
            </a:r>
            <a:endParaRPr lang="en-US" sz="2000" dirty="0" smtClean="0">
              <a:solidFill>
                <a:srgbClr val="000000"/>
              </a:solidFill>
            </a:endParaRPr>
          </a:p>
        </p:txBody>
      </p:sp>
      <p:sp>
        <p:nvSpPr>
          <p:cNvPr id="293891" name="TextBox 3"/>
          <p:cNvSpPr txBox="1">
            <a:spLocks noChangeArrowheads="1"/>
          </p:cNvSpPr>
          <p:nvPr/>
        </p:nvSpPr>
        <p:spPr bwMode="auto">
          <a:xfrm>
            <a:off x="5410275" y="-3200177"/>
            <a:ext cx="3276079" cy="24718492"/>
          </a:xfrm>
          <a:prstGeom prst="rect">
            <a:avLst/>
          </a:prstGeom>
          <a:noFill/>
          <a:ln w="9525">
            <a:noFill/>
            <a:miter lim="800000"/>
            <a:headEnd/>
            <a:tailEnd/>
          </a:ln>
        </p:spPr>
        <p:txBody>
          <a:bodyPr lIns="91435" tIns="45718" rIns="91435" bIns="45718">
            <a:prstTxWarp prst="textNoShape">
              <a:avLst/>
            </a:prstTxWarp>
            <a:spAutoFit/>
          </a:bodyPr>
          <a:lstStyle/>
          <a:p>
            <a:r>
              <a:rPr lang="en-US" sz="80000" dirty="0">
                <a:solidFill>
                  <a:srgbClr val="FF0000"/>
                </a:solidFill>
                <a:latin typeface="Helvetica" charset="0"/>
              </a:rPr>
              <a:t>?</a:t>
            </a:r>
          </a:p>
        </p:txBody>
      </p:sp>
    </p:spTree>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Aspect.thmx</Template>
  <TotalTime>1204</TotalTime>
  <Words>138</Words>
  <Application>Microsoft Office PowerPoint</Application>
  <PresentationFormat>On-screen Show (4:3)</PresentationFormat>
  <Paragraphs>32</Paragraphs>
  <Slides>14</Slides>
  <Notes>5</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MIS 5402 Managing Technology and Systems Week 3 – System Thinking and Crowdsourcing</vt:lpstr>
      <vt:lpstr> Key Concepts from Last Week:   1.  Objectives for the course relative to your aspirations and the importance of leadership  2.  Competitive advantage examples in each major function of the corporation  3.  Innovation and leader are inextricably linked in that organization change is difficult but necessary for long term success     </vt:lpstr>
      <vt:lpstr> Discuss and Collect:   Weekly Reading Summary    1.  One key point you took from each assigned reading, including the cases: one sentence per reading.  2.  One key point you learned from the readings as a whole: one sentence maximum.  3.  One discussion question that you would ask your fellow classmates: one sentence maximum.     </vt:lpstr>
      <vt:lpstr>Breakout Session:  In your group, discuss UBER </vt:lpstr>
      <vt:lpstr>-  How did Uber achieve its present position  -  Where are the positive feedback loops?  Is Uber loosing momentum?  -  Should Uber continue or pivot?  -  Was surge pricing a distraction or a core part of the business model?  -  Why did the use of social media fail Uber in Seattle?</vt:lpstr>
      <vt:lpstr>Discussion:  UBER </vt:lpstr>
      <vt:lpstr>Systems Thinking Versus Process Thinking</vt:lpstr>
      <vt:lpstr>Breakout Session:  In your group, discuss Feedback &amp; Systems Thinking</vt:lpstr>
      <vt:lpstr>-  What is Feedback?  Referring back to the Uber case, how does their system build in Feedback?   -  What is Systems Thinking?  How does Uber and other online marketplaces use a Systems Thinking approach?   -  As a team, diagram the Uber business process.  Include how feedback is integrated into and affects this system </vt:lpstr>
      <vt:lpstr>Discussion:  Feedback &amp; Systems Thinking </vt:lpstr>
      <vt:lpstr>Discussion:  1 hour of code </vt:lpstr>
      <vt:lpstr>Learn IT Assignments #1 Activity: You too can code  Objective The objective of this activity is to demystify programming by learn the basics of a popular programming language (JavaScript).  Activity Requirements Go to http://www.codecademy.com/ and create an account (“Sign up”). Go to  https://www.codecademy.com/courses/hour-of-code/0/1  and complete the activity.  Prepare a 1 page document answering the following questions: 1.  Has your view of computer programming changed after completing an hour of code? 2.  Some people say that every student should learn to code. Do you agree or disagree? 3.  What are 3 key things you learned? 4.  Are you likely to use this resource again? Would you recommend it to others? Why or why not?  </vt:lpstr>
      <vt:lpstr>1.  Has your view of computer programming changed after completing an hour of code?  2.  Some people say that every student should learn to code. Do you agree or disagree?  3.  What are 3 key things you learned?  4.  Are you likely to use this resource again? Would you recommend it to others? Why or why not?</vt:lpstr>
      <vt:lpstr>Next Week:  KODAK  See the course blog for format + questions  1.  Evaluate Kodak’s strategy in traditional photography.  Why has the company been so successful throughout the history of the industry?  2.  Compare traditional photography to digital imaging and outline the main differences.  How has value creation changed in digital photography relative to traditional?  3.  Evaluate Kodak’s response to Sony’s introduction of the Mavica in 1981.  Was it appropriate?  Why / why not?  4.  Explain why Fisher’s attempt to transform Kodak failed.  5.  Would Kodak’s position be different had the company adopted a different strategy in the 80s and 90s, or was the actual outcome inevitable?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Systems Thinking and Managing Complexity</dc:title>
  <dc:creator>David</dc:creator>
  <cp:lastModifiedBy>McGettigan, David</cp:lastModifiedBy>
  <cp:revision>54</cp:revision>
  <cp:lastPrinted>2015-10-18T18:32:42Z</cp:lastPrinted>
  <dcterms:created xsi:type="dcterms:W3CDTF">2015-03-25T21:25:08Z</dcterms:created>
  <dcterms:modified xsi:type="dcterms:W3CDTF">2016-02-28T19:26:27Z</dcterms:modified>
</cp:coreProperties>
</file>