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57" r:id="rId2"/>
    <p:sldId id="283" r:id="rId3"/>
    <p:sldId id="298" r:id="rId4"/>
    <p:sldId id="263" r:id="rId5"/>
    <p:sldId id="274" r:id="rId6"/>
    <p:sldId id="284" r:id="rId7"/>
    <p:sldId id="286" r:id="rId8"/>
    <p:sldId id="287" r:id="rId9"/>
    <p:sldId id="288" r:id="rId10"/>
    <p:sldId id="289" r:id="rId11"/>
    <p:sldId id="290" r:id="rId12"/>
    <p:sldId id="291" r:id="rId13"/>
    <p:sldId id="292" r:id="rId14"/>
    <p:sldId id="293" r:id="rId15"/>
    <p:sldId id="297" r:id="rId16"/>
    <p:sldId id="299" r:id="rId17"/>
    <p:sldId id="264" r:id="rId18"/>
    <p:sldId id="301" r:id="rId19"/>
    <p:sldId id="3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8" autoAdjust="0"/>
    <p:restoredTop sz="95509" autoAdjust="0"/>
  </p:normalViewPr>
  <p:slideViewPr>
    <p:cSldViewPr>
      <p:cViewPr varScale="1">
        <p:scale>
          <a:sx n="107" d="100"/>
          <a:sy n="107" d="100"/>
        </p:scale>
        <p:origin x="480" y="5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3DFE2-0EBC-4D4F-85C9-38AC2A2824AA}" type="doc">
      <dgm:prSet loTypeId="urn:microsoft.com/office/officeart/2005/8/layout/equation1" loCatId="process" qsTypeId="urn:microsoft.com/office/officeart/2005/8/quickstyle/simple3" qsCatId="simple" csTypeId="urn:microsoft.com/office/officeart/2005/8/colors/accent3_5" csCatId="accent3" phldr="1"/>
      <dgm:spPr/>
    </dgm:pt>
    <dgm:pt modelId="{01F16F65-A8CD-4D77-BB88-1947623741E8}">
      <dgm:prSet phldrT="[Text]"/>
      <dgm:spPr>
        <a:solidFill>
          <a:schemeClr val="bg1">
            <a:lumMod val="50000"/>
          </a:schemeClr>
        </a:solidFill>
      </dgm:spPr>
      <dgm:t>
        <a:bodyPr/>
        <a:lstStyle/>
        <a:p>
          <a:r>
            <a:rPr lang="en-US" dirty="0"/>
            <a:t>Your existing position</a:t>
          </a:r>
        </a:p>
      </dgm:t>
    </dgm:pt>
    <dgm:pt modelId="{8919CEE0-1F90-43B9-932F-09638BF2BE7E}" type="parTrans" cxnId="{DCE2DACE-3F25-466C-B81E-D03990356195}">
      <dgm:prSet/>
      <dgm:spPr/>
      <dgm:t>
        <a:bodyPr/>
        <a:lstStyle/>
        <a:p>
          <a:endParaRPr lang="en-US"/>
        </a:p>
      </dgm:t>
    </dgm:pt>
    <dgm:pt modelId="{A3287FBD-74F7-403F-87E6-E1F7E314358C}" type="sibTrans" cxnId="{DCE2DACE-3F25-466C-B81E-D03990356195}">
      <dgm:prSet/>
      <dgm:spPr>
        <a:solidFill>
          <a:schemeClr val="bg1">
            <a:lumMod val="50000"/>
          </a:schemeClr>
        </a:solidFill>
      </dgm:spPr>
      <dgm:t>
        <a:bodyPr/>
        <a:lstStyle/>
        <a:p>
          <a:endParaRPr lang="en-US"/>
        </a:p>
      </dgm:t>
    </dgm:pt>
    <dgm:pt modelId="{FD6E4300-33C5-4783-9DC5-F3E358BD448B}">
      <dgm:prSet phldrT="[Text]"/>
      <dgm:spPr>
        <a:solidFill>
          <a:schemeClr val="bg1">
            <a:lumMod val="50000"/>
          </a:schemeClr>
        </a:solidFill>
      </dgm:spPr>
      <dgm:t>
        <a:bodyPr/>
        <a:lstStyle/>
        <a:p>
          <a:r>
            <a:rPr lang="en-US" dirty="0"/>
            <a:t>What’s going on in the environment</a:t>
          </a:r>
        </a:p>
      </dgm:t>
    </dgm:pt>
    <dgm:pt modelId="{367B92F0-B12E-4DEB-B8EC-8E7EF7C6018E}" type="parTrans" cxnId="{8ABA496E-A422-4F00-8238-19869AC8F8F4}">
      <dgm:prSet/>
      <dgm:spPr/>
      <dgm:t>
        <a:bodyPr/>
        <a:lstStyle/>
        <a:p>
          <a:endParaRPr lang="en-US"/>
        </a:p>
      </dgm:t>
    </dgm:pt>
    <dgm:pt modelId="{00D4FAF7-AA62-45F7-A8EF-6A4F6A691171}" type="sibTrans" cxnId="{8ABA496E-A422-4F00-8238-19869AC8F8F4}">
      <dgm:prSet/>
      <dgm:spPr>
        <a:solidFill>
          <a:schemeClr val="bg1">
            <a:lumMod val="50000"/>
          </a:schemeClr>
        </a:solidFill>
      </dgm:spPr>
      <dgm:t>
        <a:bodyPr/>
        <a:lstStyle/>
        <a:p>
          <a:endParaRPr lang="en-US"/>
        </a:p>
      </dgm:t>
    </dgm:pt>
    <dgm:pt modelId="{DC25322D-A87B-4DE0-B27F-31377FFCBE71}">
      <dgm:prSet phldrT="[Text]"/>
      <dgm:spPr>
        <a:solidFill>
          <a:schemeClr val="bg1">
            <a:lumMod val="50000"/>
          </a:schemeClr>
        </a:solidFill>
      </dgm:spPr>
      <dgm:t>
        <a:bodyPr/>
        <a:lstStyle/>
        <a:p>
          <a:r>
            <a:rPr lang="en-US" dirty="0"/>
            <a:t>What to do</a:t>
          </a:r>
        </a:p>
      </dgm:t>
    </dgm:pt>
    <dgm:pt modelId="{58793021-83D4-49FB-BEDA-36F76CC9DE6D}" type="parTrans" cxnId="{B78B6F1F-DCA8-4050-9623-6C213ED41A0B}">
      <dgm:prSet/>
      <dgm:spPr/>
      <dgm:t>
        <a:bodyPr/>
        <a:lstStyle/>
        <a:p>
          <a:endParaRPr lang="en-US"/>
        </a:p>
      </dgm:t>
    </dgm:pt>
    <dgm:pt modelId="{BF59AACD-53E0-46B8-B177-198BA456A100}" type="sibTrans" cxnId="{B78B6F1F-DCA8-4050-9623-6C213ED41A0B}">
      <dgm:prSet/>
      <dgm:spPr/>
      <dgm:t>
        <a:bodyPr/>
        <a:lstStyle/>
        <a:p>
          <a:endParaRPr lang="en-US"/>
        </a:p>
      </dgm:t>
    </dgm:pt>
    <dgm:pt modelId="{80735D3B-5A5E-4698-80AF-79ED65C6392D}" type="pres">
      <dgm:prSet presAssocID="{7563DFE2-0EBC-4D4F-85C9-38AC2A2824AA}" presName="linearFlow" presStyleCnt="0">
        <dgm:presLayoutVars>
          <dgm:dir/>
          <dgm:resizeHandles val="exact"/>
        </dgm:presLayoutVars>
      </dgm:prSet>
      <dgm:spPr/>
    </dgm:pt>
    <dgm:pt modelId="{611FD0AD-0A15-4057-9DDC-0307EBE36687}" type="pres">
      <dgm:prSet presAssocID="{01F16F65-A8CD-4D77-BB88-1947623741E8}" presName="node" presStyleLbl="node1" presStyleIdx="0" presStyleCnt="3">
        <dgm:presLayoutVars>
          <dgm:bulletEnabled val="1"/>
        </dgm:presLayoutVars>
      </dgm:prSet>
      <dgm:spPr/>
    </dgm:pt>
    <dgm:pt modelId="{BF0D2252-9944-4EB2-9C96-C0CB358CEB3B}" type="pres">
      <dgm:prSet presAssocID="{A3287FBD-74F7-403F-87E6-E1F7E314358C}" presName="spacerL" presStyleCnt="0"/>
      <dgm:spPr/>
    </dgm:pt>
    <dgm:pt modelId="{DF84665F-C9B5-4709-89E3-D44E669E11F3}" type="pres">
      <dgm:prSet presAssocID="{A3287FBD-74F7-403F-87E6-E1F7E314358C}" presName="sibTrans" presStyleLbl="sibTrans2D1" presStyleIdx="0" presStyleCnt="2"/>
      <dgm:spPr/>
    </dgm:pt>
    <dgm:pt modelId="{35893C7A-9587-45BE-A874-A4ED6D8CB894}" type="pres">
      <dgm:prSet presAssocID="{A3287FBD-74F7-403F-87E6-E1F7E314358C}" presName="spacerR" presStyleCnt="0"/>
      <dgm:spPr/>
    </dgm:pt>
    <dgm:pt modelId="{80AE2174-A3FC-4C31-A656-77270FA7BD38}" type="pres">
      <dgm:prSet presAssocID="{FD6E4300-33C5-4783-9DC5-F3E358BD448B}" presName="node" presStyleLbl="node1" presStyleIdx="1" presStyleCnt="3">
        <dgm:presLayoutVars>
          <dgm:bulletEnabled val="1"/>
        </dgm:presLayoutVars>
      </dgm:prSet>
      <dgm:spPr/>
    </dgm:pt>
    <dgm:pt modelId="{0A2DCABF-8DE9-4133-B04E-981207E5E794}" type="pres">
      <dgm:prSet presAssocID="{00D4FAF7-AA62-45F7-A8EF-6A4F6A691171}" presName="spacerL" presStyleCnt="0"/>
      <dgm:spPr/>
    </dgm:pt>
    <dgm:pt modelId="{5EBF1D68-536E-41E3-9D75-CEAF5253AD92}" type="pres">
      <dgm:prSet presAssocID="{00D4FAF7-AA62-45F7-A8EF-6A4F6A691171}" presName="sibTrans" presStyleLbl="sibTrans2D1" presStyleIdx="1" presStyleCnt="2"/>
      <dgm:spPr/>
    </dgm:pt>
    <dgm:pt modelId="{5D02DC8F-E90B-4A45-9588-311BB5CC5B27}" type="pres">
      <dgm:prSet presAssocID="{00D4FAF7-AA62-45F7-A8EF-6A4F6A691171}" presName="spacerR" presStyleCnt="0"/>
      <dgm:spPr/>
    </dgm:pt>
    <dgm:pt modelId="{70C91854-8D68-498B-A525-86FDA9BEFDC1}" type="pres">
      <dgm:prSet presAssocID="{DC25322D-A87B-4DE0-B27F-31377FFCBE71}" presName="node" presStyleLbl="node1" presStyleIdx="2" presStyleCnt="3">
        <dgm:presLayoutVars>
          <dgm:bulletEnabled val="1"/>
        </dgm:presLayoutVars>
      </dgm:prSet>
      <dgm:spPr/>
    </dgm:pt>
  </dgm:ptLst>
  <dgm:cxnLst>
    <dgm:cxn modelId="{F8CC88F2-C31A-5549-8296-7A6490D6AF34}" type="presOf" srcId="{DC25322D-A87B-4DE0-B27F-31377FFCBE71}" destId="{70C91854-8D68-498B-A525-86FDA9BEFDC1}" srcOrd="0" destOrd="0" presId="urn:microsoft.com/office/officeart/2005/8/layout/equation1"/>
    <dgm:cxn modelId="{B78B6F1F-DCA8-4050-9623-6C213ED41A0B}" srcId="{7563DFE2-0EBC-4D4F-85C9-38AC2A2824AA}" destId="{DC25322D-A87B-4DE0-B27F-31377FFCBE71}" srcOrd="2" destOrd="0" parTransId="{58793021-83D4-49FB-BEDA-36F76CC9DE6D}" sibTransId="{BF59AACD-53E0-46B8-B177-198BA456A100}"/>
    <dgm:cxn modelId="{1A7B0F6F-2F3B-6C44-83B3-A3EEAAF30DB6}" type="presOf" srcId="{FD6E4300-33C5-4783-9DC5-F3E358BD448B}" destId="{80AE2174-A3FC-4C31-A656-77270FA7BD38}" srcOrd="0" destOrd="0" presId="urn:microsoft.com/office/officeart/2005/8/layout/equation1"/>
    <dgm:cxn modelId="{DCE2DACE-3F25-466C-B81E-D03990356195}" srcId="{7563DFE2-0EBC-4D4F-85C9-38AC2A2824AA}" destId="{01F16F65-A8CD-4D77-BB88-1947623741E8}" srcOrd="0" destOrd="0" parTransId="{8919CEE0-1F90-43B9-932F-09638BF2BE7E}" sibTransId="{A3287FBD-74F7-403F-87E6-E1F7E314358C}"/>
    <dgm:cxn modelId="{BE8B522B-3E23-0247-B9D9-1DDA9733715E}" type="presOf" srcId="{01F16F65-A8CD-4D77-BB88-1947623741E8}" destId="{611FD0AD-0A15-4057-9DDC-0307EBE36687}" srcOrd="0" destOrd="0" presId="urn:microsoft.com/office/officeart/2005/8/layout/equation1"/>
    <dgm:cxn modelId="{8ABA496E-A422-4F00-8238-19869AC8F8F4}" srcId="{7563DFE2-0EBC-4D4F-85C9-38AC2A2824AA}" destId="{FD6E4300-33C5-4783-9DC5-F3E358BD448B}" srcOrd="1" destOrd="0" parTransId="{367B92F0-B12E-4DEB-B8EC-8E7EF7C6018E}" sibTransId="{00D4FAF7-AA62-45F7-A8EF-6A4F6A691171}"/>
    <dgm:cxn modelId="{5D9DEDC5-BD5B-C849-A715-B9133219AA57}" type="presOf" srcId="{00D4FAF7-AA62-45F7-A8EF-6A4F6A691171}" destId="{5EBF1D68-536E-41E3-9D75-CEAF5253AD92}" srcOrd="0" destOrd="0" presId="urn:microsoft.com/office/officeart/2005/8/layout/equation1"/>
    <dgm:cxn modelId="{78CDFDA7-F4A2-E149-AA94-80AE9F6F98EC}" type="presOf" srcId="{7563DFE2-0EBC-4D4F-85C9-38AC2A2824AA}" destId="{80735D3B-5A5E-4698-80AF-79ED65C6392D}" srcOrd="0" destOrd="0" presId="urn:microsoft.com/office/officeart/2005/8/layout/equation1"/>
    <dgm:cxn modelId="{18423E30-8E2D-B246-898B-40C7198A8F7C}" type="presOf" srcId="{A3287FBD-74F7-403F-87E6-E1F7E314358C}" destId="{DF84665F-C9B5-4709-89E3-D44E669E11F3}" srcOrd="0" destOrd="0" presId="urn:microsoft.com/office/officeart/2005/8/layout/equation1"/>
    <dgm:cxn modelId="{164E1795-0045-094E-82A1-BF130D6FD0F9}" type="presParOf" srcId="{80735D3B-5A5E-4698-80AF-79ED65C6392D}" destId="{611FD0AD-0A15-4057-9DDC-0307EBE36687}" srcOrd="0" destOrd="0" presId="urn:microsoft.com/office/officeart/2005/8/layout/equation1"/>
    <dgm:cxn modelId="{5B9A261E-D5BD-AC47-AFC6-CA43DBE806C0}" type="presParOf" srcId="{80735D3B-5A5E-4698-80AF-79ED65C6392D}" destId="{BF0D2252-9944-4EB2-9C96-C0CB358CEB3B}" srcOrd="1" destOrd="0" presId="urn:microsoft.com/office/officeart/2005/8/layout/equation1"/>
    <dgm:cxn modelId="{84D28AAB-865F-0A4A-B694-44052E98412E}" type="presParOf" srcId="{80735D3B-5A5E-4698-80AF-79ED65C6392D}" destId="{DF84665F-C9B5-4709-89E3-D44E669E11F3}" srcOrd="2" destOrd="0" presId="urn:microsoft.com/office/officeart/2005/8/layout/equation1"/>
    <dgm:cxn modelId="{CED77ABF-4A53-B44E-9BA7-0B48CE029B2E}" type="presParOf" srcId="{80735D3B-5A5E-4698-80AF-79ED65C6392D}" destId="{35893C7A-9587-45BE-A874-A4ED6D8CB894}" srcOrd="3" destOrd="0" presId="urn:microsoft.com/office/officeart/2005/8/layout/equation1"/>
    <dgm:cxn modelId="{220269EA-5761-674C-8C29-5491709C77F2}" type="presParOf" srcId="{80735D3B-5A5E-4698-80AF-79ED65C6392D}" destId="{80AE2174-A3FC-4C31-A656-77270FA7BD38}" srcOrd="4" destOrd="0" presId="urn:microsoft.com/office/officeart/2005/8/layout/equation1"/>
    <dgm:cxn modelId="{BACDFD6B-307E-C64A-A5B3-28D635A84D05}" type="presParOf" srcId="{80735D3B-5A5E-4698-80AF-79ED65C6392D}" destId="{0A2DCABF-8DE9-4133-B04E-981207E5E794}" srcOrd="5" destOrd="0" presId="urn:microsoft.com/office/officeart/2005/8/layout/equation1"/>
    <dgm:cxn modelId="{79785297-64AD-E743-9FFE-5C04AFA061B4}" type="presParOf" srcId="{80735D3B-5A5E-4698-80AF-79ED65C6392D}" destId="{5EBF1D68-536E-41E3-9D75-CEAF5253AD92}" srcOrd="6" destOrd="0" presId="urn:microsoft.com/office/officeart/2005/8/layout/equation1"/>
    <dgm:cxn modelId="{678DBFE6-085E-4F48-99A4-2D32F50099CE}" type="presParOf" srcId="{80735D3B-5A5E-4698-80AF-79ED65C6392D}" destId="{5D02DC8F-E90B-4A45-9588-311BB5CC5B27}" srcOrd="7" destOrd="0" presId="urn:microsoft.com/office/officeart/2005/8/layout/equation1"/>
    <dgm:cxn modelId="{F1D8E577-F289-1048-AF9B-F85D5811BC47}" type="presParOf" srcId="{80735D3B-5A5E-4698-80AF-79ED65C6392D}" destId="{70C91854-8D68-498B-A525-86FDA9BEFDC1}"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39904A-8340-4DBF-8B83-9CF294FD4DDC}" type="doc">
      <dgm:prSet loTypeId="urn:microsoft.com/office/officeart/2009/3/layout/BlockDescendingList" loCatId="list" qsTypeId="urn:microsoft.com/office/officeart/2005/8/quickstyle/simple3" qsCatId="simple" csTypeId="urn:microsoft.com/office/officeart/2005/8/colors/accent1_2" csCatId="accent1" phldr="1"/>
      <dgm:spPr/>
      <dgm:t>
        <a:bodyPr/>
        <a:lstStyle/>
        <a:p>
          <a:endParaRPr lang="en-US"/>
        </a:p>
      </dgm:t>
    </dgm:pt>
    <dgm:pt modelId="{624927EF-8CDF-491E-B7FD-B25B1301B352}">
      <dgm:prSet phldrT="[Text]"/>
      <dgm:spPr>
        <a:solidFill>
          <a:srgbClr val="FF0000"/>
        </a:solidFill>
      </dgm:spPr>
      <dgm:t>
        <a:bodyPr/>
        <a:lstStyle/>
        <a:p>
          <a:r>
            <a:rPr lang="en-US" dirty="0"/>
            <a:t>Options</a:t>
          </a:r>
        </a:p>
      </dgm:t>
    </dgm:pt>
    <dgm:pt modelId="{D40FEFB3-8BDB-47EA-B1BC-8182E2E226D6}" type="parTrans" cxnId="{064DC6B5-30D9-4724-ACC4-CAE5ED72E93B}">
      <dgm:prSet/>
      <dgm:spPr/>
      <dgm:t>
        <a:bodyPr/>
        <a:lstStyle/>
        <a:p>
          <a:endParaRPr lang="en-US"/>
        </a:p>
      </dgm:t>
    </dgm:pt>
    <dgm:pt modelId="{7184F4A1-B110-462D-A85B-D45CDB402386}" type="sibTrans" cxnId="{064DC6B5-30D9-4724-ACC4-CAE5ED72E93B}">
      <dgm:prSet/>
      <dgm:spPr/>
      <dgm:t>
        <a:bodyPr/>
        <a:lstStyle/>
        <a:p>
          <a:endParaRPr lang="en-US"/>
        </a:p>
      </dgm:t>
    </dgm:pt>
    <dgm:pt modelId="{8DD28795-17AB-477E-B4B3-585359A86CE8}">
      <dgm:prSet phldrT="[Text]" custT="1"/>
      <dgm:spPr/>
      <dgm:t>
        <a:bodyPr/>
        <a:lstStyle/>
        <a:p>
          <a:r>
            <a:rPr lang="en-US" sz="1600" dirty="0"/>
            <a:t>Compete directly</a:t>
          </a:r>
        </a:p>
      </dgm:t>
    </dgm:pt>
    <dgm:pt modelId="{46FAE59E-0D32-4D6C-A4FA-B47917F2325C}" type="parTrans" cxnId="{C75B656C-C2E7-471E-B15F-E0822D28F810}">
      <dgm:prSet/>
      <dgm:spPr/>
      <dgm:t>
        <a:bodyPr/>
        <a:lstStyle/>
        <a:p>
          <a:endParaRPr lang="en-US"/>
        </a:p>
      </dgm:t>
    </dgm:pt>
    <dgm:pt modelId="{4ED4E7AB-E138-4B29-BF6B-5D25EF841101}" type="sibTrans" cxnId="{C75B656C-C2E7-471E-B15F-E0822D28F810}">
      <dgm:prSet/>
      <dgm:spPr/>
      <dgm:t>
        <a:bodyPr/>
        <a:lstStyle/>
        <a:p>
          <a:endParaRPr lang="en-US"/>
        </a:p>
      </dgm:t>
    </dgm:pt>
    <dgm:pt modelId="{052F602E-849E-4FDC-BBD3-33FDC72F41C8}">
      <dgm:prSet phldrT="[Text]" custT="1"/>
      <dgm:spPr/>
      <dgm:t>
        <a:bodyPr/>
        <a:lstStyle/>
        <a:p>
          <a:r>
            <a:rPr lang="en-US" sz="1600" dirty="0"/>
            <a:t>Serve a different market</a:t>
          </a:r>
        </a:p>
      </dgm:t>
    </dgm:pt>
    <dgm:pt modelId="{07229590-EE91-4437-AF69-9383468591BA}" type="parTrans" cxnId="{F4BC479C-5141-434A-908C-EF33FA5CB305}">
      <dgm:prSet/>
      <dgm:spPr/>
      <dgm:t>
        <a:bodyPr/>
        <a:lstStyle/>
        <a:p>
          <a:endParaRPr lang="en-US"/>
        </a:p>
      </dgm:t>
    </dgm:pt>
    <dgm:pt modelId="{2ED79AB4-C531-443B-92BD-812957F2B0E2}" type="sibTrans" cxnId="{F4BC479C-5141-434A-908C-EF33FA5CB305}">
      <dgm:prSet/>
      <dgm:spPr/>
      <dgm:t>
        <a:bodyPr/>
        <a:lstStyle/>
        <a:p>
          <a:endParaRPr lang="en-US"/>
        </a:p>
      </dgm:t>
    </dgm:pt>
    <dgm:pt modelId="{8C32CAD8-6F1E-4A86-A71D-EF94BB6AEAA8}">
      <dgm:prSet phldrT="[Text]" custT="1"/>
      <dgm:spPr/>
      <dgm:t>
        <a:bodyPr/>
        <a:lstStyle/>
        <a:p>
          <a:r>
            <a:rPr lang="en-US" sz="1600" dirty="0"/>
            <a:t>Create a new market</a:t>
          </a:r>
        </a:p>
      </dgm:t>
    </dgm:pt>
    <dgm:pt modelId="{6FE73E5A-6FB9-4127-A938-0CFE024317B3}" type="parTrans" cxnId="{16A6B0D3-8AE3-469B-8A43-FC3F0D528379}">
      <dgm:prSet/>
      <dgm:spPr/>
      <dgm:t>
        <a:bodyPr/>
        <a:lstStyle/>
        <a:p>
          <a:endParaRPr lang="en-US"/>
        </a:p>
      </dgm:t>
    </dgm:pt>
    <dgm:pt modelId="{F7A62D93-B2C6-460B-B403-8508468DDFE7}" type="sibTrans" cxnId="{16A6B0D3-8AE3-469B-8A43-FC3F0D528379}">
      <dgm:prSet/>
      <dgm:spPr/>
      <dgm:t>
        <a:bodyPr/>
        <a:lstStyle/>
        <a:p>
          <a:endParaRPr lang="en-US"/>
        </a:p>
      </dgm:t>
    </dgm:pt>
    <dgm:pt modelId="{9C7894E6-BF2C-4310-9210-7C8F2D40573A}" type="pres">
      <dgm:prSet presAssocID="{1D39904A-8340-4DBF-8B83-9CF294FD4DDC}" presName="Name0" presStyleCnt="0">
        <dgm:presLayoutVars>
          <dgm:chMax val="7"/>
          <dgm:chPref val="7"/>
          <dgm:dir/>
          <dgm:animLvl val="lvl"/>
        </dgm:presLayoutVars>
      </dgm:prSet>
      <dgm:spPr/>
    </dgm:pt>
    <dgm:pt modelId="{6FC7D2B1-8337-45A2-A9A6-78885B046890}" type="pres">
      <dgm:prSet presAssocID="{624927EF-8CDF-491E-B7FD-B25B1301B352}" presName="parentText_1" presStyleLbl="node1" presStyleIdx="0" presStyleCnt="1">
        <dgm:presLayoutVars>
          <dgm:chMax val="1"/>
          <dgm:chPref val="1"/>
          <dgm:bulletEnabled val="1"/>
        </dgm:presLayoutVars>
      </dgm:prSet>
      <dgm:spPr/>
    </dgm:pt>
    <dgm:pt modelId="{A1668591-5531-469D-A01D-1D7FCCAEC7A3}" type="pres">
      <dgm:prSet presAssocID="{624927EF-8CDF-491E-B7FD-B25B1301B352}" presName="childText_1" presStyleLbl="node1" presStyleIdx="0" presStyleCnt="1" custScaleX="149340">
        <dgm:presLayoutVars>
          <dgm:chMax val="0"/>
          <dgm:chPref val="0"/>
          <dgm:bulletEnabled val="1"/>
        </dgm:presLayoutVars>
      </dgm:prSet>
      <dgm:spPr/>
    </dgm:pt>
    <dgm:pt modelId="{9B7D85FC-0393-4442-97F3-623700615C4D}" type="pres">
      <dgm:prSet presAssocID="{624927EF-8CDF-491E-B7FD-B25B1301B352}" presName="accentShape_1" presStyleCnt="0"/>
      <dgm:spPr/>
    </dgm:pt>
    <dgm:pt modelId="{DA6FD03F-3953-48B3-B2DE-E026CDF9CE06}" type="pres">
      <dgm:prSet presAssocID="{624927EF-8CDF-491E-B7FD-B25B1301B352}" presName="imageRepeatNode" presStyleLbl="node1" presStyleIdx="0" presStyleCnt="1" custScaleX="139938" custLinFactNeighborX="-5631"/>
      <dgm:spPr/>
    </dgm:pt>
  </dgm:ptLst>
  <dgm:cxnLst>
    <dgm:cxn modelId="{C75B656C-C2E7-471E-B15F-E0822D28F810}" srcId="{624927EF-8CDF-491E-B7FD-B25B1301B352}" destId="{8DD28795-17AB-477E-B4B3-585359A86CE8}" srcOrd="0" destOrd="0" parTransId="{46FAE59E-0D32-4D6C-A4FA-B47917F2325C}" sibTransId="{4ED4E7AB-E138-4B29-BF6B-5D25EF841101}"/>
    <dgm:cxn modelId="{1E2910C7-C5EA-D342-AE09-0954D0D17F04}" type="presOf" srcId="{1D39904A-8340-4DBF-8B83-9CF294FD4DDC}" destId="{9C7894E6-BF2C-4310-9210-7C8F2D40573A}" srcOrd="0" destOrd="0" presId="urn:microsoft.com/office/officeart/2009/3/layout/BlockDescendingList"/>
    <dgm:cxn modelId="{F2CCB18F-77BF-FF4B-AC65-CBA9C27B4776}" type="presOf" srcId="{052F602E-849E-4FDC-BBD3-33FDC72F41C8}" destId="{A1668591-5531-469D-A01D-1D7FCCAEC7A3}" srcOrd="0" destOrd="1" presId="urn:microsoft.com/office/officeart/2009/3/layout/BlockDescendingList"/>
    <dgm:cxn modelId="{16A6B0D3-8AE3-469B-8A43-FC3F0D528379}" srcId="{624927EF-8CDF-491E-B7FD-B25B1301B352}" destId="{8C32CAD8-6F1E-4A86-A71D-EF94BB6AEAA8}" srcOrd="2" destOrd="0" parTransId="{6FE73E5A-6FB9-4127-A938-0CFE024317B3}" sibTransId="{F7A62D93-B2C6-460B-B403-8508468DDFE7}"/>
    <dgm:cxn modelId="{ABFE11D2-662C-B144-9D09-18263CB1F99B}" type="presOf" srcId="{8DD28795-17AB-477E-B4B3-585359A86CE8}" destId="{A1668591-5531-469D-A01D-1D7FCCAEC7A3}" srcOrd="0" destOrd="0" presId="urn:microsoft.com/office/officeart/2009/3/layout/BlockDescendingList"/>
    <dgm:cxn modelId="{0FB21EFD-20E0-704D-B695-DEFF457378A4}" type="presOf" srcId="{624927EF-8CDF-491E-B7FD-B25B1301B352}" destId="{6FC7D2B1-8337-45A2-A9A6-78885B046890}" srcOrd="0" destOrd="0" presId="urn:microsoft.com/office/officeart/2009/3/layout/BlockDescendingList"/>
    <dgm:cxn modelId="{F4BC479C-5141-434A-908C-EF33FA5CB305}" srcId="{624927EF-8CDF-491E-B7FD-B25B1301B352}" destId="{052F602E-849E-4FDC-BBD3-33FDC72F41C8}" srcOrd="1" destOrd="0" parTransId="{07229590-EE91-4437-AF69-9383468591BA}" sibTransId="{2ED79AB4-C531-443B-92BD-812957F2B0E2}"/>
    <dgm:cxn modelId="{5D532B0A-AD55-7847-AE28-1AF9AD8B13CC}" type="presOf" srcId="{8C32CAD8-6F1E-4A86-A71D-EF94BB6AEAA8}" destId="{A1668591-5531-469D-A01D-1D7FCCAEC7A3}" srcOrd="0" destOrd="2" presId="urn:microsoft.com/office/officeart/2009/3/layout/BlockDescendingList"/>
    <dgm:cxn modelId="{064DC6B5-30D9-4724-ACC4-CAE5ED72E93B}" srcId="{1D39904A-8340-4DBF-8B83-9CF294FD4DDC}" destId="{624927EF-8CDF-491E-B7FD-B25B1301B352}" srcOrd="0" destOrd="0" parTransId="{D40FEFB3-8BDB-47EA-B1BC-8182E2E226D6}" sibTransId="{7184F4A1-B110-462D-A85B-D45CDB402386}"/>
    <dgm:cxn modelId="{D6BE0CBE-A882-1A48-A505-5E44DCE6E866}" type="presOf" srcId="{624927EF-8CDF-491E-B7FD-B25B1301B352}" destId="{DA6FD03F-3953-48B3-B2DE-E026CDF9CE06}" srcOrd="1" destOrd="0" presId="urn:microsoft.com/office/officeart/2009/3/layout/BlockDescendingList"/>
    <dgm:cxn modelId="{C07833D1-8F71-B34C-9CE9-F23ABC317CE0}" type="presParOf" srcId="{9C7894E6-BF2C-4310-9210-7C8F2D40573A}" destId="{6FC7D2B1-8337-45A2-A9A6-78885B046890}" srcOrd="0" destOrd="0" presId="urn:microsoft.com/office/officeart/2009/3/layout/BlockDescendingList"/>
    <dgm:cxn modelId="{26B40849-7D4A-D748-A612-05815FBB5738}" type="presParOf" srcId="{9C7894E6-BF2C-4310-9210-7C8F2D40573A}" destId="{A1668591-5531-469D-A01D-1D7FCCAEC7A3}" srcOrd="1" destOrd="0" presId="urn:microsoft.com/office/officeart/2009/3/layout/BlockDescendingList"/>
    <dgm:cxn modelId="{43738730-4478-AF43-8407-1322722830C0}" type="presParOf" srcId="{9C7894E6-BF2C-4310-9210-7C8F2D40573A}" destId="{9B7D85FC-0393-4442-97F3-623700615C4D}" srcOrd="2" destOrd="0" presId="urn:microsoft.com/office/officeart/2009/3/layout/BlockDescendingList"/>
    <dgm:cxn modelId="{5C0D2A9A-AC55-0B42-8B48-314793AF3E7D}" type="presParOf" srcId="{9B7D85FC-0393-4442-97F3-623700615C4D}" destId="{DA6FD03F-3953-48B3-B2DE-E026CDF9CE06}" srcOrd="0" destOrd="0" presId="urn:microsoft.com/office/officeart/2009/3/layout/BlockDescending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C4A3D9-C964-447B-82D6-55EF4DC012B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4455D05F-3F68-4D62-BEDD-362FE84DC6EB}">
      <dgm:prSet/>
      <dgm:spPr>
        <a:solidFill>
          <a:schemeClr val="bg1">
            <a:lumMod val="50000"/>
          </a:schemeClr>
        </a:solidFill>
      </dgm:spPr>
      <dgm:t>
        <a:bodyPr/>
        <a:lstStyle/>
        <a:p>
          <a:pPr rtl="0"/>
          <a:r>
            <a:rPr lang="en-US" dirty="0"/>
            <a:t>New products for high-margin customers</a:t>
          </a:r>
        </a:p>
      </dgm:t>
    </dgm:pt>
    <dgm:pt modelId="{6DD27542-6BC6-44BD-AFAB-14126ABEA35B}" type="parTrans" cxnId="{64210340-D6C0-4ED6-84DC-D5FABF9AA6CA}">
      <dgm:prSet/>
      <dgm:spPr/>
      <dgm:t>
        <a:bodyPr/>
        <a:lstStyle/>
        <a:p>
          <a:endParaRPr lang="en-US"/>
        </a:p>
      </dgm:t>
    </dgm:pt>
    <dgm:pt modelId="{7D445AB8-586F-4D99-994F-CEFE7888CD36}" type="sibTrans" cxnId="{64210340-D6C0-4ED6-84DC-D5FABF9AA6CA}">
      <dgm:prSet/>
      <dgm:spPr/>
      <dgm:t>
        <a:bodyPr/>
        <a:lstStyle/>
        <a:p>
          <a:endParaRPr lang="en-US"/>
        </a:p>
      </dgm:t>
    </dgm:pt>
    <dgm:pt modelId="{43EF4175-1AC4-4D87-B7FC-A6D2C09A82B3}">
      <dgm:prSet/>
      <dgm:spPr>
        <a:solidFill>
          <a:schemeClr val="bg1">
            <a:lumMod val="65000"/>
          </a:schemeClr>
        </a:solidFill>
      </dgm:spPr>
      <dgm:t>
        <a:bodyPr/>
        <a:lstStyle/>
        <a:p>
          <a:pPr rtl="0"/>
          <a:r>
            <a:rPr lang="en-US" dirty="0"/>
            <a:t>Cheap alternatives to existing products</a:t>
          </a:r>
        </a:p>
      </dgm:t>
    </dgm:pt>
    <dgm:pt modelId="{B24A84F4-EFE4-4859-9EBB-8F20655E95C2}" type="parTrans" cxnId="{5A5B15AB-20D0-4F1B-9A67-2C4B0DDEE693}">
      <dgm:prSet/>
      <dgm:spPr/>
      <dgm:t>
        <a:bodyPr/>
        <a:lstStyle/>
        <a:p>
          <a:endParaRPr lang="en-US"/>
        </a:p>
      </dgm:t>
    </dgm:pt>
    <dgm:pt modelId="{7B187577-C7D8-4EDC-9D7F-4B02D8BF19AC}" type="sibTrans" cxnId="{5A5B15AB-20D0-4F1B-9A67-2C4B0DDEE693}">
      <dgm:prSet/>
      <dgm:spPr/>
      <dgm:t>
        <a:bodyPr/>
        <a:lstStyle/>
        <a:p>
          <a:endParaRPr lang="en-US"/>
        </a:p>
      </dgm:t>
    </dgm:pt>
    <dgm:pt modelId="{1670A0FA-AE11-4DA6-A377-B55A4541B2A0}">
      <dgm:prSet/>
      <dgm:spPr>
        <a:solidFill>
          <a:schemeClr val="bg1">
            <a:lumMod val="75000"/>
          </a:schemeClr>
        </a:solidFill>
      </dgm:spPr>
      <dgm:t>
        <a:bodyPr/>
        <a:lstStyle/>
        <a:p>
          <a:pPr rtl="0"/>
          <a:r>
            <a:rPr lang="en-US" dirty="0"/>
            <a:t>New products for “</a:t>
          </a:r>
          <a:r>
            <a:rPr lang="en-US" dirty="0" err="1"/>
            <a:t>nonconsumers</a:t>
          </a:r>
          <a:r>
            <a:rPr lang="en-US" dirty="0"/>
            <a:t>”</a:t>
          </a:r>
        </a:p>
      </dgm:t>
    </dgm:pt>
    <dgm:pt modelId="{4F0BDD5E-91DC-4445-A185-C12442504A28}" type="parTrans" cxnId="{18979FB8-C14A-460E-A357-8721A3E6D4D5}">
      <dgm:prSet/>
      <dgm:spPr/>
      <dgm:t>
        <a:bodyPr/>
        <a:lstStyle/>
        <a:p>
          <a:endParaRPr lang="en-US"/>
        </a:p>
      </dgm:t>
    </dgm:pt>
    <dgm:pt modelId="{80A4D898-9F2A-4161-A189-58A32C253777}" type="sibTrans" cxnId="{18979FB8-C14A-460E-A357-8721A3E6D4D5}">
      <dgm:prSet/>
      <dgm:spPr/>
      <dgm:t>
        <a:bodyPr/>
        <a:lstStyle/>
        <a:p>
          <a:endParaRPr lang="en-US"/>
        </a:p>
      </dgm:t>
    </dgm:pt>
    <dgm:pt modelId="{B6D5AC4D-3523-40DD-8492-65A4543AD112}" type="pres">
      <dgm:prSet presAssocID="{4DC4A3D9-C964-447B-82D6-55EF4DC012B4}" presName="linear" presStyleCnt="0">
        <dgm:presLayoutVars>
          <dgm:animLvl val="lvl"/>
          <dgm:resizeHandles val="exact"/>
        </dgm:presLayoutVars>
      </dgm:prSet>
      <dgm:spPr/>
    </dgm:pt>
    <dgm:pt modelId="{0A6877CB-4892-4B10-8E2F-E7BB5176D7B5}" type="pres">
      <dgm:prSet presAssocID="{4455D05F-3F68-4D62-BEDD-362FE84DC6EB}" presName="parentText" presStyleLbl="node1" presStyleIdx="0" presStyleCnt="3">
        <dgm:presLayoutVars>
          <dgm:chMax val="0"/>
          <dgm:bulletEnabled val="1"/>
        </dgm:presLayoutVars>
      </dgm:prSet>
      <dgm:spPr/>
    </dgm:pt>
    <dgm:pt modelId="{E7880D1B-F06D-4CAF-8123-36876E39151D}" type="pres">
      <dgm:prSet presAssocID="{7D445AB8-586F-4D99-994F-CEFE7888CD36}" presName="spacer" presStyleCnt="0"/>
      <dgm:spPr/>
    </dgm:pt>
    <dgm:pt modelId="{3D707698-DB0D-47E4-8873-B69907CBBFBE}" type="pres">
      <dgm:prSet presAssocID="{43EF4175-1AC4-4D87-B7FC-A6D2C09A82B3}" presName="parentText" presStyleLbl="node1" presStyleIdx="1" presStyleCnt="3">
        <dgm:presLayoutVars>
          <dgm:chMax val="0"/>
          <dgm:bulletEnabled val="1"/>
        </dgm:presLayoutVars>
      </dgm:prSet>
      <dgm:spPr/>
    </dgm:pt>
    <dgm:pt modelId="{88AC047F-0F76-44C7-B394-65C192E7B043}" type="pres">
      <dgm:prSet presAssocID="{7B187577-C7D8-4EDC-9D7F-4B02D8BF19AC}" presName="spacer" presStyleCnt="0"/>
      <dgm:spPr/>
    </dgm:pt>
    <dgm:pt modelId="{DC9A2ED9-2CF6-4AF6-8B9D-FE6DFBF82DAD}" type="pres">
      <dgm:prSet presAssocID="{1670A0FA-AE11-4DA6-A377-B55A4541B2A0}" presName="parentText" presStyleLbl="node1" presStyleIdx="2" presStyleCnt="3">
        <dgm:presLayoutVars>
          <dgm:chMax val="0"/>
          <dgm:bulletEnabled val="1"/>
        </dgm:presLayoutVars>
      </dgm:prSet>
      <dgm:spPr/>
    </dgm:pt>
  </dgm:ptLst>
  <dgm:cxnLst>
    <dgm:cxn modelId="{64210340-D6C0-4ED6-84DC-D5FABF9AA6CA}" srcId="{4DC4A3D9-C964-447B-82D6-55EF4DC012B4}" destId="{4455D05F-3F68-4D62-BEDD-362FE84DC6EB}" srcOrd="0" destOrd="0" parTransId="{6DD27542-6BC6-44BD-AFAB-14126ABEA35B}" sibTransId="{7D445AB8-586F-4D99-994F-CEFE7888CD36}"/>
    <dgm:cxn modelId="{AF53D37E-922F-FE4B-A3AC-700E739642CE}" type="presOf" srcId="{4DC4A3D9-C964-447B-82D6-55EF4DC012B4}" destId="{B6D5AC4D-3523-40DD-8492-65A4543AD112}" srcOrd="0" destOrd="0" presId="urn:microsoft.com/office/officeart/2005/8/layout/vList2"/>
    <dgm:cxn modelId="{35C3EC7B-BFFC-DA47-941A-7CF936828C76}" type="presOf" srcId="{43EF4175-1AC4-4D87-B7FC-A6D2C09A82B3}" destId="{3D707698-DB0D-47E4-8873-B69907CBBFBE}" srcOrd="0" destOrd="0" presId="urn:microsoft.com/office/officeart/2005/8/layout/vList2"/>
    <dgm:cxn modelId="{CAE0B498-923E-9A4D-AFF7-8605A7E89FC5}" type="presOf" srcId="{1670A0FA-AE11-4DA6-A377-B55A4541B2A0}" destId="{DC9A2ED9-2CF6-4AF6-8B9D-FE6DFBF82DAD}" srcOrd="0" destOrd="0" presId="urn:microsoft.com/office/officeart/2005/8/layout/vList2"/>
    <dgm:cxn modelId="{18979FB8-C14A-460E-A357-8721A3E6D4D5}" srcId="{4DC4A3D9-C964-447B-82D6-55EF4DC012B4}" destId="{1670A0FA-AE11-4DA6-A377-B55A4541B2A0}" srcOrd="2" destOrd="0" parTransId="{4F0BDD5E-91DC-4445-A185-C12442504A28}" sibTransId="{80A4D898-9F2A-4161-A189-58A32C253777}"/>
    <dgm:cxn modelId="{5A5B15AB-20D0-4F1B-9A67-2C4B0DDEE693}" srcId="{4DC4A3D9-C964-447B-82D6-55EF4DC012B4}" destId="{43EF4175-1AC4-4D87-B7FC-A6D2C09A82B3}" srcOrd="1" destOrd="0" parTransId="{B24A84F4-EFE4-4859-9EBB-8F20655E95C2}" sibTransId="{7B187577-C7D8-4EDC-9D7F-4B02D8BF19AC}"/>
    <dgm:cxn modelId="{F0163CC5-D330-5341-97AC-8ED2F7585C93}" type="presOf" srcId="{4455D05F-3F68-4D62-BEDD-362FE84DC6EB}" destId="{0A6877CB-4892-4B10-8E2F-E7BB5176D7B5}" srcOrd="0" destOrd="0" presId="urn:microsoft.com/office/officeart/2005/8/layout/vList2"/>
    <dgm:cxn modelId="{5667236D-E400-5445-9282-038147797EE6}" type="presParOf" srcId="{B6D5AC4D-3523-40DD-8492-65A4543AD112}" destId="{0A6877CB-4892-4B10-8E2F-E7BB5176D7B5}" srcOrd="0" destOrd="0" presId="urn:microsoft.com/office/officeart/2005/8/layout/vList2"/>
    <dgm:cxn modelId="{4F1269FB-DE3A-0D44-BEA8-E1C456D9531F}" type="presParOf" srcId="{B6D5AC4D-3523-40DD-8492-65A4543AD112}" destId="{E7880D1B-F06D-4CAF-8123-36876E39151D}" srcOrd="1" destOrd="0" presId="urn:microsoft.com/office/officeart/2005/8/layout/vList2"/>
    <dgm:cxn modelId="{9D278E9D-C02F-2A4F-BF81-23263478DFE4}" type="presParOf" srcId="{B6D5AC4D-3523-40DD-8492-65A4543AD112}" destId="{3D707698-DB0D-47E4-8873-B69907CBBFBE}" srcOrd="2" destOrd="0" presId="urn:microsoft.com/office/officeart/2005/8/layout/vList2"/>
    <dgm:cxn modelId="{0199C1B8-B9DF-C240-9363-BEF339D83AF9}" type="presParOf" srcId="{B6D5AC4D-3523-40DD-8492-65A4543AD112}" destId="{88AC047F-0F76-44C7-B394-65C192E7B043}" srcOrd="3" destOrd="0" presId="urn:microsoft.com/office/officeart/2005/8/layout/vList2"/>
    <dgm:cxn modelId="{14485AA5-BE56-FC46-9C5B-403AB1326CC6}" type="presParOf" srcId="{B6D5AC4D-3523-40DD-8492-65A4543AD112}" destId="{DC9A2ED9-2CF6-4AF6-8B9D-FE6DFBF82DA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6E672A-0C42-49FB-8278-FC3707F2F803}" type="doc">
      <dgm:prSet loTypeId="urn:microsoft.com/office/officeart/2005/8/layout/vList5" loCatId="list" qsTypeId="urn:microsoft.com/office/officeart/2005/8/quickstyle/simple3" qsCatId="simple" csTypeId="urn:microsoft.com/office/officeart/2005/8/colors/colorful5" csCatId="colorful" phldr="1"/>
      <dgm:spPr/>
      <dgm:t>
        <a:bodyPr/>
        <a:lstStyle/>
        <a:p>
          <a:endParaRPr lang="en-US"/>
        </a:p>
      </dgm:t>
    </dgm:pt>
    <dgm:pt modelId="{59E4C7A6-3024-407F-8320-E9D544BE9FB9}">
      <dgm:prSet/>
      <dgm:spPr>
        <a:solidFill>
          <a:schemeClr val="bg1">
            <a:lumMod val="50000"/>
          </a:schemeClr>
        </a:solidFill>
      </dgm:spPr>
      <dgm:t>
        <a:bodyPr/>
        <a:lstStyle/>
        <a:p>
          <a:pPr rtl="0"/>
          <a:r>
            <a:rPr lang="en-US" dirty="0"/>
            <a:t>Resources</a:t>
          </a:r>
        </a:p>
      </dgm:t>
    </dgm:pt>
    <dgm:pt modelId="{B072A4BB-1131-4C98-829C-97FC2C6D95B9}" type="parTrans" cxnId="{DA17C553-9AEE-46FF-BC49-7BA5B369B929}">
      <dgm:prSet/>
      <dgm:spPr/>
      <dgm:t>
        <a:bodyPr/>
        <a:lstStyle/>
        <a:p>
          <a:endParaRPr lang="en-US"/>
        </a:p>
      </dgm:t>
    </dgm:pt>
    <dgm:pt modelId="{130B1441-6FF4-49EE-8598-74ECCD1D25BF}" type="sibTrans" cxnId="{DA17C553-9AEE-46FF-BC49-7BA5B369B929}">
      <dgm:prSet/>
      <dgm:spPr/>
      <dgm:t>
        <a:bodyPr/>
        <a:lstStyle/>
        <a:p>
          <a:endParaRPr lang="en-US"/>
        </a:p>
      </dgm:t>
    </dgm:pt>
    <dgm:pt modelId="{63C43BB6-F3BF-4060-A7D5-CA189E954358}">
      <dgm:prSet/>
      <dgm:spPr/>
      <dgm:t>
        <a:bodyPr/>
        <a:lstStyle/>
        <a:p>
          <a:pPr rtl="0"/>
          <a:r>
            <a:rPr lang="en-US" b="1" dirty="0"/>
            <a:t>Assets</a:t>
          </a:r>
        </a:p>
      </dgm:t>
    </dgm:pt>
    <dgm:pt modelId="{F0AC2829-23FB-4877-AA84-C5C0B07DF080}" type="parTrans" cxnId="{848D1128-2BA9-4E3A-82FB-9ADAF087CEFE}">
      <dgm:prSet/>
      <dgm:spPr/>
      <dgm:t>
        <a:bodyPr/>
        <a:lstStyle/>
        <a:p>
          <a:endParaRPr lang="en-US"/>
        </a:p>
      </dgm:t>
    </dgm:pt>
    <dgm:pt modelId="{D272F14B-C8C3-4752-8C09-5CD7875F33F0}" type="sibTrans" cxnId="{848D1128-2BA9-4E3A-82FB-9ADAF087CEFE}">
      <dgm:prSet/>
      <dgm:spPr/>
      <dgm:t>
        <a:bodyPr/>
        <a:lstStyle/>
        <a:p>
          <a:endParaRPr lang="en-US"/>
        </a:p>
      </dgm:t>
    </dgm:pt>
    <dgm:pt modelId="{F262B367-7A41-4632-BD91-3781BF7CC7DC}">
      <dgm:prSet/>
      <dgm:spPr>
        <a:solidFill>
          <a:schemeClr val="bg1">
            <a:lumMod val="65000"/>
          </a:schemeClr>
        </a:solidFill>
      </dgm:spPr>
      <dgm:t>
        <a:bodyPr/>
        <a:lstStyle/>
        <a:p>
          <a:pPr rtl="0"/>
          <a:r>
            <a:rPr lang="en-US" dirty="0"/>
            <a:t>Processes</a:t>
          </a:r>
        </a:p>
      </dgm:t>
    </dgm:pt>
    <dgm:pt modelId="{4C449331-2B5D-4C68-84A9-EBA364085BCA}" type="parTrans" cxnId="{76F322FB-7F48-4A84-8D01-626F0316EB6B}">
      <dgm:prSet/>
      <dgm:spPr/>
      <dgm:t>
        <a:bodyPr/>
        <a:lstStyle/>
        <a:p>
          <a:endParaRPr lang="en-US"/>
        </a:p>
      </dgm:t>
    </dgm:pt>
    <dgm:pt modelId="{BD2B667E-916A-461B-88C3-8EBFC76CDD31}" type="sibTrans" cxnId="{76F322FB-7F48-4A84-8D01-626F0316EB6B}">
      <dgm:prSet/>
      <dgm:spPr/>
      <dgm:t>
        <a:bodyPr/>
        <a:lstStyle/>
        <a:p>
          <a:endParaRPr lang="en-US"/>
        </a:p>
      </dgm:t>
    </dgm:pt>
    <dgm:pt modelId="{CC811D0A-4091-4335-8ED7-EC87DF5673EE}">
      <dgm:prSet/>
      <dgm:spPr/>
      <dgm:t>
        <a:bodyPr/>
        <a:lstStyle/>
        <a:p>
          <a:pPr rtl="0"/>
          <a:r>
            <a:rPr lang="en-US" b="1" dirty="0"/>
            <a:t>Way of working</a:t>
          </a:r>
        </a:p>
      </dgm:t>
    </dgm:pt>
    <dgm:pt modelId="{2F72D02A-241E-4923-B6E1-16B7071FFE8B}" type="parTrans" cxnId="{65308C5B-D48D-4C60-B1ED-C062C2B86E0A}">
      <dgm:prSet/>
      <dgm:spPr/>
      <dgm:t>
        <a:bodyPr/>
        <a:lstStyle/>
        <a:p>
          <a:endParaRPr lang="en-US"/>
        </a:p>
      </dgm:t>
    </dgm:pt>
    <dgm:pt modelId="{0DE8087E-DDA5-4199-B884-3E9618258697}" type="sibTrans" cxnId="{65308C5B-D48D-4C60-B1ED-C062C2B86E0A}">
      <dgm:prSet/>
      <dgm:spPr/>
      <dgm:t>
        <a:bodyPr/>
        <a:lstStyle/>
        <a:p>
          <a:endParaRPr lang="en-US"/>
        </a:p>
      </dgm:t>
    </dgm:pt>
    <dgm:pt modelId="{FC30B9B8-E0D3-4529-BCC0-15CC7AFD13AC}">
      <dgm:prSet/>
      <dgm:spPr>
        <a:solidFill>
          <a:schemeClr val="bg1">
            <a:lumMod val="75000"/>
          </a:schemeClr>
        </a:solidFill>
      </dgm:spPr>
      <dgm:t>
        <a:bodyPr/>
        <a:lstStyle/>
        <a:p>
          <a:pPr rtl="0"/>
          <a:r>
            <a:rPr lang="en-US" dirty="0"/>
            <a:t>Values</a:t>
          </a:r>
        </a:p>
      </dgm:t>
    </dgm:pt>
    <dgm:pt modelId="{1EF5E74C-3049-4DC8-B639-7B25B9838E71}" type="parTrans" cxnId="{7A97DA0E-E200-4772-BDFB-E4DF00AFBEC9}">
      <dgm:prSet/>
      <dgm:spPr/>
      <dgm:t>
        <a:bodyPr/>
        <a:lstStyle/>
        <a:p>
          <a:endParaRPr lang="en-US"/>
        </a:p>
      </dgm:t>
    </dgm:pt>
    <dgm:pt modelId="{6EE07162-5872-45A6-BA15-2BCCF418CD7B}" type="sibTrans" cxnId="{7A97DA0E-E200-4772-BDFB-E4DF00AFBEC9}">
      <dgm:prSet/>
      <dgm:spPr/>
      <dgm:t>
        <a:bodyPr/>
        <a:lstStyle/>
        <a:p>
          <a:endParaRPr lang="en-US"/>
        </a:p>
      </dgm:t>
    </dgm:pt>
    <dgm:pt modelId="{005D9FC9-8532-4E6F-BE1D-DFDC7F0A6B23}">
      <dgm:prSet/>
      <dgm:spPr/>
      <dgm:t>
        <a:bodyPr/>
        <a:lstStyle/>
        <a:p>
          <a:pPr rtl="0"/>
          <a:r>
            <a:rPr lang="en-US" b="1" dirty="0"/>
            <a:t>Criteria used to make decisions</a:t>
          </a:r>
        </a:p>
      </dgm:t>
    </dgm:pt>
    <dgm:pt modelId="{A0A5BA5C-396A-4EB9-8B8B-8F749393E911}" type="parTrans" cxnId="{1796667E-EB93-4206-8EE7-105C4871285B}">
      <dgm:prSet/>
      <dgm:spPr/>
      <dgm:t>
        <a:bodyPr/>
        <a:lstStyle/>
        <a:p>
          <a:endParaRPr lang="en-US"/>
        </a:p>
      </dgm:t>
    </dgm:pt>
    <dgm:pt modelId="{012A0F81-FA35-45DE-96EC-DE5866C42311}" type="sibTrans" cxnId="{1796667E-EB93-4206-8EE7-105C4871285B}">
      <dgm:prSet/>
      <dgm:spPr/>
      <dgm:t>
        <a:bodyPr/>
        <a:lstStyle/>
        <a:p>
          <a:endParaRPr lang="en-US"/>
        </a:p>
      </dgm:t>
    </dgm:pt>
    <dgm:pt modelId="{46AE03CC-0185-455E-B731-7436EEEC8F8C}">
      <dgm:prSet/>
      <dgm:spPr/>
      <dgm:t>
        <a:bodyPr/>
        <a:lstStyle/>
        <a:p>
          <a:pPr rtl="0"/>
          <a:r>
            <a:rPr lang="en-US" i="1" dirty="0"/>
            <a:t>People, cash, products</a:t>
          </a:r>
        </a:p>
      </dgm:t>
    </dgm:pt>
    <dgm:pt modelId="{55E20B11-0E4E-45B7-B369-5E5814F1353F}" type="parTrans" cxnId="{9859D22F-FAD9-4822-9EFD-8C16B1A6915D}">
      <dgm:prSet/>
      <dgm:spPr/>
      <dgm:t>
        <a:bodyPr/>
        <a:lstStyle/>
        <a:p>
          <a:endParaRPr lang="en-US"/>
        </a:p>
      </dgm:t>
    </dgm:pt>
    <dgm:pt modelId="{00076C22-ABD1-4B4E-B5C8-ABB6993F8957}" type="sibTrans" cxnId="{9859D22F-FAD9-4822-9EFD-8C16B1A6915D}">
      <dgm:prSet/>
      <dgm:spPr/>
      <dgm:t>
        <a:bodyPr/>
        <a:lstStyle/>
        <a:p>
          <a:endParaRPr lang="en-US"/>
        </a:p>
      </dgm:t>
    </dgm:pt>
    <dgm:pt modelId="{053FFC43-842D-40A7-A3A6-56386D67FF72}">
      <dgm:prSet/>
      <dgm:spPr/>
      <dgm:t>
        <a:bodyPr/>
        <a:lstStyle/>
        <a:p>
          <a:pPr rtl="0"/>
          <a:r>
            <a:rPr lang="en-US" i="1" dirty="0"/>
            <a:t>Hiring, budgeting, product development</a:t>
          </a:r>
        </a:p>
      </dgm:t>
    </dgm:pt>
    <dgm:pt modelId="{7EA24496-FD48-4B51-8886-A6BD7FC4CF37}" type="parTrans" cxnId="{495C4575-F425-42A2-AA1C-F7B2094F8006}">
      <dgm:prSet/>
      <dgm:spPr/>
      <dgm:t>
        <a:bodyPr/>
        <a:lstStyle/>
        <a:p>
          <a:endParaRPr lang="en-US"/>
        </a:p>
      </dgm:t>
    </dgm:pt>
    <dgm:pt modelId="{FDEAC663-51C8-4F2A-8D2C-98A5663C23E6}" type="sibTrans" cxnId="{495C4575-F425-42A2-AA1C-F7B2094F8006}">
      <dgm:prSet/>
      <dgm:spPr/>
      <dgm:t>
        <a:bodyPr/>
        <a:lstStyle/>
        <a:p>
          <a:endParaRPr lang="en-US"/>
        </a:p>
      </dgm:t>
    </dgm:pt>
    <dgm:pt modelId="{22B8F840-5BCD-403E-9A7D-175FC6E42348}">
      <dgm:prSet/>
      <dgm:spPr/>
      <dgm:t>
        <a:bodyPr/>
        <a:lstStyle/>
        <a:p>
          <a:pPr rtl="0"/>
          <a:r>
            <a:rPr lang="en-US" i="1" dirty="0"/>
            <a:t>Customer demands, ethics, cost structure</a:t>
          </a:r>
        </a:p>
      </dgm:t>
    </dgm:pt>
    <dgm:pt modelId="{F9A10684-7FB2-44A7-A726-9AF8951A516F}" type="parTrans" cxnId="{661E3A06-DB76-4E60-87EC-53FF0B1F72CA}">
      <dgm:prSet/>
      <dgm:spPr/>
      <dgm:t>
        <a:bodyPr/>
        <a:lstStyle/>
        <a:p>
          <a:endParaRPr lang="en-US"/>
        </a:p>
      </dgm:t>
    </dgm:pt>
    <dgm:pt modelId="{EE66D8B3-AB16-429F-8F8A-842B591C2F60}" type="sibTrans" cxnId="{661E3A06-DB76-4E60-87EC-53FF0B1F72CA}">
      <dgm:prSet/>
      <dgm:spPr/>
      <dgm:t>
        <a:bodyPr/>
        <a:lstStyle/>
        <a:p>
          <a:endParaRPr lang="en-US"/>
        </a:p>
      </dgm:t>
    </dgm:pt>
    <dgm:pt modelId="{4CF6E017-1AFD-4062-AEF9-A762B937B4A9}" type="pres">
      <dgm:prSet presAssocID="{806E672A-0C42-49FB-8278-FC3707F2F803}" presName="Name0" presStyleCnt="0">
        <dgm:presLayoutVars>
          <dgm:dir/>
          <dgm:animLvl val="lvl"/>
          <dgm:resizeHandles val="exact"/>
        </dgm:presLayoutVars>
      </dgm:prSet>
      <dgm:spPr/>
    </dgm:pt>
    <dgm:pt modelId="{110FA340-9F7C-49F9-BD1F-5FB0AED1746D}" type="pres">
      <dgm:prSet presAssocID="{59E4C7A6-3024-407F-8320-E9D544BE9FB9}" presName="linNode" presStyleCnt="0"/>
      <dgm:spPr/>
    </dgm:pt>
    <dgm:pt modelId="{01B8C989-4BB4-40DB-938D-2E0F24BFDA46}" type="pres">
      <dgm:prSet presAssocID="{59E4C7A6-3024-407F-8320-E9D544BE9FB9}" presName="parentText" presStyleLbl="node1" presStyleIdx="0" presStyleCnt="3">
        <dgm:presLayoutVars>
          <dgm:chMax val="1"/>
          <dgm:bulletEnabled val="1"/>
        </dgm:presLayoutVars>
      </dgm:prSet>
      <dgm:spPr/>
    </dgm:pt>
    <dgm:pt modelId="{638AA050-13BB-43CF-869E-972E8828703B}" type="pres">
      <dgm:prSet presAssocID="{59E4C7A6-3024-407F-8320-E9D544BE9FB9}" presName="descendantText" presStyleLbl="alignAccFollowNode1" presStyleIdx="0" presStyleCnt="3">
        <dgm:presLayoutVars>
          <dgm:bulletEnabled val="1"/>
        </dgm:presLayoutVars>
      </dgm:prSet>
      <dgm:spPr/>
    </dgm:pt>
    <dgm:pt modelId="{A479259C-2C58-4A57-8AED-7F6F2EED0017}" type="pres">
      <dgm:prSet presAssocID="{130B1441-6FF4-49EE-8598-74ECCD1D25BF}" presName="sp" presStyleCnt="0"/>
      <dgm:spPr/>
    </dgm:pt>
    <dgm:pt modelId="{8ADED18D-C640-4C8F-A3E2-69589C82A554}" type="pres">
      <dgm:prSet presAssocID="{F262B367-7A41-4632-BD91-3781BF7CC7DC}" presName="linNode" presStyleCnt="0"/>
      <dgm:spPr/>
    </dgm:pt>
    <dgm:pt modelId="{033068DC-7A25-4048-9E78-118026492024}" type="pres">
      <dgm:prSet presAssocID="{F262B367-7A41-4632-BD91-3781BF7CC7DC}" presName="parentText" presStyleLbl="node1" presStyleIdx="1" presStyleCnt="3">
        <dgm:presLayoutVars>
          <dgm:chMax val="1"/>
          <dgm:bulletEnabled val="1"/>
        </dgm:presLayoutVars>
      </dgm:prSet>
      <dgm:spPr/>
    </dgm:pt>
    <dgm:pt modelId="{1DE65750-DDE5-42F0-8949-60560AC1AE23}" type="pres">
      <dgm:prSet presAssocID="{F262B367-7A41-4632-BD91-3781BF7CC7DC}" presName="descendantText" presStyleLbl="alignAccFollowNode1" presStyleIdx="1" presStyleCnt="3">
        <dgm:presLayoutVars>
          <dgm:bulletEnabled val="1"/>
        </dgm:presLayoutVars>
      </dgm:prSet>
      <dgm:spPr/>
    </dgm:pt>
    <dgm:pt modelId="{B72F1DC3-C25B-433C-A7CB-A91167179132}" type="pres">
      <dgm:prSet presAssocID="{BD2B667E-916A-461B-88C3-8EBFC76CDD31}" presName="sp" presStyleCnt="0"/>
      <dgm:spPr/>
    </dgm:pt>
    <dgm:pt modelId="{324B200B-1A38-46F2-A594-2CB1D07203C4}" type="pres">
      <dgm:prSet presAssocID="{FC30B9B8-E0D3-4529-BCC0-15CC7AFD13AC}" presName="linNode" presStyleCnt="0"/>
      <dgm:spPr/>
    </dgm:pt>
    <dgm:pt modelId="{C34A2E0D-8D1A-40D7-B44F-A5960F55BA84}" type="pres">
      <dgm:prSet presAssocID="{FC30B9B8-E0D3-4529-BCC0-15CC7AFD13AC}" presName="parentText" presStyleLbl="node1" presStyleIdx="2" presStyleCnt="3">
        <dgm:presLayoutVars>
          <dgm:chMax val="1"/>
          <dgm:bulletEnabled val="1"/>
        </dgm:presLayoutVars>
      </dgm:prSet>
      <dgm:spPr/>
    </dgm:pt>
    <dgm:pt modelId="{B85206EC-C681-43FF-AE9D-730924EDF149}" type="pres">
      <dgm:prSet presAssocID="{FC30B9B8-E0D3-4529-BCC0-15CC7AFD13AC}" presName="descendantText" presStyleLbl="alignAccFollowNode1" presStyleIdx="2" presStyleCnt="3">
        <dgm:presLayoutVars>
          <dgm:bulletEnabled val="1"/>
        </dgm:presLayoutVars>
      </dgm:prSet>
      <dgm:spPr/>
    </dgm:pt>
  </dgm:ptLst>
  <dgm:cxnLst>
    <dgm:cxn modelId="{93BA0E74-807B-B64D-AB26-F39A6AD9AA66}" type="presOf" srcId="{053FFC43-842D-40A7-A3A6-56386D67FF72}" destId="{1DE65750-DDE5-42F0-8949-60560AC1AE23}" srcOrd="0" destOrd="1" presId="urn:microsoft.com/office/officeart/2005/8/layout/vList5"/>
    <dgm:cxn modelId="{52A28A4B-BA6C-1A4E-BE07-B5EC794ED891}" type="presOf" srcId="{FC30B9B8-E0D3-4529-BCC0-15CC7AFD13AC}" destId="{C34A2E0D-8D1A-40D7-B44F-A5960F55BA84}" srcOrd="0" destOrd="0" presId="urn:microsoft.com/office/officeart/2005/8/layout/vList5"/>
    <dgm:cxn modelId="{2271527A-2460-CA45-8290-33852CF09E6E}" type="presOf" srcId="{63C43BB6-F3BF-4060-A7D5-CA189E954358}" destId="{638AA050-13BB-43CF-869E-972E8828703B}" srcOrd="0" destOrd="0" presId="urn:microsoft.com/office/officeart/2005/8/layout/vList5"/>
    <dgm:cxn modelId="{661E3A06-DB76-4E60-87EC-53FF0B1F72CA}" srcId="{FC30B9B8-E0D3-4529-BCC0-15CC7AFD13AC}" destId="{22B8F840-5BCD-403E-9A7D-175FC6E42348}" srcOrd="1" destOrd="0" parTransId="{F9A10684-7FB2-44A7-A726-9AF8951A516F}" sibTransId="{EE66D8B3-AB16-429F-8F8A-842B591C2F60}"/>
    <dgm:cxn modelId="{65308C5B-D48D-4C60-B1ED-C062C2B86E0A}" srcId="{F262B367-7A41-4632-BD91-3781BF7CC7DC}" destId="{CC811D0A-4091-4335-8ED7-EC87DF5673EE}" srcOrd="0" destOrd="0" parTransId="{2F72D02A-241E-4923-B6E1-16B7071FFE8B}" sibTransId="{0DE8087E-DDA5-4199-B884-3E9618258697}"/>
    <dgm:cxn modelId="{D875EB16-2713-424E-8B78-EA66A229EEFB}" type="presOf" srcId="{806E672A-0C42-49FB-8278-FC3707F2F803}" destId="{4CF6E017-1AFD-4062-AEF9-A762B937B4A9}" srcOrd="0" destOrd="0" presId="urn:microsoft.com/office/officeart/2005/8/layout/vList5"/>
    <dgm:cxn modelId="{0F264A81-A7C0-B943-9A2D-8CAA33447B4C}" type="presOf" srcId="{46AE03CC-0185-455E-B731-7436EEEC8F8C}" destId="{638AA050-13BB-43CF-869E-972E8828703B}" srcOrd="0" destOrd="1" presId="urn:microsoft.com/office/officeart/2005/8/layout/vList5"/>
    <dgm:cxn modelId="{9859D22F-FAD9-4822-9EFD-8C16B1A6915D}" srcId="{59E4C7A6-3024-407F-8320-E9D544BE9FB9}" destId="{46AE03CC-0185-455E-B731-7436EEEC8F8C}" srcOrd="1" destOrd="0" parTransId="{55E20B11-0E4E-45B7-B369-5E5814F1353F}" sibTransId="{00076C22-ABD1-4B4E-B5C8-ABB6993F8957}"/>
    <dgm:cxn modelId="{DA17C553-9AEE-46FF-BC49-7BA5B369B929}" srcId="{806E672A-0C42-49FB-8278-FC3707F2F803}" destId="{59E4C7A6-3024-407F-8320-E9D544BE9FB9}" srcOrd="0" destOrd="0" parTransId="{B072A4BB-1131-4C98-829C-97FC2C6D95B9}" sibTransId="{130B1441-6FF4-49EE-8598-74ECCD1D25BF}"/>
    <dgm:cxn modelId="{BB48BF91-D008-F944-ADCD-7CF5C37293FC}" type="presOf" srcId="{CC811D0A-4091-4335-8ED7-EC87DF5673EE}" destId="{1DE65750-DDE5-42F0-8949-60560AC1AE23}" srcOrd="0" destOrd="0" presId="urn:microsoft.com/office/officeart/2005/8/layout/vList5"/>
    <dgm:cxn modelId="{A2152335-A1A7-7942-800C-0FAF94D3F477}" type="presOf" srcId="{22B8F840-5BCD-403E-9A7D-175FC6E42348}" destId="{B85206EC-C681-43FF-AE9D-730924EDF149}" srcOrd="0" destOrd="1" presId="urn:microsoft.com/office/officeart/2005/8/layout/vList5"/>
    <dgm:cxn modelId="{C8559675-3635-4546-B0E4-3785DC0E6265}" type="presOf" srcId="{005D9FC9-8532-4E6F-BE1D-DFDC7F0A6B23}" destId="{B85206EC-C681-43FF-AE9D-730924EDF149}" srcOrd="0" destOrd="0" presId="urn:microsoft.com/office/officeart/2005/8/layout/vList5"/>
    <dgm:cxn modelId="{495C4575-F425-42A2-AA1C-F7B2094F8006}" srcId="{F262B367-7A41-4632-BD91-3781BF7CC7DC}" destId="{053FFC43-842D-40A7-A3A6-56386D67FF72}" srcOrd="1" destOrd="0" parTransId="{7EA24496-FD48-4B51-8886-A6BD7FC4CF37}" sibTransId="{FDEAC663-51C8-4F2A-8D2C-98A5663C23E6}"/>
    <dgm:cxn modelId="{7A97DA0E-E200-4772-BDFB-E4DF00AFBEC9}" srcId="{806E672A-0C42-49FB-8278-FC3707F2F803}" destId="{FC30B9B8-E0D3-4529-BCC0-15CC7AFD13AC}" srcOrd="2" destOrd="0" parTransId="{1EF5E74C-3049-4DC8-B639-7B25B9838E71}" sibTransId="{6EE07162-5872-45A6-BA15-2BCCF418CD7B}"/>
    <dgm:cxn modelId="{848D1128-2BA9-4E3A-82FB-9ADAF087CEFE}" srcId="{59E4C7A6-3024-407F-8320-E9D544BE9FB9}" destId="{63C43BB6-F3BF-4060-A7D5-CA189E954358}" srcOrd="0" destOrd="0" parTransId="{F0AC2829-23FB-4877-AA84-C5C0B07DF080}" sibTransId="{D272F14B-C8C3-4752-8C09-5CD7875F33F0}"/>
    <dgm:cxn modelId="{91E5CBD1-2C92-5845-9CDA-856D79E6BF90}" type="presOf" srcId="{59E4C7A6-3024-407F-8320-E9D544BE9FB9}" destId="{01B8C989-4BB4-40DB-938D-2E0F24BFDA46}" srcOrd="0" destOrd="0" presId="urn:microsoft.com/office/officeart/2005/8/layout/vList5"/>
    <dgm:cxn modelId="{1796667E-EB93-4206-8EE7-105C4871285B}" srcId="{FC30B9B8-E0D3-4529-BCC0-15CC7AFD13AC}" destId="{005D9FC9-8532-4E6F-BE1D-DFDC7F0A6B23}" srcOrd="0" destOrd="0" parTransId="{A0A5BA5C-396A-4EB9-8B8B-8F749393E911}" sibTransId="{012A0F81-FA35-45DE-96EC-DE5866C42311}"/>
    <dgm:cxn modelId="{76F322FB-7F48-4A84-8D01-626F0316EB6B}" srcId="{806E672A-0C42-49FB-8278-FC3707F2F803}" destId="{F262B367-7A41-4632-BD91-3781BF7CC7DC}" srcOrd="1" destOrd="0" parTransId="{4C449331-2B5D-4C68-84A9-EBA364085BCA}" sibTransId="{BD2B667E-916A-461B-88C3-8EBFC76CDD31}"/>
    <dgm:cxn modelId="{587894DA-E345-1146-942A-B828C85E596E}" type="presOf" srcId="{F262B367-7A41-4632-BD91-3781BF7CC7DC}" destId="{033068DC-7A25-4048-9E78-118026492024}" srcOrd="0" destOrd="0" presId="urn:microsoft.com/office/officeart/2005/8/layout/vList5"/>
    <dgm:cxn modelId="{FA92ECF0-45B8-0946-B157-0E93A9E5AA15}" type="presParOf" srcId="{4CF6E017-1AFD-4062-AEF9-A762B937B4A9}" destId="{110FA340-9F7C-49F9-BD1F-5FB0AED1746D}" srcOrd="0" destOrd="0" presId="urn:microsoft.com/office/officeart/2005/8/layout/vList5"/>
    <dgm:cxn modelId="{DC181B00-4555-2343-959A-785947462715}" type="presParOf" srcId="{110FA340-9F7C-49F9-BD1F-5FB0AED1746D}" destId="{01B8C989-4BB4-40DB-938D-2E0F24BFDA46}" srcOrd="0" destOrd="0" presId="urn:microsoft.com/office/officeart/2005/8/layout/vList5"/>
    <dgm:cxn modelId="{D61A8777-FB81-2042-AB1B-827C3F377E29}" type="presParOf" srcId="{110FA340-9F7C-49F9-BD1F-5FB0AED1746D}" destId="{638AA050-13BB-43CF-869E-972E8828703B}" srcOrd="1" destOrd="0" presId="urn:microsoft.com/office/officeart/2005/8/layout/vList5"/>
    <dgm:cxn modelId="{18AC209B-AED6-3441-AA9D-A5ABFC68228B}" type="presParOf" srcId="{4CF6E017-1AFD-4062-AEF9-A762B937B4A9}" destId="{A479259C-2C58-4A57-8AED-7F6F2EED0017}" srcOrd="1" destOrd="0" presId="urn:microsoft.com/office/officeart/2005/8/layout/vList5"/>
    <dgm:cxn modelId="{DA34437E-826D-9849-B298-3BAB5604CD44}" type="presParOf" srcId="{4CF6E017-1AFD-4062-AEF9-A762B937B4A9}" destId="{8ADED18D-C640-4C8F-A3E2-69589C82A554}" srcOrd="2" destOrd="0" presId="urn:microsoft.com/office/officeart/2005/8/layout/vList5"/>
    <dgm:cxn modelId="{B07C2FB5-69C3-7149-B273-908E2D262FEC}" type="presParOf" srcId="{8ADED18D-C640-4C8F-A3E2-69589C82A554}" destId="{033068DC-7A25-4048-9E78-118026492024}" srcOrd="0" destOrd="0" presId="urn:microsoft.com/office/officeart/2005/8/layout/vList5"/>
    <dgm:cxn modelId="{CBB4980C-BA40-814A-B9A9-D97FA9AC7709}" type="presParOf" srcId="{8ADED18D-C640-4C8F-A3E2-69589C82A554}" destId="{1DE65750-DDE5-42F0-8949-60560AC1AE23}" srcOrd="1" destOrd="0" presId="urn:microsoft.com/office/officeart/2005/8/layout/vList5"/>
    <dgm:cxn modelId="{B8069BEB-84A4-0445-98EF-FE516DE592DA}" type="presParOf" srcId="{4CF6E017-1AFD-4062-AEF9-A762B937B4A9}" destId="{B72F1DC3-C25B-433C-A7CB-A91167179132}" srcOrd="3" destOrd="0" presId="urn:microsoft.com/office/officeart/2005/8/layout/vList5"/>
    <dgm:cxn modelId="{0ED8E950-D00C-624F-861C-66BF00BDA14D}" type="presParOf" srcId="{4CF6E017-1AFD-4062-AEF9-A762B937B4A9}" destId="{324B200B-1A38-46F2-A594-2CB1D07203C4}" srcOrd="4" destOrd="0" presId="urn:microsoft.com/office/officeart/2005/8/layout/vList5"/>
    <dgm:cxn modelId="{286353EE-070E-3B42-890C-C245E0C77A20}" type="presParOf" srcId="{324B200B-1A38-46F2-A594-2CB1D07203C4}" destId="{C34A2E0D-8D1A-40D7-B44F-A5960F55BA84}" srcOrd="0" destOrd="0" presId="urn:microsoft.com/office/officeart/2005/8/layout/vList5"/>
    <dgm:cxn modelId="{2C55D087-4611-4C41-A438-93CA9CCC9531}" type="presParOf" srcId="{324B200B-1A38-46F2-A594-2CB1D07203C4}" destId="{B85206EC-C681-43FF-AE9D-730924EDF14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A6FB9D-B03A-476F-9AE8-75C1D0A4C34F}"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en-US"/>
        </a:p>
      </dgm:t>
    </dgm:pt>
    <dgm:pt modelId="{53154F8A-72FE-4273-A46F-B27A774AB198}">
      <dgm:prSet phldrT="[Text]"/>
      <dgm:spPr/>
      <dgm:t>
        <a:bodyPr/>
        <a:lstStyle/>
        <a:p>
          <a:r>
            <a:rPr lang="en-US" b="1" dirty="0"/>
            <a:t>Undershot Customers</a:t>
          </a:r>
        </a:p>
      </dgm:t>
    </dgm:pt>
    <dgm:pt modelId="{C35C6368-E916-48CD-A610-EE4011989215}" type="parTrans" cxnId="{ED4CD967-B3E8-4D56-8D77-38ECDE0D7DE0}">
      <dgm:prSet/>
      <dgm:spPr/>
      <dgm:t>
        <a:bodyPr/>
        <a:lstStyle/>
        <a:p>
          <a:endParaRPr lang="en-US"/>
        </a:p>
      </dgm:t>
    </dgm:pt>
    <dgm:pt modelId="{A901D3BE-F36C-4EED-B043-74AA51A8E51A}" type="sibTrans" cxnId="{ED4CD967-B3E8-4D56-8D77-38ECDE0D7DE0}">
      <dgm:prSet/>
      <dgm:spPr/>
      <dgm:t>
        <a:bodyPr/>
        <a:lstStyle/>
        <a:p>
          <a:endParaRPr lang="en-US"/>
        </a:p>
      </dgm:t>
    </dgm:pt>
    <dgm:pt modelId="{B2DABFB8-53DC-4898-A90E-2ACDE2F2316A}">
      <dgm:prSet phldrT="[Text]"/>
      <dgm:spPr/>
      <dgm:t>
        <a:bodyPr/>
        <a:lstStyle/>
        <a:p>
          <a:r>
            <a:rPr lang="en-US" b="1" dirty="0"/>
            <a:t>Overshot Customers</a:t>
          </a:r>
        </a:p>
      </dgm:t>
    </dgm:pt>
    <dgm:pt modelId="{9ED58849-C7C9-437B-93FE-3C11929E1E89}" type="parTrans" cxnId="{F0CCEEC3-FC99-4972-909B-694A025E85F2}">
      <dgm:prSet/>
      <dgm:spPr/>
      <dgm:t>
        <a:bodyPr/>
        <a:lstStyle/>
        <a:p>
          <a:endParaRPr lang="en-US"/>
        </a:p>
      </dgm:t>
    </dgm:pt>
    <dgm:pt modelId="{FC27279E-6F65-4CF0-A6F6-2804312AB6F2}" type="sibTrans" cxnId="{F0CCEEC3-FC99-4972-909B-694A025E85F2}">
      <dgm:prSet/>
      <dgm:spPr/>
      <dgm:t>
        <a:bodyPr/>
        <a:lstStyle/>
        <a:p>
          <a:endParaRPr lang="en-US"/>
        </a:p>
      </dgm:t>
    </dgm:pt>
    <dgm:pt modelId="{CBBE61B6-6A28-4939-A8E1-1141BD36CB52}">
      <dgm:prSet phldrT="[Text]"/>
      <dgm:spPr/>
      <dgm:t>
        <a:bodyPr/>
        <a:lstStyle/>
        <a:p>
          <a:r>
            <a:rPr lang="en-US" b="1" dirty="0" err="1"/>
            <a:t>Nonconsumers</a:t>
          </a:r>
          <a:endParaRPr lang="en-US" b="1" dirty="0"/>
        </a:p>
      </dgm:t>
    </dgm:pt>
    <dgm:pt modelId="{D532D923-7F4F-4842-9E1B-6189EBA35131}" type="parTrans" cxnId="{84323210-0299-4B49-8726-96FCCA9960C5}">
      <dgm:prSet/>
      <dgm:spPr/>
      <dgm:t>
        <a:bodyPr/>
        <a:lstStyle/>
        <a:p>
          <a:endParaRPr lang="en-US"/>
        </a:p>
      </dgm:t>
    </dgm:pt>
    <dgm:pt modelId="{0BC02BD3-D824-4718-BC9F-6031D4702AA2}" type="sibTrans" cxnId="{84323210-0299-4B49-8726-96FCCA9960C5}">
      <dgm:prSet/>
      <dgm:spPr/>
      <dgm:t>
        <a:bodyPr/>
        <a:lstStyle/>
        <a:p>
          <a:endParaRPr lang="en-US"/>
        </a:p>
      </dgm:t>
    </dgm:pt>
    <dgm:pt modelId="{E2B64338-543D-4328-AE2A-7BB302980FB3}">
      <dgm:prSet phldrT="[Text]"/>
      <dgm:spPr/>
      <dgm:t>
        <a:bodyPr/>
        <a:lstStyle/>
        <a:p>
          <a:r>
            <a:rPr lang="en-US" b="1" dirty="0"/>
            <a:t>Nonmarket Contexts</a:t>
          </a:r>
        </a:p>
      </dgm:t>
    </dgm:pt>
    <dgm:pt modelId="{0B16C0B5-131C-4878-B715-65817B3252C7}" type="parTrans" cxnId="{35A292E7-1077-4F11-AFF6-D53184BD050C}">
      <dgm:prSet/>
      <dgm:spPr/>
      <dgm:t>
        <a:bodyPr/>
        <a:lstStyle/>
        <a:p>
          <a:endParaRPr lang="en-US"/>
        </a:p>
      </dgm:t>
    </dgm:pt>
    <dgm:pt modelId="{7C37962F-208B-497E-93C1-42DA733AD81E}" type="sibTrans" cxnId="{35A292E7-1077-4F11-AFF6-D53184BD050C}">
      <dgm:prSet/>
      <dgm:spPr/>
      <dgm:t>
        <a:bodyPr/>
        <a:lstStyle/>
        <a:p>
          <a:endParaRPr lang="en-US"/>
        </a:p>
      </dgm:t>
    </dgm:pt>
    <dgm:pt modelId="{9B23A717-0D46-41FE-9410-216F67FE8BC6}">
      <dgm:prSet phldrT="[Text]"/>
      <dgm:spPr/>
      <dgm:t>
        <a:bodyPr/>
        <a:lstStyle/>
        <a:p>
          <a:r>
            <a:rPr lang="en-US" dirty="0"/>
            <a:t>When companies are filling up-market need</a:t>
          </a:r>
        </a:p>
      </dgm:t>
    </dgm:pt>
    <dgm:pt modelId="{ED2743CA-2DBF-49E2-A7A4-CFF875EB0337}" type="parTrans" cxnId="{339CAF9B-A0F7-4097-9466-E34ACFA479CE}">
      <dgm:prSet/>
      <dgm:spPr/>
      <dgm:t>
        <a:bodyPr/>
        <a:lstStyle/>
        <a:p>
          <a:endParaRPr lang="en-US"/>
        </a:p>
      </dgm:t>
    </dgm:pt>
    <dgm:pt modelId="{6AC7E839-736A-421E-9E61-E9182D8B8DFA}" type="sibTrans" cxnId="{339CAF9B-A0F7-4097-9466-E34ACFA479CE}">
      <dgm:prSet/>
      <dgm:spPr/>
      <dgm:t>
        <a:bodyPr/>
        <a:lstStyle/>
        <a:p>
          <a:endParaRPr lang="en-US"/>
        </a:p>
      </dgm:t>
    </dgm:pt>
    <dgm:pt modelId="{AD998729-2638-4A2F-A68A-2F6CEB7D650F}">
      <dgm:prSet phldrT="[Text]"/>
      <dgm:spPr/>
      <dgm:t>
        <a:bodyPr/>
        <a:lstStyle/>
        <a:p>
          <a:r>
            <a:rPr lang="en-US" dirty="0"/>
            <a:t>When companies are filling down-market need</a:t>
          </a:r>
        </a:p>
      </dgm:t>
    </dgm:pt>
    <dgm:pt modelId="{9B90F40F-2BB6-4F91-8ACF-15E94E54AFD8}" type="parTrans" cxnId="{E4C0ABAB-977E-47A1-8553-3472354D0529}">
      <dgm:prSet/>
      <dgm:spPr/>
      <dgm:t>
        <a:bodyPr/>
        <a:lstStyle/>
        <a:p>
          <a:endParaRPr lang="en-US"/>
        </a:p>
      </dgm:t>
    </dgm:pt>
    <dgm:pt modelId="{D133DF38-134E-4ED0-9A58-52C5FD411BA6}" type="sibTrans" cxnId="{E4C0ABAB-977E-47A1-8553-3472354D0529}">
      <dgm:prSet/>
      <dgm:spPr/>
      <dgm:t>
        <a:bodyPr/>
        <a:lstStyle/>
        <a:p>
          <a:endParaRPr lang="en-US"/>
        </a:p>
      </dgm:t>
    </dgm:pt>
    <dgm:pt modelId="{42840EF5-EA14-4619-A45E-D99129BAF0BE}">
      <dgm:prSet phldrT="[Text]"/>
      <dgm:spPr/>
      <dgm:t>
        <a:bodyPr/>
        <a:lstStyle/>
        <a:p>
          <a:r>
            <a:rPr lang="en-US" dirty="0"/>
            <a:t>When new markets are being created</a:t>
          </a:r>
        </a:p>
      </dgm:t>
    </dgm:pt>
    <dgm:pt modelId="{2BAFEC9F-341E-450B-81ED-F5C126E6223C}" type="parTrans" cxnId="{14BA51E2-8058-483E-A8DD-7EE398873E68}">
      <dgm:prSet/>
      <dgm:spPr/>
      <dgm:t>
        <a:bodyPr/>
        <a:lstStyle/>
        <a:p>
          <a:endParaRPr lang="en-US"/>
        </a:p>
      </dgm:t>
    </dgm:pt>
    <dgm:pt modelId="{A3FEAC55-54CF-4DF2-84AD-62C62261351A}" type="sibTrans" cxnId="{14BA51E2-8058-483E-A8DD-7EE398873E68}">
      <dgm:prSet/>
      <dgm:spPr/>
      <dgm:t>
        <a:bodyPr/>
        <a:lstStyle/>
        <a:p>
          <a:endParaRPr lang="en-US"/>
        </a:p>
      </dgm:t>
    </dgm:pt>
    <dgm:pt modelId="{723063F8-3FC4-4DD3-9772-8C1E517E0998}">
      <dgm:prSet/>
      <dgm:spPr/>
      <dgm:t>
        <a:bodyPr/>
        <a:lstStyle/>
        <a:p>
          <a:r>
            <a:rPr lang="en-US" dirty="0"/>
            <a:t>Barriers to innovation are changing</a:t>
          </a:r>
        </a:p>
      </dgm:t>
    </dgm:pt>
    <dgm:pt modelId="{DC221402-B1F3-477E-A980-3F3C621E99DA}" type="parTrans" cxnId="{83E63FF9-EAE5-428D-817B-75EEC440F131}">
      <dgm:prSet/>
      <dgm:spPr/>
      <dgm:t>
        <a:bodyPr/>
        <a:lstStyle/>
        <a:p>
          <a:endParaRPr lang="en-US"/>
        </a:p>
      </dgm:t>
    </dgm:pt>
    <dgm:pt modelId="{DCC721AC-1F0B-46C7-8626-2EAFA0AEA0D5}" type="sibTrans" cxnId="{83E63FF9-EAE5-428D-817B-75EEC440F131}">
      <dgm:prSet/>
      <dgm:spPr/>
      <dgm:t>
        <a:bodyPr/>
        <a:lstStyle/>
        <a:p>
          <a:endParaRPr lang="en-US"/>
        </a:p>
      </dgm:t>
    </dgm:pt>
    <dgm:pt modelId="{9571CD23-5169-4FD9-9B34-A35C2FD9A486}">
      <dgm:prSet/>
      <dgm:spPr/>
      <dgm:t>
        <a:bodyPr/>
        <a:lstStyle/>
        <a:p>
          <a:r>
            <a:rPr lang="en-US" dirty="0"/>
            <a:t>i.e., Government regulation</a:t>
          </a:r>
        </a:p>
      </dgm:t>
    </dgm:pt>
    <dgm:pt modelId="{98ECBD35-C8D4-44B4-B1E1-188574E894E0}" type="parTrans" cxnId="{D1659537-9D1F-4939-B92E-D5C9F775E599}">
      <dgm:prSet/>
      <dgm:spPr/>
      <dgm:t>
        <a:bodyPr/>
        <a:lstStyle/>
        <a:p>
          <a:endParaRPr lang="en-US"/>
        </a:p>
      </dgm:t>
    </dgm:pt>
    <dgm:pt modelId="{B3010D5B-B481-4133-AA19-082E61BE7107}" type="sibTrans" cxnId="{D1659537-9D1F-4939-B92E-D5C9F775E599}">
      <dgm:prSet/>
      <dgm:spPr/>
      <dgm:t>
        <a:bodyPr/>
        <a:lstStyle/>
        <a:p>
          <a:endParaRPr lang="en-US"/>
        </a:p>
      </dgm:t>
    </dgm:pt>
    <dgm:pt modelId="{402ACE76-4944-4DDB-BBF9-43D668D994D6}">
      <dgm:prSet phldrT="[Text]"/>
      <dgm:spPr/>
      <dgm:t>
        <a:bodyPr/>
        <a:lstStyle/>
        <a:p>
          <a:r>
            <a:rPr lang="en-US" dirty="0"/>
            <a:t>i.e., Facebook, </a:t>
          </a:r>
          <a:r>
            <a:rPr lang="en-US" dirty="0" err="1"/>
            <a:t>iPad</a:t>
          </a:r>
          <a:endParaRPr lang="en-US" dirty="0"/>
        </a:p>
      </dgm:t>
    </dgm:pt>
    <dgm:pt modelId="{E94E8858-D0CA-4DD3-8962-A492ED754326}" type="parTrans" cxnId="{80931E12-EEEA-4B56-99CE-06330DA5F96D}">
      <dgm:prSet/>
      <dgm:spPr/>
      <dgm:t>
        <a:bodyPr/>
        <a:lstStyle/>
        <a:p>
          <a:endParaRPr lang="en-US"/>
        </a:p>
      </dgm:t>
    </dgm:pt>
    <dgm:pt modelId="{3C6ED70A-9093-4BB6-8466-49F3E377F821}" type="sibTrans" cxnId="{80931E12-EEEA-4B56-99CE-06330DA5F96D}">
      <dgm:prSet/>
      <dgm:spPr/>
      <dgm:t>
        <a:bodyPr/>
        <a:lstStyle/>
        <a:p>
          <a:endParaRPr lang="en-US"/>
        </a:p>
      </dgm:t>
    </dgm:pt>
    <dgm:pt modelId="{B0A41FCE-F849-478A-B8F5-92B415D27508}">
      <dgm:prSet phldrT="[Text]"/>
      <dgm:spPr/>
      <dgm:t>
        <a:bodyPr/>
        <a:lstStyle/>
        <a:p>
          <a:r>
            <a:rPr lang="en-US" dirty="0"/>
            <a:t>i.e., Netbooks, Kindle Fire </a:t>
          </a:r>
        </a:p>
      </dgm:t>
    </dgm:pt>
    <dgm:pt modelId="{D4F59B77-C987-4961-961D-9AE3A9F569B3}" type="parTrans" cxnId="{B735E958-66C7-4CBF-B8E9-13702684D1B1}">
      <dgm:prSet/>
      <dgm:spPr/>
      <dgm:t>
        <a:bodyPr/>
        <a:lstStyle/>
        <a:p>
          <a:endParaRPr lang="en-US"/>
        </a:p>
      </dgm:t>
    </dgm:pt>
    <dgm:pt modelId="{1FF90ADE-A2D1-4949-AE91-7182FB6BACB2}" type="sibTrans" cxnId="{B735E958-66C7-4CBF-B8E9-13702684D1B1}">
      <dgm:prSet/>
      <dgm:spPr/>
      <dgm:t>
        <a:bodyPr/>
        <a:lstStyle/>
        <a:p>
          <a:endParaRPr lang="en-US"/>
        </a:p>
      </dgm:t>
    </dgm:pt>
    <dgm:pt modelId="{94FEFF9B-8520-43FE-9944-1CFE40CB685E}">
      <dgm:prSet phldrT="[Text]"/>
      <dgm:spPr/>
      <dgm:t>
        <a:bodyPr/>
        <a:lstStyle/>
        <a:p>
          <a:r>
            <a:rPr lang="en-US" dirty="0"/>
            <a:t>i.e., new data analytics software to handle “big data”</a:t>
          </a:r>
        </a:p>
      </dgm:t>
    </dgm:pt>
    <dgm:pt modelId="{2DBE4BA5-3646-45D1-9BD6-C41DA8AB4FCA}" type="sibTrans" cxnId="{F784E0C5-0382-4614-ADC7-BD3BEE277DB2}">
      <dgm:prSet/>
      <dgm:spPr/>
      <dgm:t>
        <a:bodyPr/>
        <a:lstStyle/>
        <a:p>
          <a:endParaRPr lang="en-US"/>
        </a:p>
      </dgm:t>
    </dgm:pt>
    <dgm:pt modelId="{7BE98973-E3B8-4836-AB25-2C1E8E82D525}" type="parTrans" cxnId="{F784E0C5-0382-4614-ADC7-BD3BEE277DB2}">
      <dgm:prSet/>
      <dgm:spPr/>
      <dgm:t>
        <a:bodyPr/>
        <a:lstStyle/>
        <a:p>
          <a:endParaRPr lang="en-US"/>
        </a:p>
      </dgm:t>
    </dgm:pt>
    <dgm:pt modelId="{83AFF5AC-9E9B-4385-B09D-33C410A79D50}" type="pres">
      <dgm:prSet presAssocID="{1FA6FB9D-B03A-476F-9AE8-75C1D0A4C34F}" presName="diagram" presStyleCnt="0">
        <dgm:presLayoutVars>
          <dgm:dir/>
          <dgm:resizeHandles val="exact"/>
        </dgm:presLayoutVars>
      </dgm:prSet>
      <dgm:spPr/>
    </dgm:pt>
    <dgm:pt modelId="{E69E4A67-F729-4991-BF82-71EBEE76F6A1}" type="pres">
      <dgm:prSet presAssocID="{53154F8A-72FE-4273-A46F-B27A774AB198}" presName="node" presStyleLbl="node1" presStyleIdx="0" presStyleCnt="4">
        <dgm:presLayoutVars>
          <dgm:bulletEnabled val="1"/>
        </dgm:presLayoutVars>
      </dgm:prSet>
      <dgm:spPr/>
    </dgm:pt>
    <dgm:pt modelId="{4CF70A81-2193-4E7A-8E85-4CF88BBE002E}" type="pres">
      <dgm:prSet presAssocID="{A901D3BE-F36C-4EED-B043-74AA51A8E51A}" presName="sibTrans" presStyleCnt="0"/>
      <dgm:spPr/>
    </dgm:pt>
    <dgm:pt modelId="{299D023A-8920-4542-8A32-D2A0C913591B}" type="pres">
      <dgm:prSet presAssocID="{B2DABFB8-53DC-4898-A90E-2ACDE2F2316A}" presName="node" presStyleLbl="node1" presStyleIdx="1" presStyleCnt="4">
        <dgm:presLayoutVars>
          <dgm:bulletEnabled val="1"/>
        </dgm:presLayoutVars>
      </dgm:prSet>
      <dgm:spPr/>
    </dgm:pt>
    <dgm:pt modelId="{BE044369-49F6-4BC2-B41A-8E404C96384B}" type="pres">
      <dgm:prSet presAssocID="{FC27279E-6F65-4CF0-A6F6-2804312AB6F2}" presName="sibTrans" presStyleCnt="0"/>
      <dgm:spPr/>
    </dgm:pt>
    <dgm:pt modelId="{3A3CE30A-4220-4606-9D3B-48E265875582}" type="pres">
      <dgm:prSet presAssocID="{CBBE61B6-6A28-4939-A8E1-1141BD36CB52}" presName="node" presStyleLbl="node1" presStyleIdx="2" presStyleCnt="4">
        <dgm:presLayoutVars>
          <dgm:bulletEnabled val="1"/>
        </dgm:presLayoutVars>
      </dgm:prSet>
      <dgm:spPr/>
    </dgm:pt>
    <dgm:pt modelId="{B50E5B1A-F186-4F00-A9EC-DBB40BEA89B6}" type="pres">
      <dgm:prSet presAssocID="{0BC02BD3-D824-4718-BC9F-6031D4702AA2}" presName="sibTrans" presStyleCnt="0"/>
      <dgm:spPr/>
    </dgm:pt>
    <dgm:pt modelId="{8A21E166-8195-48E6-82B7-71DC85FC9808}" type="pres">
      <dgm:prSet presAssocID="{E2B64338-543D-4328-AE2A-7BB302980FB3}" presName="node" presStyleLbl="node1" presStyleIdx="3" presStyleCnt="4">
        <dgm:presLayoutVars>
          <dgm:bulletEnabled val="1"/>
        </dgm:presLayoutVars>
      </dgm:prSet>
      <dgm:spPr/>
    </dgm:pt>
  </dgm:ptLst>
  <dgm:cxnLst>
    <dgm:cxn modelId="{F5E0167A-CBE1-0E4F-B6B8-696924A7054F}" type="presOf" srcId="{B2DABFB8-53DC-4898-A90E-2ACDE2F2316A}" destId="{299D023A-8920-4542-8A32-D2A0C913591B}" srcOrd="0" destOrd="0" presId="urn:microsoft.com/office/officeart/2005/8/layout/default#1"/>
    <dgm:cxn modelId="{14BA51E2-8058-483E-A8DD-7EE398873E68}" srcId="{CBBE61B6-6A28-4939-A8E1-1141BD36CB52}" destId="{42840EF5-EA14-4619-A45E-D99129BAF0BE}" srcOrd="0" destOrd="0" parTransId="{2BAFEC9F-341E-450B-81ED-F5C126E6223C}" sibTransId="{A3FEAC55-54CF-4DF2-84AD-62C62261351A}"/>
    <dgm:cxn modelId="{8713C00F-B8B3-324C-AF7D-F09E5BB70DE6}" type="presOf" srcId="{42840EF5-EA14-4619-A45E-D99129BAF0BE}" destId="{3A3CE30A-4220-4606-9D3B-48E265875582}" srcOrd="0" destOrd="1" presId="urn:microsoft.com/office/officeart/2005/8/layout/default#1"/>
    <dgm:cxn modelId="{B735E958-66C7-4CBF-B8E9-13702684D1B1}" srcId="{B2DABFB8-53DC-4898-A90E-2ACDE2F2316A}" destId="{B0A41FCE-F849-478A-B8F5-92B415D27508}" srcOrd="1" destOrd="0" parTransId="{D4F59B77-C987-4961-961D-9AE3A9F569B3}" sibTransId="{1FF90ADE-A2D1-4949-AE91-7182FB6BACB2}"/>
    <dgm:cxn modelId="{2AEC1A33-374E-2F48-BD11-445F9A16F141}" type="presOf" srcId="{402ACE76-4944-4DDB-BBF9-43D668D994D6}" destId="{3A3CE30A-4220-4606-9D3B-48E265875582}" srcOrd="0" destOrd="2" presId="urn:microsoft.com/office/officeart/2005/8/layout/default#1"/>
    <dgm:cxn modelId="{84323210-0299-4B49-8726-96FCCA9960C5}" srcId="{1FA6FB9D-B03A-476F-9AE8-75C1D0A4C34F}" destId="{CBBE61B6-6A28-4939-A8E1-1141BD36CB52}" srcOrd="2" destOrd="0" parTransId="{D532D923-7F4F-4842-9E1B-6189EBA35131}" sibTransId="{0BC02BD3-D824-4718-BC9F-6031D4702AA2}"/>
    <dgm:cxn modelId="{A48AD0C3-8590-EB43-9190-1382A00A3714}" type="presOf" srcId="{CBBE61B6-6A28-4939-A8E1-1141BD36CB52}" destId="{3A3CE30A-4220-4606-9D3B-48E265875582}" srcOrd="0" destOrd="0" presId="urn:microsoft.com/office/officeart/2005/8/layout/default#1"/>
    <dgm:cxn modelId="{ED4CD967-B3E8-4D56-8D77-38ECDE0D7DE0}" srcId="{1FA6FB9D-B03A-476F-9AE8-75C1D0A4C34F}" destId="{53154F8A-72FE-4273-A46F-B27A774AB198}" srcOrd="0" destOrd="0" parTransId="{C35C6368-E916-48CD-A610-EE4011989215}" sibTransId="{A901D3BE-F36C-4EED-B043-74AA51A8E51A}"/>
    <dgm:cxn modelId="{A49EB197-A8CD-D04B-8F12-7D1A9117157F}" type="presOf" srcId="{9571CD23-5169-4FD9-9B34-A35C2FD9A486}" destId="{8A21E166-8195-48E6-82B7-71DC85FC9808}" srcOrd="0" destOrd="2" presId="urn:microsoft.com/office/officeart/2005/8/layout/default#1"/>
    <dgm:cxn modelId="{E4C0ABAB-977E-47A1-8553-3472354D0529}" srcId="{B2DABFB8-53DC-4898-A90E-2ACDE2F2316A}" destId="{AD998729-2638-4A2F-A68A-2F6CEB7D650F}" srcOrd="0" destOrd="0" parTransId="{9B90F40F-2BB6-4F91-8ACF-15E94E54AFD8}" sibTransId="{D133DF38-134E-4ED0-9A58-52C5FD411BA6}"/>
    <dgm:cxn modelId="{F784E0C5-0382-4614-ADC7-BD3BEE277DB2}" srcId="{53154F8A-72FE-4273-A46F-B27A774AB198}" destId="{94FEFF9B-8520-43FE-9944-1CFE40CB685E}" srcOrd="1" destOrd="0" parTransId="{7BE98973-E3B8-4836-AB25-2C1E8E82D525}" sibTransId="{2DBE4BA5-3646-45D1-9BD6-C41DA8AB4FCA}"/>
    <dgm:cxn modelId="{339CAF9B-A0F7-4097-9466-E34ACFA479CE}" srcId="{53154F8A-72FE-4273-A46F-B27A774AB198}" destId="{9B23A717-0D46-41FE-9410-216F67FE8BC6}" srcOrd="0" destOrd="0" parTransId="{ED2743CA-2DBF-49E2-A7A4-CFF875EB0337}" sibTransId="{6AC7E839-736A-421E-9E61-E9182D8B8DFA}"/>
    <dgm:cxn modelId="{E9A571F8-BA2D-874D-B592-017C4D380DAE}" type="presOf" srcId="{723063F8-3FC4-4DD3-9772-8C1E517E0998}" destId="{8A21E166-8195-48E6-82B7-71DC85FC9808}" srcOrd="0" destOrd="1" presId="urn:microsoft.com/office/officeart/2005/8/layout/default#1"/>
    <dgm:cxn modelId="{5A6A953B-E48B-2648-BF0C-D97A1E47CC9A}" type="presOf" srcId="{53154F8A-72FE-4273-A46F-B27A774AB198}" destId="{E69E4A67-F729-4991-BF82-71EBEE76F6A1}" srcOrd="0" destOrd="0" presId="urn:microsoft.com/office/officeart/2005/8/layout/default#1"/>
    <dgm:cxn modelId="{FD5BB26A-77C7-744C-9ECB-3D5615B6BF2B}" type="presOf" srcId="{B0A41FCE-F849-478A-B8F5-92B415D27508}" destId="{299D023A-8920-4542-8A32-D2A0C913591B}" srcOrd="0" destOrd="2" presId="urn:microsoft.com/office/officeart/2005/8/layout/default#1"/>
    <dgm:cxn modelId="{39C614A1-F2A5-F143-AE56-DC7051980574}" type="presOf" srcId="{1FA6FB9D-B03A-476F-9AE8-75C1D0A4C34F}" destId="{83AFF5AC-9E9B-4385-B09D-33C410A79D50}" srcOrd="0" destOrd="0" presId="urn:microsoft.com/office/officeart/2005/8/layout/default#1"/>
    <dgm:cxn modelId="{35A292E7-1077-4F11-AFF6-D53184BD050C}" srcId="{1FA6FB9D-B03A-476F-9AE8-75C1D0A4C34F}" destId="{E2B64338-543D-4328-AE2A-7BB302980FB3}" srcOrd="3" destOrd="0" parTransId="{0B16C0B5-131C-4878-B715-65817B3252C7}" sibTransId="{7C37962F-208B-497E-93C1-42DA733AD81E}"/>
    <dgm:cxn modelId="{DC4CB75D-376C-BB4B-8A6A-19AF9A28DE87}" type="presOf" srcId="{9B23A717-0D46-41FE-9410-216F67FE8BC6}" destId="{E69E4A67-F729-4991-BF82-71EBEE76F6A1}" srcOrd="0" destOrd="1" presId="urn:microsoft.com/office/officeart/2005/8/layout/default#1"/>
    <dgm:cxn modelId="{F0CCEEC3-FC99-4972-909B-694A025E85F2}" srcId="{1FA6FB9D-B03A-476F-9AE8-75C1D0A4C34F}" destId="{B2DABFB8-53DC-4898-A90E-2ACDE2F2316A}" srcOrd="1" destOrd="0" parTransId="{9ED58849-C7C9-437B-93FE-3C11929E1E89}" sibTransId="{FC27279E-6F65-4CF0-A6F6-2804312AB6F2}"/>
    <dgm:cxn modelId="{17C60D37-9786-634D-BF79-8587067F934F}" type="presOf" srcId="{AD998729-2638-4A2F-A68A-2F6CEB7D650F}" destId="{299D023A-8920-4542-8A32-D2A0C913591B}" srcOrd="0" destOrd="1" presId="urn:microsoft.com/office/officeart/2005/8/layout/default#1"/>
    <dgm:cxn modelId="{D1659537-9D1F-4939-B92E-D5C9F775E599}" srcId="{E2B64338-543D-4328-AE2A-7BB302980FB3}" destId="{9571CD23-5169-4FD9-9B34-A35C2FD9A486}" srcOrd="1" destOrd="0" parTransId="{98ECBD35-C8D4-44B4-B1E1-188574E894E0}" sibTransId="{B3010D5B-B481-4133-AA19-082E61BE7107}"/>
    <dgm:cxn modelId="{83E63FF9-EAE5-428D-817B-75EEC440F131}" srcId="{E2B64338-543D-4328-AE2A-7BB302980FB3}" destId="{723063F8-3FC4-4DD3-9772-8C1E517E0998}" srcOrd="0" destOrd="0" parTransId="{DC221402-B1F3-477E-A980-3F3C621E99DA}" sibTransId="{DCC721AC-1F0B-46C7-8626-2EAFA0AEA0D5}"/>
    <dgm:cxn modelId="{80931E12-EEEA-4B56-99CE-06330DA5F96D}" srcId="{CBBE61B6-6A28-4939-A8E1-1141BD36CB52}" destId="{402ACE76-4944-4DDB-BBF9-43D668D994D6}" srcOrd="1" destOrd="0" parTransId="{E94E8858-D0CA-4DD3-8962-A492ED754326}" sibTransId="{3C6ED70A-9093-4BB6-8466-49F3E377F821}"/>
    <dgm:cxn modelId="{7510692F-9660-444E-B51A-73835EBF9646}" type="presOf" srcId="{94FEFF9B-8520-43FE-9944-1CFE40CB685E}" destId="{E69E4A67-F729-4991-BF82-71EBEE76F6A1}" srcOrd="0" destOrd="2" presId="urn:microsoft.com/office/officeart/2005/8/layout/default#1"/>
    <dgm:cxn modelId="{AD3883D8-9E55-9241-A6D2-376EFF906747}" type="presOf" srcId="{E2B64338-543D-4328-AE2A-7BB302980FB3}" destId="{8A21E166-8195-48E6-82B7-71DC85FC9808}" srcOrd="0" destOrd="0" presId="urn:microsoft.com/office/officeart/2005/8/layout/default#1"/>
    <dgm:cxn modelId="{5C39A800-CBD9-BF43-B970-0760799DDAE4}" type="presParOf" srcId="{83AFF5AC-9E9B-4385-B09D-33C410A79D50}" destId="{E69E4A67-F729-4991-BF82-71EBEE76F6A1}" srcOrd="0" destOrd="0" presId="urn:microsoft.com/office/officeart/2005/8/layout/default#1"/>
    <dgm:cxn modelId="{8B56EB8A-2ECD-6842-9A3A-98BE01211439}" type="presParOf" srcId="{83AFF5AC-9E9B-4385-B09D-33C410A79D50}" destId="{4CF70A81-2193-4E7A-8E85-4CF88BBE002E}" srcOrd="1" destOrd="0" presId="urn:microsoft.com/office/officeart/2005/8/layout/default#1"/>
    <dgm:cxn modelId="{93C37FB3-3C83-4D42-925B-385721FCC110}" type="presParOf" srcId="{83AFF5AC-9E9B-4385-B09D-33C410A79D50}" destId="{299D023A-8920-4542-8A32-D2A0C913591B}" srcOrd="2" destOrd="0" presId="urn:microsoft.com/office/officeart/2005/8/layout/default#1"/>
    <dgm:cxn modelId="{17FCA40E-81C0-124D-A866-595A1A9B15AB}" type="presParOf" srcId="{83AFF5AC-9E9B-4385-B09D-33C410A79D50}" destId="{BE044369-49F6-4BC2-B41A-8E404C96384B}" srcOrd="3" destOrd="0" presId="urn:microsoft.com/office/officeart/2005/8/layout/default#1"/>
    <dgm:cxn modelId="{5AD347EF-51DB-F843-B950-3774DC0F3FA5}" type="presParOf" srcId="{83AFF5AC-9E9B-4385-B09D-33C410A79D50}" destId="{3A3CE30A-4220-4606-9D3B-48E265875582}" srcOrd="4" destOrd="0" presId="urn:microsoft.com/office/officeart/2005/8/layout/default#1"/>
    <dgm:cxn modelId="{7A0805B6-E900-974B-9814-56590DA8E5BB}" type="presParOf" srcId="{83AFF5AC-9E9B-4385-B09D-33C410A79D50}" destId="{B50E5B1A-F186-4F00-A9EC-DBB40BEA89B6}" srcOrd="5" destOrd="0" presId="urn:microsoft.com/office/officeart/2005/8/layout/default#1"/>
    <dgm:cxn modelId="{364A5BC8-048B-FE4A-9D32-D08841280DF9}" type="presParOf" srcId="{83AFF5AC-9E9B-4385-B09D-33C410A79D50}" destId="{8A21E166-8195-48E6-82B7-71DC85FC9808}"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4E2A0A-D402-448D-A23D-142C6DEAE930}"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F7D9EE2A-99FE-4CB7-B070-3B932AC96730}">
      <dgm:prSet/>
      <dgm:spPr>
        <a:solidFill>
          <a:schemeClr val="bg1">
            <a:lumMod val="50000"/>
          </a:schemeClr>
        </a:solidFill>
        <a:ln>
          <a:noFill/>
        </a:ln>
      </dgm:spPr>
      <dgm:t>
        <a:bodyPr/>
        <a:lstStyle/>
        <a:p>
          <a:pPr rtl="0"/>
          <a:r>
            <a:rPr lang="en-US" dirty="0"/>
            <a:t>Process Thinking</a:t>
          </a:r>
        </a:p>
      </dgm:t>
    </dgm:pt>
    <dgm:pt modelId="{7384F341-EF85-4E93-A3F8-CC7A3639D81E}" type="parTrans" cxnId="{25E98613-0A52-4CC3-AAF6-62D113553464}">
      <dgm:prSet/>
      <dgm:spPr/>
      <dgm:t>
        <a:bodyPr/>
        <a:lstStyle/>
        <a:p>
          <a:endParaRPr lang="en-US"/>
        </a:p>
      </dgm:t>
    </dgm:pt>
    <dgm:pt modelId="{612A5203-41E8-4C82-AD93-556F15F7B40C}" type="sibTrans" cxnId="{25E98613-0A52-4CC3-AAF6-62D113553464}">
      <dgm:prSet/>
      <dgm:spPr/>
      <dgm:t>
        <a:bodyPr/>
        <a:lstStyle/>
        <a:p>
          <a:endParaRPr lang="en-US"/>
        </a:p>
      </dgm:t>
    </dgm:pt>
    <dgm:pt modelId="{57261223-DD36-45FD-ACF3-B4B73D51640D}">
      <dgm:prSet/>
      <dgm:spPr/>
      <dgm:t>
        <a:bodyPr/>
        <a:lstStyle/>
        <a:p>
          <a:pPr rtl="0"/>
          <a:r>
            <a:rPr lang="en-US" dirty="0"/>
            <a:t>Considering the system as a collection of independent processes</a:t>
          </a:r>
        </a:p>
      </dgm:t>
    </dgm:pt>
    <dgm:pt modelId="{0C8CA2F0-E9AF-4A56-9D65-22B475132378}" type="parTrans" cxnId="{2A4CCAC8-C56C-4DF2-96B6-E335A2F2BF90}">
      <dgm:prSet/>
      <dgm:spPr/>
      <dgm:t>
        <a:bodyPr/>
        <a:lstStyle/>
        <a:p>
          <a:endParaRPr lang="en-US"/>
        </a:p>
      </dgm:t>
    </dgm:pt>
    <dgm:pt modelId="{32BEC576-6D5A-4BB6-9EA5-3AFD65142073}" type="sibTrans" cxnId="{2A4CCAC8-C56C-4DF2-96B6-E335A2F2BF90}">
      <dgm:prSet/>
      <dgm:spPr/>
      <dgm:t>
        <a:bodyPr/>
        <a:lstStyle/>
        <a:p>
          <a:endParaRPr lang="en-US"/>
        </a:p>
      </dgm:t>
    </dgm:pt>
    <dgm:pt modelId="{624CE8EE-342E-4B87-9399-71D4586DC4A4}">
      <dgm:prSet/>
      <dgm:spPr/>
      <dgm:t>
        <a:bodyPr/>
        <a:lstStyle/>
        <a:p>
          <a:pPr rtl="0"/>
          <a:r>
            <a:rPr lang="en-US" dirty="0"/>
            <a:t>Decompose and optimize</a:t>
          </a:r>
        </a:p>
      </dgm:t>
    </dgm:pt>
    <dgm:pt modelId="{B0ACD2F5-326E-478D-A99D-2DF4C795E6E2}" type="parTrans" cxnId="{F903FD8A-A786-4076-95BB-0AAE5E0F3A43}">
      <dgm:prSet/>
      <dgm:spPr/>
      <dgm:t>
        <a:bodyPr/>
        <a:lstStyle/>
        <a:p>
          <a:endParaRPr lang="en-US"/>
        </a:p>
      </dgm:t>
    </dgm:pt>
    <dgm:pt modelId="{77EF2BC3-DD71-4CDA-985B-6054A4F6FEF3}" type="sibTrans" cxnId="{F903FD8A-A786-4076-95BB-0AAE5E0F3A43}">
      <dgm:prSet/>
      <dgm:spPr/>
      <dgm:t>
        <a:bodyPr/>
        <a:lstStyle/>
        <a:p>
          <a:endParaRPr lang="en-US"/>
        </a:p>
      </dgm:t>
    </dgm:pt>
    <dgm:pt modelId="{BC71B6BB-ADC7-4D08-BA55-D59BEBECB69D}">
      <dgm:prSet/>
      <dgm:spPr>
        <a:solidFill>
          <a:schemeClr val="bg1">
            <a:lumMod val="50000"/>
          </a:schemeClr>
        </a:solidFill>
        <a:ln>
          <a:noFill/>
        </a:ln>
      </dgm:spPr>
      <dgm:t>
        <a:bodyPr/>
        <a:lstStyle/>
        <a:p>
          <a:pPr rtl="0"/>
          <a:r>
            <a:rPr lang="en-US" dirty="0"/>
            <a:t>Systems Thinking</a:t>
          </a:r>
        </a:p>
      </dgm:t>
    </dgm:pt>
    <dgm:pt modelId="{2F60DE4F-B049-441A-BEA2-3AD51415FBB5}" type="parTrans" cxnId="{B7F03947-61CA-4A7E-8F69-DEDB838E84AC}">
      <dgm:prSet/>
      <dgm:spPr/>
      <dgm:t>
        <a:bodyPr/>
        <a:lstStyle/>
        <a:p>
          <a:endParaRPr lang="en-US"/>
        </a:p>
      </dgm:t>
    </dgm:pt>
    <dgm:pt modelId="{E1249763-6D20-48E0-A5E9-EE222F4B6D51}" type="sibTrans" cxnId="{B7F03947-61CA-4A7E-8F69-DEDB838E84AC}">
      <dgm:prSet/>
      <dgm:spPr/>
      <dgm:t>
        <a:bodyPr/>
        <a:lstStyle/>
        <a:p>
          <a:endParaRPr lang="en-US"/>
        </a:p>
      </dgm:t>
    </dgm:pt>
    <dgm:pt modelId="{D6CDCCE7-98C3-40A3-921A-20FABAC2B8C9}">
      <dgm:prSet/>
      <dgm:spPr/>
      <dgm:t>
        <a:bodyPr/>
        <a:lstStyle/>
        <a:p>
          <a:pPr rtl="0"/>
          <a:r>
            <a:rPr lang="en-US" dirty="0"/>
            <a:t>Considering the system as a collection of integrated processes</a:t>
          </a:r>
        </a:p>
      </dgm:t>
    </dgm:pt>
    <dgm:pt modelId="{0A6A8FD5-0D8E-42E5-8B73-B1C61B0F0246}" type="parTrans" cxnId="{02A5EBD9-5EBE-4750-9E77-72E2E5E699AF}">
      <dgm:prSet/>
      <dgm:spPr/>
      <dgm:t>
        <a:bodyPr/>
        <a:lstStyle/>
        <a:p>
          <a:endParaRPr lang="en-US"/>
        </a:p>
      </dgm:t>
    </dgm:pt>
    <dgm:pt modelId="{D9B84FBD-8E23-4159-B88B-3B9D5340E867}" type="sibTrans" cxnId="{02A5EBD9-5EBE-4750-9E77-72E2E5E699AF}">
      <dgm:prSet/>
      <dgm:spPr/>
      <dgm:t>
        <a:bodyPr/>
        <a:lstStyle/>
        <a:p>
          <a:endParaRPr lang="en-US"/>
        </a:p>
      </dgm:t>
    </dgm:pt>
    <dgm:pt modelId="{E8EE2341-79B7-4A85-B1A6-EF011992900F}">
      <dgm:prSet/>
      <dgm:spPr/>
      <dgm:t>
        <a:bodyPr/>
        <a:lstStyle/>
        <a:p>
          <a:pPr rtl="0"/>
          <a:r>
            <a:rPr lang="en-US" dirty="0"/>
            <a:t>Synthesize and optimize</a:t>
          </a:r>
        </a:p>
      </dgm:t>
    </dgm:pt>
    <dgm:pt modelId="{80C296E2-54DD-44AB-BA75-F559A0E386D3}" type="parTrans" cxnId="{BC3E0799-268D-4C26-B826-22ADD6D8CBB5}">
      <dgm:prSet/>
      <dgm:spPr/>
      <dgm:t>
        <a:bodyPr/>
        <a:lstStyle/>
        <a:p>
          <a:endParaRPr lang="en-US"/>
        </a:p>
      </dgm:t>
    </dgm:pt>
    <dgm:pt modelId="{A0E047CB-0530-441E-BA53-016D7B5811CF}" type="sibTrans" cxnId="{BC3E0799-268D-4C26-B826-22ADD6D8CBB5}">
      <dgm:prSet/>
      <dgm:spPr/>
      <dgm:t>
        <a:bodyPr/>
        <a:lstStyle/>
        <a:p>
          <a:endParaRPr lang="en-US"/>
        </a:p>
      </dgm:t>
    </dgm:pt>
    <dgm:pt modelId="{01AF5900-6CAA-4C66-A675-A21B290934FE}" type="pres">
      <dgm:prSet presAssocID="{EA4E2A0A-D402-448D-A23D-142C6DEAE930}" presName="Name0" presStyleCnt="0">
        <dgm:presLayoutVars>
          <dgm:dir/>
          <dgm:animLvl val="lvl"/>
          <dgm:resizeHandles val="exact"/>
        </dgm:presLayoutVars>
      </dgm:prSet>
      <dgm:spPr/>
    </dgm:pt>
    <dgm:pt modelId="{64674424-9BE0-41BA-A400-82C6763FF2A5}" type="pres">
      <dgm:prSet presAssocID="{F7D9EE2A-99FE-4CB7-B070-3B932AC96730}" presName="composite" presStyleCnt="0"/>
      <dgm:spPr/>
    </dgm:pt>
    <dgm:pt modelId="{9DDD782D-1B38-4C9B-A621-D183CA686324}" type="pres">
      <dgm:prSet presAssocID="{F7D9EE2A-99FE-4CB7-B070-3B932AC96730}" presName="parTx" presStyleLbl="alignNode1" presStyleIdx="0" presStyleCnt="2">
        <dgm:presLayoutVars>
          <dgm:chMax val="0"/>
          <dgm:chPref val="0"/>
          <dgm:bulletEnabled val="1"/>
        </dgm:presLayoutVars>
      </dgm:prSet>
      <dgm:spPr/>
    </dgm:pt>
    <dgm:pt modelId="{C77F928E-39BB-4FE2-B497-6B4B49B060BB}" type="pres">
      <dgm:prSet presAssocID="{F7D9EE2A-99FE-4CB7-B070-3B932AC96730}" presName="desTx" presStyleLbl="alignAccFollowNode1" presStyleIdx="0" presStyleCnt="2">
        <dgm:presLayoutVars>
          <dgm:bulletEnabled val="1"/>
        </dgm:presLayoutVars>
      </dgm:prSet>
      <dgm:spPr/>
    </dgm:pt>
    <dgm:pt modelId="{75886583-BEFC-457C-B9EB-BE55D031655B}" type="pres">
      <dgm:prSet presAssocID="{612A5203-41E8-4C82-AD93-556F15F7B40C}" presName="space" presStyleCnt="0"/>
      <dgm:spPr/>
    </dgm:pt>
    <dgm:pt modelId="{CF4ACA73-1F8E-42CC-8FA4-355CDC67BE79}" type="pres">
      <dgm:prSet presAssocID="{BC71B6BB-ADC7-4D08-BA55-D59BEBECB69D}" presName="composite" presStyleCnt="0"/>
      <dgm:spPr/>
    </dgm:pt>
    <dgm:pt modelId="{450B023C-555F-43B0-8129-44905E1A0FFC}" type="pres">
      <dgm:prSet presAssocID="{BC71B6BB-ADC7-4D08-BA55-D59BEBECB69D}" presName="parTx" presStyleLbl="alignNode1" presStyleIdx="1" presStyleCnt="2">
        <dgm:presLayoutVars>
          <dgm:chMax val="0"/>
          <dgm:chPref val="0"/>
          <dgm:bulletEnabled val="1"/>
        </dgm:presLayoutVars>
      </dgm:prSet>
      <dgm:spPr/>
    </dgm:pt>
    <dgm:pt modelId="{4128FADA-2509-4FB5-80D1-6654E3FAA4FF}" type="pres">
      <dgm:prSet presAssocID="{BC71B6BB-ADC7-4D08-BA55-D59BEBECB69D}" presName="desTx" presStyleLbl="alignAccFollowNode1" presStyleIdx="1" presStyleCnt="2">
        <dgm:presLayoutVars>
          <dgm:bulletEnabled val="1"/>
        </dgm:presLayoutVars>
      </dgm:prSet>
      <dgm:spPr/>
    </dgm:pt>
  </dgm:ptLst>
  <dgm:cxnLst>
    <dgm:cxn modelId="{25E98613-0A52-4CC3-AAF6-62D113553464}" srcId="{EA4E2A0A-D402-448D-A23D-142C6DEAE930}" destId="{F7D9EE2A-99FE-4CB7-B070-3B932AC96730}" srcOrd="0" destOrd="0" parTransId="{7384F341-EF85-4E93-A3F8-CC7A3639D81E}" sibTransId="{612A5203-41E8-4C82-AD93-556F15F7B40C}"/>
    <dgm:cxn modelId="{BC3E0799-268D-4C26-B826-22ADD6D8CBB5}" srcId="{BC71B6BB-ADC7-4D08-BA55-D59BEBECB69D}" destId="{E8EE2341-79B7-4A85-B1A6-EF011992900F}" srcOrd="1" destOrd="0" parTransId="{80C296E2-54DD-44AB-BA75-F559A0E386D3}" sibTransId="{A0E047CB-0530-441E-BA53-016D7B5811CF}"/>
    <dgm:cxn modelId="{02A5EBD9-5EBE-4750-9E77-72E2E5E699AF}" srcId="{BC71B6BB-ADC7-4D08-BA55-D59BEBECB69D}" destId="{D6CDCCE7-98C3-40A3-921A-20FABAC2B8C9}" srcOrd="0" destOrd="0" parTransId="{0A6A8FD5-0D8E-42E5-8B73-B1C61B0F0246}" sibTransId="{D9B84FBD-8E23-4159-B88B-3B9D5340E867}"/>
    <dgm:cxn modelId="{AADC1C44-3E79-B443-9279-AEBE84C71099}" type="presOf" srcId="{57261223-DD36-45FD-ACF3-B4B73D51640D}" destId="{C77F928E-39BB-4FE2-B497-6B4B49B060BB}" srcOrd="0" destOrd="0" presId="urn:microsoft.com/office/officeart/2005/8/layout/hList1"/>
    <dgm:cxn modelId="{B7F03947-61CA-4A7E-8F69-DEDB838E84AC}" srcId="{EA4E2A0A-D402-448D-A23D-142C6DEAE930}" destId="{BC71B6BB-ADC7-4D08-BA55-D59BEBECB69D}" srcOrd="1" destOrd="0" parTransId="{2F60DE4F-B049-441A-BEA2-3AD51415FBB5}" sibTransId="{E1249763-6D20-48E0-A5E9-EE222F4B6D51}"/>
    <dgm:cxn modelId="{3C3C7132-44BE-174D-BA25-179CE5A42752}" type="presOf" srcId="{EA4E2A0A-D402-448D-A23D-142C6DEAE930}" destId="{01AF5900-6CAA-4C66-A675-A21B290934FE}" srcOrd="0" destOrd="0" presId="urn:microsoft.com/office/officeart/2005/8/layout/hList1"/>
    <dgm:cxn modelId="{3754A4E8-D5BC-514A-A0DD-8C469072FCB5}" type="presOf" srcId="{E8EE2341-79B7-4A85-B1A6-EF011992900F}" destId="{4128FADA-2509-4FB5-80D1-6654E3FAA4FF}" srcOrd="0" destOrd="1" presId="urn:microsoft.com/office/officeart/2005/8/layout/hList1"/>
    <dgm:cxn modelId="{F903FD8A-A786-4076-95BB-0AAE5E0F3A43}" srcId="{F7D9EE2A-99FE-4CB7-B070-3B932AC96730}" destId="{624CE8EE-342E-4B87-9399-71D4586DC4A4}" srcOrd="1" destOrd="0" parTransId="{B0ACD2F5-326E-478D-A99D-2DF4C795E6E2}" sibTransId="{77EF2BC3-DD71-4CDA-985B-6054A4F6FEF3}"/>
    <dgm:cxn modelId="{2A4CCAC8-C56C-4DF2-96B6-E335A2F2BF90}" srcId="{F7D9EE2A-99FE-4CB7-B070-3B932AC96730}" destId="{57261223-DD36-45FD-ACF3-B4B73D51640D}" srcOrd="0" destOrd="0" parTransId="{0C8CA2F0-E9AF-4A56-9D65-22B475132378}" sibTransId="{32BEC576-6D5A-4BB6-9EA5-3AFD65142073}"/>
    <dgm:cxn modelId="{728E37B5-DE18-B640-966D-3E9327D4E7D0}" type="presOf" srcId="{F7D9EE2A-99FE-4CB7-B070-3B932AC96730}" destId="{9DDD782D-1B38-4C9B-A621-D183CA686324}" srcOrd="0" destOrd="0" presId="urn:microsoft.com/office/officeart/2005/8/layout/hList1"/>
    <dgm:cxn modelId="{F4EAD202-2BE6-B144-BD7F-731412855050}" type="presOf" srcId="{624CE8EE-342E-4B87-9399-71D4586DC4A4}" destId="{C77F928E-39BB-4FE2-B497-6B4B49B060BB}" srcOrd="0" destOrd="1" presId="urn:microsoft.com/office/officeart/2005/8/layout/hList1"/>
    <dgm:cxn modelId="{B44A3D32-F88F-B64E-AFDB-B0F404D830BA}" type="presOf" srcId="{D6CDCCE7-98C3-40A3-921A-20FABAC2B8C9}" destId="{4128FADA-2509-4FB5-80D1-6654E3FAA4FF}" srcOrd="0" destOrd="0" presId="urn:microsoft.com/office/officeart/2005/8/layout/hList1"/>
    <dgm:cxn modelId="{BD133DDA-ECFE-AF43-B1AE-4566EF742F22}" type="presOf" srcId="{BC71B6BB-ADC7-4D08-BA55-D59BEBECB69D}" destId="{450B023C-555F-43B0-8129-44905E1A0FFC}" srcOrd="0" destOrd="0" presId="urn:microsoft.com/office/officeart/2005/8/layout/hList1"/>
    <dgm:cxn modelId="{8106BF5E-2306-9246-A7A4-D12A7E46E5AE}" type="presParOf" srcId="{01AF5900-6CAA-4C66-A675-A21B290934FE}" destId="{64674424-9BE0-41BA-A400-82C6763FF2A5}" srcOrd="0" destOrd="0" presId="urn:microsoft.com/office/officeart/2005/8/layout/hList1"/>
    <dgm:cxn modelId="{A71C2B6A-AEA6-6D46-A886-FC3181028633}" type="presParOf" srcId="{64674424-9BE0-41BA-A400-82C6763FF2A5}" destId="{9DDD782D-1B38-4C9B-A621-D183CA686324}" srcOrd="0" destOrd="0" presId="urn:microsoft.com/office/officeart/2005/8/layout/hList1"/>
    <dgm:cxn modelId="{7887C373-3E08-AB45-8D0F-0C98DFF878F2}" type="presParOf" srcId="{64674424-9BE0-41BA-A400-82C6763FF2A5}" destId="{C77F928E-39BB-4FE2-B497-6B4B49B060BB}" srcOrd="1" destOrd="0" presId="urn:microsoft.com/office/officeart/2005/8/layout/hList1"/>
    <dgm:cxn modelId="{0EA026BF-F6AA-FB41-BA0F-A98981C1D8B5}" type="presParOf" srcId="{01AF5900-6CAA-4C66-A675-A21B290934FE}" destId="{75886583-BEFC-457C-B9EB-BE55D031655B}" srcOrd="1" destOrd="0" presId="urn:microsoft.com/office/officeart/2005/8/layout/hList1"/>
    <dgm:cxn modelId="{D35AD5DF-236B-A34A-8B46-248C5BD42D9C}" type="presParOf" srcId="{01AF5900-6CAA-4C66-A675-A21B290934FE}" destId="{CF4ACA73-1F8E-42CC-8FA4-355CDC67BE79}" srcOrd="2" destOrd="0" presId="urn:microsoft.com/office/officeart/2005/8/layout/hList1"/>
    <dgm:cxn modelId="{51B796C9-02A8-E84D-B221-F5968771B49F}" type="presParOf" srcId="{CF4ACA73-1F8E-42CC-8FA4-355CDC67BE79}" destId="{450B023C-555F-43B0-8129-44905E1A0FFC}" srcOrd="0" destOrd="0" presId="urn:microsoft.com/office/officeart/2005/8/layout/hList1"/>
    <dgm:cxn modelId="{B6A06A33-C2FF-2243-A342-011CD1E97BEF}" type="presParOf" srcId="{CF4ACA73-1F8E-42CC-8FA4-355CDC67BE79}" destId="{4128FADA-2509-4FB5-80D1-6654E3FAA4F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FD0AD-0A15-4057-9DDC-0307EBE36687}">
      <dsp:nvSpPr>
        <dsp:cNvPr id="0" name=""/>
        <dsp:cNvSpPr/>
      </dsp:nvSpPr>
      <dsp:spPr>
        <a:xfrm>
          <a:off x="1371" y="539101"/>
          <a:ext cx="1817396" cy="1817396"/>
        </a:xfrm>
        <a:prstGeom prst="ellipse">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Your existing position</a:t>
          </a:r>
        </a:p>
      </dsp:txBody>
      <dsp:txXfrm>
        <a:off x="267522" y="805252"/>
        <a:ext cx="1285094" cy="1285094"/>
      </dsp:txXfrm>
    </dsp:sp>
    <dsp:sp modelId="{DF84665F-C9B5-4709-89E3-D44E669E11F3}">
      <dsp:nvSpPr>
        <dsp:cNvPr id="0" name=""/>
        <dsp:cNvSpPr/>
      </dsp:nvSpPr>
      <dsp:spPr>
        <a:xfrm>
          <a:off x="1966339" y="920755"/>
          <a:ext cx="1054089" cy="1054089"/>
        </a:xfrm>
        <a:prstGeom prst="mathPlus">
          <a:avLst/>
        </a:prstGeom>
        <a:solidFill>
          <a:schemeClr val="bg1">
            <a:lumMod val="50000"/>
          </a:schemeClr>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106058" y="1323839"/>
        <a:ext cx="774651" cy="247921"/>
      </dsp:txXfrm>
    </dsp:sp>
    <dsp:sp modelId="{80AE2174-A3FC-4C31-A656-77270FA7BD38}">
      <dsp:nvSpPr>
        <dsp:cNvPr id="0" name=""/>
        <dsp:cNvSpPr/>
      </dsp:nvSpPr>
      <dsp:spPr>
        <a:xfrm>
          <a:off x="3168001" y="539101"/>
          <a:ext cx="1817396" cy="1817396"/>
        </a:xfrm>
        <a:prstGeom prst="ellipse">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What’s going on in the environment</a:t>
          </a:r>
        </a:p>
      </dsp:txBody>
      <dsp:txXfrm>
        <a:off x="3434152" y="805252"/>
        <a:ext cx="1285094" cy="1285094"/>
      </dsp:txXfrm>
    </dsp:sp>
    <dsp:sp modelId="{5EBF1D68-536E-41E3-9D75-CEAF5253AD92}">
      <dsp:nvSpPr>
        <dsp:cNvPr id="0" name=""/>
        <dsp:cNvSpPr/>
      </dsp:nvSpPr>
      <dsp:spPr>
        <a:xfrm>
          <a:off x="5132970" y="920755"/>
          <a:ext cx="1054089" cy="1054089"/>
        </a:xfrm>
        <a:prstGeom prst="mathEqual">
          <a:avLst/>
        </a:prstGeom>
        <a:solidFill>
          <a:schemeClr val="bg1">
            <a:lumMod val="50000"/>
          </a:schemeClr>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272689" y="1137897"/>
        <a:ext cx="774651" cy="619805"/>
      </dsp:txXfrm>
    </dsp:sp>
    <dsp:sp modelId="{70C91854-8D68-498B-A525-86FDA9BEFDC1}">
      <dsp:nvSpPr>
        <dsp:cNvPr id="0" name=""/>
        <dsp:cNvSpPr/>
      </dsp:nvSpPr>
      <dsp:spPr>
        <a:xfrm>
          <a:off x="6334632" y="539101"/>
          <a:ext cx="1817396" cy="1817396"/>
        </a:xfrm>
        <a:prstGeom prst="ellipse">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What to do</a:t>
          </a:r>
        </a:p>
      </dsp:txBody>
      <dsp:txXfrm>
        <a:off x="6600783" y="805252"/>
        <a:ext cx="1285094" cy="1285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FD03F-3953-48B3-B2DE-E026CDF9CE06}">
      <dsp:nvSpPr>
        <dsp:cNvPr id="0" name=""/>
        <dsp:cNvSpPr/>
      </dsp:nvSpPr>
      <dsp:spPr>
        <a:xfrm>
          <a:off x="304799" y="0"/>
          <a:ext cx="1410487" cy="2544817"/>
        </a:xfrm>
        <a:prstGeom prst="rect">
          <a:avLst/>
        </a:prstGeom>
        <a:solidFill>
          <a:srgbClr val="FF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0" rIns="131445" bIns="29210" numCol="1" spcCol="1270" anchor="ctr" anchorCtr="0">
          <a:noAutofit/>
        </a:bodyPr>
        <a:lstStyle/>
        <a:p>
          <a:pPr lvl="0" algn="r" defTabSz="1022350">
            <a:lnSpc>
              <a:spcPct val="90000"/>
            </a:lnSpc>
            <a:spcBef>
              <a:spcPct val="0"/>
            </a:spcBef>
            <a:spcAft>
              <a:spcPct val="35000"/>
            </a:spcAft>
          </a:pPr>
          <a:r>
            <a:rPr lang="en-US" sz="2300" kern="1200" dirty="0"/>
            <a:t>Options</a:t>
          </a:r>
        </a:p>
      </dsp:txBody>
      <dsp:txXfrm rot="16200000">
        <a:off x="503463" y="813902"/>
        <a:ext cx="1994531" cy="366726"/>
      </dsp:txXfrm>
    </dsp:sp>
    <dsp:sp modelId="{A1668591-5531-469D-A01D-1D7FCCAEC7A3}">
      <dsp:nvSpPr>
        <dsp:cNvPr id="0" name=""/>
        <dsp:cNvSpPr/>
      </dsp:nvSpPr>
      <dsp:spPr>
        <a:xfrm>
          <a:off x="386283" y="0"/>
          <a:ext cx="1068730" cy="2557092"/>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a:t>Compete directly</a:t>
          </a:r>
        </a:p>
        <a:p>
          <a:pPr lvl="0" algn="l" defTabSz="711200">
            <a:lnSpc>
              <a:spcPct val="90000"/>
            </a:lnSpc>
            <a:spcBef>
              <a:spcPct val="0"/>
            </a:spcBef>
            <a:spcAft>
              <a:spcPct val="35000"/>
            </a:spcAft>
          </a:pPr>
          <a:r>
            <a:rPr lang="en-US" sz="1600" kern="1200" dirty="0"/>
            <a:t>Serve a different market</a:t>
          </a:r>
        </a:p>
        <a:p>
          <a:pPr lvl="0" algn="l" defTabSz="711200">
            <a:lnSpc>
              <a:spcPct val="90000"/>
            </a:lnSpc>
            <a:spcBef>
              <a:spcPct val="0"/>
            </a:spcBef>
            <a:spcAft>
              <a:spcPct val="35000"/>
            </a:spcAft>
          </a:pPr>
          <a:r>
            <a:rPr lang="en-US" sz="1600" kern="1200" dirty="0"/>
            <a:t>Create a new market</a:t>
          </a:r>
        </a:p>
      </dsp:txBody>
      <dsp:txXfrm>
        <a:off x="386283" y="0"/>
        <a:ext cx="1068730" cy="2557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877CB-4892-4B10-8E2F-E7BB5176D7B5}">
      <dsp:nvSpPr>
        <dsp:cNvPr id="0" name=""/>
        <dsp:cNvSpPr/>
      </dsp:nvSpPr>
      <dsp:spPr>
        <a:xfrm>
          <a:off x="0" y="662317"/>
          <a:ext cx="6934200" cy="743535"/>
        </a:xfrm>
        <a:prstGeom prst="roundRect">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a:t>New products for high-margin customers</a:t>
          </a:r>
        </a:p>
      </dsp:txBody>
      <dsp:txXfrm>
        <a:off x="36296" y="698613"/>
        <a:ext cx="6861608" cy="670943"/>
      </dsp:txXfrm>
    </dsp:sp>
    <dsp:sp modelId="{3D707698-DB0D-47E4-8873-B69907CBBFBE}">
      <dsp:nvSpPr>
        <dsp:cNvPr id="0" name=""/>
        <dsp:cNvSpPr/>
      </dsp:nvSpPr>
      <dsp:spPr>
        <a:xfrm>
          <a:off x="0" y="1495132"/>
          <a:ext cx="6934200" cy="743535"/>
        </a:xfrm>
        <a:prstGeom prst="roundRect">
          <a:avLst/>
        </a:prstGeom>
        <a:solidFill>
          <a:schemeClr val="bg1">
            <a:lumMod val="6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a:t>Cheap alternatives to existing products</a:t>
          </a:r>
        </a:p>
      </dsp:txBody>
      <dsp:txXfrm>
        <a:off x="36296" y="1531428"/>
        <a:ext cx="6861608" cy="670943"/>
      </dsp:txXfrm>
    </dsp:sp>
    <dsp:sp modelId="{DC9A2ED9-2CF6-4AF6-8B9D-FE6DFBF82DAD}">
      <dsp:nvSpPr>
        <dsp:cNvPr id="0" name=""/>
        <dsp:cNvSpPr/>
      </dsp:nvSpPr>
      <dsp:spPr>
        <a:xfrm>
          <a:off x="0" y="2327947"/>
          <a:ext cx="6934200" cy="743535"/>
        </a:xfrm>
        <a:prstGeom prst="roundRect">
          <a:avLst/>
        </a:prstGeom>
        <a:solidFill>
          <a:schemeClr val="bg1">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a:t>New products for “</a:t>
          </a:r>
          <a:r>
            <a:rPr lang="en-US" sz="3100" kern="1200" dirty="0" err="1"/>
            <a:t>nonconsumers</a:t>
          </a:r>
          <a:r>
            <a:rPr lang="en-US" sz="3100" kern="1200" dirty="0"/>
            <a:t>”</a:t>
          </a:r>
        </a:p>
      </dsp:txBody>
      <dsp:txXfrm>
        <a:off x="36296" y="2364243"/>
        <a:ext cx="6861608" cy="6709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AA050-13BB-43CF-869E-972E8828703B}">
      <dsp:nvSpPr>
        <dsp:cNvPr id="0" name=""/>
        <dsp:cNvSpPr/>
      </dsp:nvSpPr>
      <dsp:spPr>
        <a:xfrm rot="5400000">
          <a:off x="4435804" y="-1787406"/>
          <a:ext cx="766167" cy="453542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b="1" kern="1200" dirty="0"/>
            <a:t>Assets</a:t>
          </a:r>
        </a:p>
        <a:p>
          <a:pPr marL="171450" lvl="1" indent="-171450" algn="l" defTabSz="844550" rtl="0">
            <a:lnSpc>
              <a:spcPct val="90000"/>
            </a:lnSpc>
            <a:spcBef>
              <a:spcPct val="0"/>
            </a:spcBef>
            <a:spcAft>
              <a:spcPct val="15000"/>
            </a:spcAft>
            <a:buChar char="••"/>
          </a:pPr>
          <a:r>
            <a:rPr lang="en-US" sz="1900" i="1" kern="1200" dirty="0"/>
            <a:t>People, cash, products</a:t>
          </a:r>
        </a:p>
      </dsp:txBody>
      <dsp:txXfrm rot="-5400000">
        <a:off x="2551176" y="134623"/>
        <a:ext cx="4498023" cy="691365"/>
      </dsp:txXfrm>
    </dsp:sp>
    <dsp:sp modelId="{01B8C989-4BB4-40DB-938D-2E0F24BFDA46}">
      <dsp:nvSpPr>
        <dsp:cNvPr id="0" name=""/>
        <dsp:cNvSpPr/>
      </dsp:nvSpPr>
      <dsp:spPr>
        <a:xfrm>
          <a:off x="0" y="1451"/>
          <a:ext cx="2551176" cy="957708"/>
        </a:xfrm>
        <a:prstGeom prst="roundRect">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a:t>Resources</a:t>
          </a:r>
        </a:p>
      </dsp:txBody>
      <dsp:txXfrm>
        <a:off x="46751" y="48202"/>
        <a:ext cx="2457674" cy="864206"/>
      </dsp:txXfrm>
    </dsp:sp>
    <dsp:sp modelId="{1DE65750-DDE5-42F0-8949-60560AC1AE23}">
      <dsp:nvSpPr>
        <dsp:cNvPr id="0" name=""/>
        <dsp:cNvSpPr/>
      </dsp:nvSpPr>
      <dsp:spPr>
        <a:xfrm rot="5400000">
          <a:off x="4435804" y="-781812"/>
          <a:ext cx="766167" cy="4535424"/>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b="1" kern="1200" dirty="0"/>
            <a:t>Way of working</a:t>
          </a:r>
        </a:p>
        <a:p>
          <a:pPr marL="171450" lvl="1" indent="-171450" algn="l" defTabSz="844550" rtl="0">
            <a:lnSpc>
              <a:spcPct val="90000"/>
            </a:lnSpc>
            <a:spcBef>
              <a:spcPct val="0"/>
            </a:spcBef>
            <a:spcAft>
              <a:spcPct val="15000"/>
            </a:spcAft>
            <a:buChar char="••"/>
          </a:pPr>
          <a:r>
            <a:rPr lang="en-US" sz="1900" i="1" kern="1200" dirty="0"/>
            <a:t>Hiring, budgeting, product development</a:t>
          </a:r>
        </a:p>
      </dsp:txBody>
      <dsp:txXfrm rot="-5400000">
        <a:off x="2551176" y="1140217"/>
        <a:ext cx="4498023" cy="691365"/>
      </dsp:txXfrm>
    </dsp:sp>
    <dsp:sp modelId="{033068DC-7A25-4048-9E78-118026492024}">
      <dsp:nvSpPr>
        <dsp:cNvPr id="0" name=""/>
        <dsp:cNvSpPr/>
      </dsp:nvSpPr>
      <dsp:spPr>
        <a:xfrm>
          <a:off x="0" y="1007045"/>
          <a:ext cx="2551176" cy="957708"/>
        </a:xfrm>
        <a:prstGeom prst="roundRect">
          <a:avLst/>
        </a:prstGeom>
        <a:solidFill>
          <a:schemeClr val="bg1">
            <a:lumMod val="6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a:t>Processes</a:t>
          </a:r>
        </a:p>
      </dsp:txBody>
      <dsp:txXfrm>
        <a:off x="46751" y="1053796"/>
        <a:ext cx="2457674" cy="864206"/>
      </dsp:txXfrm>
    </dsp:sp>
    <dsp:sp modelId="{B85206EC-C681-43FF-AE9D-730924EDF149}">
      <dsp:nvSpPr>
        <dsp:cNvPr id="0" name=""/>
        <dsp:cNvSpPr/>
      </dsp:nvSpPr>
      <dsp:spPr>
        <a:xfrm rot="5400000">
          <a:off x="4435804" y="223782"/>
          <a:ext cx="766167" cy="4535424"/>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b="1" kern="1200" dirty="0"/>
            <a:t>Criteria used to make decisions</a:t>
          </a:r>
        </a:p>
        <a:p>
          <a:pPr marL="171450" lvl="1" indent="-171450" algn="l" defTabSz="844550" rtl="0">
            <a:lnSpc>
              <a:spcPct val="90000"/>
            </a:lnSpc>
            <a:spcBef>
              <a:spcPct val="0"/>
            </a:spcBef>
            <a:spcAft>
              <a:spcPct val="15000"/>
            </a:spcAft>
            <a:buChar char="••"/>
          </a:pPr>
          <a:r>
            <a:rPr lang="en-US" sz="1900" i="1" kern="1200" dirty="0"/>
            <a:t>Customer demands, ethics, cost structure</a:t>
          </a:r>
        </a:p>
      </dsp:txBody>
      <dsp:txXfrm rot="-5400000">
        <a:off x="2551176" y="2145812"/>
        <a:ext cx="4498023" cy="691365"/>
      </dsp:txXfrm>
    </dsp:sp>
    <dsp:sp modelId="{C34A2E0D-8D1A-40D7-B44F-A5960F55BA84}">
      <dsp:nvSpPr>
        <dsp:cNvPr id="0" name=""/>
        <dsp:cNvSpPr/>
      </dsp:nvSpPr>
      <dsp:spPr>
        <a:xfrm>
          <a:off x="0" y="2012639"/>
          <a:ext cx="2551176" cy="957708"/>
        </a:xfrm>
        <a:prstGeom prst="roundRect">
          <a:avLst/>
        </a:prstGeom>
        <a:solidFill>
          <a:schemeClr val="bg1">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kern="1200" dirty="0"/>
            <a:t>Values</a:t>
          </a:r>
        </a:p>
      </dsp:txBody>
      <dsp:txXfrm>
        <a:off x="46751" y="2059390"/>
        <a:ext cx="2457674" cy="864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E4A67-F729-4991-BF82-71EBEE76F6A1}">
      <dsp:nvSpPr>
        <dsp:cNvPr id="0" name=""/>
        <dsp:cNvSpPr/>
      </dsp:nvSpPr>
      <dsp:spPr>
        <a:xfrm>
          <a:off x="65324" y="524"/>
          <a:ext cx="3457500" cy="207450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a:t>Undershot Customers</a:t>
          </a:r>
        </a:p>
        <a:p>
          <a:pPr marL="171450" lvl="1" indent="-171450" algn="l" defTabSz="844550">
            <a:lnSpc>
              <a:spcPct val="90000"/>
            </a:lnSpc>
            <a:spcBef>
              <a:spcPct val="0"/>
            </a:spcBef>
            <a:spcAft>
              <a:spcPct val="15000"/>
            </a:spcAft>
            <a:buChar char="••"/>
          </a:pPr>
          <a:r>
            <a:rPr lang="en-US" sz="1900" kern="1200" dirty="0"/>
            <a:t>When companies are filling up-market need</a:t>
          </a:r>
        </a:p>
        <a:p>
          <a:pPr marL="171450" lvl="1" indent="-171450" algn="l" defTabSz="844550">
            <a:lnSpc>
              <a:spcPct val="90000"/>
            </a:lnSpc>
            <a:spcBef>
              <a:spcPct val="0"/>
            </a:spcBef>
            <a:spcAft>
              <a:spcPct val="15000"/>
            </a:spcAft>
            <a:buChar char="••"/>
          </a:pPr>
          <a:r>
            <a:rPr lang="en-US" sz="1900" kern="1200" dirty="0"/>
            <a:t>i.e., new data analytics software to handle “big data”</a:t>
          </a:r>
        </a:p>
      </dsp:txBody>
      <dsp:txXfrm>
        <a:off x="65324" y="524"/>
        <a:ext cx="3457500" cy="2074500"/>
      </dsp:txXfrm>
    </dsp:sp>
    <dsp:sp modelId="{299D023A-8920-4542-8A32-D2A0C913591B}">
      <dsp:nvSpPr>
        <dsp:cNvPr id="0" name=""/>
        <dsp:cNvSpPr/>
      </dsp:nvSpPr>
      <dsp:spPr>
        <a:xfrm>
          <a:off x="3868575" y="524"/>
          <a:ext cx="3457500" cy="207450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a:t>Overshot Customers</a:t>
          </a:r>
        </a:p>
        <a:p>
          <a:pPr marL="171450" lvl="1" indent="-171450" algn="l" defTabSz="844550">
            <a:lnSpc>
              <a:spcPct val="90000"/>
            </a:lnSpc>
            <a:spcBef>
              <a:spcPct val="0"/>
            </a:spcBef>
            <a:spcAft>
              <a:spcPct val="15000"/>
            </a:spcAft>
            <a:buChar char="••"/>
          </a:pPr>
          <a:r>
            <a:rPr lang="en-US" sz="1900" kern="1200" dirty="0"/>
            <a:t>When companies are filling down-market need</a:t>
          </a:r>
        </a:p>
        <a:p>
          <a:pPr marL="171450" lvl="1" indent="-171450" algn="l" defTabSz="844550">
            <a:lnSpc>
              <a:spcPct val="90000"/>
            </a:lnSpc>
            <a:spcBef>
              <a:spcPct val="0"/>
            </a:spcBef>
            <a:spcAft>
              <a:spcPct val="15000"/>
            </a:spcAft>
            <a:buChar char="••"/>
          </a:pPr>
          <a:r>
            <a:rPr lang="en-US" sz="1900" kern="1200" dirty="0"/>
            <a:t>i.e., Netbooks, Kindle Fire </a:t>
          </a:r>
        </a:p>
      </dsp:txBody>
      <dsp:txXfrm>
        <a:off x="3868575" y="524"/>
        <a:ext cx="3457500" cy="2074500"/>
      </dsp:txXfrm>
    </dsp:sp>
    <dsp:sp modelId="{3A3CE30A-4220-4606-9D3B-48E265875582}">
      <dsp:nvSpPr>
        <dsp:cNvPr id="0" name=""/>
        <dsp:cNvSpPr/>
      </dsp:nvSpPr>
      <dsp:spPr>
        <a:xfrm>
          <a:off x="65324" y="2420775"/>
          <a:ext cx="3457500" cy="207450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err="1"/>
            <a:t>Nonconsumers</a:t>
          </a:r>
          <a:endParaRPr lang="en-US" sz="2400" b="1" kern="1200" dirty="0"/>
        </a:p>
        <a:p>
          <a:pPr marL="171450" lvl="1" indent="-171450" algn="l" defTabSz="844550">
            <a:lnSpc>
              <a:spcPct val="90000"/>
            </a:lnSpc>
            <a:spcBef>
              <a:spcPct val="0"/>
            </a:spcBef>
            <a:spcAft>
              <a:spcPct val="15000"/>
            </a:spcAft>
            <a:buChar char="••"/>
          </a:pPr>
          <a:r>
            <a:rPr lang="en-US" sz="1900" kern="1200" dirty="0"/>
            <a:t>When new markets are being created</a:t>
          </a:r>
        </a:p>
        <a:p>
          <a:pPr marL="171450" lvl="1" indent="-171450" algn="l" defTabSz="844550">
            <a:lnSpc>
              <a:spcPct val="90000"/>
            </a:lnSpc>
            <a:spcBef>
              <a:spcPct val="0"/>
            </a:spcBef>
            <a:spcAft>
              <a:spcPct val="15000"/>
            </a:spcAft>
            <a:buChar char="••"/>
          </a:pPr>
          <a:r>
            <a:rPr lang="en-US" sz="1900" kern="1200" dirty="0"/>
            <a:t>i.e., Facebook, </a:t>
          </a:r>
          <a:r>
            <a:rPr lang="en-US" sz="1900" kern="1200" dirty="0" err="1"/>
            <a:t>iPad</a:t>
          </a:r>
          <a:endParaRPr lang="en-US" sz="1900" kern="1200" dirty="0"/>
        </a:p>
      </dsp:txBody>
      <dsp:txXfrm>
        <a:off x="65324" y="2420775"/>
        <a:ext cx="3457500" cy="2074500"/>
      </dsp:txXfrm>
    </dsp:sp>
    <dsp:sp modelId="{8A21E166-8195-48E6-82B7-71DC85FC9808}">
      <dsp:nvSpPr>
        <dsp:cNvPr id="0" name=""/>
        <dsp:cNvSpPr/>
      </dsp:nvSpPr>
      <dsp:spPr>
        <a:xfrm>
          <a:off x="3868575" y="2420775"/>
          <a:ext cx="3457500" cy="207450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a:t>Nonmarket Contexts</a:t>
          </a:r>
        </a:p>
        <a:p>
          <a:pPr marL="171450" lvl="1" indent="-171450" algn="l" defTabSz="844550">
            <a:lnSpc>
              <a:spcPct val="90000"/>
            </a:lnSpc>
            <a:spcBef>
              <a:spcPct val="0"/>
            </a:spcBef>
            <a:spcAft>
              <a:spcPct val="15000"/>
            </a:spcAft>
            <a:buChar char="••"/>
          </a:pPr>
          <a:r>
            <a:rPr lang="en-US" sz="1900" kern="1200" dirty="0"/>
            <a:t>Barriers to innovation are changing</a:t>
          </a:r>
        </a:p>
        <a:p>
          <a:pPr marL="171450" lvl="1" indent="-171450" algn="l" defTabSz="844550">
            <a:lnSpc>
              <a:spcPct val="90000"/>
            </a:lnSpc>
            <a:spcBef>
              <a:spcPct val="0"/>
            </a:spcBef>
            <a:spcAft>
              <a:spcPct val="15000"/>
            </a:spcAft>
            <a:buChar char="••"/>
          </a:pPr>
          <a:r>
            <a:rPr lang="en-US" sz="1900" kern="1200" dirty="0"/>
            <a:t>i.e., Government regulation</a:t>
          </a:r>
        </a:p>
      </dsp:txBody>
      <dsp:txXfrm>
        <a:off x="3868575" y="2420775"/>
        <a:ext cx="3457500" cy="20745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D782D-1B38-4C9B-A621-D183CA686324}">
      <dsp:nvSpPr>
        <dsp:cNvPr id="0" name=""/>
        <dsp:cNvSpPr/>
      </dsp:nvSpPr>
      <dsp:spPr>
        <a:xfrm>
          <a:off x="40" y="117990"/>
          <a:ext cx="3845569" cy="806400"/>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kern="1200" dirty="0"/>
            <a:t>Process Thinking</a:t>
          </a:r>
        </a:p>
      </dsp:txBody>
      <dsp:txXfrm>
        <a:off x="40" y="117990"/>
        <a:ext cx="3845569" cy="806400"/>
      </dsp:txXfrm>
    </dsp:sp>
    <dsp:sp modelId="{C77F928E-39BB-4FE2-B497-6B4B49B060BB}">
      <dsp:nvSpPr>
        <dsp:cNvPr id="0" name=""/>
        <dsp:cNvSpPr/>
      </dsp:nvSpPr>
      <dsp:spPr>
        <a:xfrm>
          <a:off x="40" y="924390"/>
          <a:ext cx="3845569" cy="284381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a:t>Considering the system as a collection of independent processes</a:t>
          </a:r>
        </a:p>
        <a:p>
          <a:pPr marL="285750" lvl="1" indent="-285750" algn="l" defTabSz="1244600" rtl="0">
            <a:lnSpc>
              <a:spcPct val="90000"/>
            </a:lnSpc>
            <a:spcBef>
              <a:spcPct val="0"/>
            </a:spcBef>
            <a:spcAft>
              <a:spcPct val="15000"/>
            </a:spcAft>
            <a:buChar char="••"/>
          </a:pPr>
          <a:r>
            <a:rPr lang="en-US" sz="2800" kern="1200" dirty="0"/>
            <a:t>Decompose and optimize</a:t>
          </a:r>
        </a:p>
      </dsp:txBody>
      <dsp:txXfrm>
        <a:off x="40" y="924390"/>
        <a:ext cx="3845569" cy="2843819"/>
      </dsp:txXfrm>
    </dsp:sp>
    <dsp:sp modelId="{450B023C-555F-43B0-8129-44905E1A0FFC}">
      <dsp:nvSpPr>
        <dsp:cNvPr id="0" name=""/>
        <dsp:cNvSpPr/>
      </dsp:nvSpPr>
      <dsp:spPr>
        <a:xfrm>
          <a:off x="4383989" y="117990"/>
          <a:ext cx="3845569" cy="806400"/>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kern="1200" dirty="0"/>
            <a:t>Systems Thinking</a:t>
          </a:r>
        </a:p>
      </dsp:txBody>
      <dsp:txXfrm>
        <a:off x="4383989" y="117990"/>
        <a:ext cx="3845569" cy="806400"/>
      </dsp:txXfrm>
    </dsp:sp>
    <dsp:sp modelId="{4128FADA-2509-4FB5-80D1-6654E3FAA4FF}">
      <dsp:nvSpPr>
        <dsp:cNvPr id="0" name=""/>
        <dsp:cNvSpPr/>
      </dsp:nvSpPr>
      <dsp:spPr>
        <a:xfrm>
          <a:off x="4383989" y="924390"/>
          <a:ext cx="3845569" cy="284381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a:t>Considering the system as a collection of integrated processes</a:t>
          </a:r>
        </a:p>
        <a:p>
          <a:pPr marL="285750" lvl="1" indent="-285750" algn="l" defTabSz="1244600" rtl="0">
            <a:lnSpc>
              <a:spcPct val="90000"/>
            </a:lnSpc>
            <a:spcBef>
              <a:spcPct val="0"/>
            </a:spcBef>
            <a:spcAft>
              <a:spcPct val="15000"/>
            </a:spcAft>
            <a:buChar char="••"/>
          </a:pPr>
          <a:r>
            <a:rPr lang="en-US" sz="2800" kern="1200" dirty="0"/>
            <a:t>Synthesize and optimize</a:t>
          </a:r>
        </a:p>
      </dsp:txBody>
      <dsp:txXfrm>
        <a:off x="4383989" y="924390"/>
        <a:ext cx="3845569" cy="284381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4514D-04C1-0E40-8037-2786EAF2B2B4}" type="datetimeFigureOut">
              <a:rPr lang="en-US" smtClean="0"/>
              <a:t>3/19/2016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45113-87DB-5B4E-A1B6-C6D7410ACAEB}" type="slidenum">
              <a:rPr lang="en-US" smtClean="0"/>
              <a:t>‹#›</a:t>
            </a:fld>
            <a:endParaRPr lang="en-US"/>
          </a:p>
        </p:txBody>
      </p:sp>
    </p:spTree>
    <p:extLst>
      <p:ext uri="{BB962C8B-B14F-4D97-AF65-F5344CB8AC3E}">
        <p14:creationId xmlns:p14="http://schemas.microsoft.com/office/powerpoint/2010/main" val="4234406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3/19/2016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20656984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2</a:t>
            </a:fld>
            <a:endParaRPr lang="en-US"/>
          </a:p>
        </p:txBody>
      </p:sp>
    </p:spTree>
    <p:extLst>
      <p:ext uri="{BB962C8B-B14F-4D97-AF65-F5344CB8AC3E}">
        <p14:creationId xmlns:p14="http://schemas.microsoft.com/office/powerpoint/2010/main" val="2886978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6</a:t>
            </a:fld>
            <a:endParaRPr lang="en-US"/>
          </a:p>
        </p:txBody>
      </p:sp>
    </p:spTree>
    <p:extLst>
      <p:ext uri="{BB962C8B-B14F-4D97-AF65-F5344CB8AC3E}">
        <p14:creationId xmlns:p14="http://schemas.microsoft.com/office/powerpoint/2010/main" val="2482122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7</a:t>
            </a:fld>
            <a:endParaRPr lang="en-US"/>
          </a:p>
        </p:txBody>
      </p:sp>
    </p:spTree>
    <p:extLst>
      <p:ext uri="{BB962C8B-B14F-4D97-AF65-F5344CB8AC3E}">
        <p14:creationId xmlns:p14="http://schemas.microsoft.com/office/powerpoint/2010/main" val="2656034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 – KINDLE and how it affected publishing industry</a:t>
            </a:r>
          </a:p>
        </p:txBody>
      </p:sp>
      <p:sp>
        <p:nvSpPr>
          <p:cNvPr id="4" name="Slide Number Placeholder 3"/>
          <p:cNvSpPr>
            <a:spLocks noGrp="1"/>
          </p:cNvSpPr>
          <p:nvPr>
            <p:ph type="sldNum" sz="quarter" idx="10"/>
          </p:nvPr>
        </p:nvSpPr>
        <p:spPr/>
        <p:txBody>
          <a:bodyPr/>
          <a:lstStyle/>
          <a:p>
            <a:fld id="{27B968C2-4BBA-F54B-BF8D-578F58770B7E}" type="slidenum">
              <a:rPr lang="en-US" smtClean="0"/>
              <a:pPr/>
              <a:t>15</a:t>
            </a:fld>
            <a:endParaRPr lang="en-US"/>
          </a:p>
        </p:txBody>
      </p:sp>
    </p:spTree>
    <p:extLst>
      <p:ext uri="{BB962C8B-B14F-4D97-AF65-F5344CB8AC3E}">
        <p14:creationId xmlns:p14="http://schemas.microsoft.com/office/powerpoint/2010/main" val="3181144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 – KINDLE and how it affected publishing industry</a:t>
            </a:r>
          </a:p>
        </p:txBody>
      </p:sp>
      <p:sp>
        <p:nvSpPr>
          <p:cNvPr id="4" name="Slide Number Placeholder 3"/>
          <p:cNvSpPr>
            <a:spLocks noGrp="1"/>
          </p:cNvSpPr>
          <p:nvPr>
            <p:ph type="sldNum" sz="quarter" idx="10"/>
          </p:nvPr>
        </p:nvSpPr>
        <p:spPr/>
        <p:txBody>
          <a:bodyPr/>
          <a:lstStyle/>
          <a:p>
            <a:fld id="{27B968C2-4BBA-F54B-BF8D-578F58770B7E}" type="slidenum">
              <a:rPr lang="en-US" smtClean="0"/>
              <a:pPr/>
              <a:t>16</a:t>
            </a:fld>
            <a:endParaRPr lang="en-US"/>
          </a:p>
        </p:txBody>
      </p:sp>
    </p:spTree>
    <p:extLst>
      <p:ext uri="{BB962C8B-B14F-4D97-AF65-F5344CB8AC3E}">
        <p14:creationId xmlns:p14="http://schemas.microsoft.com/office/powerpoint/2010/main" val="1321372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7D6F30-B90C-4B8B-A9EC-5A92029B9428}" type="datetimeFigureOut">
              <a:rPr lang="en-US" smtClean="0"/>
              <a:pPr/>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6F30-B90C-4B8B-A9EC-5A92029B9428}" type="datetimeFigureOut">
              <a:rPr lang="en-US" smtClean="0"/>
              <a:pPr/>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6F30-B90C-4B8B-A9EC-5A92029B9428}" type="datetimeFigureOut">
              <a:rPr lang="en-US" smtClean="0"/>
              <a:pPr/>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6F30-B90C-4B8B-A9EC-5A92029B9428}" type="datetimeFigureOut">
              <a:rPr lang="en-US" smtClean="0"/>
              <a:pPr/>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7D6F30-B90C-4B8B-A9EC-5A92029B9428}" type="datetimeFigureOut">
              <a:rPr lang="en-US" smtClean="0"/>
              <a:pPr/>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7D6F30-B90C-4B8B-A9EC-5A92029B9428}" type="datetimeFigureOut">
              <a:rPr lang="en-US" smtClean="0"/>
              <a:pPr/>
              <a:t>3/19/2016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7D6F30-B90C-4B8B-A9EC-5A92029B9428}" type="datetimeFigureOut">
              <a:rPr lang="en-US" smtClean="0"/>
              <a:pPr/>
              <a:t>3/19/2016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3/19/2016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3/19/2016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uportal3.temple.edu/tuc/lynda/interim.jsp"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505199"/>
          </a:xfrm>
        </p:spPr>
        <p:txBody>
          <a:bodyPr>
            <a:normAutofit fontScale="90000"/>
          </a:bodyPr>
          <a:lstStyle/>
          <a:p>
            <a:r>
              <a:rPr lang="en-US" sz="6667" b="1" dirty="0">
                <a:solidFill>
                  <a:srgbClr val="FF0000"/>
                </a:solidFill>
              </a:rPr>
              <a:t>MIS 5402</a:t>
            </a:r>
            <a:br>
              <a:rPr lang="en-US" dirty="0">
                <a:solidFill>
                  <a:srgbClr val="000000"/>
                </a:solidFill>
              </a:rPr>
            </a:br>
            <a:r>
              <a:rPr lang="en-US" dirty="0">
                <a:solidFill>
                  <a:srgbClr val="000000"/>
                </a:solidFill>
              </a:rPr>
              <a:t>Managing Technology and Systems</a:t>
            </a:r>
            <a:br>
              <a:rPr lang="en-US" dirty="0">
                <a:solidFill>
                  <a:srgbClr val="000000"/>
                </a:solidFill>
              </a:rPr>
            </a:br>
            <a:br>
              <a:rPr lang="en-US" dirty="0">
                <a:solidFill>
                  <a:srgbClr val="000000"/>
                </a:solidFill>
              </a:rPr>
            </a:br>
            <a:r>
              <a:rPr lang="en-US" sz="2667" dirty="0">
                <a:solidFill>
                  <a:srgbClr val="000000"/>
                </a:solidFill>
              </a:rPr>
              <a:t>Week 4:  Disruptive Innovation</a:t>
            </a:r>
          </a:p>
        </p:txBody>
      </p:sp>
      <p:sp>
        <p:nvSpPr>
          <p:cNvPr id="3" name="Subtitle 2"/>
          <p:cNvSpPr>
            <a:spLocks noGrp="1"/>
          </p:cNvSpPr>
          <p:nvPr>
            <p:ph type="subTitle" idx="1"/>
          </p:nvPr>
        </p:nvSpPr>
        <p:spPr>
          <a:xfrm>
            <a:off x="1371600" y="4495800"/>
            <a:ext cx="6400800" cy="1752600"/>
          </a:xfrm>
        </p:spPr>
        <p:txBody>
          <a:bodyPr>
            <a:normAutofit/>
          </a:bodyPr>
          <a:lstStyle/>
          <a:p>
            <a:r>
              <a:rPr lang="en-US" dirty="0">
                <a:solidFill>
                  <a:srgbClr val="000000"/>
                </a:solidFill>
              </a:rPr>
              <a:t>Spring 2016</a:t>
            </a:r>
          </a:p>
          <a:p>
            <a:r>
              <a:rPr lang="en-US" sz="2400" dirty="0">
                <a:solidFill>
                  <a:schemeClr val="tx1">
                    <a:lumMod val="50000"/>
                    <a:lumOff val="50000"/>
                  </a:schemeClr>
                </a:solidFill>
              </a:rPr>
              <a:t>David S. McGettigan</a:t>
            </a:r>
          </a:p>
        </p:txBody>
      </p:sp>
      <p:sp>
        <p:nvSpPr>
          <p:cNvPr id="4" name="TextBox 3"/>
          <p:cNvSpPr txBox="1"/>
          <p:nvPr/>
        </p:nvSpPr>
        <p:spPr>
          <a:xfrm>
            <a:off x="3412238" y="6324600"/>
            <a:ext cx="5731762" cy="276999"/>
          </a:xfrm>
          <a:prstGeom prst="rect">
            <a:avLst/>
          </a:prstGeom>
          <a:noFill/>
        </p:spPr>
        <p:txBody>
          <a:bodyPr wrap="none" rtlCol="0">
            <a:spAutoFit/>
          </a:bodyPr>
          <a:lstStyle/>
          <a:p>
            <a:pPr algn="r"/>
            <a:r>
              <a:rPr lang="en-US" sz="1200" i="1" dirty="0">
                <a:solidFill>
                  <a:schemeClr val="tx1">
                    <a:lumMod val="50000"/>
                    <a:lumOff val="50000"/>
                  </a:schemeClr>
                </a:solidFill>
              </a:rPr>
              <a:t>Adapted from material by James </a:t>
            </a:r>
            <a:r>
              <a:rPr lang="en-US" sz="1200" i="1" dirty="0" err="1">
                <a:solidFill>
                  <a:schemeClr val="tx1">
                    <a:lumMod val="50000"/>
                    <a:lumOff val="50000"/>
                  </a:schemeClr>
                </a:solidFill>
              </a:rPr>
              <a:t>Moustafelos</a:t>
            </a:r>
            <a:r>
              <a:rPr lang="en-US" sz="1200" i="1" dirty="0">
                <a:solidFill>
                  <a:schemeClr val="tx1">
                    <a:lumMod val="50000"/>
                    <a:lumOff val="50000"/>
                  </a:schemeClr>
                </a:solidFill>
              </a:rPr>
              <a:t>,  Munir Mandviwalla and Steven L. Johnson</a:t>
            </a:r>
          </a:p>
        </p:txBody>
      </p:sp>
    </p:spTree>
    <p:extLst>
      <p:ext uri="{BB962C8B-B14F-4D97-AF65-F5344CB8AC3E}">
        <p14:creationId xmlns:p14="http://schemas.microsoft.com/office/powerpoint/2010/main" val="273658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Responding to Disruptive Innovations</a:t>
            </a:r>
          </a:p>
        </p:txBody>
      </p:sp>
      <p:graphicFrame>
        <p:nvGraphicFramePr>
          <p:cNvPr id="4" name="Diagram 3"/>
          <p:cNvGraphicFramePr/>
          <p:nvPr>
            <p:extLst>
              <p:ext uri="{D42A27DB-BD31-4B8C-83A1-F6EECF244321}">
                <p14:modId xmlns:p14="http://schemas.microsoft.com/office/powerpoint/2010/main" val="492080794"/>
              </p:ext>
            </p:extLst>
          </p:nvPr>
        </p:nvGraphicFramePr>
        <p:xfrm>
          <a:off x="609600" y="1676400"/>
          <a:ext cx="81534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273775188"/>
              </p:ext>
            </p:extLst>
          </p:nvPr>
        </p:nvGraphicFramePr>
        <p:xfrm>
          <a:off x="6858000" y="4114800"/>
          <a:ext cx="2133600" cy="25570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8636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So how do companies innovate?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7554886"/>
              </p:ext>
            </p:extLst>
          </p:nvPr>
        </p:nvGraphicFramePr>
        <p:xfrm>
          <a:off x="1143000" y="1524000"/>
          <a:ext cx="69342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4690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Resources, Processes, Values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4738215"/>
              </p:ext>
            </p:extLst>
          </p:nvPr>
        </p:nvGraphicFramePr>
        <p:xfrm>
          <a:off x="1066800" y="1524000"/>
          <a:ext cx="7086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0" y="6334780"/>
            <a:ext cx="8686800" cy="523220"/>
          </a:xfrm>
          <a:prstGeom prst="rect">
            <a:avLst/>
          </a:prstGeom>
        </p:spPr>
        <p:txBody>
          <a:bodyPr wrap="square">
            <a:spAutoFit/>
          </a:bodyPr>
          <a:lstStyle/>
          <a:p>
            <a:r>
              <a:rPr lang="en-US" sz="1400" dirty="0">
                <a:solidFill>
                  <a:schemeClr val="bg1"/>
                </a:solidFill>
              </a:rPr>
              <a:t>Source: Christensen, C., Anthony, S., and Roth, E. “Seeing What’s Next: Using the Theories of Innovation to Predict Industry Change.” Harvard Business School Press, 2006, p.6. </a:t>
            </a:r>
          </a:p>
        </p:txBody>
      </p:sp>
      <p:sp>
        <p:nvSpPr>
          <p:cNvPr id="8" name="Rounded Rectangle 7"/>
          <p:cNvSpPr/>
          <p:nvPr/>
        </p:nvSpPr>
        <p:spPr>
          <a:xfrm>
            <a:off x="990600" y="4953000"/>
            <a:ext cx="7162800" cy="1676400"/>
          </a:xfrm>
          <a:prstGeom prst="roundRect">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a:t>HOW do these determine whether a company embraces or ignores a disruptive innovation?</a:t>
            </a:r>
          </a:p>
        </p:txBody>
      </p:sp>
    </p:spTree>
    <p:extLst>
      <p:ext uri="{BB962C8B-B14F-4D97-AF65-F5344CB8AC3E}">
        <p14:creationId xmlns:p14="http://schemas.microsoft.com/office/powerpoint/2010/main" val="4093682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Understanding Signals of Change</a:t>
            </a:r>
          </a:p>
        </p:txBody>
      </p:sp>
      <p:graphicFrame>
        <p:nvGraphicFramePr>
          <p:cNvPr id="5" name="Diagram 4"/>
          <p:cNvGraphicFramePr/>
          <p:nvPr>
            <p:extLst>
              <p:ext uri="{D42A27DB-BD31-4B8C-83A1-F6EECF244321}">
                <p14:modId xmlns:p14="http://schemas.microsoft.com/office/powerpoint/2010/main" val="3354010845"/>
              </p:ext>
            </p:extLst>
          </p:nvPr>
        </p:nvGraphicFramePr>
        <p:xfrm>
          <a:off x="838200" y="1676400"/>
          <a:ext cx="7391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0" y="6334780"/>
            <a:ext cx="8686800" cy="523220"/>
          </a:xfrm>
          <a:prstGeom prst="rect">
            <a:avLst/>
          </a:prstGeom>
        </p:spPr>
        <p:txBody>
          <a:bodyPr wrap="square">
            <a:spAutoFit/>
          </a:bodyPr>
          <a:lstStyle/>
          <a:p>
            <a:r>
              <a:rPr lang="en-US" sz="1400" dirty="0">
                <a:solidFill>
                  <a:schemeClr val="bg1"/>
                </a:solidFill>
              </a:rPr>
              <a:t>Source: Christensen, C., Anthony, S., and Roth, E. “Seeing What’s Next: Using the Theories of Innovation to Predict Industry Change.” Harvard Business School Press, 2006, p.2. </a:t>
            </a:r>
          </a:p>
        </p:txBody>
      </p:sp>
    </p:spTree>
    <p:extLst>
      <p:ext uri="{BB962C8B-B14F-4D97-AF65-F5344CB8AC3E}">
        <p14:creationId xmlns:p14="http://schemas.microsoft.com/office/powerpoint/2010/main" val="408785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Systems Thinking Versus Process Thinking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252464"/>
              </p:ext>
            </p:extLst>
          </p:nvPr>
        </p:nvGraphicFramePr>
        <p:xfrm>
          <a:off x="533400" y="2133600"/>
          <a:ext cx="8229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14400" y="6096000"/>
            <a:ext cx="7467600" cy="523220"/>
          </a:xfrm>
          <a:prstGeom prst="rect">
            <a:avLst/>
          </a:prstGeom>
          <a:noFill/>
        </p:spPr>
        <p:txBody>
          <a:bodyPr wrap="square" rtlCol="0">
            <a:spAutoFit/>
          </a:bodyPr>
          <a:lstStyle/>
          <a:p>
            <a:pPr algn="ctr"/>
            <a:r>
              <a:rPr lang="en-US" sz="2800" b="1" dirty="0">
                <a:solidFill>
                  <a:srgbClr val="000000"/>
                </a:solidFill>
              </a:rPr>
              <a:t>For what types of problems is each best suited?</a:t>
            </a:r>
          </a:p>
        </p:txBody>
      </p:sp>
    </p:spTree>
    <p:extLst>
      <p:ext uri="{BB962C8B-B14F-4D97-AF65-F5344CB8AC3E}">
        <p14:creationId xmlns:p14="http://schemas.microsoft.com/office/powerpoint/2010/main" val="3588233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01747" y="1905000"/>
            <a:ext cx="6989654" cy="4343400"/>
          </a:xfrm>
        </p:spPr>
        <p:txBody>
          <a:bodyPr>
            <a:normAutofit fontScale="90000"/>
          </a:bodyPr>
          <a:lstStyle/>
          <a:p>
            <a:pPr lvl="0" algn="l"/>
            <a:r>
              <a:rPr lang="en-US" sz="3600" spc="200" dirty="0">
                <a:solidFill>
                  <a:srgbClr val="595959"/>
                </a:solidFill>
                <a:latin typeface="Helvetica Neue"/>
                <a:cs typeface="Helvetica Neue"/>
              </a:rPr>
              <a:t>Let’s revisit the question …</a:t>
            </a:r>
            <a:br>
              <a:rPr lang="en-US" sz="3600" spc="200" dirty="0">
                <a:solidFill>
                  <a:srgbClr val="595959"/>
                </a:solidFill>
                <a:latin typeface="Helvetica Neue"/>
                <a:cs typeface="Helvetica Neue"/>
              </a:rPr>
            </a:br>
            <a:br>
              <a:rPr lang="en-US" sz="3600" spc="200" dirty="0">
                <a:solidFill>
                  <a:srgbClr val="595959"/>
                </a:solidFill>
                <a:latin typeface="Helvetica Neue"/>
                <a:cs typeface="Helvetica Neue"/>
              </a:rPr>
            </a:br>
            <a:r>
              <a:rPr lang="en-US" sz="3600" dirty="0"/>
              <a:t>Would Kodak’s position be different had the company adopted a different strategy in the 80s and 90s, or was the actual outcome inevitable?</a:t>
            </a:r>
            <a:br>
              <a:rPr lang="en-US" sz="3600" dirty="0"/>
            </a:br>
            <a:endParaRPr lang="en-US" dirty="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01747" y="1905000"/>
            <a:ext cx="6989654" cy="4343400"/>
          </a:xfrm>
        </p:spPr>
        <p:txBody>
          <a:bodyPr>
            <a:normAutofit fontScale="90000"/>
          </a:bodyPr>
          <a:lstStyle/>
          <a:p>
            <a:pPr lvl="0" algn="l"/>
            <a:r>
              <a:rPr lang="en-US" sz="3600" spc="200" dirty="0">
                <a:solidFill>
                  <a:srgbClr val="595959"/>
                </a:solidFill>
                <a:latin typeface="Helvetica Neue"/>
                <a:cs typeface="Helvetica Neue"/>
              </a:rPr>
              <a:t>From the reading assignment …</a:t>
            </a:r>
            <a:br>
              <a:rPr lang="en-US" sz="3600" spc="200" dirty="0">
                <a:solidFill>
                  <a:srgbClr val="595959"/>
                </a:solidFill>
                <a:latin typeface="Helvetica Neue"/>
                <a:cs typeface="Helvetica Neue"/>
              </a:rPr>
            </a:br>
            <a:br>
              <a:rPr lang="en-US" sz="3600" spc="200" dirty="0">
                <a:solidFill>
                  <a:srgbClr val="595959"/>
                </a:solidFill>
                <a:latin typeface="Helvetica Neue"/>
                <a:cs typeface="Helvetica Neue"/>
              </a:rPr>
            </a:br>
            <a:r>
              <a:rPr lang="en-US" sz="3100" dirty="0"/>
              <a:t>Describe the disruptive innovation at ABB.</a:t>
            </a:r>
            <a:br>
              <a:rPr lang="en-US" sz="3100" dirty="0"/>
            </a:br>
            <a:br>
              <a:rPr lang="en-US" sz="3100" dirty="0"/>
            </a:br>
            <a:r>
              <a:rPr lang="en-US" sz="3100" dirty="0"/>
              <a:t>Where was ABB on the curves outlined on slide 9?</a:t>
            </a:r>
            <a:br>
              <a:rPr lang="en-US" sz="3100" dirty="0"/>
            </a:br>
            <a:br>
              <a:rPr lang="en-US" sz="3100" dirty="0"/>
            </a:br>
            <a:r>
              <a:rPr lang="en-US" sz="3100" dirty="0"/>
              <a:t>Does their innovation create a strategic advantage?  If so, how can it be sustained in the long term?</a:t>
            </a:r>
            <a:endParaRPr lang="en-US" sz="3100" dirty="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extLst>
      <p:ext uri="{BB962C8B-B14F-4D97-AF65-F5344CB8AC3E}">
        <p14:creationId xmlns:p14="http://schemas.microsoft.com/office/powerpoint/2010/main" val="1583323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6324601"/>
          </a:xfrm>
        </p:spPr>
        <p:txBody>
          <a:bodyPr>
            <a:normAutofit fontScale="90000"/>
          </a:bodyPr>
          <a:lstStyle/>
          <a:p>
            <a:pPr algn="l"/>
            <a:r>
              <a:rPr lang="en-US" b="1" dirty="0">
                <a:solidFill>
                  <a:srgbClr val="000000"/>
                </a:solidFill>
              </a:rPr>
              <a:t>Next Week:</a:t>
            </a:r>
            <a:r>
              <a:rPr lang="en-US" b="1" dirty="0">
                <a:solidFill>
                  <a:srgbClr val="FF0000"/>
                </a:solidFill>
              </a:rPr>
              <a:t> Learn IT Assignments #2</a:t>
            </a:r>
            <a:br>
              <a:rPr lang="en-US" dirty="0">
                <a:solidFill>
                  <a:srgbClr val="000000"/>
                </a:solidFill>
              </a:rPr>
            </a:br>
            <a:r>
              <a:rPr lang="en-US" sz="2000" b="1" dirty="0"/>
              <a:t>Activity: Lynda.com Software Training</a:t>
            </a:r>
            <a:br>
              <a:rPr lang="en-US" sz="2000" b="1" dirty="0"/>
            </a:br>
            <a:br>
              <a:rPr lang="en-US" sz="1800" b="1" dirty="0"/>
            </a:br>
            <a:r>
              <a:rPr lang="en-US" sz="1800" b="1" dirty="0"/>
              <a:t>Overview</a:t>
            </a:r>
            <a:br>
              <a:rPr lang="en-US" sz="1800" b="1" dirty="0"/>
            </a:br>
            <a:r>
              <a:rPr lang="en-US" sz="1800" dirty="0"/>
              <a:t>As a student at Temple University you have access to the technology training materials at lynda.com</a:t>
            </a:r>
            <a:br>
              <a:rPr lang="en-US" sz="1800" dirty="0"/>
            </a:br>
            <a:br>
              <a:rPr lang="en-US" sz="1800" dirty="0"/>
            </a:br>
            <a:r>
              <a:rPr lang="en-US" sz="1800" b="1" dirty="0"/>
              <a:t>Activity Requirements</a:t>
            </a:r>
            <a:br>
              <a:rPr lang="en-US" sz="1800" b="1" dirty="0"/>
            </a:br>
            <a:r>
              <a:rPr lang="en-US" sz="1800" dirty="0"/>
              <a:t>Login at </a:t>
            </a:r>
            <a:r>
              <a:rPr lang="en-US" sz="1800" dirty="0">
                <a:hlinkClick r:id="rId2"/>
              </a:rPr>
              <a:t>lynda.com</a:t>
            </a:r>
            <a:br>
              <a:rPr lang="en-US" sz="1800" dirty="0"/>
            </a:br>
            <a:r>
              <a:rPr lang="en-US" sz="1800" dirty="0"/>
              <a:t>Select one or more training modules (target 45-90 minutes of content length)</a:t>
            </a:r>
            <a:br>
              <a:rPr lang="en-US" sz="1800" dirty="0"/>
            </a:br>
            <a:br>
              <a:rPr lang="en-US" sz="1800" dirty="0"/>
            </a:br>
            <a:r>
              <a:rPr lang="en-US" sz="1800" b="1" dirty="0">
                <a:solidFill>
                  <a:srgbClr val="FF0000"/>
                </a:solidFill>
              </a:rPr>
              <a:t>IMPORTANT:  Find a topic of interest to you or that aligns with a business need in your job.</a:t>
            </a:r>
            <a:br>
              <a:rPr lang="en-US" sz="1800" dirty="0"/>
            </a:br>
            <a:br>
              <a:rPr lang="en-US" sz="1800" dirty="0"/>
            </a:br>
            <a:r>
              <a:rPr lang="en-US" sz="1800" dirty="0"/>
              <a:t>Complete the module(s)</a:t>
            </a:r>
            <a:br>
              <a:rPr lang="en-US" sz="1800" dirty="0"/>
            </a:br>
            <a:r>
              <a:rPr lang="en-US" sz="1800" dirty="0"/>
              <a:t>Prepare a 1 page document answering the following questions </a:t>
            </a:r>
            <a:br>
              <a:rPr lang="en-US" sz="1800" dirty="0"/>
            </a:br>
            <a:r>
              <a:rPr lang="en-US" sz="1800" dirty="0"/>
              <a:t>-  What module(s) did you complete?</a:t>
            </a:r>
            <a:br>
              <a:rPr lang="en-US" sz="1800" dirty="0"/>
            </a:br>
            <a:r>
              <a:rPr lang="en-US" sz="1800" dirty="0"/>
              <a:t>-  Why did you make this selection?</a:t>
            </a:r>
            <a:br>
              <a:rPr lang="en-US" sz="1800" dirty="0"/>
            </a:br>
            <a:r>
              <a:rPr lang="en-US" sz="1800" dirty="0"/>
              <a:t>-  What are 3 key things you learned?</a:t>
            </a:r>
            <a:br>
              <a:rPr lang="en-US" sz="1800" dirty="0"/>
            </a:br>
            <a:r>
              <a:rPr lang="en-US" sz="1800" dirty="0"/>
              <a:t>-  Are you likely to use this resource again? Would you recommend it to others? Why or why not?</a:t>
            </a:r>
            <a:br>
              <a:rPr lang="en-US" sz="1800" dirty="0"/>
            </a:br>
            <a:br>
              <a:rPr lang="en-US" sz="1800" dirty="0"/>
            </a:br>
            <a:r>
              <a:rPr lang="en-US" sz="1800" dirty="0"/>
              <a:t>Submit a hard copy of your 1 page summary by the assigned due date.</a:t>
            </a:r>
          </a:p>
        </p:txBody>
      </p:sp>
    </p:spTree>
    <p:extLst>
      <p:ext uri="{BB962C8B-B14F-4D97-AF65-F5344CB8AC3E}">
        <p14:creationId xmlns:p14="http://schemas.microsoft.com/office/powerpoint/2010/main" val="2736581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6324601"/>
          </a:xfrm>
        </p:spPr>
        <p:txBody>
          <a:bodyPr>
            <a:normAutofit/>
          </a:bodyPr>
          <a:lstStyle/>
          <a:p>
            <a:pPr algn="l"/>
            <a:r>
              <a:rPr lang="en-US" b="1" dirty="0">
                <a:solidFill>
                  <a:srgbClr val="FF0000"/>
                </a:solidFill>
              </a:rPr>
              <a:t>Logging Into Lynda.com</a:t>
            </a:r>
            <a:br>
              <a:rPr lang="en-US" sz="2000" b="1" dirty="0"/>
            </a:br>
            <a:br>
              <a:rPr lang="en-US" sz="2000" b="1" dirty="0"/>
            </a:br>
            <a:br>
              <a:rPr lang="en-US" sz="2000" b="1" dirty="0"/>
            </a:br>
            <a:br>
              <a:rPr lang="en-US" sz="2000" b="1" dirty="0"/>
            </a:br>
            <a:br>
              <a:rPr lang="en-US" sz="2000" b="1" dirty="0"/>
            </a:br>
            <a:br>
              <a:rPr lang="en-US" sz="2000" b="1" dirty="0"/>
            </a:br>
            <a:br>
              <a:rPr lang="en-US" sz="2000" b="1" dirty="0"/>
            </a:br>
            <a:br>
              <a:rPr lang="en-US" sz="2000" b="1" dirty="0"/>
            </a:br>
            <a:br>
              <a:rPr lang="en-US" sz="2000" b="1" dirty="0"/>
            </a:br>
            <a:br>
              <a:rPr lang="en-US" sz="2000" b="1" dirty="0"/>
            </a:br>
            <a:br>
              <a:rPr lang="en-US" sz="2000" b="1" dirty="0"/>
            </a:br>
            <a:br>
              <a:rPr lang="en-US" sz="2000" b="1" dirty="0"/>
            </a:br>
            <a:br>
              <a:rPr lang="en-US" sz="1800" b="1" dirty="0"/>
            </a:br>
            <a:r>
              <a:rPr lang="en-US" sz="1800" b="1" dirty="0"/>
              <a:t>Select Organization Login</a:t>
            </a:r>
            <a:br>
              <a:rPr lang="en-US" sz="1800" b="1" dirty="0"/>
            </a:br>
            <a:r>
              <a:rPr lang="en-US" sz="1800" b="1" dirty="0"/>
              <a:t>Enter Temple.edu here  </a:t>
            </a:r>
            <a:r>
              <a:rPr lang="en-US" sz="1800" b="1" dirty="0">
                <a:sym typeface="Wingdings" panose="05000000000000000000" pitchFamily="2" charset="2"/>
              </a:rPr>
              <a:t></a:t>
            </a:r>
            <a:br>
              <a:rPr lang="en-US" sz="1800" b="1" dirty="0">
                <a:sym typeface="Wingdings" panose="05000000000000000000" pitchFamily="2" charset="2"/>
              </a:rPr>
            </a:br>
            <a:r>
              <a:rPr lang="en-US" sz="1800" b="1" dirty="0">
                <a:sym typeface="Wingdings" panose="05000000000000000000" pitchFamily="2" charset="2"/>
              </a:rPr>
              <a:t>Enter Temple credentials on next page</a:t>
            </a:r>
            <a:br>
              <a:rPr lang="en-US" sz="1800" b="1" dirty="0">
                <a:sym typeface="Wingdings" panose="05000000000000000000" pitchFamily="2" charset="2"/>
              </a:rPr>
            </a:br>
            <a:r>
              <a:rPr lang="en-US" sz="1800" b="1" dirty="0">
                <a:sym typeface="Wingdings" panose="05000000000000000000" pitchFamily="2" charset="2"/>
              </a:rPr>
              <a:t>Create a Lynda account with Temple email</a:t>
            </a:r>
            <a:endParaRPr lang="en-US" sz="1800" dirty="0"/>
          </a:p>
        </p:txBody>
      </p:sp>
      <p:pic>
        <p:nvPicPr>
          <p:cNvPr id="3" name="Picture 2"/>
          <p:cNvPicPr>
            <a:picLocks noChangeAspect="1"/>
          </p:cNvPicPr>
          <p:nvPr/>
        </p:nvPicPr>
        <p:blipFill rotWithShape="1">
          <a:blip r:embed="rId2"/>
          <a:srcRect r="3846"/>
          <a:stretch/>
        </p:blipFill>
        <p:spPr>
          <a:xfrm>
            <a:off x="4648200" y="1447800"/>
            <a:ext cx="3810000" cy="4846320"/>
          </a:xfrm>
          <a:prstGeom prst="rect">
            <a:avLst/>
          </a:prstGeom>
          <a:ln>
            <a:solidFill>
              <a:schemeClr val="tx1"/>
            </a:solidFill>
          </a:ln>
        </p:spPr>
      </p:pic>
    </p:spTree>
    <p:extLst>
      <p:ext uri="{BB962C8B-B14F-4D97-AF65-F5344CB8AC3E}">
        <p14:creationId xmlns:p14="http://schemas.microsoft.com/office/powerpoint/2010/main" val="3803156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6324601"/>
          </a:xfrm>
        </p:spPr>
        <p:txBody>
          <a:bodyPr>
            <a:normAutofit/>
          </a:bodyPr>
          <a:lstStyle/>
          <a:p>
            <a:pPr algn="l"/>
            <a:r>
              <a:rPr lang="en-US" b="1" dirty="0">
                <a:solidFill>
                  <a:srgbClr val="000000"/>
                </a:solidFill>
              </a:rPr>
              <a:t>Next Week:</a:t>
            </a:r>
            <a:r>
              <a:rPr lang="en-US" b="1" dirty="0">
                <a:solidFill>
                  <a:srgbClr val="FF0000"/>
                </a:solidFill>
              </a:rPr>
              <a:t>  Apple in 2015</a:t>
            </a:r>
            <a:br>
              <a:rPr lang="en-US" dirty="0">
                <a:solidFill>
                  <a:srgbClr val="000000"/>
                </a:solidFill>
              </a:rPr>
            </a:br>
            <a:br>
              <a:rPr lang="en-US" sz="2800" dirty="0"/>
            </a:br>
            <a:r>
              <a:rPr lang="en-US" sz="2800" dirty="0"/>
              <a:t>Contemporary Case – Sustainable Competitive Advantage</a:t>
            </a:r>
            <a:br>
              <a:rPr lang="en-US" sz="2800" dirty="0"/>
            </a:br>
            <a:br>
              <a:rPr lang="en-US" sz="2800" dirty="0"/>
            </a:br>
            <a:r>
              <a:rPr lang="en-US" sz="2000" dirty="0"/>
              <a:t>1. What historically have been Apple’s competitive advantages?</a:t>
            </a:r>
            <a:br>
              <a:rPr lang="en-US" sz="2000" dirty="0"/>
            </a:br>
            <a:br>
              <a:rPr lang="en-US" sz="2000" dirty="0"/>
            </a:br>
            <a:r>
              <a:rPr lang="en-US" sz="2000" dirty="0"/>
              <a:t>2.  Analyze the dynamics of the personal computer industry.  Are they advantageous or problematic for Apple?</a:t>
            </a:r>
            <a:br>
              <a:rPr lang="en-US" sz="2000" dirty="0"/>
            </a:br>
            <a:br>
              <a:rPr lang="en-US" sz="2000" dirty="0"/>
            </a:br>
            <a:r>
              <a:rPr lang="en-US" sz="2000" dirty="0"/>
              <a:t>3.  How sustainable is Apple’s competitive position in PCs?</a:t>
            </a:r>
            <a:br>
              <a:rPr lang="en-US" sz="2000" dirty="0"/>
            </a:br>
            <a:br>
              <a:rPr lang="en-US" sz="2000" dirty="0"/>
            </a:br>
            <a:r>
              <a:rPr lang="en-US" sz="2000" dirty="0"/>
              <a:t>4.  How sustainable is Apple’s competitive position in smartphones?</a:t>
            </a:r>
            <a:br>
              <a:rPr lang="en-US" sz="2000" dirty="0"/>
            </a:br>
            <a:br>
              <a:rPr lang="en-US" sz="2000" dirty="0"/>
            </a:br>
            <a:r>
              <a:rPr lang="en-US" sz="2000" dirty="0"/>
              <a:t>5.  What is your assessment of Apple Watch and how does it fit into Apple’s overall approach for maintaining competitive advantage?  Forecast success, failure or indifference.</a:t>
            </a:r>
            <a:endParaRPr lang="en-US" sz="2667" dirty="0">
              <a:solidFill>
                <a:srgbClr val="000000"/>
              </a:solidFill>
            </a:endParaRPr>
          </a:p>
        </p:txBody>
      </p:sp>
      <p:sp>
        <p:nvSpPr>
          <p:cNvPr id="3" name="TextBox 2"/>
          <p:cNvSpPr txBox="1"/>
          <p:nvPr/>
        </p:nvSpPr>
        <p:spPr>
          <a:xfrm>
            <a:off x="4572000" y="6414701"/>
            <a:ext cx="4406334" cy="276999"/>
          </a:xfrm>
          <a:prstGeom prst="rect">
            <a:avLst/>
          </a:prstGeom>
          <a:noFill/>
        </p:spPr>
        <p:txBody>
          <a:bodyPr wrap="none" rtlCol="0">
            <a:spAutoFit/>
          </a:bodyPr>
          <a:lstStyle/>
          <a:p>
            <a:r>
              <a:rPr lang="en-US" sz="1200" i="1" dirty="0">
                <a:solidFill>
                  <a:schemeClr val="bg1">
                    <a:lumMod val="50000"/>
                  </a:schemeClr>
                </a:solidFill>
              </a:rPr>
              <a:t>Adapted from “Apple 2015” Harvard Business Review Teaching Note</a:t>
            </a:r>
          </a:p>
        </p:txBody>
      </p:sp>
    </p:spTree>
    <p:extLst>
      <p:ext uri="{BB962C8B-B14F-4D97-AF65-F5344CB8AC3E}">
        <p14:creationId xmlns:p14="http://schemas.microsoft.com/office/powerpoint/2010/main" val="235015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143000"/>
            <a:ext cx="8267701" cy="4405923"/>
          </a:xfrm>
        </p:spPr>
        <p:txBody>
          <a:bodyPr anchor="t">
            <a:normAutofit fontScale="90000"/>
          </a:bodyPr>
          <a:lstStyle/>
          <a:p>
            <a:pPr algn="l">
              <a:defRPr/>
            </a:pPr>
            <a:r>
              <a:rPr lang="en-US" sz="7333" b="1" cap="all" spc="200" dirty="0">
                <a:solidFill>
                  <a:srgbClr val="FF0000"/>
                </a:solidFill>
                <a:latin typeface="Helvetica Neue"/>
                <a:cs typeface="Helvetica Neue"/>
              </a:rPr>
              <a:t>PLEASE SIT WITH YOUR groups</a:t>
            </a:r>
            <a:br>
              <a:rPr lang="en-US" sz="8400" b="1" cap="all" spc="200" dirty="0">
                <a:solidFill>
                  <a:srgbClr val="FF0000"/>
                </a:solidFill>
                <a:latin typeface="Helvetica Neue"/>
                <a:cs typeface="Helvetica Neue"/>
              </a:rPr>
            </a:br>
            <a:br>
              <a:rPr lang="en-US" sz="8400" b="1" cap="all" spc="200" dirty="0">
                <a:solidFill>
                  <a:srgbClr val="FF0000"/>
                </a:solidFill>
                <a:latin typeface="Helvetica Neue"/>
                <a:cs typeface="Helvetica Neue"/>
              </a:rPr>
            </a:br>
            <a:r>
              <a:rPr lang="en-US" sz="4800" b="1" dirty="0">
                <a:solidFill>
                  <a:srgbClr val="000000"/>
                </a:solidFill>
              </a:rPr>
              <a:t>Please submit your Reading Summary and Case Assignment </a:t>
            </a:r>
            <a:br>
              <a:rPr lang="en-US" sz="4800" b="1" dirty="0">
                <a:solidFill>
                  <a:srgbClr val="000000"/>
                </a:solidFill>
              </a:rPr>
            </a:br>
            <a:br>
              <a:rPr lang="en-US" sz="8400" b="1" cap="all" spc="200" dirty="0">
                <a:solidFill>
                  <a:srgbClr val="FF0000"/>
                </a:solidFill>
                <a:latin typeface="Helvetica Neue"/>
                <a:cs typeface="Helvetica Neue"/>
              </a:rPr>
            </a:br>
            <a:br>
              <a:rPr lang="en-US" sz="8400" b="1" cap="all" spc="200" dirty="0">
                <a:solidFill>
                  <a:srgbClr val="FF0000"/>
                </a:solidFill>
                <a:latin typeface="Helvetica Neue"/>
                <a:cs typeface="Helvetica Neue"/>
              </a:rPr>
            </a:br>
            <a:br>
              <a:rPr lang="en-US" sz="8400" b="1" cap="all" spc="200" dirty="0">
                <a:solidFill>
                  <a:srgbClr val="FF0000"/>
                </a:solidFill>
                <a:latin typeface="Helvetica Neue"/>
                <a:cs typeface="Helvetica Neue"/>
              </a:rPr>
            </a:br>
            <a:br>
              <a:rPr lang="en-US" spc="200" dirty="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a:bodyPr>
          <a:lstStyle/>
          <a:p>
            <a:pPr algn="l"/>
            <a:br>
              <a:rPr lang="en-US" dirty="0">
                <a:solidFill>
                  <a:srgbClr val="000000"/>
                </a:solidFill>
              </a:rPr>
            </a:br>
            <a:r>
              <a:rPr lang="en-US" sz="4000" b="1" dirty="0">
                <a:solidFill>
                  <a:srgbClr val="FF0000"/>
                </a:solidFill>
              </a:rPr>
              <a:t>Key Concepts from Last Week:</a:t>
            </a:r>
            <a:r>
              <a:rPr lang="en-US" sz="2800" dirty="0"/>
              <a:t> </a:t>
            </a:r>
            <a:br>
              <a:rPr lang="en-US" sz="2800" dirty="0"/>
            </a:br>
            <a:br>
              <a:rPr lang="en-US" sz="2400" b="1" dirty="0"/>
            </a:br>
            <a:r>
              <a:rPr lang="en-US" sz="2400" b="1" dirty="0"/>
              <a:t>1.  </a:t>
            </a:r>
            <a:r>
              <a:rPr lang="en-US" sz="2400" b="1" dirty="0">
                <a:solidFill>
                  <a:srgbClr val="FF0000"/>
                </a:solidFill>
              </a:rPr>
              <a:t>Systems vs Process Thinking </a:t>
            </a:r>
            <a:r>
              <a:rPr lang="en-US" sz="2400" b="1" dirty="0"/>
              <a:t>and the ability to capture complex business issues</a:t>
            </a:r>
            <a:br>
              <a:rPr lang="en-US" sz="2400" b="1" dirty="0"/>
            </a:br>
            <a:br>
              <a:rPr lang="en-US" sz="2400" b="1" dirty="0"/>
            </a:br>
            <a:r>
              <a:rPr lang="en-US" sz="2400" b="1" dirty="0"/>
              <a:t>2.  </a:t>
            </a:r>
            <a:r>
              <a:rPr lang="en-US" sz="2400" b="1" dirty="0">
                <a:solidFill>
                  <a:srgbClr val="FF0000"/>
                </a:solidFill>
              </a:rPr>
              <a:t>Strategic vs Operational IT leadership </a:t>
            </a:r>
            <a:r>
              <a:rPr lang="en-US" sz="2400" b="1" dirty="0"/>
              <a:t>and the alignment of IT leadership with company strategy</a:t>
            </a:r>
            <a:br>
              <a:rPr lang="en-US" sz="2400" b="1" dirty="0"/>
            </a:br>
            <a:br>
              <a:rPr lang="en-US" sz="2400" b="1" dirty="0"/>
            </a:br>
            <a:r>
              <a:rPr lang="en-US" sz="2400" b="1" dirty="0"/>
              <a:t>3.  </a:t>
            </a:r>
            <a:r>
              <a:rPr lang="en-US" sz="2400" b="1" dirty="0">
                <a:solidFill>
                  <a:srgbClr val="FF0000"/>
                </a:solidFill>
              </a:rPr>
              <a:t>An Hour of Code </a:t>
            </a:r>
            <a:r>
              <a:rPr lang="en-US" sz="2400" b="1" dirty="0"/>
              <a:t>presented the discipline required for coding as well as a simplified sample of coding itself </a:t>
            </a:r>
            <a:r>
              <a:rPr lang="en-US" sz="2400" dirty="0"/>
              <a:t> </a:t>
            </a:r>
            <a:br>
              <a:rPr lang="en-US" sz="2400" b="1" dirty="0"/>
            </a:br>
            <a:br>
              <a:rPr lang="en-US" sz="2400" b="1" dirty="0"/>
            </a:br>
            <a:br>
              <a:rPr lang="en-US" sz="2800" dirty="0"/>
            </a:br>
            <a:endParaRPr lang="en-US" sz="2667" dirty="0">
              <a:solidFill>
                <a:srgbClr val="000000"/>
              </a:solidFill>
            </a:endParaRPr>
          </a:p>
        </p:txBody>
      </p:sp>
    </p:spTree>
    <p:extLst>
      <p:ext uri="{BB962C8B-B14F-4D97-AF65-F5344CB8AC3E}">
        <p14:creationId xmlns:p14="http://schemas.microsoft.com/office/powerpoint/2010/main" val="1580443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br>
              <a:rPr lang="en-US" dirty="0">
                <a:solidFill>
                  <a:srgbClr val="000000"/>
                </a:solidFill>
              </a:rPr>
            </a:br>
            <a:r>
              <a:rPr lang="en-US" sz="4000" b="1" dirty="0">
                <a:solidFill>
                  <a:srgbClr val="FF0000"/>
                </a:solidFill>
              </a:rPr>
              <a:t>Weekly Reading Summary</a:t>
            </a:r>
            <a:br>
              <a:rPr lang="en-US" sz="4000" b="1" dirty="0">
                <a:solidFill>
                  <a:srgbClr val="FF0000"/>
                </a:solidFill>
              </a:rPr>
            </a:br>
            <a:r>
              <a:rPr lang="en-US" sz="4000" b="1" dirty="0"/>
              <a:t>Disruptive Change &amp; Technology / Kodak</a:t>
            </a:r>
            <a:br>
              <a:rPr lang="en-US" sz="2800" b="1" dirty="0"/>
            </a:br>
            <a:r>
              <a:rPr lang="en-US" sz="2800" dirty="0"/>
              <a:t> </a:t>
            </a:r>
            <a:br>
              <a:rPr lang="en-US" sz="2800" dirty="0"/>
            </a:br>
            <a:br>
              <a:rPr lang="en-US" sz="2400" b="1" dirty="0"/>
            </a:br>
            <a:r>
              <a:rPr lang="en-US" sz="2400" b="1" dirty="0"/>
              <a:t>1.  </a:t>
            </a:r>
            <a:r>
              <a:rPr lang="en-US" sz="2400" b="1" dirty="0">
                <a:solidFill>
                  <a:srgbClr val="FF0000"/>
                </a:solidFill>
              </a:rPr>
              <a:t>One key point you took from each assigned reading</a:t>
            </a:r>
            <a:r>
              <a:rPr lang="en-US" sz="2400" b="1" dirty="0"/>
              <a:t>, including the cases: one sentence per reading.</a:t>
            </a:r>
            <a:br>
              <a:rPr lang="en-US" sz="2400" b="1" dirty="0"/>
            </a:br>
            <a:br>
              <a:rPr lang="en-US" sz="2400" b="1" dirty="0"/>
            </a:br>
            <a:r>
              <a:rPr lang="en-US" sz="2400" b="1" dirty="0"/>
              <a:t>2.  </a:t>
            </a:r>
            <a:r>
              <a:rPr lang="en-US" sz="2400" b="1" dirty="0">
                <a:solidFill>
                  <a:srgbClr val="FF0000"/>
                </a:solidFill>
              </a:rPr>
              <a:t>One key point you learned from the readings as a whole</a:t>
            </a:r>
            <a:r>
              <a:rPr lang="en-US" sz="2400" b="1" dirty="0"/>
              <a:t>: one sentence maximum.</a:t>
            </a:r>
            <a:br>
              <a:rPr lang="en-US" sz="2400" b="1" dirty="0"/>
            </a:br>
            <a:br>
              <a:rPr lang="en-US" sz="2400" b="1" dirty="0"/>
            </a:br>
            <a:r>
              <a:rPr lang="en-US" sz="2400" b="1" dirty="0"/>
              <a:t>3.  </a:t>
            </a:r>
            <a:r>
              <a:rPr lang="en-US" sz="2400" b="1" dirty="0">
                <a:solidFill>
                  <a:srgbClr val="FF0000"/>
                </a:solidFill>
              </a:rPr>
              <a:t>One discussion question </a:t>
            </a:r>
            <a:r>
              <a:rPr lang="en-US" sz="2400" b="1" dirty="0"/>
              <a:t>that you would ask your fellow classmates: one sentence maximum.</a:t>
            </a:r>
            <a:br>
              <a:rPr lang="en-US" sz="2400" b="1" dirty="0"/>
            </a:br>
            <a:r>
              <a:rPr lang="en-US" sz="2400" dirty="0"/>
              <a:t> </a:t>
            </a:r>
            <a:br>
              <a:rPr lang="en-US" sz="2400" b="1" dirty="0"/>
            </a:br>
            <a:br>
              <a:rPr lang="en-US" sz="2400" b="1" dirty="0"/>
            </a:br>
            <a:br>
              <a:rPr lang="en-US" sz="2800" dirty="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228600"/>
            <a:ext cx="7619999" cy="7239000"/>
          </a:xfrm>
        </p:spPr>
        <p:txBody>
          <a:bodyPr>
            <a:noAutofit/>
          </a:bodyPr>
          <a:lstStyle/>
          <a:p>
            <a:pPr algn="l"/>
            <a:r>
              <a:rPr lang="en-US" sz="2000" b="1" dirty="0">
                <a:solidFill>
                  <a:srgbClr val="FF0000"/>
                </a:solidFill>
              </a:rPr>
              <a:t>Case #1:  Kodak, Inc.</a:t>
            </a:r>
            <a:br>
              <a:rPr lang="en-US" sz="2000" b="1" dirty="0"/>
            </a:br>
            <a:r>
              <a:rPr lang="en-US" sz="2000" dirty="0"/>
              <a:t>1.  Evaluate Kodak’s strategy in traditional photography.  Why has the company been so successful throughout the history of the industry?</a:t>
            </a:r>
            <a:br>
              <a:rPr lang="en-US" sz="2000" dirty="0"/>
            </a:br>
            <a:br>
              <a:rPr lang="en-US" sz="2000" dirty="0"/>
            </a:br>
            <a:r>
              <a:rPr lang="en-US" sz="2000" dirty="0"/>
              <a:t>2.  Compare traditional photography to digital imaging and outline the main differences.  How has value creation changed in digital photography relative to traditional?</a:t>
            </a:r>
            <a:br>
              <a:rPr lang="en-US" sz="2000" dirty="0"/>
            </a:br>
            <a:br>
              <a:rPr lang="en-US" sz="2000" dirty="0"/>
            </a:br>
            <a:r>
              <a:rPr lang="en-US" sz="2000" dirty="0"/>
              <a:t>3.  Evaluate Kodak’s response to Sony’s introduction of the </a:t>
            </a:r>
            <a:r>
              <a:rPr lang="en-US" sz="2000" dirty="0" err="1"/>
              <a:t>Mavica</a:t>
            </a:r>
            <a:r>
              <a:rPr lang="en-US" sz="2000" dirty="0"/>
              <a:t> in 1981.  Was it appropriate?  Why / why not?</a:t>
            </a:r>
            <a:br>
              <a:rPr lang="en-US" sz="2000" dirty="0"/>
            </a:br>
            <a:br>
              <a:rPr lang="en-US" sz="2000" dirty="0"/>
            </a:br>
            <a:r>
              <a:rPr lang="en-US" sz="2000" dirty="0"/>
              <a:t>4.  Explain why Fisher’s attempt to transform Kodak failed.</a:t>
            </a:r>
            <a:br>
              <a:rPr lang="en-US" sz="2000" dirty="0"/>
            </a:br>
            <a:br>
              <a:rPr lang="en-US" sz="2000" dirty="0"/>
            </a:br>
            <a:r>
              <a:rPr lang="en-US" sz="2000" dirty="0"/>
              <a:t>5.  Would Kodak’s position be different had the company adopted a different strategy in the 80s and 90s, or was the actual outcome inevitable?</a:t>
            </a: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914400"/>
            <a:ext cx="8648701" cy="5562600"/>
          </a:xfrm>
        </p:spPr>
        <p:txBody>
          <a:bodyPr anchor="t">
            <a:normAutofit fontScale="90000"/>
          </a:bodyPr>
          <a:lstStyle/>
          <a:p>
            <a:pPr algn="l">
              <a:defRPr/>
            </a:pPr>
            <a:r>
              <a:rPr lang="en-US" sz="3600" spc="200" dirty="0">
                <a:solidFill>
                  <a:srgbClr val="595959"/>
                </a:solidFill>
                <a:latin typeface="Helvetica Neue"/>
                <a:cs typeface="Helvetica Neue"/>
              </a:rPr>
              <a:t>Breakout Session</a:t>
            </a:r>
            <a:r>
              <a:rPr lang="en-US" spc="200" dirty="0">
                <a:solidFill>
                  <a:srgbClr val="595959"/>
                </a:solidFill>
                <a:latin typeface="Helvetica Neue"/>
                <a:cs typeface="Helvetica Neue"/>
              </a:rPr>
              <a:t>:</a:t>
            </a:r>
            <a:r>
              <a:rPr lang="en-US" sz="3600" spc="200" dirty="0">
                <a:solidFill>
                  <a:srgbClr val="595959"/>
                </a:solidFill>
                <a:latin typeface="Helvetica Neue"/>
                <a:cs typeface="Helvetica Neue"/>
              </a:rPr>
              <a:t> </a:t>
            </a:r>
            <a:r>
              <a:rPr lang="en-US" sz="7333" b="1" cap="all" spc="200" dirty="0">
                <a:solidFill>
                  <a:srgbClr val="FF0000"/>
                </a:solidFill>
                <a:latin typeface="Helvetica Neue"/>
                <a:cs typeface="Helvetica Neue"/>
              </a:rPr>
              <a:t>Kodak</a:t>
            </a:r>
            <a:br>
              <a:rPr lang="en-US" spc="200" dirty="0">
                <a:solidFill>
                  <a:srgbClr val="595959"/>
                </a:solidFill>
                <a:latin typeface="Helvetica Neue"/>
                <a:cs typeface="Helvetica Neue"/>
              </a:rPr>
            </a:br>
            <a:br>
              <a:rPr lang="en-US" spc="200" dirty="0">
                <a:solidFill>
                  <a:srgbClr val="595959"/>
                </a:solidFill>
                <a:latin typeface="Helvetica Neue"/>
                <a:cs typeface="Helvetica Neue"/>
              </a:rPr>
            </a:br>
            <a:r>
              <a:rPr lang="en-US" sz="4000" spc="200" dirty="0">
                <a:solidFill>
                  <a:srgbClr val="000000"/>
                </a:solidFill>
                <a:latin typeface="Helvetica Neue"/>
                <a:cs typeface="Helvetica Neue"/>
              </a:rPr>
              <a:t>1. Pair up with another group.</a:t>
            </a:r>
            <a:br>
              <a:rPr lang="en-US" sz="4000" spc="200" dirty="0">
                <a:solidFill>
                  <a:srgbClr val="000000"/>
                </a:solidFill>
                <a:latin typeface="Helvetica Neue"/>
                <a:cs typeface="Helvetica Neue"/>
              </a:rPr>
            </a:br>
            <a:r>
              <a:rPr lang="en-US" sz="4000" spc="200" dirty="0">
                <a:solidFill>
                  <a:srgbClr val="000000"/>
                </a:solidFill>
                <a:latin typeface="Helvetica Neue"/>
                <a:cs typeface="Helvetica Neue"/>
              </a:rPr>
              <a:t>2. Present your case to each other. </a:t>
            </a:r>
            <a:br>
              <a:rPr lang="en-US" sz="4000" spc="200" dirty="0">
                <a:solidFill>
                  <a:srgbClr val="000000"/>
                </a:solidFill>
                <a:latin typeface="Helvetica Neue"/>
                <a:cs typeface="Helvetica Neue"/>
              </a:rPr>
            </a:br>
            <a:r>
              <a:rPr lang="en-US" sz="4000" spc="200" dirty="0">
                <a:solidFill>
                  <a:srgbClr val="000000"/>
                </a:solidFill>
                <a:latin typeface="Helvetica Neue"/>
                <a:cs typeface="Helvetica Neue"/>
              </a:rPr>
              <a:t>3. Briefly critique each others work.</a:t>
            </a:r>
            <a:br>
              <a:rPr lang="en-US" sz="4000" spc="200" dirty="0">
                <a:solidFill>
                  <a:srgbClr val="000000"/>
                </a:solidFill>
                <a:latin typeface="Helvetica Neue"/>
                <a:cs typeface="Helvetica Neue"/>
              </a:rPr>
            </a:br>
            <a:br>
              <a:rPr lang="en-US" sz="4000" spc="200" dirty="0">
                <a:solidFill>
                  <a:srgbClr val="000000"/>
                </a:solidFill>
                <a:latin typeface="Helvetica Neue"/>
                <a:cs typeface="Helvetica Neue"/>
              </a:rPr>
            </a:br>
            <a:r>
              <a:rPr lang="en-US" sz="4000" spc="200" dirty="0">
                <a:solidFill>
                  <a:srgbClr val="000000"/>
                </a:solidFill>
                <a:latin typeface="Helvetica Neue"/>
                <a:cs typeface="Helvetica Neue"/>
              </a:rPr>
              <a:t>Approx. five minutes each group</a:t>
            </a:r>
            <a:br>
              <a:rPr lang="en-US" sz="4000" spc="200" dirty="0">
                <a:solidFill>
                  <a:srgbClr val="000000"/>
                </a:solidFill>
                <a:latin typeface="Helvetica Neue"/>
                <a:cs typeface="Helvetica Neue"/>
              </a:rPr>
            </a:br>
            <a:br>
              <a:rPr lang="en-US" sz="4000" spc="200" dirty="0">
                <a:solidFill>
                  <a:srgbClr val="000000"/>
                </a:solidFill>
                <a:latin typeface="Helvetica Neue"/>
                <a:cs typeface="Helvetica Neue"/>
              </a:rPr>
            </a:br>
            <a:br>
              <a:rPr lang="en-US" spc="200" dirty="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420101" cy="3418498"/>
          </a:xfrm>
        </p:spPr>
        <p:txBody>
          <a:bodyPr anchor="t">
            <a:normAutofit/>
          </a:bodyPr>
          <a:lstStyle/>
          <a:p>
            <a:pPr algn="l">
              <a:defRPr/>
            </a:pPr>
            <a:r>
              <a:rPr lang="en-US" sz="3600" spc="200" dirty="0">
                <a:solidFill>
                  <a:srgbClr val="595959"/>
                </a:solidFill>
                <a:latin typeface="Helvetica Neue"/>
                <a:cs typeface="Helvetica Neue"/>
              </a:rPr>
              <a:t>Lecture and Discussion</a:t>
            </a:r>
            <a:r>
              <a:rPr lang="en-US" spc="200" dirty="0">
                <a:solidFill>
                  <a:srgbClr val="595959"/>
                </a:solidFill>
                <a:latin typeface="Helvetica Neue"/>
                <a:cs typeface="Helvetica Neue"/>
              </a:rPr>
              <a:t>:</a:t>
            </a:r>
            <a:r>
              <a:rPr lang="en-US" sz="3600" spc="200" dirty="0">
                <a:solidFill>
                  <a:srgbClr val="595959"/>
                </a:solidFill>
                <a:latin typeface="Helvetica Neue"/>
                <a:cs typeface="Helvetica Neue"/>
              </a:rPr>
              <a:t> </a:t>
            </a:r>
            <a:br>
              <a:rPr lang="en-US" spc="200" dirty="0">
                <a:solidFill>
                  <a:srgbClr val="595959"/>
                </a:solidFill>
                <a:latin typeface="Helvetica Neue"/>
                <a:cs typeface="Helvetica Neue"/>
              </a:rPr>
            </a:br>
            <a:r>
              <a:rPr lang="en-US" spc="200" dirty="0">
                <a:latin typeface="Helvetica Neue"/>
                <a:cs typeface="Helvetica Neue"/>
              </a:rPr>
              <a:t>Disruptive </a:t>
            </a:r>
            <a:r>
              <a:rPr lang="en-US" sz="6000" b="1" cap="all" spc="200" dirty="0">
                <a:solidFill>
                  <a:srgbClr val="FF0000"/>
                </a:solidFill>
                <a:latin typeface="Helvetica Neue"/>
                <a:cs typeface="Helvetica Neue"/>
              </a:rPr>
              <a:t>INNOVATION </a:t>
            </a:r>
            <a:br>
              <a:rPr lang="en-US" spc="200" dirty="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What do these have in common?</a:t>
            </a:r>
          </a:p>
        </p:txBody>
      </p:sp>
      <p:pic>
        <p:nvPicPr>
          <p:cNvPr id="2054" name="Picture 6" descr="http://cdn4.digitaltrends.com/wp-content/uploads/2010/06/apple-iphone-4-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9" y="1600200"/>
            <a:ext cx="3742267" cy="25908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00200"/>
            <a:ext cx="4326796" cy="2552593"/>
          </a:xfrm>
          <a:prstGeom prst="rect">
            <a:avLst/>
          </a:prstGeom>
          <a:noFill/>
          <a:ln>
            <a:solidFill>
              <a:schemeClr val="tx1"/>
            </a:solidFill>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2057" name="Picture 9" descr="http://t3.gstatic.com/images?q=tbn:ANd9GcTYMjbWascLORYHj-XqJoW057PqPnNXl4yQe49wC7Qn17Wj8vW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648200"/>
            <a:ext cx="2305050" cy="19907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9" name="Picture 11" descr="http://cws.gtc.edu/departments/Library/Library%20Technology%20Tips%20webpage/sandisk_2gb_titanium_usb_flash_drive.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4446283"/>
            <a:ext cx="2347912" cy="2347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03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Disruptive Innovation Theory</a:t>
            </a:r>
          </a:p>
        </p:txBody>
      </p:sp>
      <p:sp>
        <p:nvSpPr>
          <p:cNvPr id="5" name="Content Placeholder 4"/>
          <p:cNvSpPr>
            <a:spLocks noGrp="1"/>
          </p:cNvSpPr>
          <p:nvPr>
            <p:ph idx="1"/>
          </p:nvPr>
        </p:nvSpPr>
        <p:spPr>
          <a:xfrm>
            <a:off x="5410200" y="1600200"/>
            <a:ext cx="3733800" cy="4525963"/>
          </a:xfrm>
        </p:spPr>
        <p:txBody>
          <a:bodyPr/>
          <a:lstStyle/>
          <a:p>
            <a:r>
              <a:rPr lang="en-US" dirty="0"/>
              <a:t>Low-end</a:t>
            </a:r>
          </a:p>
          <a:p>
            <a:pPr lvl="1"/>
            <a:r>
              <a:rPr lang="en-US" dirty="0"/>
              <a:t>Quality increasing faster than need</a:t>
            </a:r>
          </a:p>
          <a:p>
            <a:pPr lvl="1"/>
            <a:r>
              <a:rPr lang="en-US" dirty="0"/>
              <a:t>Opportunity for low-cost entrant</a:t>
            </a:r>
          </a:p>
          <a:p>
            <a:r>
              <a:rPr lang="en-US" dirty="0"/>
              <a:t>New-market</a:t>
            </a:r>
          </a:p>
          <a:p>
            <a:pPr lvl="1"/>
            <a:r>
              <a:rPr lang="en-US" dirty="0"/>
              <a:t>Fits an emerging segment with an unmet need</a:t>
            </a:r>
          </a:p>
          <a:p>
            <a:pPr lvl="1"/>
            <a:endParaRPr lang="en-US" dirty="0"/>
          </a:p>
          <a:p>
            <a:pPr lvl="1"/>
            <a:endParaRPr lang="en-US" dirty="0"/>
          </a:p>
        </p:txBody>
      </p:sp>
      <p:pic>
        <p:nvPicPr>
          <p:cNvPr id="1026" name="Picture 2" descr="http://upload.wikimedia.org/wikipedia/commons/thumb/8/8e/Disruptivetechnology.gif/450px-Disruptivetechnolog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52600"/>
            <a:ext cx="5329530" cy="4038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57199" y="5407223"/>
            <a:ext cx="4572000" cy="307777"/>
          </a:xfrm>
          <a:prstGeom prst="rect">
            <a:avLst/>
          </a:prstGeom>
        </p:spPr>
        <p:txBody>
          <a:bodyPr>
            <a:spAutoFit/>
          </a:bodyPr>
          <a:lstStyle/>
          <a:p>
            <a:r>
              <a:rPr lang="en-US" sz="1400" b="1" dirty="0">
                <a:solidFill>
                  <a:schemeClr val="bg1"/>
                </a:solidFill>
              </a:rPr>
              <a:t>http://en.wikipedia.org/wiki/Disruptive_technology</a:t>
            </a:r>
          </a:p>
        </p:txBody>
      </p:sp>
      <p:sp>
        <p:nvSpPr>
          <p:cNvPr id="3" name="TextBox 2"/>
          <p:cNvSpPr txBox="1"/>
          <p:nvPr/>
        </p:nvSpPr>
        <p:spPr>
          <a:xfrm>
            <a:off x="381000" y="1752600"/>
            <a:ext cx="2044406" cy="369332"/>
          </a:xfrm>
          <a:prstGeom prst="rect">
            <a:avLst/>
          </a:prstGeom>
          <a:noFill/>
        </p:spPr>
        <p:txBody>
          <a:bodyPr wrap="none" rtlCol="0">
            <a:spAutoFit/>
          </a:bodyPr>
          <a:lstStyle/>
          <a:p>
            <a:r>
              <a:rPr lang="en-US" b="1" dirty="0">
                <a:solidFill>
                  <a:schemeClr val="bg1"/>
                </a:solidFill>
              </a:rPr>
              <a:t>Low-end disruption</a:t>
            </a:r>
          </a:p>
        </p:txBody>
      </p:sp>
      <p:sp>
        <p:nvSpPr>
          <p:cNvPr id="7" name="Title 1"/>
          <p:cNvSpPr txBox="1">
            <a:spLocks/>
          </p:cNvSpPr>
          <p:nvPr/>
        </p:nvSpPr>
        <p:spPr>
          <a:xfrm>
            <a:off x="457200" y="579120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b="1" dirty="0">
                <a:solidFill>
                  <a:srgbClr val="FF0000"/>
                </a:solidFill>
                <a:latin typeface="+mj-lt"/>
                <a:ea typeface="+mj-ea"/>
                <a:cs typeface="+mj-cs"/>
              </a:rPr>
              <a:t>HOW DOES THIS WORK?</a:t>
            </a:r>
            <a:endParaRPr kumimoji="0" lang="en-US" sz="4400" b="1"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084405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1573</TotalTime>
  <Words>426</Words>
  <Application>Microsoft Office PowerPoint</Application>
  <PresentationFormat>On-screen Show (4:3)</PresentationFormat>
  <Paragraphs>82</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Helvetica Neue</vt:lpstr>
      <vt:lpstr>Wingdings</vt:lpstr>
      <vt:lpstr>Office Theme</vt:lpstr>
      <vt:lpstr>MIS 5402 Managing Technology and Systems  Week 4:  Disruptive Innovation</vt:lpstr>
      <vt:lpstr>PLEASE SIT WITH YOUR groups  Please submit your Reading Summary and Case Assignment      </vt:lpstr>
      <vt:lpstr> Key Concepts from Last Week:   1.  Systems vs Process Thinking and the ability to capture complex business issues  2.  Strategic vs Operational IT leadership and the alignment of IT leadership with company strategy  3.  An Hour of Code presented the discipline required for coding as well as a simplified sample of coding itself     </vt:lpstr>
      <vt:lpstr> Weekly Reading Summary Disruptive Change &amp; Technology / Kodak    1.  One key point you took from each assigned reading, including the cases: one sentence per reading.  2.  One key point you learned from the readings as a whole: one sentence maximum.  3.  One discussion question that you would ask your fellow classmates: one sentence maximum.     </vt:lpstr>
      <vt:lpstr>Case #1:  Kodak, Inc. 1.  Evaluate Kodak’s strategy in traditional photography.  Why has the company been so successful throughout the history of the industry?  2.  Compare traditional photography to digital imaging and outline the main differences.  How has value creation changed in digital photography relative to traditional?  3.  Evaluate Kodak’s response to Sony’s introduction of the Mavica in 1981.  Was it appropriate?  Why / why not?  4.  Explain why Fisher’s attempt to transform Kodak failed.  5.  Would Kodak’s position be different had the company adopted a different strategy in the 80s and 90s, or was the actual outcome inevitable?</vt:lpstr>
      <vt:lpstr>Breakout Session: Kodak  1. Pair up with another group. 2. Present your case to each other.  3. Briefly critique each others work.  Approx. five minutes each group   </vt:lpstr>
      <vt:lpstr>Lecture and Discussion:  Disruptive INNOVATION  </vt:lpstr>
      <vt:lpstr>What do these have in common?</vt:lpstr>
      <vt:lpstr>Disruptive Innovation Theory</vt:lpstr>
      <vt:lpstr>Responding to Disruptive Innovations</vt:lpstr>
      <vt:lpstr>So how do companies innovate?</vt:lpstr>
      <vt:lpstr>Resources, Processes, Values</vt:lpstr>
      <vt:lpstr>Understanding Signals of Change</vt:lpstr>
      <vt:lpstr>Systems Thinking Versus Process Thinking</vt:lpstr>
      <vt:lpstr>Let’s revisit the question …  Would Kodak’s position be different had the company adopted a different strategy in the 80s and 90s, or was the actual outcome inevitable? </vt:lpstr>
      <vt:lpstr>From the reading assignment …  Describe the disruptive innovation at ABB.  Where was ABB on the curves outlined on slide 9?  Does their innovation create a strategic advantage?  If so, how can it be sustained in the long term?</vt:lpstr>
      <vt:lpstr>Next Week: Learn IT Assignments #2 Activity: Lynda.com Software Training  Overview As a student at Temple University you have access to the technology training materials at lynda.com  Activity Requirements Login at lynda.com Select one or more training modules (target 45-90 minutes of content length)  IMPORTANT:  Find a topic of interest to you or that aligns with a business need in your job.  Complete the module(s) Prepare a 1 page document answering the following questions  -  What module(s) did you complete? -  Why did you make this selection? -  What are 3 key things you learned? -  Are you likely to use this resource again? Would you recommend it to others? Why or why not?  Submit a hard copy of your 1 page summary by the assigned due date.</vt:lpstr>
      <vt:lpstr>Logging Into Lynda.com             Select Organization Login Enter Temple.edu here   Enter Temple credentials on next page Create a Lynda account with Temple email</vt:lpstr>
      <vt:lpstr>Next Week:  Apple in 2015  Contemporary Case – Sustainable Competitive Advantage  1. What historically have been Apple’s competitive advantages?  2.  Analyze the dynamics of the personal computer industry.  Are they advantageous or problematic for Apple?  3.  How sustainable is Apple’s competitive position in PCs?  4.  How sustainable is Apple’s competitive position in smartphones?  5.  What is your assessment of Apple Watch and how does it fit into Apple’s overall approach for maintaining competitive advantage?  Forecast success, failure or indifference.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David McGettigan</cp:lastModifiedBy>
  <cp:revision>58</cp:revision>
  <cp:lastPrinted>2015-04-02T15:59:10Z</cp:lastPrinted>
  <dcterms:created xsi:type="dcterms:W3CDTF">2015-04-02T14:44:25Z</dcterms:created>
  <dcterms:modified xsi:type="dcterms:W3CDTF">2016-03-19T15:59:33Z</dcterms:modified>
</cp:coreProperties>
</file>