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handoutMasterIdLst>
    <p:handoutMasterId r:id="rId29"/>
  </p:handoutMasterIdLst>
  <p:sldIdLst>
    <p:sldId id="257" r:id="rId2"/>
    <p:sldId id="321" r:id="rId3"/>
    <p:sldId id="263" r:id="rId4"/>
    <p:sldId id="298" r:id="rId5"/>
    <p:sldId id="322" r:id="rId6"/>
    <p:sldId id="316"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10" r:id="rId24"/>
    <p:sldId id="314" r:id="rId25"/>
    <p:sldId id="319" r:id="rId26"/>
    <p:sldId id="32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95210" autoAdjust="0"/>
  </p:normalViewPr>
  <p:slideViewPr>
    <p:cSldViewPr>
      <p:cViewPr varScale="1">
        <p:scale>
          <a:sx n="106" d="100"/>
          <a:sy n="106" d="100"/>
        </p:scale>
        <p:origin x="474" y="1992"/>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4/10/2016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dirty="0"/>
          </a:p>
        </p:txBody>
      </p:sp>
    </p:spTree>
    <p:extLst>
      <p:ext uri="{BB962C8B-B14F-4D97-AF65-F5344CB8AC3E}">
        <p14:creationId xmlns:p14="http://schemas.microsoft.com/office/powerpoint/2010/main" val="2837773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4/10/2016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dirty="0"/>
          </a:p>
        </p:txBody>
      </p:sp>
    </p:spTree>
    <p:extLst>
      <p:ext uri="{BB962C8B-B14F-4D97-AF65-F5344CB8AC3E}">
        <p14:creationId xmlns:p14="http://schemas.microsoft.com/office/powerpoint/2010/main" val="75878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2</a:t>
            </a:fld>
            <a:endParaRPr lang="en-US" dirty="0"/>
          </a:p>
        </p:txBody>
      </p:sp>
    </p:spTree>
    <p:extLst>
      <p:ext uri="{BB962C8B-B14F-4D97-AF65-F5344CB8AC3E}">
        <p14:creationId xmlns:p14="http://schemas.microsoft.com/office/powerpoint/2010/main" val="4084577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5"/>
          <p:cNvSpPr>
            <a:spLocks noGrp="1" noChangeArrowheads="1"/>
          </p:cNvSpPr>
          <p:nvPr>
            <p:ph type="sldNum" sz="quarter" idx="5"/>
          </p:nvPr>
        </p:nvSpPr>
        <p:spPr>
          <a:noFill/>
        </p:spPr>
        <p:txBody>
          <a:bodyPr/>
          <a:lstStyle/>
          <a:p>
            <a:fld id="{C9079EEC-6715-4279-B73F-751E80EAB349}" type="slidenum">
              <a:rPr lang="en-US"/>
              <a:pPr/>
              <a:t>14</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87666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055"/>
          <p:cNvSpPr>
            <a:spLocks noGrp="1" noChangeArrowheads="1"/>
          </p:cNvSpPr>
          <p:nvPr>
            <p:ph type="sldNum" sz="quarter" idx="5"/>
          </p:nvPr>
        </p:nvSpPr>
        <p:spPr>
          <a:noFill/>
        </p:spPr>
        <p:txBody>
          <a:bodyPr/>
          <a:lstStyle/>
          <a:p>
            <a:fld id="{3B549227-4F6A-47FC-8559-7D21F179D30B}" type="slidenum">
              <a:rPr lang="en-US"/>
              <a:pPr/>
              <a:t>15</a:t>
            </a:fld>
            <a:endParaRPr lang="en-US" dirty="0"/>
          </a:p>
        </p:txBody>
      </p:sp>
      <p:sp>
        <p:nvSpPr>
          <p:cNvPr id="44035" name="Rectangle 2"/>
          <p:cNvSpPr>
            <a:spLocks noGrp="1" noRot="1" noChangeAspect="1" noChangeArrowheads="1" noTextEdit="1"/>
          </p:cNvSpPr>
          <p:nvPr>
            <p:ph type="sldImg"/>
          </p:nvPr>
        </p:nvSpPr>
        <p:spPr>
          <a:xfrm>
            <a:off x="1187450" y="693738"/>
            <a:ext cx="4635500" cy="3476625"/>
          </a:xfrm>
          <a:ln/>
        </p:spPr>
      </p:sp>
      <p:sp>
        <p:nvSpPr>
          <p:cNvPr id="4403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927971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055"/>
          <p:cNvSpPr>
            <a:spLocks noGrp="1" noChangeArrowheads="1"/>
          </p:cNvSpPr>
          <p:nvPr>
            <p:ph type="sldNum" sz="quarter" idx="5"/>
          </p:nvPr>
        </p:nvSpPr>
        <p:spPr>
          <a:noFill/>
        </p:spPr>
        <p:txBody>
          <a:bodyPr/>
          <a:lstStyle/>
          <a:p>
            <a:fld id="{4D6A910C-6B72-41DF-8D26-75EEA479D0B9}" type="slidenum">
              <a:rPr lang="en-US"/>
              <a:pPr/>
              <a:t>16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6053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055"/>
          <p:cNvSpPr>
            <a:spLocks noGrp="1" noChangeArrowheads="1"/>
          </p:cNvSpPr>
          <p:nvPr>
            <p:ph type="sldNum" sz="quarter" idx="5"/>
          </p:nvPr>
        </p:nvSpPr>
        <p:spPr>
          <a:noFill/>
        </p:spPr>
        <p:txBody>
          <a:bodyPr/>
          <a:lstStyle/>
          <a:p>
            <a:fld id="{008BB62E-177C-431B-905E-33E57FC63388}" type="slidenum">
              <a:rPr lang="en-US"/>
              <a:pPr/>
              <a:t>17</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486514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5"/>
          <p:cNvSpPr>
            <a:spLocks noGrp="1" noChangeArrowheads="1"/>
          </p:cNvSpPr>
          <p:nvPr>
            <p:ph type="sldNum" sz="quarter" idx="5"/>
          </p:nvPr>
        </p:nvSpPr>
        <p:spPr>
          <a:noFill/>
        </p:spPr>
        <p:txBody>
          <a:bodyPr/>
          <a:lstStyle/>
          <a:p>
            <a:fld id="{B3F39806-5C9E-4443-AF60-AE2BFCC43111}" type="slidenum">
              <a:rPr lang="en-US"/>
              <a:pPr/>
              <a:t>18</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659670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055"/>
          <p:cNvSpPr>
            <a:spLocks noGrp="1" noChangeArrowheads="1"/>
          </p:cNvSpPr>
          <p:nvPr>
            <p:ph type="sldNum" sz="quarter" idx="5"/>
          </p:nvPr>
        </p:nvSpPr>
        <p:spPr>
          <a:noFill/>
        </p:spPr>
        <p:txBody>
          <a:bodyPr/>
          <a:lstStyle/>
          <a:p>
            <a:fld id="{51404402-24BD-4283-86F8-FDA3D57D4F58}" type="slidenum">
              <a:rPr lang="en-US"/>
              <a:pPr/>
              <a:t>19</a:t>
            </a:fld>
            <a:endParaRPr lang="en-US" dirty="0"/>
          </a:p>
        </p:txBody>
      </p:sp>
      <p:sp>
        <p:nvSpPr>
          <p:cNvPr id="48131" name="Rectangle 2"/>
          <p:cNvSpPr>
            <a:spLocks noGrp="1" noRot="1" noChangeAspect="1" noChangeArrowheads="1" noTextEdit="1"/>
          </p:cNvSpPr>
          <p:nvPr>
            <p:ph type="sldImg"/>
          </p:nvPr>
        </p:nvSpPr>
        <p:spPr>
          <a:xfrm>
            <a:off x="1181100" y="696913"/>
            <a:ext cx="4648200" cy="3486150"/>
          </a:xfrm>
          <a:ln/>
        </p:spPr>
      </p:sp>
      <p:sp>
        <p:nvSpPr>
          <p:cNvPr id="48132" name="Rectangle 3"/>
          <p:cNvSpPr>
            <a:spLocks noGrp="1" noChangeArrowheads="1"/>
          </p:cNvSpPr>
          <p:nvPr>
            <p:ph type="body" idx="1"/>
          </p:nvPr>
        </p:nvSpPr>
        <p:spPr>
          <a:xfrm>
            <a:off x="701675" y="4416425"/>
            <a:ext cx="5607050" cy="4183063"/>
          </a:xfrm>
          <a:noFill/>
          <a:ln w="9525"/>
        </p:spPr>
        <p:txBody>
          <a:bodyPr/>
          <a:lstStyle/>
          <a:p>
            <a:endParaRPr lang="en-US" dirty="0"/>
          </a:p>
        </p:txBody>
      </p:sp>
    </p:spTree>
    <p:extLst>
      <p:ext uri="{BB962C8B-B14F-4D97-AF65-F5344CB8AC3E}">
        <p14:creationId xmlns:p14="http://schemas.microsoft.com/office/powerpoint/2010/main" val="3431018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055"/>
          <p:cNvSpPr>
            <a:spLocks noGrp="1" noChangeArrowheads="1"/>
          </p:cNvSpPr>
          <p:nvPr>
            <p:ph type="sldNum" sz="quarter" idx="5"/>
          </p:nvPr>
        </p:nvSpPr>
        <p:spPr>
          <a:noFill/>
        </p:spPr>
        <p:txBody>
          <a:bodyPr/>
          <a:lstStyle/>
          <a:p>
            <a:fld id="{04C72D8F-545E-4E9B-A51B-0621267250AD}" type="slidenum">
              <a:rPr lang="en-US"/>
              <a:pPr/>
              <a:t>20</a:t>
            </a:fld>
            <a:endParaRPr lang="en-US" dirty="0"/>
          </a:p>
        </p:txBody>
      </p:sp>
      <p:sp>
        <p:nvSpPr>
          <p:cNvPr id="49155" name="Rectangle 2"/>
          <p:cNvSpPr>
            <a:spLocks noGrp="1" noRot="1" noChangeAspect="1" noChangeArrowheads="1" noTextEdit="1"/>
          </p:cNvSpPr>
          <p:nvPr>
            <p:ph type="sldImg"/>
          </p:nvPr>
        </p:nvSpPr>
        <p:spPr>
          <a:xfrm>
            <a:off x="1181100" y="696913"/>
            <a:ext cx="4648200" cy="3486150"/>
          </a:xfrm>
          <a:ln/>
        </p:spPr>
      </p:sp>
      <p:sp>
        <p:nvSpPr>
          <p:cNvPr id="49156" name="Rectangle 3"/>
          <p:cNvSpPr>
            <a:spLocks noGrp="1" noChangeArrowheads="1"/>
          </p:cNvSpPr>
          <p:nvPr>
            <p:ph type="body" idx="1"/>
          </p:nvPr>
        </p:nvSpPr>
        <p:spPr>
          <a:xfrm>
            <a:off x="701675" y="4416425"/>
            <a:ext cx="5607050" cy="4183063"/>
          </a:xfrm>
          <a:noFill/>
          <a:ln w="9525"/>
        </p:spPr>
        <p:txBody>
          <a:bodyPr>
            <a:normAutofit/>
          </a:bodyPr>
          <a:lstStyle/>
          <a:p>
            <a:pPr marL="228600" indent="-228600"/>
            <a:br>
              <a:rPr lang="en-US" dirty="0">
                <a:solidFill>
                  <a:srgbClr val="003366"/>
                </a:solidFill>
                <a:latin typeface="Verdana" pitchFamily="34" charset="0"/>
              </a:rPr>
            </a:br>
            <a:endParaRPr lang="en-US" dirty="0">
              <a:solidFill>
                <a:srgbClr val="003366"/>
              </a:solidFill>
              <a:latin typeface="Verdana" pitchFamily="34" charset="0"/>
            </a:endParaRPr>
          </a:p>
        </p:txBody>
      </p:sp>
    </p:spTree>
    <p:extLst>
      <p:ext uri="{BB962C8B-B14F-4D97-AF65-F5344CB8AC3E}">
        <p14:creationId xmlns:p14="http://schemas.microsoft.com/office/powerpoint/2010/main" val="87587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055"/>
          <p:cNvSpPr>
            <a:spLocks noGrp="1" noChangeArrowheads="1"/>
          </p:cNvSpPr>
          <p:nvPr>
            <p:ph type="sldNum" sz="quarter" idx="5"/>
          </p:nvPr>
        </p:nvSpPr>
        <p:spPr>
          <a:noFill/>
        </p:spPr>
        <p:txBody>
          <a:bodyPr/>
          <a:lstStyle/>
          <a:p>
            <a:fld id="{47853D30-6C9B-4A55-831F-4B08C4E09A46}" type="slidenum">
              <a:rPr lang="en-US"/>
              <a:pPr/>
              <a:t>21</a:t>
            </a:fld>
            <a:endParaRPr lang="en-US" dirty="0"/>
          </a:p>
        </p:txBody>
      </p:sp>
      <p:sp>
        <p:nvSpPr>
          <p:cNvPr id="50179" name="Rectangle 2"/>
          <p:cNvSpPr>
            <a:spLocks noGrp="1" noRot="1" noChangeAspect="1" noChangeArrowheads="1" noTextEdit="1"/>
          </p:cNvSpPr>
          <p:nvPr>
            <p:ph type="sldImg"/>
          </p:nvPr>
        </p:nvSpPr>
        <p:spPr>
          <a:xfrm>
            <a:off x="1181100" y="696913"/>
            <a:ext cx="4648200" cy="3486150"/>
          </a:xfrm>
          <a:ln/>
        </p:spPr>
      </p:sp>
      <p:sp>
        <p:nvSpPr>
          <p:cNvPr id="50180" name="Rectangle 3"/>
          <p:cNvSpPr>
            <a:spLocks noGrp="1" noChangeArrowheads="1"/>
          </p:cNvSpPr>
          <p:nvPr>
            <p:ph type="body" idx="1"/>
          </p:nvPr>
        </p:nvSpPr>
        <p:spPr>
          <a:xfrm>
            <a:off x="701675" y="4416425"/>
            <a:ext cx="5607050" cy="4183063"/>
          </a:xfrm>
          <a:noFill/>
          <a:ln w="9525"/>
        </p:spPr>
        <p:txBody>
          <a:bodyPr/>
          <a:lstStyle/>
          <a:p>
            <a:endParaRPr lang="en-US" dirty="0"/>
          </a:p>
        </p:txBody>
      </p:sp>
    </p:spTree>
    <p:extLst>
      <p:ext uri="{BB962C8B-B14F-4D97-AF65-F5344CB8AC3E}">
        <p14:creationId xmlns:p14="http://schemas.microsoft.com/office/powerpoint/2010/main" val="2322030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055"/>
          <p:cNvSpPr>
            <a:spLocks noGrp="1" noChangeArrowheads="1"/>
          </p:cNvSpPr>
          <p:nvPr>
            <p:ph type="sldNum" sz="quarter" idx="5"/>
          </p:nvPr>
        </p:nvSpPr>
        <p:spPr>
          <a:noFill/>
        </p:spPr>
        <p:txBody>
          <a:bodyPr/>
          <a:lstStyle/>
          <a:p>
            <a:fld id="{8EA5E5FA-4836-4D7C-BBC5-54F08C2747D2}" type="slidenum">
              <a:rPr lang="en-US"/>
              <a:pPr/>
              <a:t>22</a:t>
            </a:fld>
            <a:endParaRPr lang="en-US" dirty="0"/>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xfrm>
            <a:off x="701675" y="4416425"/>
            <a:ext cx="5607050" cy="4183063"/>
          </a:xfrm>
          <a:noFill/>
          <a:ln w="9525"/>
        </p:spPr>
        <p:txBody>
          <a:bodyPr/>
          <a:lstStyle/>
          <a:p>
            <a:endParaRPr lang="en-US" dirty="0"/>
          </a:p>
        </p:txBody>
      </p:sp>
    </p:spTree>
    <p:extLst>
      <p:ext uri="{BB962C8B-B14F-4D97-AF65-F5344CB8AC3E}">
        <p14:creationId xmlns:p14="http://schemas.microsoft.com/office/powerpoint/2010/main" val="2483813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23</a:t>
            </a:fld>
            <a:endParaRPr lang="en-US" dirty="0"/>
          </a:p>
        </p:txBody>
      </p:sp>
    </p:spTree>
    <p:extLst>
      <p:ext uri="{BB962C8B-B14F-4D97-AF65-F5344CB8AC3E}">
        <p14:creationId xmlns:p14="http://schemas.microsoft.com/office/powerpoint/2010/main" val="256972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4</a:t>
            </a:fld>
            <a:endParaRPr lang="en-US" dirty="0"/>
          </a:p>
        </p:txBody>
      </p:sp>
    </p:spTree>
    <p:extLst>
      <p:ext uri="{BB962C8B-B14F-4D97-AF65-F5344CB8AC3E}">
        <p14:creationId xmlns:p14="http://schemas.microsoft.com/office/powerpoint/2010/main" val="793266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5"/>
          <p:cNvSpPr>
            <a:spLocks noGrp="1" noChangeArrowheads="1"/>
          </p:cNvSpPr>
          <p:nvPr>
            <p:ph type="sldNum" sz="quarter" idx="5"/>
          </p:nvPr>
        </p:nvSpPr>
        <p:spPr>
          <a:noFill/>
        </p:spPr>
        <p:txBody>
          <a:bodyPr/>
          <a:lstStyle/>
          <a:p>
            <a:fld id="{A0BCD501-C969-4AD3-B711-F2F7254AF032}" type="slidenum">
              <a:rPr lang="en-US"/>
              <a:pPr/>
              <a:t>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61904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5"/>
          <p:cNvSpPr>
            <a:spLocks noGrp="1" noChangeArrowheads="1"/>
          </p:cNvSpPr>
          <p:nvPr>
            <p:ph type="sldNum" sz="quarter" idx="5"/>
          </p:nvPr>
        </p:nvSpPr>
        <p:spPr>
          <a:noFill/>
        </p:spPr>
        <p:txBody>
          <a:bodyPr/>
          <a:lstStyle/>
          <a:p>
            <a:fld id="{ACAD3824-17C0-4362-9D02-B7F33DB3DBD2}" type="slidenum">
              <a:rPr lang="en-US"/>
              <a:pPr/>
              <a:t>8</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64026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055"/>
          <p:cNvSpPr>
            <a:spLocks noGrp="1" noChangeArrowheads="1"/>
          </p:cNvSpPr>
          <p:nvPr>
            <p:ph type="sldNum" sz="quarter" idx="5"/>
          </p:nvPr>
        </p:nvSpPr>
        <p:spPr>
          <a:noFill/>
        </p:spPr>
        <p:txBody>
          <a:bodyPr/>
          <a:lstStyle/>
          <a:p>
            <a:fld id="{365B9F33-7C50-44FD-95A3-1EC433C388EC}" type="slidenum">
              <a:rPr lang="en-US"/>
              <a:pPr/>
              <a:t>9</a:t>
            </a:fld>
            <a:endParaRPr lang="en-US" dirty="0"/>
          </a:p>
        </p:txBody>
      </p:sp>
      <p:sp>
        <p:nvSpPr>
          <p:cNvPr id="37891" name="Rectangle 2"/>
          <p:cNvSpPr>
            <a:spLocks noGrp="1" noRot="1" noChangeAspect="1" noChangeArrowheads="1" noTextEdit="1"/>
          </p:cNvSpPr>
          <p:nvPr>
            <p:ph type="sldImg"/>
          </p:nvPr>
        </p:nvSpPr>
        <p:spPr>
          <a:xfrm>
            <a:off x="1187450" y="693738"/>
            <a:ext cx="4635500" cy="3476625"/>
          </a:xfrm>
          <a:ln/>
        </p:spPr>
      </p:sp>
      <p:sp>
        <p:nvSpPr>
          <p:cNvPr id="37892"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25956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p:spPr>
        <p:txBody>
          <a:bodyPr/>
          <a:lstStyle/>
          <a:p>
            <a:fld id="{5973F59B-46E4-478A-9DD9-02C31E8325AA}" type="slidenum">
              <a:rPr lang="en-US"/>
              <a:pPr/>
              <a:t>10</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14908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5"/>
          <p:cNvSpPr>
            <a:spLocks noGrp="1" noChangeArrowheads="1"/>
          </p:cNvSpPr>
          <p:nvPr>
            <p:ph type="sldNum" sz="quarter" idx="5"/>
          </p:nvPr>
        </p:nvSpPr>
        <p:spPr>
          <a:noFill/>
        </p:spPr>
        <p:txBody>
          <a:bodyPr/>
          <a:lstStyle/>
          <a:p>
            <a:fld id="{E966A729-6B92-4F7E-B039-868D5FF4DDA3}" type="slidenum">
              <a:rPr lang="en-US"/>
              <a:pPr/>
              <a:t>11</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9510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055"/>
          <p:cNvSpPr>
            <a:spLocks noGrp="1" noChangeArrowheads="1"/>
          </p:cNvSpPr>
          <p:nvPr>
            <p:ph type="sldNum" sz="quarter" idx="5"/>
          </p:nvPr>
        </p:nvSpPr>
        <p:spPr>
          <a:noFill/>
        </p:spPr>
        <p:txBody>
          <a:bodyPr/>
          <a:lstStyle/>
          <a:p>
            <a:fld id="{97553225-EB00-4A2F-BAA6-8B5B6C30265A}" type="slidenum">
              <a:rPr lang="en-US"/>
              <a:pPr/>
              <a:t>12</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856131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055"/>
          <p:cNvSpPr>
            <a:spLocks noGrp="1" noChangeArrowheads="1"/>
          </p:cNvSpPr>
          <p:nvPr>
            <p:ph type="sldNum" sz="quarter" idx="5"/>
          </p:nvPr>
        </p:nvSpPr>
        <p:spPr>
          <a:noFill/>
        </p:spPr>
        <p:txBody>
          <a:bodyPr/>
          <a:lstStyle/>
          <a:p>
            <a:fld id="{1F8EE91F-5587-4E42-A45E-68B6929D286D}" type="slidenum">
              <a:rPr lang="en-US"/>
              <a:pPr/>
              <a:t>13</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08065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911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911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2FA13CC-B2E1-4C46-B970-5693607B6F06}" type="slidenum">
              <a:rPr lang="en-US" altLang="en-US"/>
              <a:pPr>
                <a:defRPr/>
              </a:pPr>
              <a:t>‹#›</a:t>
            </a:fld>
            <a:endParaRPr lang="en-US" altLang="en-US" dirty="0"/>
          </a:p>
        </p:txBody>
      </p:sp>
    </p:spTree>
    <p:extLst>
      <p:ext uri="{BB962C8B-B14F-4D97-AF65-F5344CB8AC3E}">
        <p14:creationId xmlns:p14="http://schemas.microsoft.com/office/powerpoint/2010/main" val="194653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4/10/2016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a:solidFill>
                  <a:srgbClr val="FF0000"/>
                </a:solidFill>
              </a:rPr>
              <a:t>MIS 5402</a:t>
            </a:r>
            <a:br>
              <a:rPr lang="en-US" dirty="0">
                <a:solidFill>
                  <a:srgbClr val="000000"/>
                </a:solidFill>
              </a:rPr>
            </a:br>
            <a:r>
              <a:rPr lang="en-US" dirty="0">
                <a:solidFill>
                  <a:srgbClr val="000000"/>
                </a:solidFill>
              </a:rPr>
              <a:t>Managing Technology and Systems</a:t>
            </a:r>
            <a:br>
              <a:rPr lang="en-US" dirty="0">
                <a:solidFill>
                  <a:srgbClr val="000000"/>
                </a:solidFill>
              </a:rPr>
            </a:br>
            <a:br>
              <a:rPr lang="en-US" dirty="0">
                <a:solidFill>
                  <a:srgbClr val="000000"/>
                </a:solidFill>
              </a:rPr>
            </a:br>
            <a:r>
              <a:rPr lang="en-US" sz="2667" dirty="0">
                <a:solidFill>
                  <a:srgbClr val="000000"/>
                </a:solidFill>
              </a:rPr>
              <a:t>Week 6:  </a:t>
            </a:r>
            <a:r>
              <a:rPr lang="en-US" sz="2667" dirty="0"/>
              <a:t>Knowledge Management and</a:t>
            </a:r>
            <a:r>
              <a:rPr lang="en-US" sz="2667" b="1" dirty="0"/>
              <a:t> </a:t>
            </a:r>
            <a:r>
              <a:rPr lang="en-US" sz="2667" dirty="0"/>
              <a:t>Business Intelligence </a:t>
            </a:r>
            <a:endParaRPr lang="en-US" sz="2667"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a:solidFill>
                  <a:srgbClr val="000000"/>
                </a:solidFill>
              </a:rPr>
              <a:t>Spring 2016</a:t>
            </a:r>
          </a:p>
          <a:p>
            <a:r>
              <a:rPr lang="en-US" sz="2400" dirty="0">
                <a:solidFill>
                  <a:schemeClr val="tx1">
                    <a:lumMod val="50000"/>
                    <a:lumOff val="50000"/>
                  </a:schemeClr>
                </a:solidFill>
              </a:rPr>
              <a:t>David S. McGettigan</a:t>
            </a:r>
            <a:br>
              <a:rPr lang="en-US" sz="2400" dirty="0">
                <a:solidFill>
                  <a:schemeClr val="tx1">
                    <a:lumMod val="50000"/>
                    <a:lumOff val="50000"/>
                  </a:schemeClr>
                </a:solidFill>
              </a:rPr>
            </a:br>
            <a:endParaRPr lang="en-US" sz="2400" dirty="0">
              <a:solidFill>
                <a:schemeClr val="tx1">
                  <a:lumMod val="50000"/>
                  <a:lumOff val="50000"/>
                </a:schemeClr>
              </a:solidFill>
            </a:endParaRPr>
          </a:p>
        </p:txBody>
      </p:sp>
      <p:sp>
        <p:nvSpPr>
          <p:cNvPr id="4" name="TextBox 3"/>
          <p:cNvSpPr txBox="1"/>
          <p:nvPr/>
        </p:nvSpPr>
        <p:spPr>
          <a:xfrm>
            <a:off x="3412238" y="6324600"/>
            <a:ext cx="5731762" cy="276999"/>
          </a:xfrm>
          <a:prstGeom prst="rect">
            <a:avLst/>
          </a:prstGeom>
          <a:noFill/>
        </p:spPr>
        <p:txBody>
          <a:bodyPr wrap="none" rtlCol="0">
            <a:spAutoFit/>
          </a:bodyPr>
          <a:lstStyle/>
          <a:p>
            <a:pPr algn="r"/>
            <a:r>
              <a:rPr lang="en-US" sz="1200" i="1" dirty="0">
                <a:solidFill>
                  <a:schemeClr val="tx1">
                    <a:lumMod val="50000"/>
                    <a:lumOff val="50000"/>
                  </a:schemeClr>
                </a:solidFill>
              </a:rPr>
              <a:t>Adapted from material by James Moustafellos, Munir Mandviwalla and Steven L. Johnson</a:t>
            </a:r>
          </a:p>
        </p:txBody>
      </p:sp>
    </p:spTree>
    <p:extLst>
      <p:ext uri="{BB962C8B-B14F-4D97-AF65-F5344CB8AC3E}">
        <p14:creationId xmlns:p14="http://schemas.microsoft.com/office/powerpoint/2010/main" val="273658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2E13F67-BCDA-4AD7-8EA4-4B88A3244111}" type="slidenum">
              <a:rPr lang="en-US" altLang="en-US"/>
              <a:pPr>
                <a:defRPr/>
              </a:pPr>
              <a:t>10</a:t>
            </a:fld>
            <a:endParaRPr lang="en-US" altLang="en-US" dirty="0"/>
          </a:p>
        </p:txBody>
      </p:sp>
      <p:sp>
        <p:nvSpPr>
          <p:cNvPr id="11267" name="Rectangle 2"/>
          <p:cNvSpPr>
            <a:spLocks noGrp="1" noChangeArrowheads="1"/>
          </p:cNvSpPr>
          <p:nvPr>
            <p:ph type="title"/>
          </p:nvPr>
        </p:nvSpPr>
        <p:spPr>
          <a:xfrm>
            <a:off x="457200" y="76200"/>
            <a:ext cx="8229600" cy="1143000"/>
          </a:xfrm>
        </p:spPr>
        <p:txBody>
          <a:bodyPr/>
          <a:lstStyle/>
          <a:p>
            <a:pPr eaLnBrk="1" hangingPunct="1"/>
            <a:r>
              <a:rPr lang="en-US" sz="3200" b="1" dirty="0">
                <a:solidFill>
                  <a:srgbClr val="FF0000"/>
                </a:solidFill>
              </a:rPr>
              <a:t>Costs and Benefits of IT Solutions</a:t>
            </a:r>
          </a:p>
        </p:txBody>
      </p:sp>
      <p:pic>
        <p:nvPicPr>
          <p:cNvPr id="11268" name="Picture 3" descr="tb15_01"/>
          <p:cNvPicPr>
            <a:picLocks noChangeAspect="1" noChangeArrowheads="1"/>
          </p:cNvPicPr>
          <p:nvPr/>
        </p:nvPicPr>
        <p:blipFill>
          <a:blip r:embed="rId3" cstate="print"/>
          <a:srcRect/>
          <a:stretch>
            <a:fillRect/>
          </a:stretch>
        </p:blipFill>
        <p:spPr bwMode="auto">
          <a:xfrm>
            <a:off x="1676400" y="990600"/>
            <a:ext cx="5287963" cy="5486400"/>
          </a:xfrm>
          <a:prstGeom prst="rect">
            <a:avLst/>
          </a:prstGeom>
          <a:noFill/>
          <a:ln w="9525">
            <a:noFill/>
            <a:miter lim="800000"/>
            <a:headEnd/>
            <a:tailEnd/>
          </a:ln>
        </p:spPr>
      </p:pic>
      <p:sp>
        <p:nvSpPr>
          <p:cNvPr id="11269" name="AutoShape 4"/>
          <p:cNvSpPr>
            <a:spLocks/>
          </p:cNvSpPr>
          <p:nvPr/>
        </p:nvSpPr>
        <p:spPr bwMode="auto">
          <a:xfrm>
            <a:off x="4724400" y="1447800"/>
            <a:ext cx="76200" cy="2057400"/>
          </a:xfrm>
          <a:prstGeom prst="rightBrace">
            <a:avLst>
              <a:gd name="adj1" fmla="val 225000"/>
              <a:gd name="adj2" fmla="val 50000"/>
            </a:avLst>
          </a:prstGeom>
          <a:noFill/>
          <a:ln w="12700">
            <a:solidFill>
              <a:schemeClr val="tx1"/>
            </a:solidFill>
            <a:round/>
            <a:headEnd type="none" w="sm" len="sm"/>
            <a:tailEnd type="none" w="sm" len="sm"/>
          </a:ln>
        </p:spPr>
        <p:txBody>
          <a:bodyPr wrap="none" anchor="ctr"/>
          <a:lstStyle/>
          <a:p>
            <a:endParaRPr lang="en-US" dirty="0"/>
          </a:p>
        </p:txBody>
      </p:sp>
      <p:sp>
        <p:nvSpPr>
          <p:cNvPr id="11270" name="Text Box 5"/>
          <p:cNvSpPr txBox="1">
            <a:spLocks noChangeArrowheads="1"/>
          </p:cNvSpPr>
          <p:nvPr/>
        </p:nvSpPr>
        <p:spPr bwMode="auto">
          <a:xfrm>
            <a:off x="4794250" y="2286000"/>
            <a:ext cx="3435350" cy="366713"/>
          </a:xfrm>
          <a:prstGeom prst="rect">
            <a:avLst/>
          </a:prstGeom>
          <a:noFill/>
          <a:ln w="12700">
            <a:noFill/>
            <a:miter lim="800000"/>
            <a:headEnd type="none" w="sm" len="sm"/>
            <a:tailEnd type="none" w="sm" len="sm"/>
          </a:ln>
        </p:spPr>
        <p:txBody>
          <a:bodyPr wrap="none">
            <a:spAutoFit/>
          </a:bodyPr>
          <a:lstStyle/>
          <a:p>
            <a:pPr algn="ctr" eaLnBrk="0" hangingPunct="0"/>
            <a:r>
              <a:rPr lang="en-US" dirty="0"/>
              <a:t>Challenge:  capturing total costs</a:t>
            </a:r>
          </a:p>
        </p:txBody>
      </p:sp>
      <p:sp>
        <p:nvSpPr>
          <p:cNvPr id="11271" name="AutoShape 6"/>
          <p:cNvSpPr>
            <a:spLocks/>
          </p:cNvSpPr>
          <p:nvPr/>
        </p:nvSpPr>
        <p:spPr bwMode="auto">
          <a:xfrm>
            <a:off x="4724400" y="3962400"/>
            <a:ext cx="76200" cy="2057400"/>
          </a:xfrm>
          <a:prstGeom prst="rightBrace">
            <a:avLst>
              <a:gd name="adj1" fmla="val 225000"/>
              <a:gd name="adj2" fmla="val 50000"/>
            </a:avLst>
          </a:prstGeom>
          <a:noFill/>
          <a:ln w="12700">
            <a:solidFill>
              <a:schemeClr val="tx1"/>
            </a:solidFill>
            <a:round/>
            <a:headEnd type="none" w="sm" len="sm"/>
            <a:tailEnd type="none" w="sm" len="sm"/>
          </a:ln>
        </p:spPr>
        <p:txBody>
          <a:bodyPr wrap="none" anchor="ctr"/>
          <a:lstStyle/>
          <a:p>
            <a:endParaRPr lang="en-US" dirty="0"/>
          </a:p>
        </p:txBody>
      </p:sp>
      <p:sp>
        <p:nvSpPr>
          <p:cNvPr id="11272" name="Text Box 7"/>
          <p:cNvSpPr txBox="1">
            <a:spLocks noChangeArrowheads="1"/>
          </p:cNvSpPr>
          <p:nvPr/>
        </p:nvSpPr>
        <p:spPr bwMode="auto">
          <a:xfrm>
            <a:off x="4826000" y="4800600"/>
            <a:ext cx="3371850" cy="366713"/>
          </a:xfrm>
          <a:prstGeom prst="rect">
            <a:avLst/>
          </a:prstGeom>
          <a:noFill/>
          <a:ln w="12700">
            <a:noFill/>
            <a:miter lim="800000"/>
            <a:headEnd type="none" w="sm" len="sm"/>
            <a:tailEnd type="none" w="sm" len="sm"/>
          </a:ln>
        </p:spPr>
        <p:txBody>
          <a:bodyPr wrap="none">
            <a:spAutoFit/>
          </a:bodyPr>
          <a:lstStyle/>
          <a:p>
            <a:pPr algn="ctr" eaLnBrk="0" hangingPunct="0"/>
            <a:r>
              <a:rPr lang="en-US" dirty="0"/>
              <a:t>Challenge:  quantifying benefits</a:t>
            </a:r>
          </a:p>
        </p:txBody>
      </p:sp>
    </p:spTree>
    <p:extLst>
      <p:ext uri="{BB962C8B-B14F-4D97-AF65-F5344CB8AC3E}">
        <p14:creationId xmlns:p14="http://schemas.microsoft.com/office/powerpoint/2010/main" val="212580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9BB8AD5-62D8-4691-B087-BDA37083133D}" type="slidenum">
              <a:rPr lang="en-US" altLang="en-US"/>
              <a:pPr>
                <a:defRPr/>
              </a:pPr>
              <a:t>11</a:t>
            </a:fld>
            <a:endParaRPr lang="en-US" altLang="en-US" dirty="0"/>
          </a:p>
        </p:txBody>
      </p:sp>
      <p:sp>
        <p:nvSpPr>
          <p:cNvPr id="12291" name="Rectangle 6"/>
          <p:cNvSpPr>
            <a:spLocks noGrp="1" noChangeArrowheads="1"/>
          </p:cNvSpPr>
          <p:nvPr>
            <p:ph type="title"/>
          </p:nvPr>
        </p:nvSpPr>
        <p:spPr/>
        <p:txBody>
          <a:bodyPr/>
          <a:lstStyle/>
          <a:p>
            <a:pPr eaLnBrk="1" hangingPunct="1"/>
            <a:r>
              <a:rPr lang="en-US" b="1" dirty="0">
                <a:solidFill>
                  <a:srgbClr val="FF0000"/>
                </a:solidFill>
              </a:rPr>
              <a:t>Budgeting Models</a:t>
            </a:r>
          </a:p>
        </p:txBody>
      </p:sp>
      <p:sp>
        <p:nvSpPr>
          <p:cNvPr id="12292" name="Rectangle 7"/>
          <p:cNvSpPr>
            <a:spLocks noGrp="1" noChangeArrowheads="1"/>
          </p:cNvSpPr>
          <p:nvPr>
            <p:ph type="body" idx="1"/>
          </p:nvPr>
        </p:nvSpPr>
        <p:spPr/>
        <p:txBody>
          <a:bodyPr/>
          <a:lstStyle/>
          <a:p>
            <a:pPr eaLnBrk="1" hangingPunct="1"/>
            <a:r>
              <a:rPr lang="en-US" dirty="0"/>
              <a:t>Capital budgeting models are used to evaluate capital projects (and hence understand the value of IT projects) </a:t>
            </a:r>
            <a:br>
              <a:rPr lang="en-US" dirty="0"/>
            </a:br>
            <a:endParaRPr lang="en-US" dirty="0"/>
          </a:p>
          <a:p>
            <a:pPr lvl="1" eaLnBrk="1" hangingPunct="1"/>
            <a:r>
              <a:rPr lang="en-US" dirty="0"/>
              <a:t>The payback method</a:t>
            </a:r>
          </a:p>
          <a:p>
            <a:pPr lvl="1" eaLnBrk="1" hangingPunct="1"/>
            <a:r>
              <a:rPr lang="en-US" dirty="0"/>
              <a:t>The accounting rate of return on investment (ROI)</a:t>
            </a:r>
          </a:p>
          <a:p>
            <a:pPr lvl="1" eaLnBrk="1" hangingPunct="1"/>
            <a:r>
              <a:rPr lang="en-US" dirty="0"/>
              <a:t>The net present value</a:t>
            </a:r>
          </a:p>
          <a:p>
            <a:pPr lvl="1" eaLnBrk="1" hangingPunct="1"/>
            <a:endParaRPr lang="en-US" dirty="0"/>
          </a:p>
        </p:txBody>
      </p:sp>
    </p:spTree>
    <p:extLst>
      <p:ext uri="{BB962C8B-B14F-4D97-AF65-F5344CB8AC3E}">
        <p14:creationId xmlns:p14="http://schemas.microsoft.com/office/powerpoint/2010/main" val="392368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12C9211-9567-4BEA-A983-9EEB7CD0F341}" type="slidenum">
              <a:rPr lang="en-US" altLang="en-US"/>
              <a:pPr>
                <a:defRPr/>
              </a:pPr>
              <a:t>12</a:t>
            </a:fld>
            <a:endParaRPr lang="en-US" altLang="en-US" dirty="0"/>
          </a:p>
        </p:txBody>
      </p:sp>
      <p:sp>
        <p:nvSpPr>
          <p:cNvPr id="13315" name="Rectangle 5"/>
          <p:cNvSpPr>
            <a:spLocks noGrp="1" noChangeArrowheads="1"/>
          </p:cNvSpPr>
          <p:nvPr>
            <p:ph type="title"/>
          </p:nvPr>
        </p:nvSpPr>
        <p:spPr/>
        <p:txBody>
          <a:bodyPr/>
          <a:lstStyle/>
          <a:p>
            <a:pPr eaLnBrk="1" hangingPunct="1"/>
            <a:r>
              <a:rPr lang="en-US" b="1" dirty="0">
                <a:solidFill>
                  <a:srgbClr val="FF0000"/>
                </a:solidFill>
              </a:rPr>
              <a:t>Payback Method</a:t>
            </a:r>
          </a:p>
        </p:txBody>
      </p:sp>
      <p:sp>
        <p:nvSpPr>
          <p:cNvPr id="13316" name="Rectangle 6"/>
          <p:cNvSpPr>
            <a:spLocks noGrp="1" noChangeArrowheads="1"/>
          </p:cNvSpPr>
          <p:nvPr>
            <p:ph type="body" idx="1"/>
          </p:nvPr>
        </p:nvSpPr>
        <p:spPr/>
        <p:txBody>
          <a:bodyPr>
            <a:normAutofit fontScale="92500"/>
          </a:bodyPr>
          <a:lstStyle/>
          <a:p>
            <a:pPr eaLnBrk="1" hangingPunct="1">
              <a:lnSpc>
                <a:spcPct val="90000"/>
              </a:lnSpc>
            </a:pPr>
            <a:r>
              <a:rPr lang="en-US" sz="2600" dirty="0"/>
              <a:t>The payback method is quite simple: It is a measure of the time required to pay back the initial investment of a project. </a:t>
            </a:r>
          </a:p>
          <a:p>
            <a:pPr eaLnBrk="1" hangingPunct="1">
              <a:lnSpc>
                <a:spcPct val="90000"/>
              </a:lnSpc>
            </a:pPr>
            <a:r>
              <a:rPr lang="en-US" sz="2600" dirty="0"/>
              <a:t>The payback period is computed as follows: </a:t>
            </a:r>
            <a:br>
              <a:rPr lang="en-US" sz="2600" dirty="0"/>
            </a:br>
            <a:br>
              <a:rPr lang="en-US" sz="2600" dirty="0"/>
            </a:br>
            <a:endParaRPr lang="en-US" sz="2600" dirty="0"/>
          </a:p>
          <a:p>
            <a:pPr eaLnBrk="1" hangingPunct="1">
              <a:lnSpc>
                <a:spcPct val="90000"/>
              </a:lnSpc>
            </a:pPr>
            <a:endParaRPr lang="en-US" sz="2600" dirty="0"/>
          </a:p>
          <a:p>
            <a:pPr eaLnBrk="1" hangingPunct="1">
              <a:lnSpc>
                <a:spcPct val="90000"/>
              </a:lnSpc>
            </a:pPr>
            <a:endParaRPr lang="en-US" sz="2600" dirty="0"/>
          </a:p>
          <a:p>
            <a:pPr eaLnBrk="1" hangingPunct="1">
              <a:lnSpc>
                <a:spcPct val="90000"/>
              </a:lnSpc>
            </a:pPr>
            <a:r>
              <a:rPr lang="en-US" sz="2600" dirty="0"/>
              <a:t>The method ignores the time value of money, the amount of cash flow after the payback period, the disposal value (usually zero with computer systems), and the profitability of the investment.</a:t>
            </a:r>
            <a:br>
              <a:rPr lang="en-US" sz="2600" dirty="0"/>
            </a:br>
            <a:endParaRPr lang="en-US" sz="2600" dirty="0"/>
          </a:p>
        </p:txBody>
      </p:sp>
      <p:pic>
        <p:nvPicPr>
          <p:cNvPr id="13317" name="Picture 4" descr="15chpt-for1"/>
          <p:cNvPicPr>
            <a:picLocks noChangeAspect="1" noChangeArrowheads="1"/>
          </p:cNvPicPr>
          <p:nvPr/>
        </p:nvPicPr>
        <p:blipFill>
          <a:blip r:embed="rId3" cstate="print"/>
          <a:srcRect/>
          <a:stretch>
            <a:fillRect/>
          </a:stretch>
        </p:blipFill>
        <p:spPr bwMode="auto">
          <a:xfrm>
            <a:off x="1524000" y="3189288"/>
            <a:ext cx="5943600" cy="696912"/>
          </a:xfrm>
          <a:prstGeom prst="rect">
            <a:avLst/>
          </a:prstGeom>
          <a:noFill/>
          <a:ln w="9525">
            <a:noFill/>
            <a:miter lim="800000"/>
            <a:headEnd/>
            <a:tailEnd/>
          </a:ln>
        </p:spPr>
      </p:pic>
    </p:spTree>
    <p:extLst>
      <p:ext uri="{BB962C8B-B14F-4D97-AF65-F5344CB8AC3E}">
        <p14:creationId xmlns:p14="http://schemas.microsoft.com/office/powerpoint/2010/main" val="2078194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B24885C-350D-4AE8-995B-66951865DE4A}" type="slidenum">
              <a:rPr lang="en-US" altLang="en-US"/>
              <a:pPr>
                <a:defRPr/>
              </a:pPr>
              <a:t>13</a:t>
            </a:fld>
            <a:endParaRPr lang="en-US" altLang="en-US" dirty="0"/>
          </a:p>
        </p:txBody>
      </p:sp>
      <p:sp>
        <p:nvSpPr>
          <p:cNvPr id="14339" name="Rectangle 2"/>
          <p:cNvSpPr>
            <a:spLocks noGrp="1" noChangeArrowheads="1"/>
          </p:cNvSpPr>
          <p:nvPr>
            <p:ph type="title"/>
          </p:nvPr>
        </p:nvSpPr>
        <p:spPr/>
        <p:txBody>
          <a:bodyPr/>
          <a:lstStyle/>
          <a:p>
            <a:pPr eaLnBrk="1" hangingPunct="1"/>
            <a:r>
              <a:rPr lang="en-US" b="1" dirty="0">
                <a:solidFill>
                  <a:srgbClr val="FF0000"/>
                </a:solidFill>
              </a:rPr>
              <a:t>ROI</a:t>
            </a:r>
          </a:p>
        </p:txBody>
      </p:sp>
      <p:sp>
        <p:nvSpPr>
          <p:cNvPr id="14340" name="Rectangle 3"/>
          <p:cNvSpPr>
            <a:spLocks noGrp="1" noChangeArrowheads="1"/>
          </p:cNvSpPr>
          <p:nvPr>
            <p:ph type="body" idx="1"/>
          </p:nvPr>
        </p:nvSpPr>
        <p:spPr/>
        <p:txBody>
          <a:bodyPr/>
          <a:lstStyle/>
          <a:p>
            <a:pPr eaLnBrk="1" hangingPunct="1"/>
            <a:r>
              <a:rPr lang="en-US" dirty="0"/>
              <a:t>Return on Investment</a:t>
            </a:r>
          </a:p>
          <a:p>
            <a:pPr lvl="1" eaLnBrk="1" hangingPunct="1"/>
            <a:r>
              <a:rPr lang="en-US" dirty="0"/>
              <a:t>Use the present value of net benefits</a:t>
            </a:r>
          </a:p>
          <a:p>
            <a:pPr lvl="1" eaLnBrk="1" hangingPunct="1"/>
            <a:r>
              <a:rPr lang="en-US" dirty="0"/>
              <a:t>Compare to cost of capital and/or other projects</a:t>
            </a:r>
          </a:p>
          <a:p>
            <a:pPr lvl="1" eaLnBrk="1" hangingPunct="1"/>
            <a:r>
              <a:rPr lang="en-US" dirty="0"/>
              <a:t>Expressed as a percentage</a:t>
            </a:r>
          </a:p>
          <a:p>
            <a:pPr lvl="1" eaLnBrk="1" hangingPunct="1"/>
            <a:endParaRPr lang="en-US" dirty="0"/>
          </a:p>
        </p:txBody>
      </p:sp>
      <p:pic>
        <p:nvPicPr>
          <p:cNvPr id="14341" name="Picture 4" descr="15chpt-for3"/>
          <p:cNvPicPr>
            <a:picLocks noChangeAspect="1" noChangeArrowheads="1"/>
          </p:cNvPicPr>
          <p:nvPr/>
        </p:nvPicPr>
        <p:blipFill>
          <a:blip r:embed="rId3" cstate="print"/>
          <a:srcRect/>
          <a:stretch>
            <a:fillRect/>
          </a:stretch>
        </p:blipFill>
        <p:spPr bwMode="auto">
          <a:xfrm>
            <a:off x="2590800" y="3657600"/>
            <a:ext cx="3124200" cy="619125"/>
          </a:xfrm>
          <a:prstGeom prst="rect">
            <a:avLst/>
          </a:prstGeom>
          <a:noFill/>
          <a:ln w="9525">
            <a:noFill/>
            <a:miter lim="800000"/>
            <a:headEnd/>
            <a:tailEnd/>
          </a:ln>
        </p:spPr>
      </p:pic>
    </p:spTree>
    <p:extLst>
      <p:ext uri="{BB962C8B-B14F-4D97-AF65-F5344CB8AC3E}">
        <p14:creationId xmlns:p14="http://schemas.microsoft.com/office/powerpoint/2010/main" val="167371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17C0ABD-6968-4C6B-84F8-BC894F99DF12}" type="slidenum">
              <a:rPr lang="en-US" altLang="en-US"/>
              <a:pPr>
                <a:defRPr/>
              </a:pPr>
              <a:t>14</a:t>
            </a:fld>
            <a:endParaRPr lang="en-US" altLang="en-US" dirty="0"/>
          </a:p>
        </p:txBody>
      </p:sp>
      <p:sp>
        <p:nvSpPr>
          <p:cNvPr id="15363" name="Rectangle 8"/>
          <p:cNvSpPr>
            <a:spLocks noGrp="1" noChangeArrowheads="1"/>
          </p:cNvSpPr>
          <p:nvPr>
            <p:ph type="title"/>
          </p:nvPr>
        </p:nvSpPr>
        <p:spPr/>
        <p:txBody>
          <a:bodyPr/>
          <a:lstStyle/>
          <a:p>
            <a:pPr eaLnBrk="1" hangingPunct="1"/>
            <a:r>
              <a:rPr lang="en-US" b="1" dirty="0">
                <a:solidFill>
                  <a:srgbClr val="FF0000"/>
                </a:solidFill>
              </a:rPr>
              <a:t>NPV</a:t>
            </a:r>
          </a:p>
        </p:txBody>
      </p:sp>
      <p:sp>
        <p:nvSpPr>
          <p:cNvPr id="15364" name="Rectangle 9"/>
          <p:cNvSpPr>
            <a:spLocks noGrp="1" noChangeArrowheads="1"/>
          </p:cNvSpPr>
          <p:nvPr>
            <p:ph type="body" idx="1"/>
          </p:nvPr>
        </p:nvSpPr>
        <p:spPr/>
        <p:txBody>
          <a:bodyPr>
            <a:normAutofit fontScale="92500" lnSpcReduction="10000"/>
          </a:bodyPr>
          <a:lstStyle/>
          <a:p>
            <a:pPr eaLnBrk="1" hangingPunct="1">
              <a:lnSpc>
                <a:spcPct val="90000"/>
              </a:lnSpc>
            </a:pPr>
            <a:r>
              <a:rPr lang="en-US" dirty="0"/>
              <a:t>Net Present Value</a:t>
            </a:r>
          </a:p>
          <a:p>
            <a:pPr lvl="1" eaLnBrk="1" hangingPunct="1">
              <a:lnSpc>
                <a:spcPct val="90000"/>
              </a:lnSpc>
            </a:pPr>
            <a:r>
              <a:rPr lang="en-US" dirty="0"/>
              <a:t>The amount of money an investment is worth, taking into account its cost, earnings, and the time value of money. </a:t>
            </a:r>
          </a:p>
          <a:p>
            <a:pPr lvl="1" eaLnBrk="1" hangingPunct="1">
              <a:lnSpc>
                <a:spcPct val="90000"/>
              </a:lnSpc>
            </a:pPr>
            <a:r>
              <a:rPr lang="en-US" dirty="0"/>
              <a:t>Expressed in dollars.</a:t>
            </a:r>
          </a:p>
          <a:p>
            <a:pPr lvl="1" eaLnBrk="1" hangingPunct="1">
              <a:lnSpc>
                <a:spcPct val="90000"/>
              </a:lnSpc>
            </a:pPr>
            <a:endParaRPr lang="en-US" dirty="0"/>
          </a:p>
          <a:p>
            <a:pPr lvl="1" eaLnBrk="1" hangingPunct="1">
              <a:lnSpc>
                <a:spcPct val="90000"/>
              </a:lnSpc>
            </a:pPr>
            <a:endParaRPr lang="en-US" dirty="0"/>
          </a:p>
          <a:p>
            <a:pPr lvl="1" eaLnBrk="1" hangingPunct="1">
              <a:lnSpc>
                <a:spcPct val="90000"/>
              </a:lnSpc>
            </a:pPr>
            <a:endParaRPr lang="en-US" dirty="0"/>
          </a:p>
          <a:p>
            <a:pPr eaLnBrk="1" hangingPunct="1">
              <a:lnSpc>
                <a:spcPct val="90000"/>
              </a:lnSpc>
            </a:pPr>
            <a:r>
              <a:rPr lang="en-US" dirty="0"/>
              <a:t>Capturing financial benefits can be straightforward, but what costs should be included in the analysis?</a:t>
            </a:r>
          </a:p>
        </p:txBody>
      </p:sp>
      <p:pic>
        <p:nvPicPr>
          <p:cNvPr id="15365" name="Picture 4" descr="15chpt-for5"/>
          <p:cNvPicPr>
            <a:picLocks noChangeAspect="1" noChangeArrowheads="1"/>
          </p:cNvPicPr>
          <p:nvPr/>
        </p:nvPicPr>
        <p:blipFill>
          <a:blip r:embed="rId3" cstate="print"/>
          <a:srcRect/>
          <a:stretch>
            <a:fillRect/>
          </a:stretch>
        </p:blipFill>
        <p:spPr bwMode="auto">
          <a:xfrm>
            <a:off x="866775" y="3524250"/>
            <a:ext cx="7134225" cy="361950"/>
          </a:xfrm>
          <a:prstGeom prst="rect">
            <a:avLst/>
          </a:prstGeom>
          <a:noFill/>
          <a:ln w="9525">
            <a:noFill/>
            <a:miter lim="800000"/>
            <a:headEnd/>
            <a:tailEnd/>
          </a:ln>
        </p:spPr>
      </p:pic>
    </p:spTree>
    <p:extLst>
      <p:ext uri="{BB962C8B-B14F-4D97-AF65-F5344CB8AC3E}">
        <p14:creationId xmlns:p14="http://schemas.microsoft.com/office/powerpoint/2010/main" val="253888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pPr>
              <a:defRPr/>
            </a:pPr>
            <a:fld id="{45D2A755-A0F1-4111-8B38-41F92239A50B}" type="slidenum">
              <a:rPr lang="en-US" altLang="en-US"/>
              <a:pPr>
                <a:defRPr/>
              </a:pPr>
              <a:t>15</a:t>
            </a:fld>
            <a:endParaRPr lang="en-US" altLang="en-US" dirty="0"/>
          </a:p>
        </p:txBody>
      </p:sp>
      <p:sp>
        <p:nvSpPr>
          <p:cNvPr id="16387" name="Rectangle 2"/>
          <p:cNvSpPr>
            <a:spLocks noGrp="1" noChangeArrowheads="1"/>
          </p:cNvSpPr>
          <p:nvPr>
            <p:ph type="title"/>
          </p:nvPr>
        </p:nvSpPr>
        <p:spPr>
          <a:xfrm>
            <a:off x="457200" y="300038"/>
            <a:ext cx="7604125" cy="646112"/>
          </a:xfrm>
        </p:spPr>
        <p:txBody>
          <a:bodyPr>
            <a:normAutofit fontScale="90000"/>
          </a:bodyPr>
          <a:lstStyle/>
          <a:p>
            <a:pPr eaLnBrk="1" hangingPunct="1"/>
            <a:r>
              <a:rPr lang="en-US" b="1" dirty="0">
                <a:solidFill>
                  <a:srgbClr val="FF0000"/>
                </a:solidFill>
              </a:rPr>
              <a:t>Problems with Managing by</a:t>
            </a:r>
            <a:br>
              <a:rPr lang="en-US" b="1" dirty="0">
                <a:solidFill>
                  <a:srgbClr val="FF0000"/>
                </a:solidFill>
              </a:rPr>
            </a:br>
            <a:r>
              <a:rPr lang="en-US" b="1" dirty="0">
                <a:solidFill>
                  <a:srgbClr val="FF0000"/>
                </a:solidFill>
              </a:rPr>
              <a:t>Capital Budgets - TOC</a:t>
            </a:r>
          </a:p>
        </p:txBody>
      </p:sp>
      <p:sp>
        <p:nvSpPr>
          <p:cNvPr id="16388" name="Rectangle 3"/>
          <p:cNvSpPr>
            <a:spLocks noGrp="1" noChangeArrowheads="1"/>
          </p:cNvSpPr>
          <p:nvPr>
            <p:ph type="body" sz="half" idx="1"/>
          </p:nvPr>
        </p:nvSpPr>
        <p:spPr>
          <a:xfrm>
            <a:off x="304800" y="1905000"/>
            <a:ext cx="8763000" cy="4876800"/>
          </a:xfrm>
        </p:spPr>
        <p:txBody>
          <a:bodyPr/>
          <a:lstStyle/>
          <a:p>
            <a:pPr eaLnBrk="1" hangingPunct="1">
              <a:lnSpc>
                <a:spcPct val="90000"/>
              </a:lnSpc>
            </a:pPr>
            <a:r>
              <a:rPr lang="en-US" sz="2600" dirty="0"/>
              <a:t>Consider acquisition costs </a:t>
            </a:r>
            <a:r>
              <a:rPr lang="en-US" sz="2600" b="1" dirty="0"/>
              <a:t>and</a:t>
            </a:r>
            <a:r>
              <a:rPr lang="en-US" sz="2600" dirty="0"/>
              <a:t> maintenance costs</a:t>
            </a:r>
          </a:p>
          <a:p>
            <a:pPr eaLnBrk="1" hangingPunct="1">
              <a:lnSpc>
                <a:spcPct val="90000"/>
              </a:lnSpc>
            </a:pPr>
            <a:r>
              <a:rPr lang="en-US" sz="2600" dirty="0"/>
              <a:t>The cost of “owning” a PC (or a server) can be several times more per year than the original purchase cost</a:t>
            </a:r>
          </a:p>
          <a:p>
            <a:pPr eaLnBrk="1" hangingPunct="1">
              <a:lnSpc>
                <a:spcPct val="90000"/>
              </a:lnSpc>
            </a:pPr>
            <a:r>
              <a:rPr lang="en-US" sz="2600" dirty="0"/>
              <a:t>Examples of maintenance costs</a:t>
            </a:r>
          </a:p>
          <a:p>
            <a:pPr lvl="1" eaLnBrk="1" hangingPunct="1">
              <a:lnSpc>
                <a:spcPct val="90000"/>
              </a:lnSpc>
            </a:pPr>
            <a:r>
              <a:rPr lang="en-US" sz="2200" dirty="0"/>
              <a:t>Repair contracts</a:t>
            </a:r>
          </a:p>
          <a:p>
            <a:pPr lvl="1" eaLnBrk="1" hangingPunct="1">
              <a:lnSpc>
                <a:spcPct val="90000"/>
              </a:lnSpc>
            </a:pPr>
            <a:r>
              <a:rPr lang="en-US" sz="2200" dirty="0"/>
              <a:t>Configuration </a:t>
            </a:r>
            <a:br>
              <a:rPr lang="en-US" sz="2200" dirty="0"/>
            </a:br>
            <a:r>
              <a:rPr lang="en-US" sz="2200" dirty="0"/>
              <a:t>management</a:t>
            </a:r>
          </a:p>
          <a:p>
            <a:pPr lvl="1" eaLnBrk="1" hangingPunct="1">
              <a:lnSpc>
                <a:spcPct val="90000"/>
              </a:lnSpc>
            </a:pPr>
            <a:r>
              <a:rPr lang="en-US" sz="2200" dirty="0"/>
              <a:t>Downtime and </a:t>
            </a:r>
            <a:br>
              <a:rPr lang="en-US" sz="2200" dirty="0"/>
            </a:br>
            <a:r>
              <a:rPr lang="en-US" sz="2200" dirty="0"/>
              <a:t>lost productivity</a:t>
            </a:r>
          </a:p>
          <a:p>
            <a:pPr lvl="1" eaLnBrk="1" hangingPunct="1">
              <a:lnSpc>
                <a:spcPct val="90000"/>
              </a:lnSpc>
            </a:pPr>
            <a:r>
              <a:rPr lang="en-US" sz="2200" dirty="0"/>
              <a:t>Upgrades</a:t>
            </a:r>
          </a:p>
        </p:txBody>
      </p:sp>
    </p:spTree>
    <p:extLst>
      <p:ext uri="{BB962C8B-B14F-4D97-AF65-F5344CB8AC3E}">
        <p14:creationId xmlns:p14="http://schemas.microsoft.com/office/powerpoint/2010/main" val="3623587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235E67DF-7C9A-451C-97AD-496CC5F7BAE0}" type="slidenum">
              <a:rPr lang="en-US" altLang="en-US"/>
              <a:pPr>
                <a:defRPr/>
              </a:pPr>
              <a:t>16</a:t>
            </a:fld>
            <a:endParaRPr lang="en-US" altLang="en-US" dirty="0"/>
          </a:p>
        </p:txBody>
      </p:sp>
      <p:sp>
        <p:nvSpPr>
          <p:cNvPr id="17411" name="Rectangle 5"/>
          <p:cNvSpPr>
            <a:spLocks noGrp="1" noChangeArrowheads="1"/>
          </p:cNvSpPr>
          <p:nvPr>
            <p:ph type="title"/>
          </p:nvPr>
        </p:nvSpPr>
        <p:spPr/>
        <p:txBody>
          <a:bodyPr>
            <a:normAutofit fontScale="90000"/>
          </a:bodyPr>
          <a:lstStyle/>
          <a:p>
            <a:pPr eaLnBrk="1" hangingPunct="1"/>
            <a:r>
              <a:rPr lang="en-US" b="1" dirty="0">
                <a:solidFill>
                  <a:srgbClr val="FF0000"/>
                </a:solidFill>
              </a:rPr>
              <a:t>Problems with Managing by</a:t>
            </a:r>
            <a:br>
              <a:rPr lang="en-US" b="1" dirty="0">
                <a:solidFill>
                  <a:srgbClr val="FF0000"/>
                </a:solidFill>
              </a:rPr>
            </a:br>
            <a:r>
              <a:rPr lang="en-US" b="1" dirty="0">
                <a:solidFill>
                  <a:srgbClr val="FF0000"/>
                </a:solidFill>
              </a:rPr>
              <a:t>Capital Budgets - Intangibles</a:t>
            </a:r>
          </a:p>
        </p:txBody>
      </p:sp>
      <p:sp>
        <p:nvSpPr>
          <p:cNvPr id="17412" name="Rectangle 6"/>
          <p:cNvSpPr>
            <a:spLocks noGrp="1" noChangeArrowheads="1"/>
          </p:cNvSpPr>
          <p:nvPr>
            <p:ph type="body" sz="half" idx="1"/>
          </p:nvPr>
        </p:nvSpPr>
        <p:spPr>
          <a:xfrm>
            <a:off x="304800" y="1600200"/>
            <a:ext cx="3200400" cy="4911725"/>
          </a:xfrm>
        </p:spPr>
        <p:txBody>
          <a:bodyPr/>
          <a:lstStyle/>
          <a:p>
            <a:pPr eaLnBrk="1" hangingPunct="1"/>
            <a:r>
              <a:rPr lang="en-US" sz="2200" dirty="0"/>
              <a:t>How to quantify the intangible benefits</a:t>
            </a:r>
          </a:p>
          <a:p>
            <a:pPr lvl="1" eaLnBrk="1" hangingPunct="1"/>
            <a:r>
              <a:rPr lang="en-US" sz="2200" dirty="0"/>
              <a:t>Frequently includes “musts” e.g. Quality and Regulatory</a:t>
            </a:r>
          </a:p>
          <a:p>
            <a:pPr eaLnBrk="1" hangingPunct="1"/>
            <a:r>
              <a:rPr lang="en-US" sz="2200" dirty="0"/>
              <a:t>These intangibles prevent the capital budgeting process from being the sole effective portfolio management technique</a:t>
            </a:r>
          </a:p>
          <a:p>
            <a:pPr eaLnBrk="1" hangingPunct="1"/>
            <a:endParaRPr lang="en-US" sz="2200" dirty="0"/>
          </a:p>
        </p:txBody>
      </p:sp>
      <p:pic>
        <p:nvPicPr>
          <p:cNvPr id="17413" name="Picture 3" descr="tb15_01"/>
          <p:cNvPicPr>
            <a:picLocks noChangeAspect="1" noChangeArrowheads="1"/>
          </p:cNvPicPr>
          <p:nvPr/>
        </p:nvPicPr>
        <p:blipFill>
          <a:blip r:embed="rId3" cstate="print"/>
          <a:srcRect t="50000"/>
          <a:stretch>
            <a:fillRect/>
          </a:stretch>
        </p:blipFill>
        <p:spPr bwMode="auto">
          <a:xfrm>
            <a:off x="3581400" y="2286000"/>
            <a:ext cx="5287963" cy="2743200"/>
          </a:xfrm>
          <a:prstGeom prst="rect">
            <a:avLst/>
          </a:prstGeom>
          <a:noFill/>
          <a:ln w="9525">
            <a:solidFill>
              <a:schemeClr val="hlink"/>
            </a:solidFill>
            <a:miter lim="800000"/>
            <a:headEnd/>
            <a:tailEnd/>
          </a:ln>
        </p:spPr>
      </p:pic>
    </p:spTree>
    <p:extLst>
      <p:ext uri="{BB962C8B-B14F-4D97-AF65-F5344CB8AC3E}">
        <p14:creationId xmlns:p14="http://schemas.microsoft.com/office/powerpoint/2010/main" val="865866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n-US" b="1" dirty="0">
                <a:solidFill>
                  <a:srgbClr val="FF0000"/>
                </a:solidFill>
              </a:rPr>
              <a:t>IT Portfolio Management</a:t>
            </a:r>
          </a:p>
        </p:txBody>
      </p:sp>
      <p:sp>
        <p:nvSpPr>
          <p:cNvPr id="18435" name="Rectangle 3"/>
          <p:cNvSpPr>
            <a:spLocks noGrp="1" noChangeArrowheads="1"/>
          </p:cNvSpPr>
          <p:nvPr>
            <p:ph type="subTitle" idx="1"/>
          </p:nvPr>
        </p:nvSpPr>
        <p:spPr/>
        <p:txBody>
          <a:bodyPr/>
          <a:lstStyle/>
          <a:p>
            <a:pPr eaLnBrk="1" hangingPunct="1"/>
            <a:r>
              <a:rPr lang="en-US" sz="2200" dirty="0"/>
              <a:t>Honor isn't about making the right choices. It's about dealing with the consequences. </a:t>
            </a:r>
          </a:p>
          <a:p>
            <a:pPr eaLnBrk="1" hangingPunct="1"/>
            <a:endParaRPr lang="en-US" sz="2200" dirty="0"/>
          </a:p>
          <a:p>
            <a:pPr marL="457200" lvl="1" indent="0" eaLnBrk="1" hangingPunct="1">
              <a:buFont typeface="Wingdings" pitchFamily="2" charset="2"/>
              <a:buNone/>
            </a:pPr>
            <a:r>
              <a:rPr lang="en-US" sz="2200" b="1" dirty="0"/>
              <a:t>Midori Koto</a:t>
            </a:r>
            <a:endParaRPr lang="en-US" sz="2200" dirty="0"/>
          </a:p>
          <a:p>
            <a:pPr eaLnBrk="1" hangingPunct="1"/>
            <a:endParaRPr lang="en-US" sz="2200" dirty="0"/>
          </a:p>
        </p:txBody>
      </p:sp>
    </p:spTree>
    <p:extLst>
      <p:ext uri="{BB962C8B-B14F-4D97-AF65-F5344CB8AC3E}">
        <p14:creationId xmlns:p14="http://schemas.microsoft.com/office/powerpoint/2010/main" val="154699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A3FE2A8-5905-46B2-BBD4-ACEE36E26E91}" type="slidenum">
              <a:rPr lang="en-US" altLang="en-US"/>
              <a:pPr>
                <a:defRPr/>
              </a:pPr>
              <a:t>18</a:t>
            </a:fld>
            <a:endParaRPr lang="en-US" altLang="en-US" dirty="0"/>
          </a:p>
        </p:txBody>
      </p:sp>
      <p:sp>
        <p:nvSpPr>
          <p:cNvPr id="19459" name="Rectangle 6"/>
          <p:cNvSpPr>
            <a:spLocks noGrp="1" noChangeArrowheads="1"/>
          </p:cNvSpPr>
          <p:nvPr>
            <p:ph type="title"/>
          </p:nvPr>
        </p:nvSpPr>
        <p:spPr/>
        <p:txBody>
          <a:bodyPr/>
          <a:lstStyle/>
          <a:p>
            <a:pPr eaLnBrk="1" hangingPunct="1"/>
            <a:r>
              <a:rPr lang="en-US" b="1" dirty="0">
                <a:solidFill>
                  <a:srgbClr val="FF0000"/>
                </a:solidFill>
              </a:rPr>
              <a:t>Business Drivers</a:t>
            </a:r>
          </a:p>
        </p:txBody>
      </p:sp>
      <p:sp>
        <p:nvSpPr>
          <p:cNvPr id="19460" name="Rectangle 7"/>
          <p:cNvSpPr>
            <a:spLocks noGrp="1" noChangeArrowheads="1"/>
          </p:cNvSpPr>
          <p:nvPr>
            <p:ph type="body" idx="1"/>
          </p:nvPr>
        </p:nvSpPr>
        <p:spPr/>
        <p:txBody>
          <a:bodyPr/>
          <a:lstStyle/>
          <a:p>
            <a:pPr eaLnBrk="1" hangingPunct="1"/>
            <a:r>
              <a:rPr lang="en-US" dirty="0"/>
              <a:t>Drivers for IT Portfolio Management:</a:t>
            </a:r>
          </a:p>
          <a:p>
            <a:pPr lvl="1" eaLnBrk="1" hangingPunct="1"/>
            <a:r>
              <a:rPr lang="en-US" dirty="0"/>
              <a:t>Complexity</a:t>
            </a:r>
          </a:p>
          <a:p>
            <a:pPr lvl="1" eaLnBrk="1" hangingPunct="1"/>
            <a:r>
              <a:rPr lang="en-US" dirty="0"/>
              <a:t>Cost</a:t>
            </a:r>
          </a:p>
          <a:p>
            <a:pPr lvl="1" eaLnBrk="1" hangingPunct="1"/>
            <a:r>
              <a:rPr lang="en-US" dirty="0"/>
              <a:t>Cross-functional</a:t>
            </a:r>
          </a:p>
          <a:p>
            <a:pPr lvl="1" eaLnBrk="1" hangingPunct="1"/>
            <a:r>
              <a:rPr lang="en-US" dirty="0"/>
              <a:t>Relationships with other programs</a:t>
            </a:r>
          </a:p>
          <a:p>
            <a:pPr lvl="1" eaLnBrk="1" hangingPunct="1"/>
            <a:r>
              <a:rPr lang="en-US" dirty="0"/>
              <a:t>Volume</a:t>
            </a:r>
          </a:p>
          <a:p>
            <a:pPr eaLnBrk="1" hangingPunct="1"/>
            <a:endParaRPr lang="en-US" dirty="0"/>
          </a:p>
        </p:txBody>
      </p:sp>
    </p:spTree>
    <p:extLst>
      <p:ext uri="{BB962C8B-B14F-4D97-AF65-F5344CB8AC3E}">
        <p14:creationId xmlns:p14="http://schemas.microsoft.com/office/powerpoint/2010/main" val="4275968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4909D33-7916-4EC4-A12D-E72639C34406}" type="slidenum">
              <a:rPr lang="en-US" altLang="en-US"/>
              <a:pPr>
                <a:defRPr/>
              </a:pPr>
              <a:t>19</a:t>
            </a:fld>
            <a:endParaRPr lang="en-US" altLang="en-US" dirty="0"/>
          </a:p>
        </p:txBody>
      </p:sp>
      <p:sp>
        <p:nvSpPr>
          <p:cNvPr id="20483" name="Rectangle 5"/>
          <p:cNvSpPr>
            <a:spLocks noGrp="1" noChangeArrowheads="1"/>
          </p:cNvSpPr>
          <p:nvPr>
            <p:ph type="title"/>
          </p:nvPr>
        </p:nvSpPr>
        <p:spPr/>
        <p:txBody>
          <a:bodyPr/>
          <a:lstStyle/>
          <a:p>
            <a:pPr eaLnBrk="1" hangingPunct="1"/>
            <a:r>
              <a:rPr lang="en-US" b="1" dirty="0">
                <a:solidFill>
                  <a:srgbClr val="FF0000"/>
                </a:solidFill>
              </a:rPr>
              <a:t>Definition</a:t>
            </a:r>
          </a:p>
        </p:txBody>
      </p:sp>
      <p:sp>
        <p:nvSpPr>
          <p:cNvPr id="20484" name="Rectangle 6"/>
          <p:cNvSpPr>
            <a:spLocks noGrp="1" noChangeArrowheads="1"/>
          </p:cNvSpPr>
          <p:nvPr>
            <p:ph type="body" idx="1"/>
          </p:nvPr>
        </p:nvSpPr>
        <p:spPr/>
        <p:txBody>
          <a:bodyPr/>
          <a:lstStyle/>
          <a:p>
            <a:pPr eaLnBrk="1" hangingPunct="1"/>
            <a:r>
              <a:rPr lang="en-US" b="1" dirty="0"/>
              <a:t>Portfolio management</a:t>
            </a:r>
            <a:r>
              <a:rPr lang="en-US" dirty="0"/>
              <a:t> - a methodology for presenting a holistic view of IT projects across the enterprise in order to ensure alignment of IT with corporate strategy</a:t>
            </a:r>
          </a:p>
          <a:p>
            <a:pPr lvl="3" eaLnBrk="1" hangingPunct="1"/>
            <a:endParaRPr lang="en-US" dirty="0"/>
          </a:p>
          <a:p>
            <a:pPr eaLnBrk="1" hangingPunct="1"/>
            <a:endParaRPr lang="en-US" dirty="0"/>
          </a:p>
          <a:p>
            <a:pPr eaLnBrk="1" hangingPunct="1"/>
            <a:endParaRPr lang="en-US" dirty="0"/>
          </a:p>
        </p:txBody>
      </p:sp>
      <p:sp>
        <p:nvSpPr>
          <p:cNvPr id="598020" name="Rectangle 4"/>
          <p:cNvSpPr>
            <a:spLocks noChangeArrowheads="1"/>
          </p:cNvSpPr>
          <p:nvPr/>
        </p:nvSpPr>
        <p:spPr bwMode="auto">
          <a:xfrm>
            <a:off x="533400" y="6400800"/>
            <a:ext cx="2971800" cy="228600"/>
          </a:xfrm>
          <a:prstGeom prst="rect">
            <a:avLst/>
          </a:prstGeom>
          <a:noFill/>
          <a:ln w="9525">
            <a:noFill/>
            <a:miter lim="800000"/>
            <a:headEnd/>
            <a:tailEnd/>
          </a:ln>
          <a:effectLst/>
        </p:spPr>
        <p:txBody>
          <a:bodyPr anchor="b"/>
          <a:lstStyle/>
          <a:p>
            <a:pPr>
              <a:defRPr/>
            </a:pPr>
            <a:r>
              <a:rPr lang="en-US" sz="1000" dirty="0">
                <a:effectLst>
                  <a:outerShdw blurRad="38100" dist="38100" dir="2700000" algn="tl">
                    <a:srgbClr val="C0C0C0"/>
                  </a:outerShdw>
                </a:effectLst>
              </a:rPr>
              <a:t>Source:  www.cio.com</a:t>
            </a:r>
          </a:p>
        </p:txBody>
      </p:sp>
    </p:spTree>
    <p:extLst>
      <p:ext uri="{BB962C8B-B14F-4D97-AF65-F5344CB8AC3E}">
        <p14:creationId xmlns:p14="http://schemas.microsoft.com/office/powerpoint/2010/main" val="822414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br>
              <a:rPr lang="en-US" dirty="0">
                <a:solidFill>
                  <a:srgbClr val="000000"/>
                </a:solidFill>
              </a:rPr>
            </a:br>
            <a:r>
              <a:rPr lang="en-US" sz="4000" b="1" dirty="0">
                <a:solidFill>
                  <a:srgbClr val="FF0000"/>
                </a:solidFill>
              </a:rPr>
              <a:t>Key Concepts from Last Week:</a:t>
            </a:r>
            <a:r>
              <a:rPr lang="en-US" sz="2800" dirty="0"/>
              <a:t> </a:t>
            </a:r>
            <a:br>
              <a:rPr lang="en-US" sz="2800" dirty="0"/>
            </a:br>
            <a:br>
              <a:rPr lang="en-US" sz="2400" b="1" dirty="0"/>
            </a:br>
            <a:r>
              <a:rPr lang="en-US" sz="2400" b="1" dirty="0"/>
              <a:t>1.  </a:t>
            </a:r>
            <a:r>
              <a:rPr lang="en-US" sz="2400" b="1" dirty="0">
                <a:solidFill>
                  <a:srgbClr val="FF0000"/>
                </a:solidFill>
              </a:rPr>
              <a:t>Digital Innovation </a:t>
            </a:r>
            <a:r>
              <a:rPr lang="en-US" sz="2400" b="1" dirty="0"/>
              <a:t>and scenarios that can create short and long term competitive advantage.</a:t>
            </a:r>
            <a:br>
              <a:rPr lang="en-US" sz="2400" b="1" dirty="0"/>
            </a:br>
            <a:br>
              <a:rPr lang="en-US" sz="2400" b="1" dirty="0"/>
            </a:br>
            <a:r>
              <a:rPr lang="en-US" sz="2400" b="1" dirty="0"/>
              <a:t>2.  </a:t>
            </a:r>
            <a:r>
              <a:rPr lang="en-US" sz="2400" b="1" dirty="0">
                <a:solidFill>
                  <a:srgbClr val="FF0000"/>
                </a:solidFill>
              </a:rPr>
              <a:t>Brand Management </a:t>
            </a:r>
            <a:r>
              <a:rPr lang="en-US" sz="2400" b="1" dirty="0"/>
              <a:t>from Apple in terms of how that can influence competitive advantage when aligned with digital innovation and technology strategies.</a:t>
            </a:r>
            <a:br>
              <a:rPr lang="en-US" sz="2400" b="1" dirty="0"/>
            </a:br>
            <a:br>
              <a:rPr lang="en-US" sz="2400" b="1" dirty="0"/>
            </a:br>
            <a:r>
              <a:rPr lang="en-US" sz="2400" b="1" dirty="0"/>
              <a:t>3.  </a:t>
            </a:r>
            <a:r>
              <a:rPr lang="en-US" sz="2400" b="1" dirty="0">
                <a:solidFill>
                  <a:srgbClr val="FF0000"/>
                </a:solidFill>
              </a:rPr>
              <a:t>Leadership, </a:t>
            </a:r>
            <a:r>
              <a:rPr lang="en-US" sz="2400" b="1" dirty="0"/>
              <a:t>specifically around how easy it is to become entrenched in a company position (e.g. Kodak) versus “looking around corners” and innovating for long term success (e.g. presumably Apple).</a:t>
            </a:r>
            <a:br>
              <a:rPr lang="en-US" sz="2400" b="1" dirty="0"/>
            </a:br>
            <a:br>
              <a:rPr lang="en-US" sz="2400" b="1" dirty="0"/>
            </a:br>
            <a:br>
              <a:rPr lang="en-US" sz="2400" b="1" dirty="0"/>
            </a:br>
            <a:br>
              <a:rPr lang="en-US" sz="2800" dirty="0"/>
            </a:br>
            <a:endParaRPr lang="en-US" sz="2667" dirty="0">
              <a:solidFill>
                <a:srgbClr val="000000"/>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2</a:t>
            </a:fld>
            <a:endParaRPr lang="en-US" dirty="0"/>
          </a:p>
        </p:txBody>
      </p:sp>
    </p:spTree>
    <p:extLst>
      <p:ext uri="{BB962C8B-B14F-4D97-AF65-F5344CB8AC3E}">
        <p14:creationId xmlns:p14="http://schemas.microsoft.com/office/powerpoint/2010/main" val="2583536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76E2C881-C0D0-4F2B-BC52-F322EEA4D82E}" type="slidenum">
              <a:rPr lang="en-US" altLang="en-US"/>
              <a:pPr>
                <a:defRPr/>
              </a:pPr>
              <a:t>20</a:t>
            </a:fld>
            <a:endParaRPr lang="en-US" altLang="en-US" dirty="0"/>
          </a:p>
        </p:txBody>
      </p:sp>
      <p:sp>
        <p:nvSpPr>
          <p:cNvPr id="21507" name="Rectangle 5"/>
          <p:cNvSpPr>
            <a:spLocks noGrp="1" noChangeArrowheads="1"/>
          </p:cNvSpPr>
          <p:nvPr>
            <p:ph type="title"/>
          </p:nvPr>
        </p:nvSpPr>
        <p:spPr/>
        <p:txBody>
          <a:bodyPr/>
          <a:lstStyle/>
          <a:p>
            <a:pPr eaLnBrk="1" hangingPunct="1"/>
            <a:r>
              <a:rPr lang="en-US" b="1" dirty="0">
                <a:solidFill>
                  <a:srgbClr val="FF0000"/>
                </a:solidFill>
              </a:rPr>
              <a:t>Portfolio Management</a:t>
            </a:r>
          </a:p>
        </p:txBody>
      </p:sp>
      <p:sp>
        <p:nvSpPr>
          <p:cNvPr id="21508" name="Rectangle 6"/>
          <p:cNvSpPr>
            <a:spLocks noGrp="1" noChangeArrowheads="1"/>
          </p:cNvSpPr>
          <p:nvPr>
            <p:ph type="body" idx="1"/>
          </p:nvPr>
        </p:nvSpPr>
        <p:spPr/>
        <p:txBody>
          <a:bodyPr>
            <a:normAutofit fontScale="92500"/>
          </a:bodyPr>
          <a:lstStyle/>
          <a:p>
            <a:pPr eaLnBrk="1" hangingPunct="1"/>
            <a:r>
              <a:rPr lang="en-US" b="1" dirty="0"/>
              <a:t>SEVENTY-FIVE PERCENT</a:t>
            </a:r>
            <a:r>
              <a:rPr lang="en-US" dirty="0"/>
              <a:t> of companies do not possess clear, ongoing oversight of their IT project portfolios.  </a:t>
            </a:r>
            <a:r>
              <a:rPr lang="en-US" sz="1600" dirty="0"/>
              <a:t>- AMR Research study.</a:t>
            </a:r>
          </a:p>
          <a:p>
            <a:pPr lvl="1" eaLnBrk="1" hangingPunct="1"/>
            <a:r>
              <a:rPr lang="en-US" dirty="0"/>
              <a:t>Funding</a:t>
            </a:r>
          </a:p>
          <a:p>
            <a:pPr lvl="1" eaLnBrk="1" hangingPunct="1"/>
            <a:r>
              <a:rPr lang="en-US" dirty="0"/>
              <a:t>Optimal mix of risk and reward</a:t>
            </a:r>
          </a:p>
          <a:p>
            <a:pPr lvl="1" eaLnBrk="1" hangingPunct="1"/>
            <a:r>
              <a:rPr lang="en-US" dirty="0"/>
              <a:t>Better communication</a:t>
            </a:r>
          </a:p>
          <a:p>
            <a:pPr lvl="1" eaLnBrk="1" hangingPunct="1"/>
            <a:r>
              <a:rPr lang="en-US" dirty="0"/>
              <a:t>Strengthened alignment between IS and the business. </a:t>
            </a:r>
          </a:p>
          <a:p>
            <a:pPr lvl="1" eaLnBrk="1" hangingPunct="1"/>
            <a:r>
              <a:rPr lang="en-US" dirty="0"/>
              <a:t>More efficient use of human resources</a:t>
            </a:r>
          </a:p>
          <a:p>
            <a:pPr lvl="1" eaLnBrk="1" hangingPunct="1"/>
            <a:r>
              <a:rPr lang="en-US" dirty="0"/>
              <a:t>Fewer redundant and overlapping projects </a:t>
            </a:r>
          </a:p>
        </p:txBody>
      </p:sp>
      <p:sp>
        <p:nvSpPr>
          <p:cNvPr id="601092" name="Rectangle 4"/>
          <p:cNvSpPr>
            <a:spLocks noChangeArrowheads="1"/>
          </p:cNvSpPr>
          <p:nvPr/>
        </p:nvSpPr>
        <p:spPr bwMode="auto">
          <a:xfrm>
            <a:off x="533400" y="6400800"/>
            <a:ext cx="2971800" cy="228600"/>
          </a:xfrm>
          <a:prstGeom prst="rect">
            <a:avLst/>
          </a:prstGeom>
          <a:noFill/>
          <a:ln w="9525">
            <a:noFill/>
            <a:miter lim="800000"/>
            <a:headEnd/>
            <a:tailEnd/>
          </a:ln>
          <a:effectLst/>
        </p:spPr>
        <p:txBody>
          <a:bodyPr anchor="b"/>
          <a:lstStyle/>
          <a:p>
            <a:pPr>
              <a:defRPr/>
            </a:pPr>
            <a:r>
              <a:rPr lang="en-US" sz="1000" dirty="0">
                <a:effectLst>
                  <a:outerShdw blurRad="38100" dist="38100" dir="2700000" algn="tl">
                    <a:srgbClr val="C0C0C0"/>
                  </a:outerShdw>
                </a:effectLst>
              </a:rPr>
              <a:t>Source:  www.cio.com</a:t>
            </a:r>
          </a:p>
        </p:txBody>
      </p:sp>
    </p:spTree>
    <p:extLst>
      <p:ext uri="{BB962C8B-B14F-4D97-AF65-F5344CB8AC3E}">
        <p14:creationId xmlns:p14="http://schemas.microsoft.com/office/powerpoint/2010/main" val="2492613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3693F31-6380-443D-9266-BDA39FE92FA3}" type="slidenum">
              <a:rPr lang="en-US" altLang="en-US"/>
              <a:pPr>
                <a:defRPr/>
              </a:pPr>
              <a:t>21</a:t>
            </a:fld>
            <a:endParaRPr lang="en-US" altLang="en-US" dirty="0"/>
          </a:p>
        </p:txBody>
      </p:sp>
      <p:sp>
        <p:nvSpPr>
          <p:cNvPr id="22531" name="Rectangle 4"/>
          <p:cNvSpPr>
            <a:spLocks noGrp="1" noChangeArrowheads="1"/>
          </p:cNvSpPr>
          <p:nvPr>
            <p:ph type="title"/>
          </p:nvPr>
        </p:nvSpPr>
        <p:spPr/>
        <p:txBody>
          <a:bodyPr/>
          <a:lstStyle/>
          <a:p>
            <a:pPr eaLnBrk="1" hangingPunct="1"/>
            <a:r>
              <a:rPr lang="en-US" b="1" dirty="0">
                <a:solidFill>
                  <a:srgbClr val="FF0000"/>
                </a:solidFill>
              </a:rPr>
              <a:t>Methodology</a:t>
            </a:r>
          </a:p>
        </p:txBody>
      </p:sp>
      <p:sp>
        <p:nvSpPr>
          <p:cNvPr id="22532" name="Rectangle 5"/>
          <p:cNvSpPr>
            <a:spLocks noGrp="1" noChangeArrowheads="1"/>
          </p:cNvSpPr>
          <p:nvPr>
            <p:ph type="body" idx="1"/>
          </p:nvPr>
        </p:nvSpPr>
        <p:spPr/>
        <p:txBody>
          <a:bodyPr>
            <a:normAutofit lnSpcReduction="10000"/>
          </a:bodyPr>
          <a:lstStyle/>
          <a:p>
            <a:pPr eaLnBrk="1" hangingPunct="1">
              <a:lnSpc>
                <a:spcPct val="90000"/>
              </a:lnSpc>
            </a:pPr>
            <a:r>
              <a:rPr lang="en-US" sz="2600" dirty="0"/>
              <a:t>Ensure projects appropriately linked and managed</a:t>
            </a:r>
          </a:p>
          <a:p>
            <a:pPr lvl="1" eaLnBrk="1" hangingPunct="1">
              <a:lnSpc>
                <a:spcPct val="90000"/>
              </a:lnSpc>
            </a:pPr>
            <a:endParaRPr lang="en-US" sz="2200" dirty="0"/>
          </a:p>
          <a:p>
            <a:pPr eaLnBrk="1" hangingPunct="1">
              <a:lnSpc>
                <a:spcPct val="90000"/>
              </a:lnSpc>
            </a:pPr>
            <a:r>
              <a:rPr lang="en-US" sz="2600" dirty="0"/>
              <a:t>Conduct a project inventory</a:t>
            </a:r>
          </a:p>
          <a:p>
            <a:pPr lvl="1" eaLnBrk="1" hangingPunct="1">
              <a:lnSpc>
                <a:spcPct val="90000"/>
              </a:lnSpc>
            </a:pPr>
            <a:endParaRPr lang="en-US" sz="2200" dirty="0"/>
          </a:p>
          <a:p>
            <a:pPr eaLnBrk="1" hangingPunct="1">
              <a:lnSpc>
                <a:spcPct val="90000"/>
              </a:lnSpc>
            </a:pPr>
            <a:r>
              <a:rPr lang="en-US" sz="2600" dirty="0"/>
              <a:t>Establish criteria aligned with corporate values and objectives</a:t>
            </a:r>
          </a:p>
          <a:p>
            <a:pPr lvl="1" eaLnBrk="1" hangingPunct="1">
              <a:lnSpc>
                <a:spcPct val="90000"/>
              </a:lnSpc>
            </a:pPr>
            <a:endParaRPr lang="en-US" sz="2200" dirty="0"/>
          </a:p>
          <a:p>
            <a:pPr eaLnBrk="1" hangingPunct="1">
              <a:lnSpc>
                <a:spcPct val="90000"/>
              </a:lnSpc>
            </a:pPr>
            <a:r>
              <a:rPr lang="en-US" sz="2600" dirty="0"/>
              <a:t>Classify and evaluate programs</a:t>
            </a:r>
          </a:p>
          <a:p>
            <a:pPr lvl="1" eaLnBrk="1" hangingPunct="1">
              <a:lnSpc>
                <a:spcPct val="90000"/>
              </a:lnSpc>
            </a:pPr>
            <a:endParaRPr lang="en-US" sz="2200" dirty="0"/>
          </a:p>
          <a:p>
            <a:pPr eaLnBrk="1" hangingPunct="1">
              <a:lnSpc>
                <a:spcPct val="90000"/>
              </a:lnSpc>
            </a:pPr>
            <a:r>
              <a:rPr lang="en-US" sz="2600" dirty="0"/>
              <a:t>Apply prioritization methodology</a:t>
            </a:r>
          </a:p>
          <a:p>
            <a:pPr lvl="1" eaLnBrk="1" hangingPunct="1">
              <a:lnSpc>
                <a:spcPct val="90000"/>
              </a:lnSpc>
            </a:pPr>
            <a:endParaRPr lang="en-US" sz="2200" dirty="0"/>
          </a:p>
          <a:p>
            <a:pPr eaLnBrk="1" hangingPunct="1">
              <a:lnSpc>
                <a:spcPct val="90000"/>
              </a:lnSpc>
            </a:pPr>
            <a:r>
              <a:rPr lang="en-US" sz="2600" dirty="0"/>
              <a:t>Actively manage the portfolio</a:t>
            </a:r>
          </a:p>
        </p:txBody>
      </p:sp>
    </p:spTree>
    <p:extLst>
      <p:ext uri="{BB962C8B-B14F-4D97-AF65-F5344CB8AC3E}">
        <p14:creationId xmlns:p14="http://schemas.microsoft.com/office/powerpoint/2010/main" val="302977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pPr>
              <a:defRPr/>
            </a:pPr>
            <a:fld id="{8D3263A4-1E89-48A3-B122-E9B36EAE91E8}" type="slidenum">
              <a:rPr lang="en-US" altLang="en-US"/>
              <a:pPr>
                <a:defRPr/>
              </a:pPr>
              <a:t>22</a:t>
            </a:fld>
            <a:endParaRPr lang="en-US" altLang="en-US" dirty="0"/>
          </a:p>
        </p:txBody>
      </p:sp>
      <p:sp>
        <p:nvSpPr>
          <p:cNvPr id="23555" name="Rectangle 2"/>
          <p:cNvSpPr>
            <a:spLocks noChangeArrowheads="1"/>
          </p:cNvSpPr>
          <p:nvPr/>
        </p:nvSpPr>
        <p:spPr bwMode="auto">
          <a:xfrm>
            <a:off x="4191000" y="3429000"/>
            <a:ext cx="2819400" cy="2057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3556" name="Rectangle 14"/>
          <p:cNvSpPr>
            <a:spLocks noGrp="1" noChangeArrowheads="1"/>
          </p:cNvSpPr>
          <p:nvPr>
            <p:ph type="title"/>
          </p:nvPr>
        </p:nvSpPr>
        <p:spPr/>
        <p:txBody>
          <a:bodyPr/>
          <a:lstStyle/>
          <a:p>
            <a:pPr eaLnBrk="1" hangingPunct="1"/>
            <a:r>
              <a:rPr lang="en-US" b="1" dirty="0">
                <a:solidFill>
                  <a:srgbClr val="FF0000"/>
                </a:solidFill>
              </a:rPr>
              <a:t>Prioritization</a:t>
            </a:r>
          </a:p>
        </p:txBody>
      </p:sp>
      <p:sp>
        <p:nvSpPr>
          <p:cNvPr id="23557" name="Line 4"/>
          <p:cNvSpPr>
            <a:spLocks noChangeShapeType="1"/>
          </p:cNvSpPr>
          <p:nvPr/>
        </p:nvSpPr>
        <p:spPr bwMode="auto">
          <a:xfrm>
            <a:off x="1600200" y="1752600"/>
            <a:ext cx="0" cy="3733800"/>
          </a:xfrm>
          <a:prstGeom prst="line">
            <a:avLst/>
          </a:prstGeom>
          <a:noFill/>
          <a:ln w="9525">
            <a:solidFill>
              <a:schemeClr val="tx1"/>
            </a:solidFill>
            <a:round/>
            <a:headEnd/>
            <a:tailEnd/>
          </a:ln>
        </p:spPr>
        <p:txBody>
          <a:bodyPr/>
          <a:lstStyle/>
          <a:p>
            <a:endParaRPr lang="en-US" dirty="0"/>
          </a:p>
        </p:txBody>
      </p:sp>
      <p:sp>
        <p:nvSpPr>
          <p:cNvPr id="23558" name="Line 5"/>
          <p:cNvSpPr>
            <a:spLocks noChangeShapeType="1"/>
          </p:cNvSpPr>
          <p:nvPr/>
        </p:nvSpPr>
        <p:spPr bwMode="auto">
          <a:xfrm>
            <a:off x="1600200" y="5486400"/>
            <a:ext cx="5410200" cy="0"/>
          </a:xfrm>
          <a:prstGeom prst="line">
            <a:avLst/>
          </a:prstGeom>
          <a:noFill/>
          <a:ln w="9525">
            <a:solidFill>
              <a:schemeClr val="tx1"/>
            </a:solidFill>
            <a:round/>
            <a:headEnd/>
            <a:tailEnd/>
          </a:ln>
        </p:spPr>
        <p:txBody>
          <a:bodyPr/>
          <a:lstStyle/>
          <a:p>
            <a:endParaRPr lang="en-US" dirty="0"/>
          </a:p>
        </p:txBody>
      </p:sp>
      <p:sp>
        <p:nvSpPr>
          <p:cNvPr id="23559" name="Text Box 6"/>
          <p:cNvSpPr txBox="1">
            <a:spLocks noChangeArrowheads="1"/>
          </p:cNvSpPr>
          <p:nvPr/>
        </p:nvSpPr>
        <p:spPr bwMode="auto">
          <a:xfrm>
            <a:off x="3886200" y="5653088"/>
            <a:ext cx="820738" cy="366712"/>
          </a:xfrm>
          <a:prstGeom prst="rect">
            <a:avLst/>
          </a:prstGeom>
          <a:noFill/>
          <a:ln w="9525">
            <a:noFill/>
            <a:miter lim="800000"/>
            <a:headEnd/>
            <a:tailEnd/>
          </a:ln>
        </p:spPr>
        <p:txBody>
          <a:bodyPr wrap="none">
            <a:spAutoFit/>
          </a:bodyPr>
          <a:lstStyle/>
          <a:p>
            <a:pPr eaLnBrk="0" hangingPunct="0"/>
            <a:r>
              <a:rPr lang="en-US" dirty="0">
                <a:latin typeface="Verdana" pitchFamily="34" charset="0"/>
              </a:rPr>
              <a:t>Value</a:t>
            </a:r>
          </a:p>
        </p:txBody>
      </p:sp>
      <p:sp>
        <p:nvSpPr>
          <p:cNvPr id="23560" name="Text Box 7"/>
          <p:cNvSpPr txBox="1">
            <a:spLocks noChangeArrowheads="1"/>
          </p:cNvSpPr>
          <p:nvPr/>
        </p:nvSpPr>
        <p:spPr bwMode="auto">
          <a:xfrm>
            <a:off x="365125" y="3155950"/>
            <a:ext cx="692150" cy="366713"/>
          </a:xfrm>
          <a:prstGeom prst="rect">
            <a:avLst/>
          </a:prstGeom>
          <a:noFill/>
          <a:ln w="9525">
            <a:noFill/>
            <a:miter lim="800000"/>
            <a:headEnd/>
            <a:tailEnd/>
          </a:ln>
        </p:spPr>
        <p:txBody>
          <a:bodyPr wrap="none">
            <a:spAutoFit/>
          </a:bodyPr>
          <a:lstStyle/>
          <a:p>
            <a:pPr eaLnBrk="0" hangingPunct="0"/>
            <a:r>
              <a:rPr lang="en-US" dirty="0">
                <a:latin typeface="Verdana" pitchFamily="34" charset="0"/>
              </a:rPr>
              <a:t>Cost</a:t>
            </a:r>
          </a:p>
        </p:txBody>
      </p:sp>
      <p:sp>
        <p:nvSpPr>
          <p:cNvPr id="23561" name="Line 8"/>
          <p:cNvSpPr>
            <a:spLocks noChangeShapeType="1"/>
          </p:cNvSpPr>
          <p:nvPr/>
        </p:nvSpPr>
        <p:spPr bwMode="auto">
          <a:xfrm>
            <a:off x="1600200" y="3429000"/>
            <a:ext cx="5410200" cy="0"/>
          </a:xfrm>
          <a:prstGeom prst="line">
            <a:avLst/>
          </a:prstGeom>
          <a:noFill/>
          <a:ln w="9525" cap="rnd">
            <a:solidFill>
              <a:schemeClr val="tx1"/>
            </a:solidFill>
            <a:prstDash val="sysDot"/>
            <a:round/>
            <a:headEnd/>
            <a:tailEnd/>
          </a:ln>
        </p:spPr>
        <p:txBody>
          <a:bodyPr/>
          <a:lstStyle/>
          <a:p>
            <a:endParaRPr lang="en-US" dirty="0"/>
          </a:p>
        </p:txBody>
      </p:sp>
      <p:sp>
        <p:nvSpPr>
          <p:cNvPr id="23562" name="Line 9"/>
          <p:cNvSpPr>
            <a:spLocks noChangeShapeType="1"/>
          </p:cNvSpPr>
          <p:nvPr/>
        </p:nvSpPr>
        <p:spPr bwMode="auto">
          <a:xfrm flipV="1">
            <a:off x="4191000" y="1676400"/>
            <a:ext cx="0" cy="3810000"/>
          </a:xfrm>
          <a:prstGeom prst="line">
            <a:avLst/>
          </a:prstGeom>
          <a:noFill/>
          <a:ln w="9525" cap="rnd">
            <a:solidFill>
              <a:schemeClr val="tx1"/>
            </a:solidFill>
            <a:prstDash val="sysDot"/>
            <a:round/>
            <a:headEnd/>
            <a:tailEnd/>
          </a:ln>
        </p:spPr>
        <p:txBody>
          <a:bodyPr/>
          <a:lstStyle/>
          <a:p>
            <a:endParaRPr lang="en-US" dirty="0"/>
          </a:p>
        </p:txBody>
      </p:sp>
      <p:sp>
        <p:nvSpPr>
          <p:cNvPr id="23563" name="Text Box 10"/>
          <p:cNvSpPr txBox="1">
            <a:spLocks noChangeArrowheads="1"/>
          </p:cNvSpPr>
          <p:nvPr/>
        </p:nvSpPr>
        <p:spPr bwMode="auto">
          <a:xfrm>
            <a:off x="4929188" y="4357688"/>
            <a:ext cx="1243012" cy="366712"/>
          </a:xfrm>
          <a:prstGeom prst="rect">
            <a:avLst/>
          </a:prstGeom>
          <a:noFill/>
          <a:ln w="9525">
            <a:noFill/>
            <a:miter lim="800000"/>
            <a:headEnd/>
            <a:tailEnd/>
          </a:ln>
        </p:spPr>
        <p:txBody>
          <a:bodyPr wrap="none">
            <a:spAutoFit/>
          </a:bodyPr>
          <a:lstStyle/>
          <a:p>
            <a:pPr eaLnBrk="0" hangingPunct="0"/>
            <a:r>
              <a:rPr lang="en-US" dirty="0">
                <a:latin typeface="Verdana" pitchFamily="34" charset="0"/>
              </a:rPr>
              <a:t>EXECUTE</a:t>
            </a:r>
          </a:p>
        </p:txBody>
      </p:sp>
      <p:sp>
        <p:nvSpPr>
          <p:cNvPr id="23564" name="Text Box 11"/>
          <p:cNvSpPr txBox="1">
            <a:spLocks noChangeArrowheads="1"/>
          </p:cNvSpPr>
          <p:nvPr/>
        </p:nvSpPr>
        <p:spPr bwMode="auto">
          <a:xfrm>
            <a:off x="2260600" y="2452688"/>
            <a:ext cx="1103313" cy="366712"/>
          </a:xfrm>
          <a:prstGeom prst="rect">
            <a:avLst/>
          </a:prstGeom>
          <a:noFill/>
          <a:ln w="9525">
            <a:noFill/>
            <a:miter lim="800000"/>
            <a:headEnd/>
            <a:tailEnd/>
          </a:ln>
        </p:spPr>
        <p:txBody>
          <a:bodyPr wrap="none">
            <a:spAutoFit/>
          </a:bodyPr>
          <a:lstStyle/>
          <a:p>
            <a:pPr eaLnBrk="0" hangingPunct="0"/>
            <a:r>
              <a:rPr lang="en-US" dirty="0">
                <a:latin typeface="Verdana" pitchFamily="34" charset="0"/>
              </a:rPr>
              <a:t>CANCEL</a:t>
            </a:r>
          </a:p>
        </p:txBody>
      </p:sp>
      <p:sp>
        <p:nvSpPr>
          <p:cNvPr id="23565" name="Text Box 12"/>
          <p:cNvSpPr txBox="1">
            <a:spLocks noChangeArrowheads="1"/>
          </p:cNvSpPr>
          <p:nvPr/>
        </p:nvSpPr>
        <p:spPr bwMode="auto">
          <a:xfrm>
            <a:off x="4929188" y="2452688"/>
            <a:ext cx="939800" cy="366712"/>
          </a:xfrm>
          <a:prstGeom prst="rect">
            <a:avLst/>
          </a:prstGeom>
          <a:noFill/>
          <a:ln w="9525">
            <a:noFill/>
            <a:miter lim="800000"/>
            <a:headEnd/>
            <a:tailEnd/>
          </a:ln>
        </p:spPr>
        <p:txBody>
          <a:bodyPr wrap="none">
            <a:spAutoFit/>
          </a:bodyPr>
          <a:lstStyle/>
          <a:p>
            <a:pPr eaLnBrk="0" hangingPunct="0"/>
            <a:r>
              <a:rPr lang="en-US" dirty="0">
                <a:latin typeface="Verdana" pitchFamily="34" charset="0"/>
              </a:rPr>
              <a:t>DEFER</a:t>
            </a:r>
          </a:p>
        </p:txBody>
      </p:sp>
      <p:sp>
        <p:nvSpPr>
          <p:cNvPr id="23566" name="Text Box 13"/>
          <p:cNvSpPr txBox="1">
            <a:spLocks noChangeArrowheads="1"/>
          </p:cNvSpPr>
          <p:nvPr/>
        </p:nvSpPr>
        <p:spPr bwMode="auto">
          <a:xfrm>
            <a:off x="2438400" y="4357688"/>
            <a:ext cx="939800" cy="366712"/>
          </a:xfrm>
          <a:prstGeom prst="rect">
            <a:avLst/>
          </a:prstGeom>
          <a:noFill/>
          <a:ln w="9525">
            <a:noFill/>
            <a:miter lim="800000"/>
            <a:headEnd/>
            <a:tailEnd/>
          </a:ln>
        </p:spPr>
        <p:txBody>
          <a:bodyPr wrap="none">
            <a:spAutoFit/>
          </a:bodyPr>
          <a:lstStyle/>
          <a:p>
            <a:pPr eaLnBrk="0" hangingPunct="0"/>
            <a:r>
              <a:rPr lang="en-US" dirty="0">
                <a:latin typeface="Verdana" pitchFamily="34" charset="0"/>
              </a:rPr>
              <a:t>DEFER</a:t>
            </a:r>
          </a:p>
        </p:txBody>
      </p:sp>
    </p:spTree>
    <p:extLst>
      <p:ext uri="{BB962C8B-B14F-4D97-AF65-F5344CB8AC3E}">
        <p14:creationId xmlns:p14="http://schemas.microsoft.com/office/powerpoint/2010/main" val="910633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a:solidFill>
                  <a:srgbClr val="595959"/>
                </a:solidFill>
                <a:latin typeface="Helvetica Neue"/>
                <a:cs typeface="Helvetica Neue"/>
              </a:rPr>
              <a:t>Discussion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KNOWLEDGE SHARING AND </a:t>
            </a:r>
            <a:br>
              <a:rPr lang="en-US" spc="200" dirty="0">
                <a:solidFill>
                  <a:srgbClr val="000000"/>
                </a:solidFill>
                <a:latin typeface="Helvetica Neue"/>
                <a:cs typeface="Helvetica Neue"/>
              </a:rPr>
            </a:br>
            <a:r>
              <a:rPr lang="en-US" sz="8400" b="1" cap="all" spc="200" dirty="0">
                <a:solidFill>
                  <a:srgbClr val="FF0000"/>
                </a:solidFill>
                <a:latin typeface="Helvetica Neue"/>
                <a:cs typeface="Helvetica Neue"/>
              </a:rPr>
              <a:t>Communities of practice</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a:solidFill>
                  <a:srgbClr val="FF0000"/>
                </a:solidFill>
              </a:rPr>
              <a:t>COMMUNITIES OF PRACTICE</a:t>
            </a:r>
            <a:br>
              <a:rPr lang="en-US" sz="2400" b="1" dirty="0">
                <a:solidFill>
                  <a:srgbClr val="FF0000"/>
                </a:solidFill>
              </a:rPr>
            </a:br>
            <a:br>
              <a:rPr lang="en-US" sz="2000" b="1" dirty="0"/>
            </a:br>
            <a:r>
              <a:rPr lang="en-US" sz="2000" dirty="0"/>
              <a:t>-  What are </a:t>
            </a:r>
            <a:r>
              <a:rPr lang="en-US" sz="2000" i="1" dirty="0"/>
              <a:t>communities of practice</a:t>
            </a:r>
            <a:r>
              <a:rPr lang="en-US" sz="2000" dirty="0"/>
              <a:t>?  </a:t>
            </a:r>
            <a:br>
              <a:rPr lang="en-US" sz="2000" dirty="0"/>
            </a:br>
            <a:r>
              <a:rPr lang="en-US" sz="2000" dirty="0"/>
              <a:t>What are their goals and how do they operate?</a:t>
            </a:r>
            <a:br>
              <a:rPr lang="en-US" sz="2000" dirty="0"/>
            </a:br>
            <a:br>
              <a:rPr lang="en-US" sz="2000" dirty="0"/>
            </a:br>
            <a:r>
              <a:rPr lang="en-US" sz="2000" dirty="0"/>
              <a:t>-  What are </a:t>
            </a:r>
            <a:r>
              <a:rPr lang="en-US" sz="2000" i="1" dirty="0"/>
              <a:t>open innovation </a:t>
            </a:r>
            <a:r>
              <a:rPr lang="en-US" sz="2000" dirty="0"/>
              <a:t>brokers/platforms?  </a:t>
            </a:r>
            <a:br>
              <a:rPr lang="en-US" sz="2000" dirty="0"/>
            </a:br>
            <a:r>
              <a:rPr lang="en-US" sz="2000" dirty="0"/>
              <a:t>What are their goals and how do they operate?</a:t>
            </a:r>
            <a:br>
              <a:rPr lang="en-US" sz="2000" dirty="0"/>
            </a:br>
            <a:br>
              <a:rPr lang="en-US" sz="2000" dirty="0"/>
            </a:br>
            <a:r>
              <a:rPr lang="en-US" sz="2000" dirty="0"/>
              <a:t>-  How do individuals and organizations utilize and benefit from them?  Do you or your organization use them?  Share your experiences.</a:t>
            </a:r>
            <a:br>
              <a:rPr lang="en-US" sz="2000" dirty="0"/>
            </a:br>
            <a:br>
              <a:rPr lang="en-US" sz="2000" dirty="0"/>
            </a:br>
            <a:r>
              <a:rPr lang="en-US" sz="2000" dirty="0"/>
              <a:t>-  How has technology enabled knowledge sharing?</a:t>
            </a:r>
            <a:br>
              <a:rPr lang="en-US" sz="2000" dirty="0"/>
            </a:br>
            <a:br>
              <a:rPr lang="en-US" sz="2000" dirty="0"/>
            </a:br>
            <a:r>
              <a:rPr lang="en-US" sz="2000" b="1" dirty="0">
                <a:solidFill>
                  <a:srgbClr val="FF0000"/>
                </a:solidFill>
              </a:rPr>
              <a:t>-  What examples are you familiar with in terms of open innovation or knowledge sharing tools in your organizations?</a:t>
            </a:r>
            <a:br>
              <a:rPr lang="en-US" sz="2000" dirty="0">
                <a:solidFill>
                  <a:srgbClr val="FF0000"/>
                </a:solidFill>
              </a:rPr>
            </a:br>
            <a:r>
              <a:rPr lang="en-US" sz="2000" dirty="0">
                <a:solidFill>
                  <a:srgbClr val="FF0000"/>
                </a:solidFill>
              </a:rPr>
              <a:t>	-  What are common practices, features, structures? </a:t>
            </a:r>
            <a:br>
              <a:rPr lang="en-US" sz="2000" dirty="0">
                <a:solidFill>
                  <a:srgbClr val="FF0000"/>
                </a:solidFill>
              </a:rPr>
            </a:br>
            <a:r>
              <a:rPr lang="en-US" sz="2000" dirty="0">
                <a:solidFill>
                  <a:srgbClr val="FF0000"/>
                </a:solidFill>
              </a:rPr>
              <a:t>	-  What works?  What would you like to improve?  What is missing 	that you wish you had?</a:t>
            </a:r>
            <a:endParaRPr lang="en-US" sz="2000" b="1" dirty="0">
              <a:solidFill>
                <a:srgbClr val="FF0000"/>
              </a:solidFill>
            </a:endParaRPr>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4" name="Slide Number Placeholder 5"/>
          <p:cNvSpPr>
            <a:spLocks noGrp="1"/>
          </p:cNvSpPr>
          <p:nvPr>
            <p:ph type="sldNum" sz="quarter" idx="12"/>
          </p:nvPr>
        </p:nvSpPr>
        <p:spPr>
          <a:xfrm>
            <a:off x="6553200" y="6356350"/>
            <a:ext cx="2133600" cy="365125"/>
          </a:xfrm>
        </p:spPr>
        <p:txBody>
          <a:bodyPr/>
          <a:lstStyle/>
          <a:p>
            <a:pPr>
              <a:defRPr/>
            </a:pPr>
            <a:fld id="{6C270C1A-41B7-43F4-B8F5-DC9379EFAAA4}" type="slidenum">
              <a:rPr lang="en-US" altLang="en-US" smtClean="0"/>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76200"/>
            <a:ext cx="8686800" cy="7239000"/>
          </a:xfrm>
        </p:spPr>
        <p:txBody>
          <a:bodyPr>
            <a:noAutofit/>
          </a:bodyPr>
          <a:lstStyle/>
          <a:p>
            <a:pPr algn="l"/>
            <a:r>
              <a:rPr lang="en-US" sz="2400" b="1" dirty="0">
                <a:solidFill>
                  <a:srgbClr val="FF0000"/>
                </a:solidFill>
              </a:rPr>
              <a:t>FINAL ASSIGNMENT:  REFLECTION JOURNAL</a:t>
            </a:r>
            <a:br>
              <a:rPr lang="en-US" sz="2000" b="1" dirty="0"/>
            </a:br>
            <a:r>
              <a:rPr lang="en-US" sz="2000" dirty="0"/>
              <a:t>OVERVIEW:</a:t>
            </a:r>
            <a:br>
              <a:rPr lang="en-US" sz="2000" dirty="0"/>
            </a:br>
            <a:br>
              <a:rPr lang="en-US" sz="2000" b="1" dirty="0"/>
            </a:br>
            <a:r>
              <a:rPr lang="en-US" sz="2000" b="1" dirty="0"/>
              <a:t>INDIVIDUALLY, prepare a journal </a:t>
            </a:r>
            <a:r>
              <a:rPr lang="en-US" sz="2000" dirty="0"/>
              <a:t>documenting the key ideas presented in the class sessions. The reflection journal serves as a “take home” final for this course.</a:t>
            </a:r>
            <a:br>
              <a:rPr lang="en-US" sz="2000" dirty="0"/>
            </a:br>
            <a:br>
              <a:rPr lang="en-US" sz="2000" dirty="0"/>
            </a:br>
            <a:r>
              <a:rPr lang="en-US" sz="2000" dirty="0"/>
              <a:t>The key factors in the evaluation of your work are:</a:t>
            </a:r>
            <a:br>
              <a:rPr lang="en-US" sz="2000" dirty="0"/>
            </a:br>
            <a:r>
              <a:rPr lang="en-US" sz="2000" dirty="0"/>
              <a:t>	-  Your interpretation of the main ideas presented and discussed in the course</a:t>
            </a:r>
            <a:br>
              <a:rPr lang="en-US" sz="2000" dirty="0"/>
            </a:br>
            <a:r>
              <a:rPr lang="en-US" sz="2000" dirty="0"/>
              <a:t>	-  The quality of your insights</a:t>
            </a:r>
            <a:br>
              <a:rPr lang="en-US" sz="2000" dirty="0"/>
            </a:br>
            <a:br>
              <a:rPr lang="en-US" sz="2000" dirty="0"/>
            </a:br>
            <a:r>
              <a:rPr lang="en-US" sz="2000" dirty="0"/>
              <a:t>Your journal should be constructed individually and focus on the following:</a:t>
            </a:r>
            <a:br>
              <a:rPr lang="en-US" sz="2000" dirty="0"/>
            </a:br>
            <a:r>
              <a:rPr lang="en-US" sz="2000" dirty="0"/>
              <a:t>	-  What were the major topics discussed in the course?</a:t>
            </a:r>
            <a:br>
              <a:rPr lang="en-US" sz="2000" dirty="0"/>
            </a:br>
            <a:r>
              <a:rPr lang="en-US" sz="2000" dirty="0"/>
              <a:t>	-  What were the key management issues related to those topics?</a:t>
            </a:r>
            <a:br>
              <a:rPr lang="en-US" sz="2000" dirty="0"/>
            </a:br>
            <a:r>
              <a:rPr lang="en-US" sz="2000" dirty="0"/>
              <a:t>	-  What insights — personal and professional — did you learn while 	taking the course?</a:t>
            </a:r>
            <a:br>
              <a:rPr lang="en-US" sz="2000" dirty="0"/>
            </a:br>
            <a:br>
              <a:rPr lang="en-US" sz="2000" dirty="0"/>
            </a:br>
            <a:r>
              <a:rPr lang="en-US" sz="2000" b="1" dirty="0"/>
              <a:t>This is your opportunity to demonstrate what you have learned while taking this course.</a:t>
            </a:r>
          </a:p>
        </p:txBody>
      </p:sp>
      <p:sp>
        <p:nvSpPr>
          <p:cNvPr id="3" name="Slide Number Placeholder 5"/>
          <p:cNvSpPr>
            <a:spLocks noGrp="1"/>
          </p:cNvSpPr>
          <p:nvPr>
            <p:ph type="sldNum" sz="quarter" idx="12"/>
          </p:nvPr>
        </p:nvSpPr>
        <p:spPr>
          <a:xfrm>
            <a:off x="6553200" y="6356350"/>
            <a:ext cx="2133600" cy="365125"/>
          </a:xfrm>
        </p:spPr>
        <p:txBody>
          <a:bodyPr/>
          <a:lstStyle/>
          <a:p>
            <a:pPr>
              <a:defRPr/>
            </a:pPr>
            <a:fld id="{0AC5022F-642A-49FE-A335-836B62A9DA13}" type="slidenum">
              <a:rPr lang="en-US" altLang="en-US" smtClean="0"/>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381000"/>
            <a:ext cx="8686800" cy="6324600"/>
          </a:xfrm>
        </p:spPr>
        <p:txBody>
          <a:bodyPr>
            <a:noAutofit/>
          </a:bodyPr>
          <a:lstStyle/>
          <a:p>
            <a:pPr algn="l"/>
            <a:r>
              <a:rPr lang="en-US" sz="2400" b="1" dirty="0">
                <a:solidFill>
                  <a:srgbClr val="FF0000"/>
                </a:solidFill>
              </a:rPr>
              <a:t>FINAL ASSIGNMENT:  REFLECTION JOURNAL</a:t>
            </a:r>
            <a:br>
              <a:rPr lang="en-US" sz="2000" b="1" dirty="0"/>
            </a:br>
            <a:r>
              <a:rPr lang="en-US" sz="2000" dirty="0"/>
              <a:t>REQUIREMENTS:</a:t>
            </a:r>
            <a:br>
              <a:rPr lang="en-US" sz="2000" dirty="0"/>
            </a:br>
            <a:br>
              <a:rPr lang="en-US" sz="2000" b="1" dirty="0"/>
            </a:br>
            <a:r>
              <a:rPr lang="en-US" sz="2000" b="1" dirty="0"/>
              <a:t>-  </a:t>
            </a:r>
            <a:r>
              <a:rPr lang="en-US" sz="1800" dirty="0"/>
              <a:t>Summarize the course in a set of </a:t>
            </a:r>
            <a:r>
              <a:rPr lang="en-US" sz="1800" b="1" dirty="0"/>
              <a:t>no more than</a:t>
            </a:r>
            <a:r>
              <a:rPr lang="en-US" sz="1800" dirty="0"/>
              <a:t> </a:t>
            </a:r>
            <a:r>
              <a:rPr lang="en-US" sz="1800" b="1" dirty="0"/>
              <a:t>10</a:t>
            </a:r>
            <a:r>
              <a:rPr lang="en-US" sz="1800" dirty="0"/>
              <a:t> PowerPoint slides (including title).  </a:t>
            </a:r>
            <a:r>
              <a:rPr lang="en-US" sz="1800" b="1" dirty="0"/>
              <a:t>Submissions with more than 10 slides will have points deducted.</a:t>
            </a:r>
            <a:br>
              <a:rPr lang="en-US" sz="1800" b="1" dirty="0"/>
            </a:br>
            <a:br>
              <a:rPr lang="en-US" sz="1800" dirty="0"/>
            </a:br>
            <a:r>
              <a:rPr lang="en-US" sz="1800" dirty="0"/>
              <a:t>-  Use your slides to communicate the key points in a concise and direct manner. </a:t>
            </a:r>
            <a:br>
              <a:rPr lang="en-US" sz="1800" dirty="0"/>
            </a:br>
            <a:r>
              <a:rPr lang="en-US" sz="1800" b="1" dirty="0"/>
              <a:t>I will only review the slides themselves</a:t>
            </a:r>
            <a:r>
              <a:rPr lang="en-US" sz="1800" dirty="0"/>
              <a:t> (NO NOTES) when grading your journal.</a:t>
            </a:r>
            <a:br>
              <a:rPr lang="en-US" sz="1800" dirty="0"/>
            </a:br>
            <a:br>
              <a:rPr lang="en-US" sz="1800" dirty="0"/>
            </a:br>
            <a:r>
              <a:rPr lang="en-US" sz="1800" dirty="0"/>
              <a:t>-  On the first slide include your name, the course number and the assignment title in a clearly identifiable manner. It is up to you if you want to put any additional content on the first slide.</a:t>
            </a:r>
            <a:br>
              <a:rPr lang="en-US" sz="1800" dirty="0"/>
            </a:br>
            <a:br>
              <a:rPr lang="en-US" sz="1800" dirty="0"/>
            </a:br>
            <a:r>
              <a:rPr lang="en-US" sz="1800" dirty="0"/>
              <a:t>-  Other than the requirements stated above, you may organize the material in whatever manner you determine is more effective.</a:t>
            </a:r>
            <a:br>
              <a:rPr lang="en-US" sz="1800" dirty="0"/>
            </a:br>
            <a:br>
              <a:rPr lang="en-US" sz="1800" dirty="0"/>
            </a:br>
            <a:r>
              <a:rPr lang="en-US" sz="1800" dirty="0"/>
              <a:t>-  Submit </a:t>
            </a:r>
            <a:r>
              <a:rPr lang="en-US" sz="1800" b="1" dirty="0"/>
              <a:t>your journal</a:t>
            </a:r>
            <a:r>
              <a:rPr lang="en-US" sz="1800" dirty="0"/>
              <a:t> via email.  </a:t>
            </a:r>
            <a:r>
              <a:rPr lang="en-US" sz="1800" b="1" dirty="0"/>
              <a:t>The file must be either a Microsoft PowerPoint file (.ppt or .pptx) or a PDF file. No other file types will be accepted.</a:t>
            </a:r>
            <a:br>
              <a:rPr lang="en-US" sz="1800" b="1" dirty="0"/>
            </a:br>
            <a:br>
              <a:rPr lang="en-US" sz="1800" dirty="0"/>
            </a:br>
            <a:r>
              <a:rPr lang="en-US" sz="1800" dirty="0"/>
              <a:t>-  </a:t>
            </a:r>
            <a:r>
              <a:rPr lang="en-US" sz="1800" b="1" dirty="0"/>
              <a:t>Due 10pm on 04/28.  Late submissions will receive a zero, without exception.</a:t>
            </a:r>
            <a:br>
              <a:rPr lang="en-US" sz="1800" b="1" dirty="0"/>
            </a:br>
            <a:br>
              <a:rPr lang="en-US" sz="1800" b="1" dirty="0"/>
            </a:br>
            <a:r>
              <a:rPr lang="en-US" sz="1800" b="1" dirty="0"/>
              <a:t>-  Grades will be posted on Gradebook.  </a:t>
            </a:r>
            <a:r>
              <a:rPr lang="en-US" sz="1800" dirty="0"/>
              <a:t>Assignments will </a:t>
            </a:r>
            <a:r>
              <a:rPr lang="en-US" sz="1800" u="sng" dirty="0"/>
              <a:t>not</a:t>
            </a:r>
            <a:r>
              <a:rPr lang="en-US" sz="1800" dirty="0"/>
              <a:t> be returned to students.</a:t>
            </a:r>
            <a:br>
              <a:rPr lang="en-US" sz="1800" b="1" dirty="0"/>
            </a:br>
            <a:endParaRPr lang="en-US" sz="1800" b="1" dirty="0"/>
          </a:p>
        </p:txBody>
      </p:sp>
      <p:sp>
        <p:nvSpPr>
          <p:cNvPr id="3" name="Slide Number Placeholder 5"/>
          <p:cNvSpPr>
            <a:spLocks noGrp="1"/>
          </p:cNvSpPr>
          <p:nvPr>
            <p:ph type="sldNum" sz="quarter" idx="12"/>
          </p:nvPr>
        </p:nvSpPr>
        <p:spPr>
          <a:xfrm>
            <a:off x="6781800" y="6356350"/>
            <a:ext cx="2133600" cy="365125"/>
          </a:xfrm>
        </p:spPr>
        <p:txBody>
          <a:bodyPr/>
          <a:lstStyle/>
          <a:p>
            <a:pPr>
              <a:defRPr/>
            </a:pPr>
            <a:fld id="{1598C834-215B-42E2-9FEF-0996E0987276}" type="slidenum">
              <a:rPr lang="en-US" altLang="en-US" smtClean="0"/>
              <a:t>26</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br>
              <a:rPr lang="en-US" dirty="0">
                <a:solidFill>
                  <a:srgbClr val="000000"/>
                </a:solidFill>
              </a:rPr>
            </a:br>
            <a:r>
              <a:rPr lang="en-US" sz="4000" b="1" dirty="0">
                <a:solidFill>
                  <a:srgbClr val="FF0000"/>
                </a:solidFill>
              </a:rPr>
              <a:t>Weekly Reading Summary</a:t>
            </a:r>
            <a:br>
              <a:rPr lang="en-US" sz="4000" b="1" dirty="0">
                <a:solidFill>
                  <a:srgbClr val="FF0000"/>
                </a:solidFill>
              </a:rPr>
            </a:br>
            <a:r>
              <a:rPr lang="en-US" sz="4000" b="1" dirty="0"/>
              <a:t>Disruptive Change &amp; Technology / Google</a:t>
            </a:r>
            <a:br>
              <a:rPr lang="en-US" sz="2800" b="1" dirty="0"/>
            </a:br>
            <a:r>
              <a:rPr lang="en-US" sz="2800" dirty="0"/>
              <a:t> </a:t>
            </a:r>
            <a:br>
              <a:rPr lang="en-US" sz="2800" dirty="0"/>
            </a:br>
            <a:br>
              <a:rPr lang="en-US" sz="2400" b="1" dirty="0"/>
            </a:br>
            <a:r>
              <a:rPr lang="en-US" sz="2400" b="1" dirty="0"/>
              <a:t>1.  </a:t>
            </a:r>
            <a:r>
              <a:rPr lang="en-US" sz="2400" b="1" dirty="0">
                <a:solidFill>
                  <a:srgbClr val="FF0000"/>
                </a:solidFill>
              </a:rPr>
              <a:t>What is one key point you took from each assigned readings?</a:t>
            </a:r>
            <a:r>
              <a:rPr lang="en-US" sz="2400" b="1" dirty="0"/>
              <a:t> </a:t>
            </a:r>
            <a:br>
              <a:rPr lang="en-US" sz="2400" b="1" dirty="0"/>
            </a:br>
            <a:br>
              <a:rPr lang="en-US" sz="2400" b="1" dirty="0"/>
            </a:br>
            <a:r>
              <a:rPr lang="en-US" sz="2400" b="1" dirty="0"/>
              <a:t>2.  </a:t>
            </a:r>
            <a:r>
              <a:rPr lang="en-US" sz="2400" b="1" dirty="0">
                <a:solidFill>
                  <a:srgbClr val="FF0000"/>
                </a:solidFill>
              </a:rPr>
              <a:t>What is one key point you learned from the readings as a whole?</a:t>
            </a:r>
            <a:br>
              <a:rPr lang="en-US" sz="2400" b="1" dirty="0"/>
            </a:br>
            <a:br>
              <a:rPr lang="en-US" sz="2400" b="1" dirty="0"/>
            </a:br>
            <a:r>
              <a:rPr lang="en-US" sz="2400" b="1" dirty="0"/>
              <a:t>3.  </a:t>
            </a:r>
            <a:r>
              <a:rPr lang="en-US" sz="2400" b="1" dirty="0">
                <a:solidFill>
                  <a:srgbClr val="FF0000"/>
                </a:solidFill>
              </a:rPr>
              <a:t>What is one discussion question you would ask your fellow classmates?</a:t>
            </a:r>
            <a:br>
              <a:rPr lang="en-US" sz="2400" b="1" dirty="0"/>
            </a:br>
            <a:r>
              <a:rPr lang="en-US" sz="2400" dirty="0"/>
              <a:t> </a:t>
            </a:r>
            <a:br>
              <a:rPr lang="en-US" sz="2400" b="1" dirty="0"/>
            </a:br>
            <a:br>
              <a:rPr lang="en-US" sz="2400" b="1" dirty="0"/>
            </a:br>
            <a:br>
              <a:rPr lang="en-US" sz="2800" dirty="0"/>
            </a:br>
            <a:endParaRPr lang="en-US" sz="2667" dirty="0">
              <a:solidFill>
                <a:srgbClr val="000000"/>
              </a:solidFill>
            </a:endParaRPr>
          </a:p>
        </p:txBody>
      </p:sp>
      <p:sp>
        <p:nvSpPr>
          <p:cNvPr id="3" name="Slide Number Placeholder 2"/>
          <p:cNvSpPr>
            <a:spLocks noGrp="1"/>
          </p:cNvSpPr>
          <p:nvPr>
            <p:ph type="sldNum" sz="quarter" idx="12"/>
          </p:nvPr>
        </p:nvSpPr>
        <p:spPr>
          <a:xfrm>
            <a:off x="6553200" y="6356350"/>
            <a:ext cx="2133600" cy="365125"/>
          </a:xfrm>
        </p:spPr>
        <p:txBody>
          <a:bodyPr/>
          <a:lstStyle/>
          <a:p>
            <a:r>
              <a:rPr lang="en-US" dirty="0"/>
              <a:t>3</a:t>
            </a:r>
          </a:p>
        </p:txBody>
      </p:sp>
    </p:spTree>
    <p:extLst>
      <p:ext uri="{BB962C8B-B14F-4D97-AF65-F5344CB8AC3E}">
        <p14:creationId xmlns:p14="http://schemas.microsoft.com/office/powerpoint/2010/main" val="273658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a:solidFill>
                  <a:srgbClr val="595959"/>
                </a:solidFill>
                <a:latin typeface="Helvetica Neue"/>
                <a:cs typeface="Helvetica Neue"/>
              </a:rPr>
              <a:t>Discussion</a:t>
            </a:r>
            <a:r>
              <a:rPr lang="en-US" spc="200" dirty="0">
                <a:solidFill>
                  <a:srgbClr val="595959"/>
                </a:solidFill>
                <a:latin typeface="Helvetica Neue"/>
                <a:cs typeface="Helvetica Neue"/>
              </a:rPr>
              <a:t>:</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OPEN INNOVATION AT </a:t>
            </a:r>
            <a:r>
              <a:rPr lang="en-US" sz="7333" b="1" cap="all" spc="200" dirty="0">
                <a:solidFill>
                  <a:srgbClr val="FF0000"/>
                </a:solidFill>
                <a:latin typeface="Helvetica Neue"/>
                <a:cs typeface="Helvetica Neue"/>
              </a:rPr>
              <a:t>SIEMENS</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52400"/>
            <a:ext cx="7619999" cy="6629400"/>
          </a:xfrm>
        </p:spPr>
        <p:txBody>
          <a:bodyPr>
            <a:noAutofit/>
          </a:bodyPr>
          <a:lstStyle/>
          <a:p>
            <a:pPr algn="l"/>
            <a:r>
              <a:rPr lang="en-US" sz="3600" b="1" dirty="0">
                <a:solidFill>
                  <a:srgbClr val="FF0000"/>
                </a:solidFill>
              </a:rPr>
              <a:t>Open Innovation at Siemens</a:t>
            </a:r>
            <a:br>
              <a:rPr lang="en-US" sz="3600" b="1" dirty="0">
                <a:solidFill>
                  <a:srgbClr val="FF0000"/>
                </a:solidFill>
              </a:rPr>
            </a:br>
            <a:r>
              <a:rPr lang="en-US" sz="3200" b="1" dirty="0">
                <a:solidFill>
                  <a:srgbClr val="FF0000"/>
                </a:solidFill>
              </a:rPr>
              <a:t>Case Questions</a:t>
            </a:r>
            <a:br>
              <a:rPr lang="en-US" sz="1800" b="1" dirty="0"/>
            </a:br>
            <a:br>
              <a:rPr lang="en-US" sz="2000" b="1" dirty="0"/>
            </a:br>
            <a:r>
              <a:rPr lang="en-US" sz="1800" dirty="0"/>
              <a:t>1) </a:t>
            </a:r>
            <a:r>
              <a:rPr lang="en-US" sz="1800" b="1" dirty="0"/>
              <a:t>Strategy</a:t>
            </a:r>
            <a:r>
              <a:rPr lang="en-US" sz="1800" dirty="0"/>
              <a:t>:  Why did Siemens create an open innovation initiative?  What perceived problems was the initiative trying to solve?  What question or mandate would you imagine coming from senior leadership?</a:t>
            </a:r>
            <a:br>
              <a:rPr lang="en-US" sz="1800" dirty="0"/>
            </a:br>
            <a:br>
              <a:rPr lang="en-US" sz="1800" dirty="0"/>
            </a:br>
            <a:r>
              <a:rPr lang="en-US" sz="1800" dirty="0"/>
              <a:t>2) </a:t>
            </a:r>
            <a:r>
              <a:rPr lang="en-US" sz="1800" b="1" dirty="0"/>
              <a:t>Measurement</a:t>
            </a:r>
            <a:r>
              <a:rPr lang="en-US" sz="1800" dirty="0"/>
              <a:t>:  What metrics should be used at Siemens to access the effectiveness of open innovation?  Are they or should they be difference for each type of program?  Why?  What metrics would be meaningful for the senior leadership / management team?</a:t>
            </a:r>
            <a:br>
              <a:rPr lang="en-US" sz="1800" dirty="0"/>
            </a:br>
            <a:br>
              <a:rPr lang="en-US" sz="1800" dirty="0"/>
            </a:br>
            <a:r>
              <a:rPr lang="en-US" sz="1800" dirty="0"/>
              <a:t>3) </a:t>
            </a:r>
            <a:r>
              <a:rPr lang="en-US" sz="1800" b="1" dirty="0"/>
              <a:t>Portfolio and Program Management:</a:t>
            </a:r>
            <a:r>
              <a:rPr lang="en-US" sz="1800" dirty="0"/>
              <a:t>  Which programs went well and why?  Which programs should be discontinued and why?  Are there areas or opportunities for new programs?  Should Siemens make any course corrections in managing these programs?</a:t>
            </a:r>
            <a:br>
              <a:rPr lang="en-US" sz="1800" dirty="0"/>
            </a:br>
            <a:br>
              <a:rPr lang="en-US" sz="1800" dirty="0"/>
            </a:br>
            <a:r>
              <a:rPr lang="en-US" sz="1800" dirty="0"/>
              <a:t>4) </a:t>
            </a:r>
            <a:r>
              <a:rPr lang="en-US" sz="1800" b="1" dirty="0"/>
              <a:t>Organization Design:</a:t>
            </a:r>
            <a:r>
              <a:rPr lang="en-US" sz="1800" dirty="0"/>
              <a:t>  Should responsibility for open innovation be centralized (i.e. part of CT) or decentralized (be part of each business unit)? Outline your rationale.  What are the cultural considerations, and / or change management implications if any?</a:t>
            </a:r>
          </a:p>
        </p:txBody>
      </p:sp>
      <p:sp>
        <p:nvSpPr>
          <p:cNvPr id="2" name="Slide Number Placeholder 1"/>
          <p:cNvSpPr>
            <a:spLocks noGrp="1"/>
          </p:cNvSpPr>
          <p:nvPr>
            <p:ph type="sldNum" sz="quarter" idx="12"/>
          </p:nvPr>
        </p:nvSpPr>
        <p:spPr/>
        <p:txBody>
          <a:bodyPr/>
          <a:lstStyle/>
          <a:p>
            <a:fld id="{58D53A5C-B3A1-4E2F-B4D5-E63C5F0DD69B}" type="slidenum">
              <a:rPr lang="en-US" smtClean="0"/>
              <a:pPr/>
              <a:t>5</a:t>
            </a:fld>
            <a:endParaRPr lang="en-US" dirty="0"/>
          </a:p>
        </p:txBody>
      </p:sp>
    </p:spTree>
    <p:extLst>
      <p:ext uri="{BB962C8B-B14F-4D97-AF65-F5344CB8AC3E}">
        <p14:creationId xmlns:p14="http://schemas.microsoft.com/office/powerpoint/2010/main" val="361656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52401" y="152400"/>
            <a:ext cx="7467600" cy="6400800"/>
          </a:xfrm>
        </p:spPr>
        <p:txBody>
          <a:bodyPr>
            <a:noAutofit/>
          </a:bodyPr>
          <a:lstStyle/>
          <a:p>
            <a:pPr algn="l"/>
            <a:r>
              <a:rPr lang="en-US" sz="3600" b="1" dirty="0">
                <a:solidFill>
                  <a:srgbClr val="FF0000"/>
                </a:solidFill>
              </a:rPr>
              <a:t>Open Innovation at Siemens</a:t>
            </a:r>
            <a:br>
              <a:rPr lang="en-US" sz="3600" b="1" dirty="0">
                <a:solidFill>
                  <a:srgbClr val="FF0000"/>
                </a:solidFill>
              </a:rPr>
            </a:br>
            <a:r>
              <a:rPr lang="en-US" sz="3200" b="1" dirty="0">
                <a:solidFill>
                  <a:srgbClr val="FF0000"/>
                </a:solidFill>
              </a:rPr>
              <a:t>Leadership Questions</a:t>
            </a:r>
            <a:br>
              <a:rPr lang="en-US" sz="3200" b="1" dirty="0">
                <a:solidFill>
                  <a:srgbClr val="FF0000"/>
                </a:solidFill>
              </a:rPr>
            </a:br>
            <a:br>
              <a:rPr lang="en-US" sz="2000" dirty="0"/>
            </a:br>
            <a:r>
              <a:rPr lang="en-US" sz="2000" dirty="0"/>
              <a:t>“Perhaps we are looking at this the wrong way.  </a:t>
            </a:r>
            <a:br>
              <a:rPr lang="en-US" sz="2000" dirty="0"/>
            </a:br>
            <a:r>
              <a:rPr lang="en-US" sz="2000" dirty="0"/>
              <a:t>What if we instead considered shutting all the open innovation programs down?  What might the impact be?  Would it even be noticed?  I propose that the null hypothesis be that </a:t>
            </a:r>
            <a:r>
              <a:rPr lang="en-US" sz="2000" b="1" dirty="0"/>
              <a:t>open innovation within Siemens should be shut down and the burden of proof to build the positive case for it is on us.”</a:t>
            </a:r>
            <a:br>
              <a:rPr lang="en-US" sz="2000" b="1" dirty="0"/>
            </a:br>
            <a:br>
              <a:rPr lang="en-US" sz="2000" dirty="0"/>
            </a:br>
            <a:r>
              <a:rPr lang="en-US" sz="2000" dirty="0"/>
              <a:t>-  HOW DO WE DEVELOP ROI FOR THESE PROJECTS?</a:t>
            </a:r>
            <a:br>
              <a:rPr lang="en-US" sz="2000" dirty="0"/>
            </a:br>
            <a:br>
              <a:rPr lang="en-US" sz="2000" dirty="0"/>
            </a:br>
            <a:r>
              <a:rPr lang="en-US" sz="2000" dirty="0"/>
              <a:t>-  “I need to develop a framework that enables us to think through both the strategic and operational costs and benefits of open innovation at Siemens … and how does this compare with other priorities at Siemens”  </a:t>
            </a:r>
            <a:r>
              <a:rPr lang="en-US" sz="2000" b="1" dirty="0"/>
              <a:t>What would that framework(s) look like?</a:t>
            </a:r>
            <a:br>
              <a:rPr lang="en-US" sz="2000" b="1" dirty="0"/>
            </a:br>
            <a:br>
              <a:rPr lang="en-US" sz="2000" b="1" dirty="0"/>
            </a:br>
            <a:r>
              <a:rPr lang="en-US" sz="2000" b="1" dirty="0"/>
              <a:t>-  </a:t>
            </a:r>
            <a:r>
              <a:rPr lang="en-US" sz="2000" dirty="0"/>
              <a:t>What do you think Siemens should do next? For example, are there specific open innovation initiatives that should be changed, dropped, or retained?</a:t>
            </a:r>
            <a:endParaRPr lang="en-US" sz="2000" b="1" dirty="0"/>
          </a:p>
        </p:txBody>
      </p:sp>
      <p:sp>
        <p:nvSpPr>
          <p:cNvPr id="4" name="Slide Number Placeholder 1"/>
          <p:cNvSpPr>
            <a:spLocks noGrp="1"/>
          </p:cNvSpPr>
          <p:nvPr>
            <p:ph type="sldNum" sz="quarter" idx="12"/>
          </p:nvPr>
        </p:nvSpPr>
        <p:spPr>
          <a:xfrm>
            <a:off x="6553200" y="6356350"/>
            <a:ext cx="2133600" cy="365125"/>
          </a:xfrm>
        </p:spPr>
        <p:txBody>
          <a:bodyPr/>
          <a:lstStyle/>
          <a:p>
            <a:r>
              <a:rPr lang="en-US" dirty="0"/>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b="1" dirty="0">
                <a:solidFill>
                  <a:srgbClr val="FF0000"/>
                </a:solidFill>
              </a:rPr>
              <a:t>Capturing the Business Value of Systems</a:t>
            </a:r>
          </a:p>
        </p:txBody>
      </p:sp>
      <p:sp>
        <p:nvSpPr>
          <p:cNvPr id="8195" name="Rectangle 3"/>
          <p:cNvSpPr>
            <a:spLocks noGrp="1" noChangeArrowheads="1"/>
          </p:cNvSpPr>
          <p:nvPr>
            <p:ph type="subTitle" idx="1"/>
          </p:nvPr>
        </p:nvSpPr>
        <p:spPr/>
        <p:txBody>
          <a:bodyPr/>
          <a:lstStyle/>
          <a:p>
            <a:pPr eaLnBrk="1" hangingPunct="1"/>
            <a:endParaRPr lang="en-US" dirty="0"/>
          </a:p>
        </p:txBody>
      </p:sp>
    </p:spTree>
    <p:extLst>
      <p:ext uri="{BB962C8B-B14F-4D97-AF65-F5344CB8AC3E}">
        <p14:creationId xmlns:p14="http://schemas.microsoft.com/office/powerpoint/2010/main" val="2248332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8512CF-EB64-46A4-945E-D2675E024068}" type="slidenum">
              <a:rPr lang="en-US" altLang="en-US"/>
              <a:pPr>
                <a:defRPr/>
              </a:pPr>
              <a:t>8</a:t>
            </a:fld>
            <a:endParaRPr lang="en-US" altLang="en-US" dirty="0"/>
          </a:p>
        </p:txBody>
      </p:sp>
      <p:sp>
        <p:nvSpPr>
          <p:cNvPr id="9219" name="Rectangle 2"/>
          <p:cNvSpPr>
            <a:spLocks noGrp="1" noChangeArrowheads="1"/>
          </p:cNvSpPr>
          <p:nvPr>
            <p:ph type="title"/>
          </p:nvPr>
        </p:nvSpPr>
        <p:spPr/>
        <p:txBody>
          <a:bodyPr/>
          <a:lstStyle/>
          <a:p>
            <a:pPr eaLnBrk="1" hangingPunct="1"/>
            <a:r>
              <a:rPr lang="en-US" b="1" dirty="0">
                <a:solidFill>
                  <a:srgbClr val="FF0000"/>
                </a:solidFill>
              </a:rPr>
              <a:t>Capital Budgeting</a:t>
            </a:r>
          </a:p>
        </p:txBody>
      </p:sp>
      <p:sp>
        <p:nvSpPr>
          <p:cNvPr id="9220" name="Rectangle 3"/>
          <p:cNvSpPr>
            <a:spLocks noGrp="1" noChangeArrowheads="1"/>
          </p:cNvSpPr>
          <p:nvPr>
            <p:ph type="body" idx="1"/>
          </p:nvPr>
        </p:nvSpPr>
        <p:spPr/>
        <p:txBody>
          <a:bodyPr>
            <a:normAutofit fontScale="92500"/>
          </a:bodyPr>
          <a:lstStyle/>
          <a:p>
            <a:pPr eaLnBrk="1" hangingPunct="1"/>
            <a:r>
              <a:rPr lang="en-US" b="1" dirty="0"/>
              <a:t>Capital budgeting</a:t>
            </a:r>
            <a:r>
              <a:rPr lang="en-US" dirty="0"/>
              <a:t> is the process of analyzing and selecting various proposals for capital expenditures. Information systems are considered long-term capital investment projects. </a:t>
            </a:r>
          </a:p>
          <a:p>
            <a:pPr eaLnBrk="1" hangingPunct="1"/>
            <a:endParaRPr lang="en-US" dirty="0"/>
          </a:p>
          <a:p>
            <a:pPr eaLnBrk="1" hangingPunct="1"/>
            <a:r>
              <a:rPr lang="en-US" b="1" dirty="0"/>
              <a:t>Types of investments</a:t>
            </a:r>
            <a:r>
              <a:rPr lang="en-US" dirty="0"/>
              <a:t>:</a:t>
            </a:r>
          </a:p>
          <a:p>
            <a:pPr marL="742950" lvl="1" indent="-285750" eaLnBrk="1" hangingPunct="1"/>
            <a:r>
              <a:rPr lang="en-US" dirty="0"/>
              <a:t>Meeting demand / enhancing profitability</a:t>
            </a:r>
          </a:p>
          <a:p>
            <a:pPr marL="742950" lvl="1" indent="-285750" eaLnBrk="1" hangingPunct="1"/>
            <a:r>
              <a:rPr lang="en-US" dirty="0"/>
              <a:t>Meeting or enhancing compliance (Quality, Regulatory, SARBOX, etc.)</a:t>
            </a:r>
          </a:p>
        </p:txBody>
      </p:sp>
    </p:spTree>
    <p:extLst>
      <p:ext uri="{BB962C8B-B14F-4D97-AF65-F5344CB8AC3E}">
        <p14:creationId xmlns:p14="http://schemas.microsoft.com/office/powerpoint/2010/main" val="38821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52D0AC7-6E46-45AA-853A-5B526FE8E811}" type="slidenum">
              <a:rPr lang="en-US" altLang="en-US"/>
              <a:pPr>
                <a:defRPr/>
              </a:pPr>
              <a:t>9</a:t>
            </a:fld>
            <a:endParaRPr lang="en-US" altLang="en-US" dirty="0"/>
          </a:p>
        </p:txBody>
      </p:sp>
      <p:sp>
        <p:nvSpPr>
          <p:cNvPr id="10243" name="Rectangle 4"/>
          <p:cNvSpPr>
            <a:spLocks noGrp="1" noChangeArrowheads="1"/>
          </p:cNvSpPr>
          <p:nvPr>
            <p:ph type="title"/>
          </p:nvPr>
        </p:nvSpPr>
        <p:spPr/>
        <p:txBody>
          <a:bodyPr/>
          <a:lstStyle/>
          <a:p>
            <a:pPr eaLnBrk="1" hangingPunct="1"/>
            <a:r>
              <a:rPr lang="en-US" b="1" dirty="0">
                <a:solidFill>
                  <a:srgbClr val="FF0000"/>
                </a:solidFill>
              </a:rPr>
              <a:t>Cost/Benefit Analysis</a:t>
            </a:r>
          </a:p>
        </p:txBody>
      </p:sp>
      <p:sp>
        <p:nvSpPr>
          <p:cNvPr id="10244" name="Rectangle 5"/>
          <p:cNvSpPr>
            <a:spLocks noGrp="1" noChangeArrowheads="1"/>
          </p:cNvSpPr>
          <p:nvPr>
            <p:ph type="body" idx="1"/>
          </p:nvPr>
        </p:nvSpPr>
        <p:spPr/>
        <p:txBody>
          <a:bodyPr>
            <a:normAutofit lnSpcReduction="10000"/>
          </a:bodyPr>
          <a:lstStyle/>
          <a:p>
            <a:pPr eaLnBrk="1" hangingPunct="1"/>
            <a:r>
              <a:rPr lang="en-US" dirty="0"/>
              <a:t>Costs:</a:t>
            </a:r>
          </a:p>
          <a:p>
            <a:pPr lvl="1" eaLnBrk="1" hangingPunct="1"/>
            <a:r>
              <a:rPr lang="en-US" dirty="0"/>
              <a:t>Hardware</a:t>
            </a:r>
          </a:p>
          <a:p>
            <a:pPr lvl="1" eaLnBrk="1" hangingPunct="1"/>
            <a:r>
              <a:rPr lang="en-US" dirty="0"/>
              <a:t>Software</a:t>
            </a:r>
          </a:p>
          <a:p>
            <a:pPr lvl="1" eaLnBrk="1" hangingPunct="1"/>
            <a:r>
              <a:rPr lang="en-US" dirty="0"/>
              <a:t>Services</a:t>
            </a:r>
          </a:p>
          <a:p>
            <a:pPr lvl="1" eaLnBrk="1" hangingPunct="1"/>
            <a:r>
              <a:rPr lang="en-US" dirty="0"/>
              <a:t>Personnel</a:t>
            </a:r>
          </a:p>
          <a:p>
            <a:pPr lvl="1" eaLnBrk="1" hangingPunct="1"/>
            <a:endParaRPr lang="en-US" dirty="0"/>
          </a:p>
          <a:p>
            <a:pPr eaLnBrk="1" hangingPunct="1"/>
            <a:r>
              <a:rPr lang="en-US" dirty="0"/>
              <a:t>Benefits:</a:t>
            </a:r>
          </a:p>
          <a:p>
            <a:pPr lvl="1" eaLnBrk="1" hangingPunct="1"/>
            <a:r>
              <a:rPr lang="en-US" dirty="0"/>
              <a:t>Tangible (“Hard”)</a:t>
            </a:r>
          </a:p>
          <a:p>
            <a:pPr lvl="1" eaLnBrk="1" hangingPunct="1"/>
            <a:r>
              <a:rPr lang="en-US" dirty="0"/>
              <a:t>Intangible (“Soft”)</a:t>
            </a:r>
          </a:p>
        </p:txBody>
      </p:sp>
    </p:spTree>
    <p:extLst>
      <p:ext uri="{BB962C8B-B14F-4D97-AF65-F5344CB8AC3E}">
        <p14:creationId xmlns:p14="http://schemas.microsoft.com/office/powerpoint/2010/main" val="183995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2735</TotalTime>
  <Words>538</Words>
  <Application>Microsoft Office PowerPoint</Application>
  <PresentationFormat>On-screen Show (4:3)</PresentationFormat>
  <Paragraphs>154</Paragraphs>
  <Slides>26</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Helvetica</vt:lpstr>
      <vt:lpstr>Helvetica Neue</vt:lpstr>
      <vt:lpstr>Verdana</vt:lpstr>
      <vt:lpstr>Wingdings</vt:lpstr>
      <vt:lpstr>Office Theme</vt:lpstr>
      <vt:lpstr>MIS 5402 Managing Technology and Systems  Week 6:  Knowledge Management and Business Intelligence </vt:lpstr>
      <vt:lpstr> Key Concepts from Last Week:   1.  Digital Innovation and scenarios that can create short and long term competitive advantage.  2.  Brand Management from Apple in terms of how that can influence competitive advantage when aligned with digital innovation and technology strategies.  3.  Leadership, specifically around how easy it is to become entrenched in a company position (e.g. Kodak) versus “looking around corners” and innovating for long term success (e.g. presumably Apple).    </vt:lpstr>
      <vt:lpstr> Weekly Reading Summary Disruptive Change &amp; Technology / Google    1.  What is one key point you took from each assigned readings?   2.  What is one key point you learned from the readings as a whole?  3.  What is one discussion question you would ask your fellow classmates?     </vt:lpstr>
      <vt:lpstr>Discussion: OPEN INNOVATION AT SIEMENS </vt:lpstr>
      <vt:lpstr>Open Innovation at Siemens Case Questions  1) Strategy:  Why did Siemens create an open innovation initiative?  What perceived problems was the initiative trying to solve?  What question or mandate would you imagine coming from senior leadership?  2) Measurement:  What metrics should be used at Siemens to access the effectiveness of open innovation?  Are they or should they be difference for each type of program?  Why?  What metrics would be meaningful for the senior leadership / management team?  3) Portfolio and Program Management:  Which programs went well and why?  Which programs should be discontinued and why?  Are there areas or opportunities for new programs?  Should Siemens make any course corrections in managing these programs?  4) Organization Design:  Should responsibility for open innovation be centralized (i.e. part of CT) or decentralized (be part of each business unit)? Outline your rationale.  What are the cultural considerations, and / or change management implications if any?</vt:lpstr>
      <vt:lpstr>Open Innovation at Siemens Leadership Questions  “Perhaps we are looking at this the wrong way.   What if we instead considered shutting all the open innovation programs down?  What might the impact be?  Would it even be noticed?  I propose that the null hypothesis be that open innovation within Siemens should be shut down and the burden of proof to build the positive case for it is on us.”  -  HOW DO WE DEVELOP ROI FOR THESE PROJECTS?  -  “I need to develop a framework that enables us to think through both the strategic and operational costs and benefits of open innovation at Siemens … and how does this compare with other priorities at Siemens”  What would that framework(s) look like?  -  What do you think Siemens should do next? For example, are there specific open innovation initiatives that should be changed, dropped, or retained?</vt:lpstr>
      <vt:lpstr>Capturing the Business Value of Systems</vt:lpstr>
      <vt:lpstr>Capital Budgeting</vt:lpstr>
      <vt:lpstr>Cost/Benefit Analysis</vt:lpstr>
      <vt:lpstr>Costs and Benefits of IT Solutions</vt:lpstr>
      <vt:lpstr>Budgeting Models</vt:lpstr>
      <vt:lpstr>Payback Method</vt:lpstr>
      <vt:lpstr>ROI</vt:lpstr>
      <vt:lpstr>NPV</vt:lpstr>
      <vt:lpstr>Problems with Managing by Capital Budgets - TOC</vt:lpstr>
      <vt:lpstr>Problems with Managing by Capital Budgets - Intangibles</vt:lpstr>
      <vt:lpstr>IT Portfolio Management</vt:lpstr>
      <vt:lpstr>Business Drivers</vt:lpstr>
      <vt:lpstr>Definition</vt:lpstr>
      <vt:lpstr>Portfolio Management</vt:lpstr>
      <vt:lpstr>Methodology</vt:lpstr>
      <vt:lpstr>Prioritization</vt:lpstr>
      <vt:lpstr>Discussion:  KNOWLEDGE SHARING AND  Communities of practice </vt:lpstr>
      <vt:lpstr>COMMUNITIES OF PRACTICE  -  What are communities of practice?   What are their goals and how do they operate?  -  What are open innovation brokers/platforms?   What are their goals and how do they operate?  -  How do individuals and organizations utilize and benefit from them?  Do you or your organization use them?  Share your experiences.  -  How has technology enabled knowledge sharing?  -  What examples are you familiar with in terms of open innovation or knowledge sharing tools in your organizations?  -  What are common practices, features, structures?   -  What works?  What would you like to improve?  What is missing  that you wish you had?</vt:lpstr>
      <vt:lpstr>FINAL ASSIGNMENT:  REFLECTION JOURNAL OVERVIEW:  INDIVIDUALLY, prepare a journal documenting the key ideas presented in the class sessions. The reflection journal serves as a “take home” final for this course.  The key factors in the evaluation of your work are:  -  Your interpretation of the main ideas presented and discussed in the course  -  The quality of your insights  Your journal should be constructed individually and focus on the following:  -  What were the major topics discussed in the course?  -  What were the key management issues related to those topics?  -  What insights — personal and professional — did you learn while  taking the course?  This is your opportunity to demonstrate what you have learned while taking this course.</vt:lpstr>
      <vt:lpstr>FINAL ASSIGNMENT:  REFLECTION JOURNAL REQUIREMENTS:  -  Summarize the course in a set of no more than 10 PowerPoint slides (including title).  Submissions with more than 10 slides will have points deducted.  -  Use your slides to communicate the key points in a concise and direct manner.  I will only review the slides themselves (NO NOTES) when grading your journal.  -  On the first slide include your name, the course number and the assignment title in a clearly identifiable manner. It is up to you if you want to put any additional content on the first slide.  -  Other than the requirements stated above, you may organize the material in whatever manner you determine is more effective.  -  Submit your journal via email.  The file must be either a Microsoft PowerPoint file (.ppt or .pptx) or a PDF file. No other file types will be accepted.  -  Due 10pm on 04/28.  Late submissions will receive a zero, without exception.  -  Grades will be posted on Gradebook.  Assignments will not be returned to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David McGettigan</cp:lastModifiedBy>
  <cp:revision>64</cp:revision>
  <cp:lastPrinted>2015-04-02T15:59:10Z</cp:lastPrinted>
  <dcterms:created xsi:type="dcterms:W3CDTF">2015-04-16T20:24:49Z</dcterms:created>
  <dcterms:modified xsi:type="dcterms:W3CDTF">2016-04-10T11:00:33Z</dcterms:modified>
</cp:coreProperties>
</file>