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handoutMasterIdLst>
    <p:handoutMasterId r:id="rId19"/>
  </p:handoutMasterIdLst>
  <p:sldIdLst>
    <p:sldId id="257" r:id="rId2"/>
    <p:sldId id="321" r:id="rId3"/>
    <p:sldId id="331" r:id="rId4"/>
    <p:sldId id="336" r:id="rId5"/>
    <p:sldId id="337" r:id="rId6"/>
    <p:sldId id="334" r:id="rId7"/>
    <p:sldId id="339" r:id="rId8"/>
    <p:sldId id="338" r:id="rId9"/>
    <p:sldId id="263" r:id="rId10"/>
    <p:sldId id="332" r:id="rId11"/>
    <p:sldId id="329" r:id="rId12"/>
    <p:sldId id="333" r:id="rId13"/>
    <p:sldId id="310" r:id="rId14"/>
    <p:sldId id="314" r:id="rId15"/>
    <p:sldId id="324" r:id="rId16"/>
    <p:sldId id="328" r:id="rId17"/>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98" autoAdjust="0"/>
    <p:restoredTop sz="95501" autoAdjust="0"/>
  </p:normalViewPr>
  <p:slideViewPr>
    <p:cSldViewPr>
      <p:cViewPr varScale="1">
        <p:scale>
          <a:sx n="109" d="100"/>
          <a:sy n="109" d="100"/>
        </p:scale>
        <p:origin x="192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8F54514D-04C1-0E40-8037-2786EAF2B2B4}" type="datetimeFigureOut">
              <a:rPr lang="en-US" smtClean="0"/>
              <a:pPr/>
              <a:t>4/17/2016</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1C945113-87DB-5B4E-A1B6-C6D7410ACAEB}" type="slidenum">
              <a:rPr lang="en-US" smtClean="0"/>
              <a:pPr/>
              <a:t>‹#›</a:t>
            </a:fld>
            <a:endParaRPr lang="en-US" dirty="0"/>
          </a:p>
        </p:txBody>
      </p:sp>
    </p:spTree>
    <p:extLst>
      <p:ext uri="{BB962C8B-B14F-4D97-AF65-F5344CB8AC3E}">
        <p14:creationId xmlns:p14="http://schemas.microsoft.com/office/powerpoint/2010/main" val="2004025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A875087B-1079-CD49-95C1-7B6E1A931DE5}" type="datetimeFigureOut">
              <a:rPr lang="en-US" smtClean="0"/>
              <a:pPr/>
              <a:t>4/17/2016</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27B968C2-4BBA-F54B-BF8D-578F58770B7E}" type="slidenum">
              <a:rPr lang="en-US" smtClean="0"/>
              <a:pPr/>
              <a:t>‹#›</a:t>
            </a:fld>
            <a:endParaRPr lang="en-US" dirty="0"/>
          </a:p>
        </p:txBody>
      </p:sp>
    </p:spTree>
    <p:extLst>
      <p:ext uri="{BB962C8B-B14F-4D97-AF65-F5344CB8AC3E}">
        <p14:creationId xmlns:p14="http://schemas.microsoft.com/office/powerpoint/2010/main" val="39807886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1</a:t>
            </a:fld>
            <a:endParaRPr lang="en-US" dirty="0"/>
          </a:p>
        </p:txBody>
      </p:sp>
    </p:spTree>
    <p:extLst>
      <p:ext uri="{BB962C8B-B14F-4D97-AF65-F5344CB8AC3E}">
        <p14:creationId xmlns:p14="http://schemas.microsoft.com/office/powerpoint/2010/main" val="4011217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4913" y="704850"/>
            <a:ext cx="4692650" cy="35194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2</a:t>
            </a:fld>
            <a:endParaRPr lang="en-US" dirty="0"/>
          </a:p>
        </p:txBody>
      </p:sp>
    </p:spTree>
    <p:extLst>
      <p:ext uri="{BB962C8B-B14F-4D97-AF65-F5344CB8AC3E}">
        <p14:creationId xmlns:p14="http://schemas.microsoft.com/office/powerpoint/2010/main" val="1098990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3</a:t>
            </a:fld>
            <a:endParaRPr lang="en-US" dirty="0"/>
          </a:p>
        </p:txBody>
      </p:sp>
    </p:spTree>
    <p:extLst>
      <p:ext uri="{BB962C8B-B14F-4D97-AF65-F5344CB8AC3E}">
        <p14:creationId xmlns:p14="http://schemas.microsoft.com/office/powerpoint/2010/main" val="2262988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4913" y="704850"/>
            <a:ext cx="4692650" cy="35194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4</a:t>
            </a:fld>
            <a:endParaRPr lang="en-US" dirty="0"/>
          </a:p>
        </p:txBody>
      </p:sp>
    </p:spTree>
    <p:extLst>
      <p:ext uri="{BB962C8B-B14F-4D97-AF65-F5344CB8AC3E}">
        <p14:creationId xmlns:p14="http://schemas.microsoft.com/office/powerpoint/2010/main" val="3559420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4913" y="704850"/>
            <a:ext cx="4692650" cy="35194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10</a:t>
            </a:fld>
            <a:endParaRPr lang="en-US" dirty="0"/>
          </a:p>
        </p:txBody>
      </p:sp>
    </p:spTree>
    <p:extLst>
      <p:ext uri="{BB962C8B-B14F-4D97-AF65-F5344CB8AC3E}">
        <p14:creationId xmlns:p14="http://schemas.microsoft.com/office/powerpoint/2010/main" val="1164912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EXAMPLE – KINDLE and how it affected publishing industry</a:t>
            </a:r>
          </a:p>
        </p:txBody>
      </p:sp>
      <p:sp>
        <p:nvSpPr>
          <p:cNvPr id="4" name="Slide Number Placeholder 3"/>
          <p:cNvSpPr>
            <a:spLocks noGrp="1"/>
          </p:cNvSpPr>
          <p:nvPr>
            <p:ph type="sldNum" sz="quarter" idx="10"/>
          </p:nvPr>
        </p:nvSpPr>
        <p:spPr/>
        <p:txBody>
          <a:bodyPr/>
          <a:lstStyle/>
          <a:p>
            <a:fld id="{27B968C2-4BBA-F54B-BF8D-578F58770B7E}" type="slidenum">
              <a:rPr lang="en-US" smtClean="0"/>
              <a:pPr/>
              <a:t>12</a:t>
            </a:fld>
            <a:endParaRPr lang="en-US" dirty="0"/>
          </a:p>
        </p:txBody>
      </p:sp>
    </p:spTree>
    <p:extLst>
      <p:ext uri="{BB962C8B-B14F-4D97-AF65-F5344CB8AC3E}">
        <p14:creationId xmlns:p14="http://schemas.microsoft.com/office/powerpoint/2010/main" val="3965800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4913" y="704850"/>
            <a:ext cx="4692650" cy="35194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13</a:t>
            </a:fld>
            <a:endParaRPr lang="en-US" dirty="0"/>
          </a:p>
        </p:txBody>
      </p:sp>
    </p:spTree>
    <p:extLst>
      <p:ext uri="{BB962C8B-B14F-4D97-AF65-F5344CB8AC3E}">
        <p14:creationId xmlns:p14="http://schemas.microsoft.com/office/powerpoint/2010/main" val="130468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4913" y="704850"/>
            <a:ext cx="4692650" cy="35194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16</a:t>
            </a:fld>
            <a:endParaRPr lang="en-US" dirty="0"/>
          </a:p>
        </p:txBody>
      </p:sp>
    </p:spTree>
    <p:extLst>
      <p:ext uri="{BB962C8B-B14F-4D97-AF65-F5344CB8AC3E}">
        <p14:creationId xmlns:p14="http://schemas.microsoft.com/office/powerpoint/2010/main" val="3994097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7D6F30-B90C-4B8B-A9EC-5A92029B9428}" type="datetimeFigureOut">
              <a:rPr lang="en-US" smtClean="0"/>
              <a:pPr/>
              <a:t>4/17/2016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7D6F30-B90C-4B8B-A9EC-5A92029B9428}" type="datetimeFigureOut">
              <a:rPr lang="en-US" smtClean="0"/>
              <a:pPr/>
              <a:t>4/17/2016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7D6F30-B90C-4B8B-A9EC-5A92029B9428}" type="datetimeFigureOut">
              <a:rPr lang="en-US" smtClean="0"/>
              <a:pPr/>
              <a:t>4/17/2016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7D6F30-B90C-4B8B-A9EC-5A92029B9428}" type="datetimeFigureOut">
              <a:rPr lang="en-US" smtClean="0"/>
              <a:pPr/>
              <a:t>4/17/2016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7D6F30-B90C-4B8B-A9EC-5A92029B9428}" type="datetimeFigureOut">
              <a:rPr lang="en-US" smtClean="0"/>
              <a:pPr/>
              <a:t>4/17/2016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7D6F30-B90C-4B8B-A9EC-5A92029B9428}" type="datetimeFigureOut">
              <a:rPr lang="en-US" smtClean="0"/>
              <a:pPr/>
              <a:t>4/17/2016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7D6F30-B90C-4B8B-A9EC-5A92029B9428}" type="datetimeFigureOut">
              <a:rPr lang="en-US" smtClean="0"/>
              <a:pPr/>
              <a:t>4/17/2016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8D53A5C-B3A1-4E2F-B4D5-E63C5F0DD69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7D6F30-B90C-4B8B-A9EC-5A92029B9428}" type="datetimeFigureOut">
              <a:rPr lang="en-US" smtClean="0"/>
              <a:pPr/>
              <a:t>4/17/2016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8D53A5C-B3A1-4E2F-B4D5-E63C5F0DD69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D6F30-B90C-4B8B-A9EC-5A92029B9428}" type="datetimeFigureOut">
              <a:rPr lang="en-US" smtClean="0"/>
              <a:pPr/>
              <a:t>4/17/2016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8D53A5C-B3A1-4E2F-B4D5-E63C5F0DD69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4/17/2016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4/17/2016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D6F30-B90C-4B8B-A9EC-5A92029B9428}" type="datetimeFigureOut">
              <a:rPr lang="en-US" smtClean="0"/>
              <a:pPr/>
              <a:t>4/17/2016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D53A5C-B3A1-4E2F-B4D5-E63C5F0DD69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cio.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agunita.stanford.edu/courses/DB/2014/SelfPaced/abou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google.com/analytics/premium/success-stories/#?modal_active=none" TargetMode="External"/><Relationship Id="rId2" Type="http://schemas.openxmlformats.org/officeDocument/2006/relationships/hyperlink" Target="https://www.youtube.com/watch?v=3Sk7cOqB9Dk"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3505199"/>
          </a:xfrm>
        </p:spPr>
        <p:txBody>
          <a:bodyPr>
            <a:normAutofit fontScale="90000"/>
          </a:bodyPr>
          <a:lstStyle/>
          <a:p>
            <a:r>
              <a:rPr lang="en-US" sz="6667" b="1" dirty="0">
                <a:solidFill>
                  <a:srgbClr val="FF0000"/>
                </a:solidFill>
              </a:rPr>
              <a:t>MIS 5402</a:t>
            </a:r>
            <a:br>
              <a:rPr lang="en-US" dirty="0">
                <a:solidFill>
                  <a:srgbClr val="000000"/>
                </a:solidFill>
              </a:rPr>
            </a:br>
            <a:r>
              <a:rPr lang="en-US" dirty="0">
                <a:solidFill>
                  <a:srgbClr val="000000"/>
                </a:solidFill>
              </a:rPr>
              <a:t>Managing Technology and Systems</a:t>
            </a:r>
            <a:br>
              <a:rPr lang="en-US" dirty="0">
                <a:solidFill>
                  <a:srgbClr val="000000"/>
                </a:solidFill>
              </a:rPr>
            </a:br>
            <a:br>
              <a:rPr lang="en-US" dirty="0">
                <a:solidFill>
                  <a:srgbClr val="000000"/>
                </a:solidFill>
              </a:rPr>
            </a:br>
            <a:r>
              <a:rPr lang="en-US" sz="2667" dirty="0">
                <a:solidFill>
                  <a:srgbClr val="000000"/>
                </a:solidFill>
              </a:rPr>
              <a:t>Week 7:  </a:t>
            </a:r>
            <a:r>
              <a:rPr lang="en-US" sz="2667" dirty="0"/>
              <a:t>Global Management and</a:t>
            </a:r>
            <a:r>
              <a:rPr lang="en-US" sz="2667" b="1" dirty="0"/>
              <a:t> </a:t>
            </a:r>
            <a:r>
              <a:rPr lang="en-US" sz="2667" dirty="0"/>
              <a:t>Platform Strategies</a:t>
            </a:r>
            <a:endParaRPr lang="en-US" sz="2667" dirty="0">
              <a:solidFill>
                <a:srgbClr val="000000"/>
              </a:solidFill>
            </a:endParaRPr>
          </a:p>
        </p:txBody>
      </p:sp>
      <p:sp>
        <p:nvSpPr>
          <p:cNvPr id="3" name="Subtitle 2"/>
          <p:cNvSpPr>
            <a:spLocks noGrp="1"/>
          </p:cNvSpPr>
          <p:nvPr>
            <p:ph type="subTitle" idx="1"/>
          </p:nvPr>
        </p:nvSpPr>
        <p:spPr>
          <a:xfrm>
            <a:off x="1371600" y="4495800"/>
            <a:ext cx="6400800" cy="1752600"/>
          </a:xfrm>
        </p:spPr>
        <p:txBody>
          <a:bodyPr>
            <a:normAutofit/>
          </a:bodyPr>
          <a:lstStyle/>
          <a:p>
            <a:r>
              <a:rPr lang="en-US" dirty="0">
                <a:solidFill>
                  <a:srgbClr val="000000"/>
                </a:solidFill>
              </a:rPr>
              <a:t>Spring 2017</a:t>
            </a:r>
          </a:p>
          <a:p>
            <a:r>
              <a:rPr lang="en-US" sz="2400" dirty="0">
                <a:solidFill>
                  <a:schemeClr val="tx1">
                    <a:lumMod val="50000"/>
                    <a:lumOff val="50000"/>
                  </a:schemeClr>
                </a:solidFill>
              </a:rPr>
              <a:t>David S. McGettigan</a:t>
            </a:r>
            <a:br>
              <a:rPr lang="en-US" sz="2400" dirty="0">
                <a:solidFill>
                  <a:schemeClr val="tx1">
                    <a:lumMod val="50000"/>
                    <a:lumOff val="50000"/>
                  </a:schemeClr>
                </a:solidFill>
              </a:rPr>
            </a:br>
            <a:r>
              <a:rPr lang="en-US" sz="2400" dirty="0">
                <a:solidFill>
                  <a:schemeClr val="tx1">
                    <a:lumMod val="50000"/>
                    <a:lumOff val="50000"/>
                  </a:schemeClr>
                </a:solidFill>
              </a:rPr>
              <a:t>(mcget@temple.edu)</a:t>
            </a:r>
          </a:p>
        </p:txBody>
      </p:sp>
      <p:sp>
        <p:nvSpPr>
          <p:cNvPr id="4" name="TextBox 3"/>
          <p:cNvSpPr txBox="1"/>
          <p:nvPr/>
        </p:nvSpPr>
        <p:spPr>
          <a:xfrm>
            <a:off x="3441540" y="6324600"/>
            <a:ext cx="5702460" cy="276999"/>
          </a:xfrm>
          <a:prstGeom prst="rect">
            <a:avLst/>
          </a:prstGeom>
          <a:noFill/>
        </p:spPr>
        <p:txBody>
          <a:bodyPr wrap="none" rtlCol="0">
            <a:spAutoFit/>
          </a:bodyPr>
          <a:lstStyle/>
          <a:p>
            <a:pPr algn="r"/>
            <a:r>
              <a:rPr lang="en-US" sz="1200" i="1" dirty="0">
                <a:solidFill>
                  <a:schemeClr val="tx1">
                    <a:lumMod val="50000"/>
                    <a:lumOff val="50000"/>
                  </a:schemeClr>
                </a:solidFill>
              </a:rPr>
              <a:t>Adapted from material by James Moustafellos, Munir Mandviwalla and Steven L. Johnson</a:t>
            </a:r>
          </a:p>
        </p:txBody>
      </p:sp>
    </p:spTree>
    <p:extLst>
      <p:ext uri="{BB962C8B-B14F-4D97-AF65-F5344CB8AC3E}">
        <p14:creationId xmlns:p14="http://schemas.microsoft.com/office/powerpoint/2010/main" val="2736581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1447800"/>
            <a:ext cx="8801101" cy="4101123"/>
          </a:xfrm>
        </p:spPr>
        <p:txBody>
          <a:bodyPr anchor="t">
            <a:normAutofit/>
          </a:bodyPr>
          <a:lstStyle/>
          <a:p>
            <a:pPr algn="l">
              <a:defRPr/>
            </a:pPr>
            <a:r>
              <a:rPr lang="en-US" sz="8400" b="1" cap="all" spc="200" dirty="0">
                <a:solidFill>
                  <a:srgbClr val="FF0000"/>
                </a:solidFill>
                <a:latin typeface="Helvetica Neue"/>
                <a:cs typeface="Helvetica Neue"/>
              </a:rPr>
              <a:t>Google</a:t>
            </a:r>
            <a:endParaRPr lang="en-US" spc="200" dirty="0">
              <a:solidFill>
                <a:srgbClr val="000000"/>
              </a:solidFill>
              <a:latin typeface="Helvetica Neue"/>
              <a:cs typeface="Helvetica Neue"/>
            </a:endParaRPr>
          </a:p>
        </p:txBody>
      </p:sp>
      <p:sp>
        <p:nvSpPr>
          <p:cNvPr id="3" name="Slide Number Placeholder 2"/>
          <p:cNvSpPr>
            <a:spLocks noGrp="1"/>
          </p:cNvSpPr>
          <p:nvPr>
            <p:ph type="sldNum" sz="quarter" idx="12"/>
          </p:nvPr>
        </p:nvSpPr>
        <p:spPr>
          <a:xfrm>
            <a:off x="6553200" y="6356350"/>
            <a:ext cx="2133600" cy="365125"/>
          </a:xfrm>
        </p:spPr>
        <p:txBody>
          <a:bodyPr/>
          <a:lstStyle/>
          <a:p>
            <a:fld id="{6FC2EEEA-418C-4DF2-8F90-3C9504DE7401}" type="slidenum">
              <a:rPr lang="en-US" smtClean="0"/>
              <a:t>10</a:t>
            </a:fld>
            <a:endParaRPr lang="en-US" dirty="0"/>
          </a:p>
        </p:txBody>
      </p:sp>
    </p:spTree>
    <p:extLst>
      <p:ext uri="{BB962C8B-B14F-4D97-AF65-F5344CB8AC3E}">
        <p14:creationId xmlns:p14="http://schemas.microsoft.com/office/powerpoint/2010/main" val="3317813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228600" y="838200"/>
            <a:ext cx="7619999" cy="5486400"/>
          </a:xfrm>
        </p:spPr>
        <p:txBody>
          <a:bodyPr>
            <a:noAutofit/>
          </a:bodyPr>
          <a:lstStyle/>
          <a:p>
            <a:pPr algn="l"/>
            <a:r>
              <a:rPr lang="en-US" sz="3200" b="1" dirty="0">
                <a:solidFill>
                  <a:srgbClr val="FF0000"/>
                </a:solidFill>
              </a:rPr>
              <a:t>Google</a:t>
            </a:r>
            <a:br>
              <a:rPr lang="en-US" sz="3200" b="1" dirty="0">
                <a:solidFill>
                  <a:srgbClr val="FF0000"/>
                </a:solidFill>
              </a:rPr>
            </a:br>
            <a:r>
              <a:rPr lang="en-US" sz="3200" b="1" dirty="0">
                <a:solidFill>
                  <a:srgbClr val="FF0000"/>
                </a:solidFill>
              </a:rPr>
              <a:t>Background</a:t>
            </a:r>
            <a:br>
              <a:rPr lang="en-US" sz="3200" b="1" dirty="0">
                <a:solidFill>
                  <a:srgbClr val="FF0000"/>
                </a:solidFill>
              </a:rPr>
            </a:br>
            <a:br>
              <a:rPr lang="en-US" sz="2000" b="1" dirty="0">
                <a:solidFill>
                  <a:srgbClr val="FF0000"/>
                </a:solidFill>
              </a:rPr>
            </a:br>
            <a:br>
              <a:rPr lang="en-US" sz="2000" b="1" dirty="0">
                <a:solidFill>
                  <a:srgbClr val="FF0000"/>
                </a:solidFill>
              </a:rPr>
            </a:br>
            <a:r>
              <a:rPr lang="en-US" sz="2000" dirty="0"/>
              <a:t>Based upon your knowledge, outline Google’s “products” </a:t>
            </a:r>
            <a:br>
              <a:rPr lang="en-US" sz="2000" dirty="0"/>
            </a:br>
            <a:r>
              <a:rPr lang="en-US" sz="2000" dirty="0"/>
              <a:t>(their search engine, Gmail, Google Earth, etc.). </a:t>
            </a:r>
            <a:br>
              <a:rPr lang="en-US" sz="2000" dirty="0"/>
            </a:br>
            <a:r>
              <a:rPr lang="en-US" sz="2000" dirty="0"/>
              <a:t>What do they have in common? How would you describe the line of business Google is in?</a:t>
            </a:r>
            <a:br>
              <a:rPr lang="en-US" sz="2000" dirty="0"/>
            </a:br>
            <a:br>
              <a:rPr lang="en-US" sz="2000" dirty="0"/>
            </a:br>
            <a:br>
              <a:rPr lang="en-US" sz="2000" b="1" dirty="0"/>
            </a:br>
            <a:r>
              <a:rPr lang="en-US" sz="2000" dirty="0"/>
              <a:t>What is Google’s revenue model (how do they make money)? Who are its customers? With this in mind, what is Google’s </a:t>
            </a:r>
            <a:r>
              <a:rPr lang="en-US" sz="2000" i="1" dirty="0"/>
              <a:t>real</a:t>
            </a:r>
            <a:r>
              <a:rPr lang="en-US" sz="2000" dirty="0"/>
              <a:t> product?</a:t>
            </a:r>
            <a:br>
              <a:rPr lang="en-US" sz="2000" dirty="0"/>
            </a:br>
            <a:br>
              <a:rPr lang="en-US" sz="2000" dirty="0"/>
            </a:br>
            <a:br>
              <a:rPr lang="en-US" sz="2000" b="1" dirty="0"/>
            </a:br>
            <a:r>
              <a:rPr lang="en-US" sz="2000" dirty="0"/>
              <a:t>Based on the material in the case, how would you describe Google’s strategy? Do they have one?</a:t>
            </a:r>
            <a:endParaRPr lang="en-US" sz="2000" b="1" dirty="0"/>
          </a:p>
        </p:txBody>
      </p:sp>
      <p:sp>
        <p:nvSpPr>
          <p:cNvPr id="293891" name="TextBox 3"/>
          <p:cNvSpPr txBox="1">
            <a:spLocks noChangeArrowheads="1"/>
          </p:cNvSpPr>
          <p:nvPr/>
        </p:nvSpPr>
        <p:spPr bwMode="auto">
          <a:xfrm>
            <a:off x="5410275" y="-3352800"/>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
        <p:nvSpPr>
          <p:cNvPr id="4" name="Slide Number Placeholder 2"/>
          <p:cNvSpPr>
            <a:spLocks noGrp="1"/>
          </p:cNvSpPr>
          <p:nvPr>
            <p:ph type="sldNum" sz="quarter" idx="12"/>
          </p:nvPr>
        </p:nvSpPr>
        <p:spPr>
          <a:xfrm>
            <a:off x="6553200" y="6356350"/>
            <a:ext cx="2133600" cy="365125"/>
          </a:xfrm>
        </p:spPr>
        <p:txBody>
          <a:bodyPr/>
          <a:lstStyle/>
          <a:p>
            <a:fld id="{E3F94012-A277-4ABD-8D7D-867A94ACB9CD}" type="slidenum">
              <a:rPr lang="en-US" smtClean="0"/>
              <a:t>11</a:t>
            </a:fld>
            <a:endParaRPr lang="en-US" dirty="0"/>
          </a:p>
        </p:txBody>
      </p:sp>
    </p:spTree>
    <p:extLst>
      <p:ext uri="{BB962C8B-B14F-4D97-AF65-F5344CB8AC3E}">
        <p14:creationId xmlns:p14="http://schemas.microsoft.com/office/powerpoint/2010/main" val="542820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457200" y="1295400"/>
            <a:ext cx="6989654" cy="4343400"/>
          </a:xfrm>
        </p:spPr>
        <p:txBody>
          <a:bodyPr>
            <a:normAutofit fontScale="90000"/>
          </a:bodyPr>
          <a:lstStyle/>
          <a:p>
            <a:pPr lvl="0" algn="l"/>
            <a:r>
              <a:rPr lang="en-US" sz="3600" b="1" dirty="0">
                <a:solidFill>
                  <a:srgbClr val="FF0000"/>
                </a:solidFill>
              </a:rPr>
              <a:t>Google</a:t>
            </a:r>
            <a:br>
              <a:rPr lang="en-US" sz="3600" b="1" dirty="0">
                <a:solidFill>
                  <a:srgbClr val="FF0000"/>
                </a:solidFill>
              </a:rPr>
            </a:br>
            <a:r>
              <a:rPr lang="en-US" sz="3600" b="1" dirty="0">
                <a:solidFill>
                  <a:srgbClr val="FF0000"/>
                </a:solidFill>
              </a:rPr>
              <a:t>Analysis</a:t>
            </a:r>
            <a:br>
              <a:rPr lang="en-US" sz="3600" dirty="0"/>
            </a:br>
            <a:br>
              <a:rPr lang="en-US" sz="3600" dirty="0"/>
            </a:br>
            <a:r>
              <a:rPr lang="en-US" sz="2200" dirty="0"/>
              <a:t>What do you think Google should do going forward?</a:t>
            </a:r>
            <a:br>
              <a:rPr lang="en-US" sz="2200" dirty="0"/>
            </a:br>
            <a:br>
              <a:rPr lang="en-US" sz="2200" dirty="0"/>
            </a:br>
            <a:r>
              <a:rPr lang="en-US" sz="2200" dirty="0"/>
              <a:t>How does disruption apply to Google?  What industries is it disrupting? </a:t>
            </a:r>
            <a:br>
              <a:rPr lang="en-US" sz="2200" dirty="0"/>
            </a:br>
            <a:br>
              <a:rPr lang="en-US" sz="2200" dirty="0"/>
            </a:br>
            <a:r>
              <a:rPr lang="en-US" sz="2200" dirty="0"/>
              <a:t>What  other disruptive innovations can you identify?</a:t>
            </a:r>
            <a:br>
              <a:rPr lang="en-US" sz="2200" dirty="0"/>
            </a:br>
            <a:br>
              <a:rPr lang="en-US" sz="2200" dirty="0"/>
            </a:br>
            <a:r>
              <a:rPr lang="en-US" sz="2200" dirty="0"/>
              <a:t>What are their secondary impacts on society?</a:t>
            </a:r>
            <a:br>
              <a:rPr lang="en-US" sz="2200" dirty="0"/>
            </a:br>
            <a:endParaRPr lang="en-US" sz="2200" dirty="0"/>
          </a:p>
        </p:txBody>
      </p:sp>
      <p:sp>
        <p:nvSpPr>
          <p:cNvPr id="293891" name="TextBox 3"/>
          <p:cNvSpPr txBox="1">
            <a:spLocks noChangeArrowheads="1"/>
          </p:cNvSpPr>
          <p:nvPr/>
        </p:nvSpPr>
        <p:spPr bwMode="auto">
          <a:xfrm>
            <a:off x="5410275" y="-3200177"/>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
        <p:nvSpPr>
          <p:cNvPr id="4" name="Slide Number Placeholder 2"/>
          <p:cNvSpPr>
            <a:spLocks noGrp="1"/>
          </p:cNvSpPr>
          <p:nvPr>
            <p:ph type="sldNum" sz="quarter" idx="12"/>
          </p:nvPr>
        </p:nvSpPr>
        <p:spPr>
          <a:xfrm>
            <a:off x="6553200" y="6356350"/>
            <a:ext cx="2133600" cy="365125"/>
          </a:xfrm>
        </p:spPr>
        <p:txBody>
          <a:bodyPr/>
          <a:lstStyle/>
          <a:p>
            <a:fld id="{90C61B08-28F8-4F2A-98DA-A6CB7B59845A}" type="slidenum">
              <a:rPr lang="en-US" smtClean="0"/>
              <a:t>12</a:t>
            </a:fld>
            <a:endParaRPr lang="en-US" dirty="0"/>
          </a:p>
        </p:txBody>
      </p:sp>
    </p:spTree>
    <p:extLst>
      <p:ext uri="{BB962C8B-B14F-4D97-AF65-F5344CB8AC3E}">
        <p14:creationId xmlns:p14="http://schemas.microsoft.com/office/powerpoint/2010/main" val="1728902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1447800"/>
            <a:ext cx="8801101" cy="4101123"/>
          </a:xfrm>
        </p:spPr>
        <p:txBody>
          <a:bodyPr anchor="t">
            <a:normAutofit/>
          </a:bodyPr>
          <a:lstStyle/>
          <a:p>
            <a:pPr algn="l">
              <a:defRPr/>
            </a:pPr>
            <a:r>
              <a:rPr lang="en-US" sz="8400" b="1" cap="all" spc="200" dirty="0">
                <a:solidFill>
                  <a:srgbClr val="FF0000"/>
                </a:solidFill>
                <a:latin typeface="Helvetica Neue"/>
                <a:cs typeface="Helvetica Neue"/>
              </a:rPr>
              <a:t>VOLKSWAGEN</a:t>
            </a:r>
            <a:br>
              <a:rPr lang="en-US" sz="8400" b="1" cap="all" spc="200" dirty="0">
                <a:solidFill>
                  <a:srgbClr val="FF0000"/>
                </a:solidFill>
                <a:latin typeface="Helvetica Neue"/>
                <a:cs typeface="Helvetica Neue"/>
              </a:rPr>
            </a:br>
            <a:r>
              <a:rPr lang="en-US" sz="8400" b="1" cap="all" spc="200" dirty="0">
                <a:solidFill>
                  <a:srgbClr val="FF0000"/>
                </a:solidFill>
                <a:latin typeface="Helvetica Neue"/>
                <a:cs typeface="Helvetica Neue"/>
              </a:rPr>
              <a:t>OF AMERICA</a:t>
            </a:r>
            <a:br>
              <a:rPr lang="en-US" spc="200" dirty="0">
                <a:solidFill>
                  <a:srgbClr val="595959"/>
                </a:solidFill>
                <a:latin typeface="Helvetica Neue"/>
                <a:cs typeface="Helvetica Neue"/>
              </a:rPr>
            </a:br>
            <a:r>
              <a:rPr lang="en-US" spc="200" dirty="0">
                <a:solidFill>
                  <a:srgbClr val="000000"/>
                </a:solidFill>
                <a:latin typeface="Helvetica Neue"/>
                <a:cs typeface="Helvetica Neue"/>
              </a:rPr>
              <a:t>MANAGING IT PRIORITIES</a:t>
            </a:r>
          </a:p>
        </p:txBody>
      </p:sp>
      <p:sp>
        <p:nvSpPr>
          <p:cNvPr id="3" name="Slide Number Placeholder 2"/>
          <p:cNvSpPr>
            <a:spLocks noGrp="1"/>
          </p:cNvSpPr>
          <p:nvPr>
            <p:ph type="sldNum" sz="quarter" idx="12"/>
          </p:nvPr>
        </p:nvSpPr>
        <p:spPr>
          <a:xfrm>
            <a:off x="6553200" y="6356350"/>
            <a:ext cx="2133600" cy="365125"/>
          </a:xfrm>
        </p:spPr>
        <p:txBody>
          <a:bodyPr/>
          <a:lstStyle/>
          <a:p>
            <a:fld id="{70BBCDFC-4223-4D6B-94F0-C1171EFF0346}" type="slidenum">
              <a:rPr lang="en-US" smtClean="0"/>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152400" y="-76200"/>
            <a:ext cx="7619999" cy="7239000"/>
          </a:xfrm>
        </p:spPr>
        <p:txBody>
          <a:bodyPr>
            <a:noAutofit/>
          </a:bodyPr>
          <a:lstStyle/>
          <a:p>
            <a:pPr algn="l"/>
            <a:r>
              <a:rPr lang="en-US" sz="2400" b="1" dirty="0">
                <a:solidFill>
                  <a:srgbClr val="FF0000"/>
                </a:solidFill>
              </a:rPr>
              <a:t>VOLKSWAGEN OF AMERICA</a:t>
            </a:r>
            <a:br>
              <a:rPr lang="en-US" sz="2400" b="1" dirty="0">
                <a:solidFill>
                  <a:srgbClr val="FF0000"/>
                </a:solidFill>
              </a:rPr>
            </a:br>
            <a:r>
              <a:rPr lang="en-US" sz="2400" b="1" dirty="0">
                <a:solidFill>
                  <a:srgbClr val="FF0000"/>
                </a:solidFill>
              </a:rPr>
              <a:t>Background</a:t>
            </a:r>
            <a:br>
              <a:rPr lang="en-US" sz="2000" b="1" dirty="0"/>
            </a:br>
            <a:br>
              <a:rPr lang="en-US" sz="2000" dirty="0"/>
            </a:br>
            <a:r>
              <a:rPr lang="en-US" sz="2000" dirty="0"/>
              <a:t>- Describe the problems with the way Volkswagen had been managing IT projects at the start of the case. </a:t>
            </a:r>
            <a:br>
              <a:rPr lang="en-US" sz="2000" dirty="0"/>
            </a:br>
            <a:br>
              <a:rPr lang="en-US" sz="2000" dirty="0"/>
            </a:br>
            <a:r>
              <a:rPr lang="en-US" sz="2000" dirty="0"/>
              <a:t>- How did the new management system change their prioritization processes?</a:t>
            </a:r>
            <a:br>
              <a:rPr lang="en-US" sz="2000" dirty="0"/>
            </a:br>
            <a:br>
              <a:rPr lang="en-US" sz="2000" dirty="0"/>
            </a:br>
            <a:r>
              <a:rPr lang="en-US" sz="2000" dirty="0"/>
              <a:t>- How is it possible that under this new system a “critical” project (the global supply chain system) was underfunded? </a:t>
            </a:r>
            <a:br>
              <a:rPr lang="en-US" sz="2000" dirty="0"/>
            </a:br>
            <a:br>
              <a:rPr lang="en-US" sz="2000" dirty="0"/>
            </a:br>
            <a:endParaRPr lang="en-US" sz="2000" b="1" dirty="0">
              <a:solidFill>
                <a:srgbClr val="FF0000"/>
              </a:solidFill>
            </a:endParaRPr>
          </a:p>
        </p:txBody>
      </p:sp>
      <p:sp>
        <p:nvSpPr>
          <p:cNvPr id="293891" name="TextBox 3"/>
          <p:cNvSpPr txBox="1">
            <a:spLocks noChangeArrowheads="1"/>
          </p:cNvSpPr>
          <p:nvPr/>
        </p:nvSpPr>
        <p:spPr bwMode="auto">
          <a:xfrm>
            <a:off x="5410275" y="-3352800"/>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
        <p:nvSpPr>
          <p:cNvPr id="4" name="Slide Number Placeholder 2"/>
          <p:cNvSpPr>
            <a:spLocks noGrp="1"/>
          </p:cNvSpPr>
          <p:nvPr>
            <p:ph type="sldNum" sz="quarter" idx="12"/>
          </p:nvPr>
        </p:nvSpPr>
        <p:spPr>
          <a:xfrm>
            <a:off x="6553200" y="6356350"/>
            <a:ext cx="2133600" cy="365125"/>
          </a:xfrm>
        </p:spPr>
        <p:txBody>
          <a:bodyPr/>
          <a:lstStyle/>
          <a:p>
            <a:fld id="{9FFA2096-77B8-44C6-9F1F-5BB07FD3DB23}" type="slidenum">
              <a:rPr lang="en-US" smtClean="0"/>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152401" y="-76200"/>
            <a:ext cx="7086600" cy="7239000"/>
          </a:xfrm>
        </p:spPr>
        <p:txBody>
          <a:bodyPr>
            <a:noAutofit/>
          </a:bodyPr>
          <a:lstStyle/>
          <a:p>
            <a:pPr algn="l"/>
            <a:r>
              <a:rPr lang="en-US" sz="2400" b="1" dirty="0">
                <a:solidFill>
                  <a:srgbClr val="FF0000"/>
                </a:solidFill>
              </a:rPr>
              <a:t>VOLKSWAGEN OF AMERICA</a:t>
            </a:r>
            <a:br>
              <a:rPr lang="en-US" sz="2400" b="1" dirty="0">
                <a:solidFill>
                  <a:srgbClr val="FF0000"/>
                </a:solidFill>
              </a:rPr>
            </a:br>
            <a:r>
              <a:rPr lang="en-US" sz="2400" b="1" dirty="0">
                <a:solidFill>
                  <a:srgbClr val="FF0000"/>
                </a:solidFill>
              </a:rPr>
              <a:t>Analysis</a:t>
            </a:r>
            <a:br>
              <a:rPr lang="en-US" sz="2000" b="1" dirty="0"/>
            </a:br>
            <a:r>
              <a:rPr lang="en-US" sz="2000" b="1" dirty="0"/>
              <a:t> </a:t>
            </a:r>
            <a:br>
              <a:rPr lang="en-US" sz="2000" b="1" dirty="0"/>
            </a:br>
            <a:r>
              <a:rPr lang="en-US" sz="2000" dirty="0"/>
              <a:t>- What did Volkswagen get RIGHT regarding its method of prioritizing IT projects? </a:t>
            </a:r>
            <a:br>
              <a:rPr lang="en-US" sz="2000" dirty="0"/>
            </a:br>
            <a:br>
              <a:rPr lang="en-US" sz="2000" dirty="0"/>
            </a:br>
            <a:r>
              <a:rPr lang="en-US" sz="2000" dirty="0"/>
              <a:t>- How does it enable innovation?</a:t>
            </a:r>
            <a:br>
              <a:rPr lang="en-US" sz="2000" dirty="0"/>
            </a:br>
            <a:br>
              <a:rPr lang="en-US" sz="2000" dirty="0"/>
            </a:br>
            <a:r>
              <a:rPr lang="en-US" sz="2000" dirty="0"/>
              <a:t>- What did Volkswagen get WRONG regarding its method of prioritizing IT projects? </a:t>
            </a:r>
            <a:br>
              <a:rPr lang="en-US" sz="2000" dirty="0"/>
            </a:br>
            <a:br>
              <a:rPr lang="en-US" sz="2000" dirty="0"/>
            </a:br>
            <a:r>
              <a:rPr lang="en-US" sz="2000" dirty="0"/>
              <a:t>- How does it hamper innovation? </a:t>
            </a:r>
            <a:br>
              <a:rPr lang="en-US" sz="2000" dirty="0"/>
            </a:br>
            <a:br>
              <a:rPr lang="en-US" sz="2000" dirty="0"/>
            </a:br>
            <a:endParaRPr lang="en-US" sz="2000" b="1" i="1" dirty="0">
              <a:solidFill>
                <a:srgbClr val="FF0000"/>
              </a:solidFill>
            </a:endParaRPr>
          </a:p>
        </p:txBody>
      </p:sp>
      <p:sp>
        <p:nvSpPr>
          <p:cNvPr id="293891" name="TextBox 3"/>
          <p:cNvSpPr txBox="1">
            <a:spLocks noChangeArrowheads="1"/>
          </p:cNvSpPr>
          <p:nvPr/>
        </p:nvSpPr>
        <p:spPr bwMode="auto">
          <a:xfrm>
            <a:off x="5410275" y="-3352800"/>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
        <p:nvSpPr>
          <p:cNvPr id="4" name="Slide Number Placeholder 2"/>
          <p:cNvSpPr>
            <a:spLocks noGrp="1"/>
          </p:cNvSpPr>
          <p:nvPr>
            <p:ph type="sldNum" sz="quarter" idx="12"/>
          </p:nvPr>
        </p:nvSpPr>
        <p:spPr>
          <a:xfrm>
            <a:off x="6553200" y="6356350"/>
            <a:ext cx="2133600" cy="365125"/>
          </a:xfrm>
        </p:spPr>
        <p:txBody>
          <a:bodyPr/>
          <a:lstStyle/>
          <a:p>
            <a:fld id="{D33603E8-2C33-4D69-9970-01BD19C0B7A6}" type="slidenum">
              <a:rPr lang="en-US" smtClean="0"/>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1143000"/>
            <a:ext cx="8801101" cy="3418498"/>
          </a:xfrm>
        </p:spPr>
        <p:txBody>
          <a:bodyPr anchor="t">
            <a:normAutofit fontScale="90000"/>
          </a:bodyPr>
          <a:lstStyle/>
          <a:p>
            <a:pPr algn="l">
              <a:defRPr/>
            </a:pPr>
            <a:r>
              <a:rPr lang="en-US" sz="7333" b="1" cap="all" spc="200" dirty="0">
                <a:solidFill>
                  <a:srgbClr val="FF0000"/>
                </a:solidFill>
                <a:latin typeface="Helvetica Neue"/>
                <a:cs typeface="Helvetica Neue"/>
              </a:rPr>
              <a:t>THANK YOU!</a:t>
            </a:r>
            <a:br>
              <a:rPr lang="en-US" sz="7333" b="1" cap="all" spc="200" dirty="0">
                <a:solidFill>
                  <a:srgbClr val="FF0000"/>
                </a:solidFill>
                <a:latin typeface="Helvetica Neue"/>
                <a:cs typeface="Helvetica Neue"/>
              </a:rPr>
            </a:br>
            <a:br>
              <a:rPr lang="en-US" sz="7333" b="1" cap="all" spc="200" dirty="0">
                <a:solidFill>
                  <a:srgbClr val="FF0000"/>
                </a:solidFill>
                <a:latin typeface="Helvetica Neue"/>
                <a:cs typeface="Helvetica Neue"/>
              </a:rPr>
            </a:br>
            <a:r>
              <a:rPr lang="en-US" sz="2700" b="1" cap="all" spc="200" dirty="0">
                <a:latin typeface="Helvetica Neue"/>
                <a:cs typeface="Helvetica Neue"/>
              </a:rPr>
              <a:t>I wish you much continued success with your mba and look Forward to your Feedback</a:t>
            </a:r>
            <a:br>
              <a:rPr lang="en-US" sz="2700" b="1" cap="all" spc="200" dirty="0">
                <a:latin typeface="Helvetica Neue"/>
                <a:cs typeface="Helvetica Neue"/>
              </a:rPr>
            </a:br>
            <a:br>
              <a:rPr lang="en-US" sz="2700" b="1" cap="all" spc="200" dirty="0">
                <a:latin typeface="Helvetica Neue"/>
                <a:cs typeface="Helvetica Neue"/>
              </a:rPr>
            </a:br>
            <a:br>
              <a:rPr lang="en-US" sz="2700" b="1" cap="all" spc="200" dirty="0">
                <a:latin typeface="Helvetica Neue"/>
                <a:cs typeface="Helvetica Neue"/>
              </a:rPr>
            </a:br>
            <a:r>
              <a:rPr lang="en-US" sz="2700" b="1" cap="all" spc="200" dirty="0">
                <a:latin typeface="Helvetica Neue"/>
                <a:cs typeface="Helvetica Neue"/>
              </a:rPr>
              <a:t>david.mcgettigan@temple.edu</a:t>
            </a:r>
            <a:br>
              <a:rPr lang="en-US" spc="200" dirty="0">
                <a:solidFill>
                  <a:srgbClr val="595959"/>
                </a:solidFill>
                <a:latin typeface="Helvetica Neue"/>
                <a:cs typeface="Helvetica Neue"/>
              </a:rPr>
            </a:br>
            <a:endParaRPr lang="en-US" spc="200" dirty="0">
              <a:solidFill>
                <a:srgbClr val="000000"/>
              </a:solidFill>
              <a:latin typeface="Helvetica Neue"/>
              <a:cs typeface="Helvetica Neue"/>
            </a:endParaRPr>
          </a:p>
        </p:txBody>
      </p:sp>
      <p:sp>
        <p:nvSpPr>
          <p:cNvPr id="3" name="Slide Number Placeholder 2"/>
          <p:cNvSpPr>
            <a:spLocks noGrp="1"/>
          </p:cNvSpPr>
          <p:nvPr>
            <p:ph type="sldNum" sz="quarter" idx="12"/>
          </p:nvPr>
        </p:nvSpPr>
        <p:spPr>
          <a:xfrm>
            <a:off x="6553200" y="6356350"/>
            <a:ext cx="2133600" cy="365125"/>
          </a:xfrm>
        </p:spPr>
        <p:txBody>
          <a:bodyPr/>
          <a:lstStyle/>
          <a:p>
            <a:fld id="{21566D30-CD76-4073-8E2D-8424DF12925B}" type="slidenum">
              <a:rPr lang="en-US" smtClean="0"/>
              <a:t>16</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1143000"/>
            <a:ext cx="8801101" cy="3418498"/>
          </a:xfrm>
        </p:spPr>
        <p:txBody>
          <a:bodyPr anchor="t">
            <a:normAutofit fontScale="90000"/>
          </a:bodyPr>
          <a:lstStyle/>
          <a:p>
            <a:pPr algn="l">
              <a:defRPr/>
            </a:pPr>
            <a:r>
              <a:rPr lang="en-US" sz="3600" spc="200" dirty="0">
                <a:solidFill>
                  <a:srgbClr val="595959"/>
                </a:solidFill>
                <a:latin typeface="Helvetica Neue"/>
                <a:cs typeface="Helvetica Neue"/>
              </a:rPr>
              <a:t>Reminder</a:t>
            </a:r>
            <a:r>
              <a:rPr lang="en-US" spc="200" dirty="0">
                <a:solidFill>
                  <a:srgbClr val="595959"/>
                </a:solidFill>
                <a:latin typeface="Helvetica Neue"/>
                <a:cs typeface="Helvetica Neue"/>
              </a:rPr>
              <a:t>:</a:t>
            </a:r>
            <a:r>
              <a:rPr lang="en-US" sz="3600" spc="200" dirty="0">
                <a:solidFill>
                  <a:srgbClr val="595959"/>
                </a:solidFill>
                <a:latin typeface="Helvetica Neue"/>
                <a:cs typeface="Helvetica Neue"/>
              </a:rPr>
              <a:t> </a:t>
            </a:r>
            <a:br>
              <a:rPr lang="en-US" spc="200" dirty="0">
                <a:solidFill>
                  <a:srgbClr val="595959"/>
                </a:solidFill>
                <a:latin typeface="Helvetica Neue"/>
                <a:cs typeface="Helvetica Neue"/>
              </a:rPr>
            </a:br>
            <a:r>
              <a:rPr lang="en-US" sz="7333" b="1" cap="all" spc="200" dirty="0">
                <a:solidFill>
                  <a:srgbClr val="FF0000"/>
                </a:solidFill>
                <a:latin typeface="Helvetica Neue"/>
                <a:cs typeface="Helvetica Neue"/>
              </a:rPr>
              <a:t>REFLECTION JOURNAL</a:t>
            </a:r>
            <a:br>
              <a:rPr lang="en-US" spc="200" dirty="0">
                <a:solidFill>
                  <a:srgbClr val="595959"/>
                </a:solidFill>
                <a:latin typeface="Helvetica Neue"/>
                <a:cs typeface="Helvetica Neue"/>
              </a:rPr>
            </a:br>
            <a:r>
              <a:rPr lang="en-US" dirty="0"/>
              <a:t>Due 10pm on 4/28 as outlined in syllabus</a:t>
            </a:r>
            <a:endParaRPr lang="en-US" spc="200" dirty="0">
              <a:solidFill>
                <a:srgbClr val="000000"/>
              </a:solidFill>
              <a:latin typeface="Helvetica Neue"/>
              <a:cs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324601"/>
          </a:xfrm>
        </p:spPr>
        <p:txBody>
          <a:bodyPr>
            <a:normAutofit/>
          </a:bodyPr>
          <a:lstStyle/>
          <a:p>
            <a:pPr algn="l"/>
            <a:r>
              <a:rPr lang="en-US" sz="4000" b="1" dirty="0">
                <a:solidFill>
                  <a:srgbClr val="FF0000"/>
                </a:solidFill>
              </a:rPr>
              <a:t>Key Concepts from Last Week:</a:t>
            </a:r>
            <a:r>
              <a:rPr lang="en-US" sz="2800" dirty="0"/>
              <a:t> </a:t>
            </a:r>
            <a:br>
              <a:rPr lang="en-US" sz="2800" dirty="0"/>
            </a:br>
            <a:br>
              <a:rPr lang="en-US" sz="2400" b="1" dirty="0"/>
            </a:br>
            <a:r>
              <a:rPr lang="en-US" sz="2400" b="1" dirty="0"/>
              <a:t>1.  </a:t>
            </a:r>
            <a:r>
              <a:rPr lang="en-US" sz="2400" b="1" dirty="0">
                <a:solidFill>
                  <a:srgbClr val="FF0000"/>
                </a:solidFill>
              </a:rPr>
              <a:t>Knowledge Management </a:t>
            </a:r>
            <a:r>
              <a:rPr lang="en-US" sz="2400" b="1" dirty="0"/>
              <a:t>and scenarios the potential for generating novel ideas and competitive advantage within the company.  Also the capability to retain knowledge, as a consulting company would do.</a:t>
            </a:r>
            <a:br>
              <a:rPr lang="en-US" sz="2400" b="1" dirty="0"/>
            </a:br>
            <a:br>
              <a:rPr lang="en-US" sz="2400" b="1" dirty="0"/>
            </a:br>
            <a:r>
              <a:rPr lang="en-US" sz="2400" b="1" dirty="0"/>
              <a:t>2.  </a:t>
            </a:r>
            <a:r>
              <a:rPr lang="en-US" sz="2400" b="1" dirty="0">
                <a:solidFill>
                  <a:srgbClr val="FF0000"/>
                </a:solidFill>
              </a:rPr>
              <a:t>Portfolio and Program Management </a:t>
            </a:r>
            <a:r>
              <a:rPr lang="en-US" sz="2400" b="1" dirty="0"/>
              <a:t>and the information and tools required for decision making at the enterprise / “chief” level of the organization.</a:t>
            </a:r>
            <a:br>
              <a:rPr lang="en-US" sz="2400" b="1" dirty="0"/>
            </a:br>
            <a:br>
              <a:rPr lang="en-US" sz="2400" b="1" dirty="0"/>
            </a:br>
            <a:r>
              <a:rPr lang="en-US" sz="2400" b="1" dirty="0"/>
              <a:t>3.  </a:t>
            </a:r>
            <a:r>
              <a:rPr lang="en-US" sz="2400" b="1" dirty="0">
                <a:solidFill>
                  <a:srgbClr val="FF0000"/>
                </a:solidFill>
              </a:rPr>
              <a:t>Leadership and the Financial Measured, </a:t>
            </a:r>
            <a:r>
              <a:rPr lang="en-US" sz="2400" b="1" dirty="0"/>
              <a:t>used to assign quantitative value to programs.  Also enables decision making and the portfolio process noted above.</a:t>
            </a:r>
            <a:endParaRPr lang="en-US" sz="2667" dirty="0">
              <a:solidFill>
                <a:srgbClr val="000000"/>
              </a:solidFill>
            </a:endParaRPr>
          </a:p>
        </p:txBody>
      </p:sp>
      <p:sp>
        <p:nvSpPr>
          <p:cNvPr id="3" name="Slide Number Placeholder 2"/>
          <p:cNvSpPr>
            <a:spLocks noGrp="1"/>
          </p:cNvSpPr>
          <p:nvPr>
            <p:ph type="sldNum" sz="quarter" idx="12"/>
          </p:nvPr>
        </p:nvSpPr>
        <p:spPr/>
        <p:txBody>
          <a:bodyPr/>
          <a:lstStyle/>
          <a:p>
            <a:fld id="{58D53A5C-B3A1-4E2F-B4D5-E63C5F0DD69B}" type="slidenum">
              <a:rPr lang="en-US" smtClean="0"/>
              <a:pPr/>
              <a:t>3</a:t>
            </a:fld>
            <a:endParaRPr lang="en-US" dirty="0"/>
          </a:p>
        </p:txBody>
      </p:sp>
    </p:spTree>
    <p:extLst>
      <p:ext uri="{BB962C8B-B14F-4D97-AF65-F5344CB8AC3E}">
        <p14:creationId xmlns:p14="http://schemas.microsoft.com/office/powerpoint/2010/main" val="777677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533400" y="1066800"/>
            <a:ext cx="8801101" cy="4101123"/>
          </a:xfrm>
        </p:spPr>
        <p:txBody>
          <a:bodyPr anchor="t">
            <a:normAutofit fontScale="90000"/>
          </a:bodyPr>
          <a:lstStyle/>
          <a:p>
            <a:pPr algn="l">
              <a:defRPr/>
            </a:pPr>
            <a:r>
              <a:rPr lang="en-US" sz="4800" b="1" cap="all" spc="200" dirty="0">
                <a:solidFill>
                  <a:srgbClr val="FF0000"/>
                </a:solidFill>
                <a:latin typeface="Helvetica Neue"/>
                <a:cs typeface="Helvetica Neue"/>
              </a:rPr>
              <a:t>Supplemental topics</a:t>
            </a:r>
            <a:br>
              <a:rPr lang="en-US" sz="4800" b="1" cap="all" spc="200" dirty="0">
                <a:solidFill>
                  <a:srgbClr val="FF0000"/>
                </a:solidFill>
                <a:latin typeface="Helvetica Neue"/>
                <a:cs typeface="Helvetica Neue"/>
              </a:rPr>
            </a:br>
            <a:br>
              <a:rPr lang="en-US" sz="4800" b="1" cap="all" spc="200" dirty="0">
                <a:solidFill>
                  <a:srgbClr val="FF0000"/>
                </a:solidFill>
                <a:latin typeface="Helvetica Neue"/>
                <a:cs typeface="Helvetica Neue"/>
              </a:rPr>
            </a:br>
            <a:r>
              <a:rPr lang="en-US" sz="2700" b="1" dirty="0"/>
              <a:t>Role of the CIO</a:t>
            </a:r>
            <a:br>
              <a:rPr lang="en-US" sz="2700" b="1" dirty="0"/>
            </a:br>
            <a:br>
              <a:rPr lang="en-US" sz="2700" b="1" dirty="0"/>
            </a:br>
            <a:r>
              <a:rPr lang="en-US" sz="2700" b="1" dirty="0"/>
              <a:t>Info tech in M&amp;A</a:t>
            </a:r>
            <a:br>
              <a:rPr lang="en-US" sz="2700" b="1" dirty="0"/>
            </a:br>
            <a:br>
              <a:rPr lang="en-US" sz="2700" b="1" dirty="0"/>
            </a:br>
            <a:r>
              <a:rPr lang="en-US" sz="2700" b="1" dirty="0"/>
              <a:t>Database technology</a:t>
            </a:r>
            <a:br>
              <a:rPr lang="en-US" sz="2700" b="1" dirty="0"/>
            </a:br>
            <a:br>
              <a:rPr lang="en-US" sz="2700" b="1" dirty="0"/>
            </a:br>
            <a:r>
              <a:rPr lang="en-US" sz="2700" b="1" dirty="0"/>
              <a:t>Real world analytics</a:t>
            </a:r>
            <a:br>
              <a:rPr lang="en-US" sz="2700" b="1" dirty="0"/>
            </a:br>
            <a:br>
              <a:rPr lang="en-US" sz="2700" b="1" dirty="0"/>
            </a:br>
            <a:endParaRPr lang="en-US" sz="2700" b="1" dirty="0"/>
          </a:p>
        </p:txBody>
      </p:sp>
      <p:sp>
        <p:nvSpPr>
          <p:cNvPr id="3" name="Slide Number Placeholder 2"/>
          <p:cNvSpPr>
            <a:spLocks noGrp="1"/>
          </p:cNvSpPr>
          <p:nvPr>
            <p:ph type="sldNum" sz="quarter" idx="12"/>
          </p:nvPr>
        </p:nvSpPr>
        <p:spPr>
          <a:xfrm>
            <a:off x="6553200" y="6356350"/>
            <a:ext cx="2133600" cy="365125"/>
          </a:xfrm>
        </p:spPr>
        <p:txBody>
          <a:bodyPr/>
          <a:lstStyle/>
          <a:p>
            <a:fld id="{BAB10C9E-3AB9-47B0-B965-58FB9EDABAA9}" type="slidenum">
              <a:rPr lang="en-US" smtClean="0"/>
              <a:t>4</a:t>
            </a:fld>
            <a:endParaRPr lang="en-US" dirty="0"/>
          </a:p>
        </p:txBody>
      </p:sp>
    </p:spTree>
    <p:extLst>
      <p:ext uri="{BB962C8B-B14F-4D97-AF65-F5344CB8AC3E}">
        <p14:creationId xmlns:p14="http://schemas.microsoft.com/office/powerpoint/2010/main" val="1963212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57F9CEA-5EE8-4EE8-8EA6-0E71F2D34155}" type="slidenum">
              <a:rPr lang="en-US" altLang="en-US">
                <a:solidFill>
                  <a:prstClr val="black">
                    <a:tint val="75000"/>
                  </a:prstClr>
                </a:solidFill>
              </a:rPr>
              <a:pPr/>
              <a:t>5</a:t>
            </a:fld>
            <a:endParaRPr lang="en-US" altLang="en-US" dirty="0">
              <a:solidFill>
                <a:prstClr val="black">
                  <a:tint val="75000"/>
                </a:prstClr>
              </a:solidFill>
            </a:endParaRPr>
          </a:p>
        </p:txBody>
      </p:sp>
      <p:sp>
        <p:nvSpPr>
          <p:cNvPr id="548873" name="Rectangle 9"/>
          <p:cNvSpPr>
            <a:spLocks noGrp="1" noChangeArrowheads="1"/>
          </p:cNvSpPr>
          <p:nvPr>
            <p:ph type="body" idx="1"/>
          </p:nvPr>
        </p:nvSpPr>
        <p:spPr>
          <a:xfrm>
            <a:off x="457200" y="533400"/>
            <a:ext cx="8229600" cy="5562600"/>
          </a:xfrm>
        </p:spPr>
        <p:txBody>
          <a:bodyPr>
            <a:normAutofit fontScale="92500" lnSpcReduction="20000"/>
          </a:bodyPr>
          <a:lstStyle/>
          <a:p>
            <a:pPr>
              <a:lnSpc>
                <a:spcPct val="90000"/>
              </a:lnSpc>
              <a:buNone/>
            </a:pPr>
            <a:r>
              <a:rPr lang="en-US" sz="3900" b="1" dirty="0">
                <a:solidFill>
                  <a:srgbClr val="FF0000"/>
                </a:solidFill>
                <a:latin typeface="+mj-lt"/>
                <a:ea typeface="+mj-ea"/>
                <a:cs typeface="+mj-cs"/>
              </a:rPr>
              <a:t>Role of the CIO</a:t>
            </a:r>
          </a:p>
          <a:p>
            <a:pPr>
              <a:lnSpc>
                <a:spcPct val="90000"/>
              </a:lnSpc>
              <a:buNone/>
            </a:pPr>
            <a:endParaRPr lang="en-US" sz="2100" b="1" dirty="0"/>
          </a:p>
          <a:p>
            <a:pPr>
              <a:lnSpc>
                <a:spcPct val="90000"/>
              </a:lnSpc>
            </a:pPr>
            <a:r>
              <a:rPr lang="en-US" sz="2100" u="sng" dirty="0"/>
              <a:t>Most Time Spent</a:t>
            </a:r>
          </a:p>
          <a:p>
            <a:pPr lvl="1">
              <a:lnSpc>
                <a:spcPct val="90000"/>
              </a:lnSpc>
            </a:pPr>
            <a:r>
              <a:rPr lang="en-US" sz="2000" dirty="0"/>
              <a:t>Collaborating with CXOs</a:t>
            </a:r>
          </a:p>
          <a:p>
            <a:pPr lvl="1">
              <a:lnSpc>
                <a:spcPct val="90000"/>
              </a:lnSpc>
            </a:pPr>
            <a:r>
              <a:rPr lang="en-US" sz="2000" dirty="0"/>
              <a:t>Making Strategic Decisions</a:t>
            </a:r>
          </a:p>
          <a:p>
            <a:pPr lvl="1">
              <a:lnSpc>
                <a:spcPct val="90000"/>
              </a:lnSpc>
            </a:pPr>
            <a:r>
              <a:rPr lang="en-US" sz="2000" dirty="0"/>
              <a:t>Working on Strategic Business Planning</a:t>
            </a:r>
          </a:p>
          <a:p>
            <a:pPr lvl="1">
              <a:lnSpc>
                <a:spcPct val="90000"/>
              </a:lnSpc>
            </a:pPr>
            <a:endParaRPr lang="en-US" sz="2000" dirty="0"/>
          </a:p>
          <a:p>
            <a:pPr>
              <a:lnSpc>
                <a:spcPct val="90000"/>
              </a:lnSpc>
            </a:pPr>
            <a:r>
              <a:rPr lang="en-US" sz="2100" u="sng" dirty="0"/>
              <a:t>Obstacles to Success</a:t>
            </a:r>
          </a:p>
          <a:p>
            <a:pPr lvl="1">
              <a:lnSpc>
                <a:spcPct val="90000"/>
              </a:lnSpc>
            </a:pPr>
            <a:r>
              <a:rPr lang="en-US" sz="2000" dirty="0"/>
              <a:t>Overwhelming Project Backlog and Requests</a:t>
            </a:r>
          </a:p>
          <a:p>
            <a:pPr lvl="1">
              <a:lnSpc>
                <a:spcPct val="90000"/>
              </a:lnSpc>
            </a:pPr>
            <a:r>
              <a:rPr lang="en-US" sz="2000" dirty="0"/>
              <a:t>Ability to Execute Remains a Top Concern</a:t>
            </a:r>
          </a:p>
          <a:p>
            <a:pPr lvl="1">
              <a:lnSpc>
                <a:spcPct val="90000"/>
              </a:lnSpc>
            </a:pPr>
            <a:r>
              <a:rPr lang="en-US" sz="2000" dirty="0"/>
              <a:t>Focus on Cost Cutting</a:t>
            </a:r>
          </a:p>
          <a:p>
            <a:pPr lvl="1">
              <a:lnSpc>
                <a:spcPct val="90000"/>
              </a:lnSpc>
            </a:pPr>
            <a:endParaRPr lang="en-US" sz="2000" dirty="0"/>
          </a:p>
          <a:p>
            <a:pPr>
              <a:lnSpc>
                <a:spcPct val="90000"/>
              </a:lnSpc>
            </a:pPr>
            <a:r>
              <a:rPr lang="en-US" sz="2100" u="sng" dirty="0"/>
              <a:t>Opportunities</a:t>
            </a:r>
          </a:p>
          <a:p>
            <a:pPr lvl="1">
              <a:lnSpc>
                <a:spcPct val="90000"/>
              </a:lnSpc>
            </a:pPr>
            <a:r>
              <a:rPr lang="en-US" sz="2000" dirty="0"/>
              <a:t>Using IT to Enable / Standardize Business Processes</a:t>
            </a:r>
          </a:p>
          <a:p>
            <a:pPr lvl="1">
              <a:lnSpc>
                <a:spcPct val="90000"/>
              </a:lnSpc>
            </a:pPr>
            <a:r>
              <a:rPr lang="en-US" sz="2000" dirty="0"/>
              <a:t>Measuring Success and Proving Business Value</a:t>
            </a:r>
          </a:p>
          <a:p>
            <a:pPr lvl="1">
              <a:lnSpc>
                <a:spcPct val="90000"/>
              </a:lnSpc>
            </a:pPr>
            <a:endParaRPr lang="en-US" sz="2000" dirty="0"/>
          </a:p>
          <a:p>
            <a:pPr>
              <a:lnSpc>
                <a:spcPct val="90000"/>
              </a:lnSpc>
            </a:pPr>
            <a:r>
              <a:rPr lang="en-US" sz="2100" u="sng" dirty="0"/>
              <a:t>A Modern CIO</a:t>
            </a:r>
          </a:p>
          <a:p>
            <a:pPr lvl="1">
              <a:lnSpc>
                <a:spcPct val="90000"/>
              </a:lnSpc>
            </a:pPr>
            <a:r>
              <a:rPr lang="en-US" sz="2000" dirty="0"/>
              <a:t>Deputies Run Operations</a:t>
            </a:r>
          </a:p>
          <a:p>
            <a:pPr lvl="1">
              <a:lnSpc>
                <a:spcPct val="90000"/>
              </a:lnSpc>
            </a:pPr>
            <a:r>
              <a:rPr lang="en-US" sz="2000" dirty="0"/>
              <a:t>Focus on Strategy and Execution</a:t>
            </a:r>
          </a:p>
          <a:p>
            <a:pPr lvl="1">
              <a:lnSpc>
                <a:spcPct val="90000"/>
              </a:lnSpc>
            </a:pPr>
            <a:r>
              <a:rPr lang="en-US" sz="2000" dirty="0">
                <a:solidFill>
                  <a:srgbClr val="FF0000"/>
                </a:solidFill>
              </a:rPr>
              <a:t>Discuss compensation model</a:t>
            </a:r>
          </a:p>
          <a:p>
            <a:pPr lvl="2"/>
            <a:endParaRPr lang="en-US" dirty="0"/>
          </a:p>
          <a:p>
            <a:pPr lvl="2"/>
            <a:endParaRPr lang="en-US" dirty="0"/>
          </a:p>
          <a:p>
            <a:pPr lvl="1"/>
            <a:endParaRPr lang="en-US" dirty="0"/>
          </a:p>
        </p:txBody>
      </p:sp>
      <p:sp>
        <p:nvSpPr>
          <p:cNvPr id="7" name="Text Box 4"/>
          <p:cNvSpPr txBox="1">
            <a:spLocks noChangeArrowheads="1"/>
          </p:cNvSpPr>
          <p:nvPr/>
        </p:nvSpPr>
        <p:spPr bwMode="auto">
          <a:xfrm>
            <a:off x="457200" y="6324600"/>
            <a:ext cx="2532063" cy="244475"/>
          </a:xfrm>
          <a:prstGeom prst="rect">
            <a:avLst/>
          </a:prstGeom>
          <a:noFill/>
          <a:ln w="12700">
            <a:noFill/>
            <a:miter lim="800000"/>
            <a:headEnd type="none" w="sm" len="sm"/>
            <a:tailEnd type="none" w="sm" len="sm"/>
          </a:ln>
          <a:effectLst/>
        </p:spPr>
        <p:txBody>
          <a:bodyPr wrap="none">
            <a:spAutoFit/>
          </a:bodyPr>
          <a:lstStyle/>
          <a:p>
            <a:r>
              <a:rPr lang="en-US" sz="1000" i="1" dirty="0">
                <a:solidFill>
                  <a:prstClr val="black"/>
                </a:solidFill>
              </a:rPr>
              <a:t>Source:  </a:t>
            </a:r>
            <a:r>
              <a:rPr lang="en-US" sz="1000" i="1" dirty="0">
                <a:solidFill>
                  <a:prstClr val="black"/>
                </a:solidFill>
                <a:hlinkClick r:id="rId2"/>
              </a:rPr>
              <a:t>www.cio.com</a:t>
            </a:r>
            <a:r>
              <a:rPr lang="en-US" sz="1000" i="1" dirty="0">
                <a:solidFill>
                  <a:prstClr val="black"/>
                </a:solidFill>
              </a:rPr>
              <a:t>:  “State of the CIO”</a:t>
            </a:r>
          </a:p>
        </p:txBody>
      </p:sp>
    </p:spTree>
    <p:extLst>
      <p:ext uri="{BB962C8B-B14F-4D97-AF65-F5344CB8AC3E}">
        <p14:creationId xmlns:p14="http://schemas.microsoft.com/office/powerpoint/2010/main" val="440479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57F9CEA-5EE8-4EE8-8EA6-0E71F2D34155}" type="slidenum">
              <a:rPr lang="en-US" altLang="en-US"/>
              <a:pPr/>
              <a:t>6</a:t>
            </a:fld>
            <a:endParaRPr lang="en-US" altLang="en-US" dirty="0"/>
          </a:p>
        </p:txBody>
      </p:sp>
      <p:sp>
        <p:nvSpPr>
          <p:cNvPr id="548873" name="Rectangle 9"/>
          <p:cNvSpPr>
            <a:spLocks noGrp="1" noChangeArrowheads="1"/>
          </p:cNvSpPr>
          <p:nvPr>
            <p:ph type="body" idx="1"/>
          </p:nvPr>
        </p:nvSpPr>
        <p:spPr>
          <a:xfrm>
            <a:off x="457200" y="381001"/>
            <a:ext cx="8229600" cy="6248400"/>
          </a:xfrm>
        </p:spPr>
        <p:txBody>
          <a:bodyPr>
            <a:normAutofit fontScale="85000" lnSpcReduction="20000"/>
          </a:bodyPr>
          <a:lstStyle/>
          <a:p>
            <a:pPr>
              <a:lnSpc>
                <a:spcPct val="90000"/>
              </a:lnSpc>
              <a:buNone/>
            </a:pPr>
            <a:r>
              <a:rPr lang="en-US" sz="3900" b="1" dirty="0">
                <a:solidFill>
                  <a:srgbClr val="FF0000"/>
                </a:solidFill>
                <a:latin typeface="+mj-lt"/>
                <a:ea typeface="+mj-ea"/>
                <a:cs typeface="+mj-cs"/>
              </a:rPr>
              <a:t>Info Tech in M&amp;A</a:t>
            </a:r>
          </a:p>
          <a:p>
            <a:pPr>
              <a:lnSpc>
                <a:spcPct val="90000"/>
              </a:lnSpc>
              <a:buNone/>
            </a:pPr>
            <a:endParaRPr lang="en-US" sz="2100" b="1" dirty="0"/>
          </a:p>
          <a:p>
            <a:pPr>
              <a:lnSpc>
                <a:spcPct val="90000"/>
              </a:lnSpc>
            </a:pPr>
            <a:r>
              <a:rPr lang="en-US" sz="2100" u="sng" dirty="0"/>
              <a:t>Due Diligence</a:t>
            </a:r>
          </a:p>
          <a:p>
            <a:pPr lvl="1">
              <a:lnSpc>
                <a:spcPct val="90000"/>
              </a:lnSpc>
            </a:pPr>
            <a:r>
              <a:rPr lang="en-US" sz="2000" dirty="0"/>
              <a:t>Cost estimation relative to overall deal</a:t>
            </a:r>
          </a:p>
          <a:p>
            <a:pPr lvl="1">
              <a:lnSpc>
                <a:spcPct val="90000"/>
              </a:lnSpc>
            </a:pPr>
            <a:r>
              <a:rPr lang="en-US" sz="2000" dirty="0"/>
              <a:t>Major strategic platforms</a:t>
            </a:r>
          </a:p>
          <a:p>
            <a:pPr lvl="1">
              <a:lnSpc>
                <a:spcPct val="90000"/>
              </a:lnSpc>
            </a:pPr>
            <a:r>
              <a:rPr lang="en-US" sz="2000" dirty="0"/>
              <a:t>Major audit findings</a:t>
            </a:r>
          </a:p>
          <a:p>
            <a:pPr lvl="1">
              <a:lnSpc>
                <a:spcPct val="90000"/>
              </a:lnSpc>
            </a:pPr>
            <a:r>
              <a:rPr lang="en-US" sz="2000" dirty="0"/>
              <a:t>Likely not germane </a:t>
            </a:r>
          </a:p>
          <a:p>
            <a:pPr lvl="1">
              <a:lnSpc>
                <a:spcPct val="90000"/>
              </a:lnSpc>
            </a:pPr>
            <a:endParaRPr lang="en-US" sz="2000" dirty="0"/>
          </a:p>
          <a:p>
            <a:pPr>
              <a:lnSpc>
                <a:spcPct val="90000"/>
              </a:lnSpc>
            </a:pPr>
            <a:r>
              <a:rPr lang="en-US" sz="2100" u="sng" dirty="0"/>
              <a:t>Pre-Integration Planning</a:t>
            </a:r>
          </a:p>
          <a:p>
            <a:pPr lvl="1">
              <a:lnSpc>
                <a:spcPct val="90000"/>
              </a:lnSpc>
            </a:pPr>
            <a:r>
              <a:rPr lang="en-US" sz="2000" dirty="0"/>
              <a:t>Strategic selection (best of breed vs incumbent)</a:t>
            </a:r>
          </a:p>
          <a:p>
            <a:pPr lvl="1">
              <a:lnSpc>
                <a:spcPct val="90000"/>
              </a:lnSpc>
            </a:pPr>
            <a:r>
              <a:rPr lang="en-US" sz="2000" dirty="0"/>
              <a:t>Cost / synergy revisions</a:t>
            </a:r>
          </a:p>
          <a:p>
            <a:pPr lvl="1">
              <a:lnSpc>
                <a:spcPct val="90000"/>
              </a:lnSpc>
            </a:pPr>
            <a:r>
              <a:rPr lang="en-US" sz="2000" dirty="0"/>
              <a:t>Implementation timeline</a:t>
            </a:r>
          </a:p>
          <a:p>
            <a:pPr lvl="1">
              <a:lnSpc>
                <a:spcPct val="90000"/>
              </a:lnSpc>
            </a:pPr>
            <a:r>
              <a:rPr lang="en-US" sz="2000" dirty="0"/>
              <a:t>High level organization</a:t>
            </a:r>
          </a:p>
          <a:p>
            <a:pPr lvl="1">
              <a:lnSpc>
                <a:spcPct val="90000"/>
              </a:lnSpc>
            </a:pPr>
            <a:endParaRPr lang="en-US" sz="2000" dirty="0"/>
          </a:p>
          <a:p>
            <a:pPr>
              <a:lnSpc>
                <a:spcPct val="90000"/>
              </a:lnSpc>
            </a:pPr>
            <a:r>
              <a:rPr lang="en-US" sz="2100" u="sng" dirty="0"/>
              <a:t>Day One – Change in Control</a:t>
            </a:r>
          </a:p>
          <a:p>
            <a:pPr lvl="1">
              <a:lnSpc>
                <a:spcPct val="90000"/>
              </a:lnSpc>
            </a:pPr>
            <a:r>
              <a:rPr lang="en-US" sz="2000" dirty="0"/>
              <a:t>High level integration (communications)</a:t>
            </a:r>
          </a:p>
          <a:p>
            <a:pPr lvl="1">
              <a:lnSpc>
                <a:spcPct val="90000"/>
              </a:lnSpc>
            </a:pPr>
            <a:r>
              <a:rPr lang="en-US" sz="2000" dirty="0"/>
              <a:t>Org chart / interim leadership</a:t>
            </a:r>
          </a:p>
          <a:p>
            <a:pPr lvl="1">
              <a:lnSpc>
                <a:spcPct val="90000"/>
              </a:lnSpc>
            </a:pPr>
            <a:endParaRPr lang="en-US" sz="2000" dirty="0"/>
          </a:p>
          <a:p>
            <a:pPr>
              <a:lnSpc>
                <a:spcPct val="90000"/>
              </a:lnSpc>
            </a:pPr>
            <a:r>
              <a:rPr lang="en-US" sz="2100" u="sng" dirty="0"/>
              <a:t>Post Day One</a:t>
            </a:r>
          </a:p>
          <a:p>
            <a:pPr lvl="1">
              <a:lnSpc>
                <a:spcPct val="90000"/>
              </a:lnSpc>
            </a:pPr>
            <a:r>
              <a:rPr lang="en-US" sz="2000" dirty="0"/>
              <a:t>Plan implementation – detailed level</a:t>
            </a:r>
          </a:p>
          <a:p>
            <a:pPr lvl="1">
              <a:lnSpc>
                <a:spcPct val="90000"/>
              </a:lnSpc>
            </a:pPr>
            <a:r>
              <a:rPr lang="en-US" sz="2000" dirty="0"/>
              <a:t>Synergy attainment</a:t>
            </a:r>
          </a:p>
          <a:p>
            <a:pPr lvl="1">
              <a:lnSpc>
                <a:spcPct val="90000"/>
              </a:lnSpc>
            </a:pPr>
            <a:endParaRPr lang="en-US" sz="2000" dirty="0"/>
          </a:p>
          <a:p>
            <a:pPr>
              <a:lnSpc>
                <a:spcPct val="90000"/>
              </a:lnSpc>
            </a:pPr>
            <a:r>
              <a:rPr lang="en-US" sz="2400" dirty="0"/>
              <a:t>Recommended article:  http://www.cio.com/article/2440630/mergers-acquisitions/success-factors-for-integrating-it-systems-after-a-merger.html</a:t>
            </a:r>
          </a:p>
          <a:p>
            <a:pPr lvl="2"/>
            <a:endParaRPr lang="en-US" dirty="0"/>
          </a:p>
          <a:p>
            <a:pPr lvl="2"/>
            <a:endParaRPr lang="en-US" dirty="0"/>
          </a:p>
          <a:p>
            <a:pPr lvl="1"/>
            <a:endParaRPr lang="en-US" dirty="0"/>
          </a:p>
        </p:txBody>
      </p:sp>
    </p:spTree>
    <p:extLst>
      <p:ext uri="{BB962C8B-B14F-4D97-AF65-F5344CB8AC3E}">
        <p14:creationId xmlns:p14="http://schemas.microsoft.com/office/powerpoint/2010/main" val="2060068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57F9CEA-5EE8-4EE8-8EA6-0E71F2D34155}" type="slidenum">
              <a:rPr lang="en-US" altLang="en-US"/>
              <a:pPr/>
              <a:t>7</a:t>
            </a:fld>
            <a:endParaRPr lang="en-US" altLang="en-US" dirty="0"/>
          </a:p>
        </p:txBody>
      </p:sp>
      <p:sp>
        <p:nvSpPr>
          <p:cNvPr id="548873" name="Rectangle 9"/>
          <p:cNvSpPr>
            <a:spLocks noGrp="1" noChangeArrowheads="1"/>
          </p:cNvSpPr>
          <p:nvPr>
            <p:ph type="body" idx="1"/>
          </p:nvPr>
        </p:nvSpPr>
        <p:spPr>
          <a:xfrm>
            <a:off x="457200" y="381001"/>
            <a:ext cx="8229600" cy="6248400"/>
          </a:xfrm>
        </p:spPr>
        <p:txBody>
          <a:bodyPr>
            <a:normAutofit/>
          </a:bodyPr>
          <a:lstStyle/>
          <a:p>
            <a:pPr>
              <a:lnSpc>
                <a:spcPct val="90000"/>
              </a:lnSpc>
              <a:buNone/>
            </a:pPr>
            <a:r>
              <a:rPr lang="en-US" sz="3300" b="1" dirty="0">
                <a:solidFill>
                  <a:srgbClr val="FF0000"/>
                </a:solidFill>
                <a:latin typeface="+mj-lt"/>
                <a:ea typeface="+mj-ea"/>
                <a:cs typeface="+mj-cs"/>
              </a:rPr>
              <a:t>Database Overview</a:t>
            </a:r>
          </a:p>
          <a:p>
            <a:pPr marL="914400" lvl="2" indent="0">
              <a:buNone/>
            </a:pPr>
            <a:endParaRPr lang="en-US" dirty="0"/>
          </a:p>
          <a:p>
            <a:pPr marL="114300" indent="0">
              <a:buNone/>
            </a:pPr>
            <a:r>
              <a:rPr lang="en-US" dirty="0">
                <a:hlinkClick r:id="rId2"/>
              </a:rPr>
              <a:t>Stanford Course</a:t>
            </a:r>
            <a:endParaRPr lang="en-US" dirty="0"/>
          </a:p>
        </p:txBody>
      </p:sp>
      <p:pic>
        <p:nvPicPr>
          <p:cNvPr id="2" name="Picture 1"/>
          <p:cNvPicPr>
            <a:picLocks noChangeAspect="1"/>
          </p:cNvPicPr>
          <p:nvPr/>
        </p:nvPicPr>
        <p:blipFill>
          <a:blip r:embed="rId3"/>
          <a:stretch>
            <a:fillRect/>
          </a:stretch>
        </p:blipFill>
        <p:spPr>
          <a:xfrm>
            <a:off x="1219200" y="2514600"/>
            <a:ext cx="6096000" cy="3894387"/>
          </a:xfrm>
          <a:prstGeom prst="rect">
            <a:avLst/>
          </a:prstGeom>
        </p:spPr>
      </p:pic>
    </p:spTree>
    <p:extLst>
      <p:ext uri="{BB962C8B-B14F-4D97-AF65-F5344CB8AC3E}">
        <p14:creationId xmlns:p14="http://schemas.microsoft.com/office/powerpoint/2010/main" val="4085840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57F9CEA-5EE8-4EE8-8EA6-0E71F2D34155}" type="slidenum">
              <a:rPr lang="en-US" altLang="en-US">
                <a:solidFill>
                  <a:prstClr val="black">
                    <a:tint val="75000"/>
                  </a:prstClr>
                </a:solidFill>
              </a:rPr>
              <a:pPr/>
              <a:t>8</a:t>
            </a:fld>
            <a:endParaRPr lang="en-US" altLang="en-US" dirty="0">
              <a:solidFill>
                <a:prstClr val="black">
                  <a:tint val="75000"/>
                </a:prstClr>
              </a:solidFill>
            </a:endParaRPr>
          </a:p>
        </p:txBody>
      </p:sp>
      <p:sp>
        <p:nvSpPr>
          <p:cNvPr id="548873" name="Rectangle 9"/>
          <p:cNvSpPr>
            <a:spLocks noGrp="1" noChangeArrowheads="1"/>
          </p:cNvSpPr>
          <p:nvPr>
            <p:ph type="body" idx="1"/>
          </p:nvPr>
        </p:nvSpPr>
        <p:spPr>
          <a:xfrm>
            <a:off x="457200" y="1108075"/>
            <a:ext cx="3581400" cy="4911725"/>
          </a:xfrm>
        </p:spPr>
        <p:txBody>
          <a:bodyPr>
            <a:normAutofit/>
          </a:bodyPr>
          <a:lstStyle/>
          <a:p>
            <a:pPr>
              <a:lnSpc>
                <a:spcPct val="90000"/>
              </a:lnSpc>
              <a:buNone/>
            </a:pPr>
            <a:r>
              <a:rPr lang="en-US" sz="3900" b="1" dirty="0">
                <a:solidFill>
                  <a:srgbClr val="FF0000"/>
                </a:solidFill>
                <a:latin typeface="+mj-lt"/>
                <a:ea typeface="+mj-ea"/>
                <a:cs typeface="+mj-cs"/>
              </a:rPr>
              <a:t>Real World Analytics</a:t>
            </a:r>
          </a:p>
          <a:p>
            <a:pPr>
              <a:lnSpc>
                <a:spcPct val="90000"/>
              </a:lnSpc>
              <a:buNone/>
            </a:pPr>
            <a:endParaRPr lang="en-US" sz="2100" b="1" dirty="0"/>
          </a:p>
          <a:p>
            <a:pPr>
              <a:lnSpc>
                <a:spcPct val="90000"/>
              </a:lnSpc>
            </a:pPr>
            <a:r>
              <a:rPr lang="en-US" sz="2100" u="sng" dirty="0"/>
              <a:t>Google Video:  </a:t>
            </a:r>
          </a:p>
          <a:p>
            <a:pPr marL="400050" lvl="1" indent="0">
              <a:lnSpc>
                <a:spcPct val="90000"/>
              </a:lnSpc>
              <a:buNone/>
            </a:pPr>
            <a:r>
              <a:rPr lang="en-US" sz="1700" u="sng" dirty="0">
                <a:hlinkClick r:id="rId2"/>
              </a:rPr>
              <a:t>Where do your customers checkout</a:t>
            </a:r>
            <a:endParaRPr lang="en-US" sz="1700" u="sng" dirty="0"/>
          </a:p>
          <a:p>
            <a:pPr>
              <a:lnSpc>
                <a:spcPct val="90000"/>
              </a:lnSpc>
            </a:pPr>
            <a:endParaRPr lang="en-US" sz="2100" u="sng" dirty="0"/>
          </a:p>
          <a:p>
            <a:pPr>
              <a:lnSpc>
                <a:spcPct val="90000"/>
              </a:lnSpc>
            </a:pPr>
            <a:r>
              <a:rPr lang="en-US" sz="2100" u="sng" dirty="0"/>
              <a:t>Success Stories:  </a:t>
            </a:r>
          </a:p>
          <a:p>
            <a:pPr marL="400050" lvl="1" indent="0">
              <a:lnSpc>
                <a:spcPct val="90000"/>
              </a:lnSpc>
              <a:buNone/>
            </a:pPr>
            <a:r>
              <a:rPr lang="en-US" sz="1700" u="sng" dirty="0">
                <a:hlinkClick r:id="rId3"/>
              </a:rPr>
              <a:t>Google Premium Analytics Success Stories</a:t>
            </a:r>
            <a:endParaRPr lang="en-US" sz="1700" u="sng" dirty="0"/>
          </a:p>
          <a:p>
            <a:pPr lvl="1">
              <a:lnSpc>
                <a:spcPct val="90000"/>
              </a:lnSpc>
            </a:pPr>
            <a:endParaRPr lang="en-US" sz="2000" dirty="0"/>
          </a:p>
          <a:p>
            <a:pPr lvl="2"/>
            <a:endParaRPr lang="en-US" dirty="0"/>
          </a:p>
          <a:p>
            <a:pPr lvl="2"/>
            <a:endParaRPr lang="en-US" dirty="0"/>
          </a:p>
          <a:p>
            <a:pPr lvl="1"/>
            <a:endParaRPr lang="en-US" dirty="0"/>
          </a:p>
        </p:txBody>
      </p:sp>
      <p:sp>
        <p:nvSpPr>
          <p:cNvPr id="2" name="Rectangle 1"/>
          <p:cNvSpPr/>
          <p:nvPr/>
        </p:nvSpPr>
        <p:spPr>
          <a:xfrm>
            <a:off x="4419600" y="1676400"/>
            <a:ext cx="4572000" cy="4247317"/>
          </a:xfrm>
          <a:prstGeom prst="rect">
            <a:avLst/>
          </a:prstGeom>
        </p:spPr>
        <p:txBody>
          <a:bodyPr>
            <a:spAutoFit/>
          </a:bodyPr>
          <a:lstStyle/>
          <a:p>
            <a:r>
              <a:rPr lang="en-US" dirty="0"/>
              <a:t>Domino’s used Google to quickly implement an on-site targeting tool that captured and realized an immediate 6% increase in monthly revenue…</a:t>
            </a:r>
          </a:p>
          <a:p>
            <a:endParaRPr lang="en-US" dirty="0"/>
          </a:p>
          <a:p>
            <a:r>
              <a:rPr lang="en-US" dirty="0"/>
              <a:t>… connecting CRM data with digital analytics data provided Domino’s with greater visibility into how marketing efforts influence</a:t>
            </a:r>
          </a:p>
          <a:p>
            <a:r>
              <a:rPr lang="en-US" dirty="0"/>
              <a:t>customers. This has enabled the Domino’s marketing team to make better budget allocation decisions and further improve ROI … </a:t>
            </a:r>
          </a:p>
          <a:p>
            <a:endParaRPr lang="en-US" dirty="0"/>
          </a:p>
          <a:p>
            <a:r>
              <a:rPr lang="en-US" dirty="0"/>
              <a:t>The team can also customize powerful reports and dashboards to communicate its</a:t>
            </a:r>
          </a:p>
          <a:p>
            <a:r>
              <a:rPr lang="en-US" dirty="0"/>
              <a:t>successes to business stakeholders.</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57800" y="304800"/>
            <a:ext cx="2286000" cy="1143000"/>
          </a:xfrm>
          <a:prstGeom prst="rect">
            <a:avLst/>
          </a:prstGeom>
        </p:spPr>
      </p:pic>
    </p:spTree>
    <p:extLst>
      <p:ext uri="{BB962C8B-B14F-4D97-AF65-F5344CB8AC3E}">
        <p14:creationId xmlns:p14="http://schemas.microsoft.com/office/powerpoint/2010/main" val="2000759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8229600" cy="6324601"/>
          </a:xfrm>
        </p:spPr>
        <p:txBody>
          <a:bodyPr>
            <a:normAutofit fontScale="90000"/>
          </a:bodyPr>
          <a:lstStyle/>
          <a:p>
            <a:pPr algn="l"/>
            <a:br>
              <a:rPr lang="en-US" dirty="0">
                <a:solidFill>
                  <a:srgbClr val="000000"/>
                </a:solidFill>
              </a:rPr>
            </a:br>
            <a:r>
              <a:rPr lang="en-US" sz="4000" b="1" dirty="0">
                <a:solidFill>
                  <a:srgbClr val="FF0000"/>
                </a:solidFill>
              </a:rPr>
              <a:t>Weekly Reading Summary</a:t>
            </a:r>
            <a:br>
              <a:rPr lang="en-US" sz="4000" b="1" dirty="0">
                <a:solidFill>
                  <a:srgbClr val="FF0000"/>
                </a:solidFill>
              </a:rPr>
            </a:br>
            <a:r>
              <a:rPr lang="en-US" sz="4000" b="1" dirty="0"/>
              <a:t>Google and Volkswagen</a:t>
            </a:r>
            <a:br>
              <a:rPr lang="en-US" sz="2800" b="1" dirty="0"/>
            </a:br>
            <a:r>
              <a:rPr lang="en-US" sz="2800" dirty="0"/>
              <a:t> </a:t>
            </a:r>
            <a:br>
              <a:rPr lang="en-US" sz="2800" dirty="0"/>
            </a:br>
            <a:br>
              <a:rPr lang="en-US" sz="2400" b="1" dirty="0"/>
            </a:br>
            <a:r>
              <a:rPr lang="en-US" sz="2400" b="1" dirty="0"/>
              <a:t>1.  </a:t>
            </a:r>
            <a:r>
              <a:rPr lang="en-US" sz="2400" b="1" dirty="0">
                <a:solidFill>
                  <a:srgbClr val="FF0000"/>
                </a:solidFill>
              </a:rPr>
              <a:t>What is one key point you took from each assigned readings?</a:t>
            </a:r>
            <a:r>
              <a:rPr lang="en-US" sz="2400" b="1" dirty="0"/>
              <a:t> </a:t>
            </a:r>
            <a:br>
              <a:rPr lang="en-US" sz="2400" b="1" dirty="0"/>
            </a:br>
            <a:br>
              <a:rPr lang="en-US" sz="2400" b="1" dirty="0"/>
            </a:br>
            <a:r>
              <a:rPr lang="en-US" sz="2400" b="1" dirty="0"/>
              <a:t>2.  </a:t>
            </a:r>
            <a:r>
              <a:rPr lang="en-US" sz="2400" b="1" dirty="0">
                <a:solidFill>
                  <a:srgbClr val="FF0000"/>
                </a:solidFill>
              </a:rPr>
              <a:t>What is one key point you learned from the readings as a whole?</a:t>
            </a:r>
            <a:br>
              <a:rPr lang="en-US" sz="2400" b="1" dirty="0"/>
            </a:br>
            <a:br>
              <a:rPr lang="en-US" sz="2400" b="1" dirty="0"/>
            </a:br>
            <a:r>
              <a:rPr lang="en-US" sz="2400" b="1" dirty="0"/>
              <a:t>3.  </a:t>
            </a:r>
            <a:r>
              <a:rPr lang="en-US" sz="2400" b="1" dirty="0">
                <a:solidFill>
                  <a:srgbClr val="FF0000"/>
                </a:solidFill>
              </a:rPr>
              <a:t>What is one discussion question you would ask your fellow classmates?</a:t>
            </a:r>
            <a:br>
              <a:rPr lang="en-US" sz="2400" b="1" dirty="0"/>
            </a:br>
            <a:r>
              <a:rPr lang="en-US" sz="2400" dirty="0"/>
              <a:t> </a:t>
            </a:r>
            <a:br>
              <a:rPr lang="en-US" sz="2400" b="1" dirty="0"/>
            </a:br>
            <a:br>
              <a:rPr lang="en-US" sz="2400" b="1" dirty="0"/>
            </a:br>
            <a:br>
              <a:rPr lang="en-US" sz="2800" dirty="0"/>
            </a:br>
            <a:endParaRPr lang="en-US" sz="2667" dirty="0">
              <a:solidFill>
                <a:srgbClr val="000000"/>
              </a:solidFill>
            </a:endParaRPr>
          </a:p>
        </p:txBody>
      </p:sp>
      <p:sp>
        <p:nvSpPr>
          <p:cNvPr id="3" name="Slide Number Placeholder 2"/>
          <p:cNvSpPr>
            <a:spLocks noGrp="1"/>
          </p:cNvSpPr>
          <p:nvPr>
            <p:ph type="sldNum" sz="quarter" idx="12"/>
          </p:nvPr>
        </p:nvSpPr>
        <p:spPr>
          <a:xfrm>
            <a:off x="6553200" y="6356350"/>
            <a:ext cx="2133600" cy="365125"/>
          </a:xfrm>
        </p:spPr>
        <p:txBody>
          <a:bodyPr/>
          <a:lstStyle/>
          <a:p>
            <a:fld id="{2030B43C-3306-4196-974C-A77BA347FF7B}" type="slidenum">
              <a:rPr lang="en-US" smtClean="0"/>
              <a:t>9</a:t>
            </a:fld>
            <a:endParaRPr lang="en-US" dirty="0"/>
          </a:p>
        </p:txBody>
      </p:sp>
    </p:spTree>
    <p:extLst>
      <p:ext uri="{BB962C8B-B14F-4D97-AF65-F5344CB8AC3E}">
        <p14:creationId xmlns:p14="http://schemas.microsoft.com/office/powerpoint/2010/main" val="27365813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Aspect.thmx</Template>
  <TotalTime>2901</TotalTime>
  <Words>331</Words>
  <Application>Microsoft Office PowerPoint</Application>
  <PresentationFormat>On-screen Show (4:3)</PresentationFormat>
  <Paragraphs>107</Paragraphs>
  <Slides>16</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Helvetica</vt:lpstr>
      <vt:lpstr>Helvetica Neue</vt:lpstr>
      <vt:lpstr>Office Theme</vt:lpstr>
      <vt:lpstr>MIS 5402 Managing Technology and Systems  Week 7:  Global Management and Platform Strategies</vt:lpstr>
      <vt:lpstr>Reminder:  REFLECTION JOURNAL Due 10pm on 4/28 as outlined in syllabus</vt:lpstr>
      <vt:lpstr>Key Concepts from Last Week:   1.  Knowledge Management and scenarios the potential for generating novel ideas and competitive advantage within the company.  Also the capability to retain knowledge, as a consulting company would do.  2.  Portfolio and Program Management and the information and tools required for decision making at the enterprise / “chief” level of the organization.  3.  Leadership and the Financial Measured, used to assign quantitative value to programs.  Also enables decision making and the portfolio process noted above.</vt:lpstr>
      <vt:lpstr>Supplemental topics  Role of the CIO  Info tech in M&amp;A  Database technology  Real world analytics  </vt:lpstr>
      <vt:lpstr>PowerPoint Presentation</vt:lpstr>
      <vt:lpstr>PowerPoint Presentation</vt:lpstr>
      <vt:lpstr>PowerPoint Presentation</vt:lpstr>
      <vt:lpstr>PowerPoint Presentation</vt:lpstr>
      <vt:lpstr> Weekly Reading Summary Google and Volkswagen    1.  What is one key point you took from each assigned readings?   2.  What is one key point you learned from the readings as a whole?  3.  What is one discussion question you would ask your fellow classmates?     </vt:lpstr>
      <vt:lpstr>Google</vt:lpstr>
      <vt:lpstr>Google Background   Based upon your knowledge, outline Google’s “products”  (their search engine, Gmail, Google Earth, etc.).  What do they have in common? How would you describe the line of business Google is in?   What is Google’s revenue model (how do they make money)? Who are its customers? With this in mind, what is Google’s real product?   Based on the material in the case, how would you describe Google’s strategy? Do they have one?</vt:lpstr>
      <vt:lpstr>Google Analysis  What do you think Google should do going forward?  How does disruption apply to Google?  What industries is it disrupting?   What  other disruptive innovations can you identify?  What are their secondary impacts on society? </vt:lpstr>
      <vt:lpstr>VOLKSWAGEN OF AMERICA MANAGING IT PRIORITIES</vt:lpstr>
      <vt:lpstr>VOLKSWAGEN OF AMERICA Background  - Describe the problems with the way Volkswagen had been managing IT projects at the start of the case.   - How did the new management system change their prioritization processes?  - How is it possible that under this new system a “critical” project (the global supply chain system) was underfunded?   </vt:lpstr>
      <vt:lpstr>VOLKSWAGEN OF AMERICA Analysis   - What did Volkswagen get RIGHT regarding its method of prioritizing IT projects?   - How does it enable innovation?  - What did Volkswagen get WRONG regarding its method of prioritizing IT projects?   - How does it hamper innovation?   </vt:lpstr>
      <vt:lpstr>THANK YOU!  I wish you much continued success with your mba and look Forward to your Feedback   david.mcgettigan@temple.edu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Thinking and Managing Complexity</dc:title>
  <dc:creator>David</dc:creator>
  <cp:lastModifiedBy>David McGettigan</cp:lastModifiedBy>
  <cp:revision>75</cp:revision>
  <cp:lastPrinted>2015-11-15T16:53:31Z</cp:lastPrinted>
  <dcterms:created xsi:type="dcterms:W3CDTF">2015-04-22T15:22:28Z</dcterms:created>
  <dcterms:modified xsi:type="dcterms:W3CDTF">2016-04-18T02:18:15Z</dcterms:modified>
</cp:coreProperties>
</file>