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255" autoAdjust="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410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56" d="100"/>
          <a:sy n="56" d="100"/>
        </p:scale>
        <p:origin x="-2820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2D928-AD56-43B1-A4CD-15308017B58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075DE4-CE4B-4C89-AAFD-93A4A3C45A93}">
      <dgm:prSet phldrT="[Text]" custT="1"/>
      <dgm:spPr/>
      <dgm:t>
        <a:bodyPr/>
        <a:lstStyle/>
        <a:p>
          <a:r>
            <a:rPr lang="en-US" sz="1800" b="1" dirty="0" smtClean="0"/>
            <a:t>Automation</a:t>
          </a:r>
          <a:r>
            <a:rPr lang="en-US" sz="1200" dirty="0" smtClean="0"/>
            <a:t> </a:t>
          </a:r>
          <a:endParaRPr lang="en-US" sz="1800" b="1" dirty="0"/>
        </a:p>
      </dgm:t>
    </dgm:pt>
    <dgm:pt modelId="{A9858B80-27D1-4200-81C5-25967FD7C770}" type="parTrans" cxnId="{40B59D34-1EE8-42B3-9711-D96E935B422A}">
      <dgm:prSet/>
      <dgm:spPr/>
      <dgm:t>
        <a:bodyPr/>
        <a:lstStyle/>
        <a:p>
          <a:endParaRPr lang="en-US"/>
        </a:p>
      </dgm:t>
    </dgm:pt>
    <dgm:pt modelId="{1B43400B-789E-4F62-9627-EADFE8C75509}" type="sibTrans" cxnId="{40B59D34-1EE8-42B3-9711-D96E935B422A}">
      <dgm:prSet/>
      <dgm:spPr/>
      <dgm:t>
        <a:bodyPr/>
        <a:lstStyle/>
        <a:p>
          <a:endParaRPr lang="en-US"/>
        </a:p>
      </dgm:t>
    </dgm:pt>
    <dgm:pt modelId="{D696F13C-D51A-42FE-94F4-21AC4B923573}">
      <dgm:prSet phldrT="[Text]" custT="1"/>
      <dgm:spPr/>
      <dgm:t>
        <a:bodyPr/>
        <a:lstStyle/>
        <a:p>
          <a:r>
            <a:rPr lang="en-US" sz="1800" b="1" dirty="0" smtClean="0"/>
            <a:t>Empowerment</a:t>
          </a:r>
          <a:endParaRPr lang="en-US" sz="1800" b="1" dirty="0"/>
        </a:p>
      </dgm:t>
    </dgm:pt>
    <dgm:pt modelId="{143A0B72-591A-49F0-A4DD-23F1218DA13E}" type="parTrans" cxnId="{817963ED-A083-4460-989F-3F2EA4BC1997}">
      <dgm:prSet/>
      <dgm:spPr/>
      <dgm:t>
        <a:bodyPr/>
        <a:lstStyle/>
        <a:p>
          <a:endParaRPr lang="en-US"/>
        </a:p>
      </dgm:t>
    </dgm:pt>
    <dgm:pt modelId="{C10BE3D0-D7A8-437E-BB9D-30AD9B9AE9AD}" type="sibTrans" cxnId="{817963ED-A083-4460-989F-3F2EA4BC1997}">
      <dgm:prSet/>
      <dgm:spPr/>
      <dgm:t>
        <a:bodyPr/>
        <a:lstStyle/>
        <a:p>
          <a:endParaRPr lang="en-US"/>
        </a:p>
      </dgm:t>
    </dgm:pt>
    <dgm:pt modelId="{F4013A4E-2C8E-4EB2-8502-0A72442473AF}">
      <dgm:prSet phldrT="[Text]" custT="1"/>
      <dgm:spPr/>
      <dgm:t>
        <a:bodyPr/>
        <a:lstStyle/>
        <a:p>
          <a:r>
            <a:rPr lang="en-US" sz="1800" b="1" dirty="0" smtClean="0"/>
            <a:t>Control</a:t>
          </a:r>
          <a:endParaRPr lang="en-US" sz="1800" b="1" dirty="0"/>
        </a:p>
      </dgm:t>
    </dgm:pt>
    <dgm:pt modelId="{2109B087-9DCC-4238-BA1B-370763BCFF40}" type="parTrans" cxnId="{B552C5AE-BD5D-4A91-A7A5-4871B40B4213}">
      <dgm:prSet/>
      <dgm:spPr/>
      <dgm:t>
        <a:bodyPr/>
        <a:lstStyle/>
        <a:p>
          <a:endParaRPr lang="en-US"/>
        </a:p>
      </dgm:t>
    </dgm:pt>
    <dgm:pt modelId="{1BC31617-3F4D-4A74-8F94-48770385148B}" type="sibTrans" cxnId="{B552C5AE-BD5D-4A91-A7A5-4871B40B4213}">
      <dgm:prSet/>
      <dgm:spPr/>
      <dgm:t>
        <a:bodyPr/>
        <a:lstStyle/>
        <a:p>
          <a:endParaRPr lang="en-US"/>
        </a:p>
      </dgm:t>
    </dgm:pt>
    <dgm:pt modelId="{599046A4-0F34-4DBB-B8E5-99C1F89A04B2}">
      <dgm:prSet phldrT="[Text]" custT="1"/>
      <dgm:spPr/>
      <dgm:t>
        <a:bodyPr/>
        <a:lstStyle/>
        <a:p>
          <a:r>
            <a:rPr lang="en-US" sz="1800" b="1" dirty="0" smtClean="0"/>
            <a:t>Collaboration</a:t>
          </a:r>
          <a:endParaRPr lang="en-US" sz="1800" b="1" dirty="0"/>
        </a:p>
      </dgm:t>
    </dgm:pt>
    <dgm:pt modelId="{00D2DBE5-71D3-470A-A6BB-A50CBDAF06E9}" type="parTrans" cxnId="{2AC705AC-E831-4F41-B0A0-A9AEBE0D7C7B}">
      <dgm:prSet/>
      <dgm:spPr/>
      <dgm:t>
        <a:bodyPr/>
        <a:lstStyle/>
        <a:p>
          <a:endParaRPr lang="en-US"/>
        </a:p>
      </dgm:t>
    </dgm:pt>
    <dgm:pt modelId="{3A6CA148-8123-4065-B2A8-DBA1C453423B}" type="sibTrans" cxnId="{2AC705AC-E831-4F41-B0A0-A9AEBE0D7C7B}">
      <dgm:prSet/>
      <dgm:spPr/>
      <dgm:t>
        <a:bodyPr/>
        <a:lstStyle/>
        <a:p>
          <a:endParaRPr lang="en-US"/>
        </a:p>
      </dgm:t>
    </dgm:pt>
    <dgm:pt modelId="{6A000B51-447F-42E4-84C7-3A36B43350A6}">
      <dgm:prSet phldrT="[Text]" custT="1"/>
      <dgm:spPr/>
      <dgm:t>
        <a:bodyPr/>
        <a:lstStyle/>
        <a:p>
          <a:r>
            <a:rPr lang="en-US" sz="1400" dirty="0" smtClean="0"/>
            <a:t>Streamlines ticketing process</a:t>
          </a:r>
          <a:endParaRPr lang="en-US" sz="1400" dirty="0"/>
        </a:p>
      </dgm:t>
    </dgm:pt>
    <dgm:pt modelId="{B3652EC3-E36E-46FE-9182-B6C230B7A895}" type="parTrans" cxnId="{7844424D-DD24-4C7F-A3BF-4F4390F0CB8D}">
      <dgm:prSet/>
      <dgm:spPr/>
      <dgm:t>
        <a:bodyPr/>
        <a:lstStyle/>
        <a:p>
          <a:endParaRPr lang="en-US"/>
        </a:p>
      </dgm:t>
    </dgm:pt>
    <dgm:pt modelId="{4CFBB096-C6B9-4478-8428-F1ACEE4EC6AC}" type="sibTrans" cxnId="{7844424D-DD24-4C7F-A3BF-4F4390F0CB8D}">
      <dgm:prSet/>
      <dgm:spPr/>
      <dgm:t>
        <a:bodyPr/>
        <a:lstStyle/>
        <a:p>
          <a:endParaRPr lang="en-US"/>
        </a:p>
      </dgm:t>
    </dgm:pt>
    <dgm:pt modelId="{4920D035-27D3-49DA-A607-31206967D918}">
      <dgm:prSet phldrT="[Text]" custT="1"/>
      <dgm:spPr/>
      <dgm:t>
        <a:bodyPr/>
        <a:lstStyle/>
        <a:p>
          <a:r>
            <a:rPr lang="en-US" sz="1400" dirty="0" smtClean="0"/>
            <a:t>Access to share creative ideas through Open Eyes</a:t>
          </a:r>
          <a:endParaRPr lang="en-US" sz="1400" dirty="0"/>
        </a:p>
      </dgm:t>
    </dgm:pt>
    <dgm:pt modelId="{EB4967AD-4C3A-43D6-87EA-4D3201DDBB03}" type="parTrans" cxnId="{7BE40BFE-762A-403F-8099-A30A2C9D5259}">
      <dgm:prSet/>
      <dgm:spPr/>
      <dgm:t>
        <a:bodyPr/>
        <a:lstStyle/>
        <a:p>
          <a:endParaRPr lang="en-US"/>
        </a:p>
      </dgm:t>
    </dgm:pt>
    <dgm:pt modelId="{FB0E7AF6-7250-49D1-99EC-493C8382C0D1}" type="sibTrans" cxnId="{7BE40BFE-762A-403F-8099-A30A2C9D5259}">
      <dgm:prSet/>
      <dgm:spPr/>
      <dgm:t>
        <a:bodyPr/>
        <a:lstStyle/>
        <a:p>
          <a:endParaRPr lang="en-US"/>
        </a:p>
      </dgm:t>
    </dgm:pt>
    <dgm:pt modelId="{0628BA53-AB74-4FE6-9D75-AC1ACCF88CF7}">
      <dgm:prSet phldrT="[Text]" custT="1"/>
      <dgm:spPr/>
      <dgm:t>
        <a:bodyPr/>
        <a:lstStyle/>
        <a:p>
          <a:r>
            <a:rPr lang="en-US" sz="1400" dirty="0" smtClean="0"/>
            <a:t>Builds rigor in asset/inventory management</a:t>
          </a:r>
          <a:endParaRPr lang="en-US" sz="1400" dirty="0"/>
        </a:p>
      </dgm:t>
    </dgm:pt>
    <dgm:pt modelId="{05AA8E75-E5FC-4504-854B-0C930D544082}" type="parTrans" cxnId="{146C4C83-4E8D-4968-8A24-2C4287784445}">
      <dgm:prSet/>
      <dgm:spPr/>
      <dgm:t>
        <a:bodyPr/>
        <a:lstStyle/>
        <a:p>
          <a:endParaRPr lang="en-US"/>
        </a:p>
      </dgm:t>
    </dgm:pt>
    <dgm:pt modelId="{44529673-555D-43B0-8D53-03AD7E654BE9}" type="sibTrans" cxnId="{146C4C83-4E8D-4968-8A24-2C4287784445}">
      <dgm:prSet/>
      <dgm:spPr/>
      <dgm:t>
        <a:bodyPr/>
        <a:lstStyle/>
        <a:p>
          <a:endParaRPr lang="en-US"/>
        </a:p>
      </dgm:t>
    </dgm:pt>
    <dgm:pt modelId="{902CEAE6-B161-4CE4-9A7A-A5534185BEB6}">
      <dgm:prSet phldrT="[Text]" custT="1"/>
      <dgm:spPr/>
      <dgm:t>
        <a:bodyPr/>
        <a:lstStyle/>
        <a:p>
          <a:r>
            <a:rPr lang="en-US" sz="1400" dirty="0" smtClean="0"/>
            <a:t>Reduces manual oversight of low-priority processes</a:t>
          </a:r>
          <a:endParaRPr lang="en-US" sz="1400" dirty="0"/>
        </a:p>
      </dgm:t>
    </dgm:pt>
    <dgm:pt modelId="{9CFB8374-320B-4273-8C09-7FC0A422919D}" type="parTrans" cxnId="{55FCB837-0021-4A27-BE23-8FA69184FBE8}">
      <dgm:prSet/>
      <dgm:spPr/>
      <dgm:t>
        <a:bodyPr/>
        <a:lstStyle/>
        <a:p>
          <a:endParaRPr lang="en-US"/>
        </a:p>
      </dgm:t>
    </dgm:pt>
    <dgm:pt modelId="{05EAA9EE-87F6-4148-B024-3481D7F06ED0}" type="sibTrans" cxnId="{55FCB837-0021-4A27-BE23-8FA69184FBE8}">
      <dgm:prSet/>
      <dgm:spPr/>
      <dgm:t>
        <a:bodyPr/>
        <a:lstStyle/>
        <a:p>
          <a:endParaRPr lang="en-US"/>
        </a:p>
      </dgm:t>
    </dgm:pt>
    <dgm:pt modelId="{383842CB-F540-47B4-B1F8-E2E3F7EB0BDC}">
      <dgm:prSet phldrT="[Text]" custT="1"/>
      <dgm:spPr/>
      <dgm:t>
        <a:bodyPr/>
        <a:lstStyle/>
        <a:p>
          <a:r>
            <a:rPr lang="en-US" sz="1400" dirty="0" smtClean="0"/>
            <a:t>Thousands of stored data points used for business intelligence</a:t>
          </a:r>
          <a:endParaRPr lang="en-US" sz="1400" dirty="0"/>
        </a:p>
      </dgm:t>
    </dgm:pt>
    <dgm:pt modelId="{1B141E2A-02BA-4E27-97DB-06FBCFB0D024}" type="parTrans" cxnId="{E4648108-AF24-48D1-884D-0379E0D7F193}">
      <dgm:prSet/>
      <dgm:spPr/>
      <dgm:t>
        <a:bodyPr/>
        <a:lstStyle/>
        <a:p>
          <a:endParaRPr lang="en-US"/>
        </a:p>
      </dgm:t>
    </dgm:pt>
    <dgm:pt modelId="{4182E31E-88DC-48DC-921C-CE426CFD0067}" type="sibTrans" cxnId="{E4648108-AF24-48D1-884D-0379E0D7F193}">
      <dgm:prSet/>
      <dgm:spPr/>
      <dgm:t>
        <a:bodyPr/>
        <a:lstStyle/>
        <a:p>
          <a:endParaRPr lang="en-US"/>
        </a:p>
      </dgm:t>
    </dgm:pt>
    <dgm:pt modelId="{1ACC4D09-29E6-48B5-A19B-41826E8E7635}">
      <dgm:prSet phldrT="[Text]" custT="1"/>
      <dgm:spPr/>
      <dgm:t>
        <a:bodyPr/>
        <a:lstStyle/>
        <a:p>
          <a:r>
            <a:rPr lang="en-US" sz="1400" dirty="0" err="1" smtClean="0"/>
            <a:t>MediCirque</a:t>
          </a:r>
          <a:r>
            <a:rPr lang="en-US" sz="1400" dirty="0" smtClean="0"/>
            <a:t> allows for the quick replacement due to injury</a:t>
          </a:r>
          <a:endParaRPr lang="en-US" sz="1400" dirty="0"/>
        </a:p>
      </dgm:t>
    </dgm:pt>
    <dgm:pt modelId="{915D6F2A-34D0-4A98-9601-C6B6DD171775}" type="parTrans" cxnId="{22DDAF80-860A-4308-B2F6-967EB57A09C5}">
      <dgm:prSet/>
      <dgm:spPr/>
      <dgm:t>
        <a:bodyPr/>
        <a:lstStyle/>
        <a:p>
          <a:endParaRPr lang="en-US"/>
        </a:p>
      </dgm:t>
    </dgm:pt>
    <dgm:pt modelId="{97CCD56F-0128-4797-AD7F-719B0EE9D7F8}" type="sibTrans" cxnId="{22DDAF80-860A-4308-B2F6-967EB57A09C5}">
      <dgm:prSet/>
      <dgm:spPr/>
      <dgm:t>
        <a:bodyPr/>
        <a:lstStyle/>
        <a:p>
          <a:endParaRPr lang="en-US"/>
        </a:p>
      </dgm:t>
    </dgm:pt>
    <dgm:pt modelId="{20DAA92D-04E3-4778-900A-2591BF83F820}">
      <dgm:prSet phldrT="[Text]" custT="1"/>
      <dgm:spPr/>
      <dgm:t>
        <a:bodyPr/>
        <a:lstStyle/>
        <a:p>
          <a:r>
            <a:rPr lang="en-US" sz="1400" dirty="0" smtClean="0"/>
            <a:t>Real time data gathering and monitoring</a:t>
          </a:r>
          <a:endParaRPr lang="en-US" sz="1400" dirty="0"/>
        </a:p>
      </dgm:t>
    </dgm:pt>
    <dgm:pt modelId="{DD2E2351-0004-475E-8005-BC4FFB3A1AF2}" type="parTrans" cxnId="{9152C264-9C87-45C1-81AD-7A7DFDDE9796}">
      <dgm:prSet/>
      <dgm:spPr/>
      <dgm:t>
        <a:bodyPr/>
        <a:lstStyle/>
        <a:p>
          <a:endParaRPr lang="en-US"/>
        </a:p>
      </dgm:t>
    </dgm:pt>
    <dgm:pt modelId="{BE087B07-A47A-4BC4-8508-56CC096C671E}" type="sibTrans" cxnId="{9152C264-9C87-45C1-81AD-7A7DFDDE9796}">
      <dgm:prSet/>
      <dgm:spPr/>
      <dgm:t>
        <a:bodyPr/>
        <a:lstStyle/>
        <a:p>
          <a:endParaRPr lang="en-US"/>
        </a:p>
      </dgm:t>
    </dgm:pt>
    <dgm:pt modelId="{380E0D9D-3F78-40F1-ACB2-251D263BA013}">
      <dgm:prSet phldrT="[Text]" custT="1"/>
      <dgm:spPr/>
      <dgm:t>
        <a:bodyPr/>
        <a:lstStyle/>
        <a:p>
          <a:r>
            <a:rPr lang="en-US" sz="1400" dirty="0" smtClean="0"/>
            <a:t>Powerful software and management systems organize all technical information</a:t>
          </a:r>
          <a:endParaRPr lang="en-US" sz="1400" dirty="0"/>
        </a:p>
      </dgm:t>
    </dgm:pt>
    <dgm:pt modelId="{E5843B12-34AD-403D-BD99-A775F2D2D5FA}" type="parTrans" cxnId="{9A7E9552-BEA0-4B1A-95B2-C7CC1C564D84}">
      <dgm:prSet/>
      <dgm:spPr/>
      <dgm:t>
        <a:bodyPr/>
        <a:lstStyle/>
        <a:p>
          <a:endParaRPr lang="en-US"/>
        </a:p>
      </dgm:t>
    </dgm:pt>
    <dgm:pt modelId="{A0AAF4EF-A5D6-4905-AAB8-B6F5D3FCBE37}" type="sibTrans" cxnId="{9A7E9552-BEA0-4B1A-95B2-C7CC1C564D84}">
      <dgm:prSet/>
      <dgm:spPr/>
      <dgm:t>
        <a:bodyPr/>
        <a:lstStyle/>
        <a:p>
          <a:endParaRPr lang="en-US"/>
        </a:p>
      </dgm:t>
    </dgm:pt>
    <dgm:pt modelId="{23FFA67D-38D8-4CF4-ACF1-0DFC697A481E}">
      <dgm:prSet phldrT="[Text]" custT="1"/>
      <dgm:spPr/>
      <dgm:t>
        <a:bodyPr/>
        <a:lstStyle/>
        <a:p>
          <a:r>
            <a:rPr lang="en-US" sz="1400" dirty="0" smtClean="0"/>
            <a:t>Interactive website experience</a:t>
          </a:r>
          <a:endParaRPr lang="en-US" sz="1400" dirty="0"/>
        </a:p>
      </dgm:t>
    </dgm:pt>
    <dgm:pt modelId="{7AC6854C-3532-4FD2-9954-5BE8D7C2ED3A}" type="parTrans" cxnId="{6B17E350-DFF7-45ED-903F-7A655A304608}">
      <dgm:prSet/>
      <dgm:spPr/>
      <dgm:t>
        <a:bodyPr/>
        <a:lstStyle/>
        <a:p>
          <a:endParaRPr lang="en-US"/>
        </a:p>
      </dgm:t>
    </dgm:pt>
    <dgm:pt modelId="{135788C5-1F69-4012-BF3F-7B2D50011AD5}" type="sibTrans" cxnId="{6B17E350-DFF7-45ED-903F-7A655A304608}">
      <dgm:prSet/>
      <dgm:spPr/>
      <dgm:t>
        <a:bodyPr/>
        <a:lstStyle/>
        <a:p>
          <a:endParaRPr lang="en-US"/>
        </a:p>
      </dgm:t>
    </dgm:pt>
    <dgm:pt modelId="{CD640DA5-A9D6-440C-9CF1-37165FE2D973}" type="pres">
      <dgm:prSet presAssocID="{CFF2D928-AD56-43B1-A4CD-15308017B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9F6698-FD08-4533-9DA8-2EB0D4D654D1}" type="pres">
      <dgm:prSet presAssocID="{E2075DE4-CE4B-4C89-AAFD-93A4A3C45A93}" presName="composite" presStyleCnt="0"/>
      <dgm:spPr/>
    </dgm:pt>
    <dgm:pt modelId="{9D50D0B5-8B44-4294-A919-BC87A680C59C}" type="pres">
      <dgm:prSet presAssocID="{E2075DE4-CE4B-4C89-AAFD-93A4A3C45A93}" presName="parTx" presStyleLbl="alignNode1" presStyleIdx="0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0C105-F8BD-4B67-97A0-D38A58A4DE7C}" type="pres">
      <dgm:prSet presAssocID="{E2075DE4-CE4B-4C89-AAFD-93A4A3C45A9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8FFCE-2653-469E-88A1-64EFEB48988A}" type="pres">
      <dgm:prSet presAssocID="{1B43400B-789E-4F62-9627-EADFE8C75509}" presName="space" presStyleCnt="0"/>
      <dgm:spPr/>
    </dgm:pt>
    <dgm:pt modelId="{ACDBD626-3D28-4D6F-99A8-E0E28018098E}" type="pres">
      <dgm:prSet presAssocID="{D696F13C-D51A-42FE-94F4-21AC4B923573}" presName="composite" presStyleCnt="0"/>
      <dgm:spPr/>
    </dgm:pt>
    <dgm:pt modelId="{9D0BE8FD-02E6-4966-A7B6-307C1A6ED219}" type="pres">
      <dgm:prSet presAssocID="{D696F13C-D51A-42FE-94F4-21AC4B923573}" presName="parTx" presStyleLbl="alignNode1" presStyleIdx="1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383A5-9CB4-4E12-98F3-B9003D0E4D49}" type="pres">
      <dgm:prSet presAssocID="{D696F13C-D51A-42FE-94F4-21AC4B92357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9EB8B-9619-4F9F-BACA-889DB79BF76F}" type="pres">
      <dgm:prSet presAssocID="{C10BE3D0-D7A8-437E-BB9D-30AD9B9AE9AD}" presName="space" presStyleCnt="0"/>
      <dgm:spPr/>
    </dgm:pt>
    <dgm:pt modelId="{FC43D04F-24CC-418F-B8F0-5FB2F4DB02AE}" type="pres">
      <dgm:prSet presAssocID="{F4013A4E-2C8E-4EB2-8502-0A72442473AF}" presName="composite" presStyleCnt="0"/>
      <dgm:spPr/>
    </dgm:pt>
    <dgm:pt modelId="{9DAE8E25-C7CD-4BF9-9550-727262453C1B}" type="pres">
      <dgm:prSet presAssocID="{F4013A4E-2C8E-4EB2-8502-0A72442473AF}" presName="parTx" presStyleLbl="alignNode1" presStyleIdx="2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56D52-5DB4-45BD-9EB1-0F812520AE5A}" type="pres">
      <dgm:prSet presAssocID="{F4013A4E-2C8E-4EB2-8502-0A72442473A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94F8E-BD26-4FC3-B5C2-B5F7E486C092}" type="pres">
      <dgm:prSet presAssocID="{1BC31617-3F4D-4A74-8F94-48770385148B}" presName="space" presStyleCnt="0"/>
      <dgm:spPr/>
    </dgm:pt>
    <dgm:pt modelId="{ADD2F39B-AF36-47CB-8597-E02BE508B115}" type="pres">
      <dgm:prSet presAssocID="{599046A4-0F34-4DBB-B8E5-99C1F89A04B2}" presName="composite" presStyleCnt="0"/>
      <dgm:spPr/>
    </dgm:pt>
    <dgm:pt modelId="{7C1A3186-A4F3-405B-BC57-D5A74017E65E}" type="pres">
      <dgm:prSet presAssocID="{599046A4-0F34-4DBB-B8E5-99C1F89A04B2}" presName="parTx" presStyleLbl="alignNode1" presStyleIdx="3" presStyleCnt="4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83B8D-B65C-4D7C-AF2A-464E7FFC12C5}" type="pres">
      <dgm:prSet presAssocID="{599046A4-0F34-4DBB-B8E5-99C1F89A04B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A2608-DA12-DD42-ABF0-64FB69E364D9}" type="presOf" srcId="{383842CB-F540-47B4-B1F8-E2E3F7EB0BDC}" destId="{D9F383A5-9CB4-4E12-98F3-B9003D0E4D49}" srcOrd="0" destOrd="1" presId="urn:microsoft.com/office/officeart/2005/8/layout/hList1"/>
    <dgm:cxn modelId="{67CD6EB9-7CA0-404E-ABCB-712D10131274}" type="presOf" srcId="{E2075DE4-CE4B-4C89-AAFD-93A4A3C45A93}" destId="{9D50D0B5-8B44-4294-A919-BC87A680C59C}" srcOrd="0" destOrd="0" presId="urn:microsoft.com/office/officeart/2005/8/layout/hList1"/>
    <dgm:cxn modelId="{D5523C13-3A61-0A44-8C3B-81D977FDD3A8}" type="presOf" srcId="{0628BA53-AB74-4FE6-9D75-AC1ACCF88CF7}" destId="{3910C105-F8BD-4B67-97A0-D38A58A4DE7C}" srcOrd="0" destOrd="1" presId="urn:microsoft.com/office/officeart/2005/8/layout/hList1"/>
    <dgm:cxn modelId="{B552C5AE-BD5D-4A91-A7A5-4871B40B4213}" srcId="{CFF2D928-AD56-43B1-A4CD-15308017B58C}" destId="{F4013A4E-2C8E-4EB2-8502-0A72442473AF}" srcOrd="2" destOrd="0" parTransId="{2109B087-9DCC-4238-BA1B-370763BCFF40}" sibTransId="{1BC31617-3F4D-4A74-8F94-48770385148B}"/>
    <dgm:cxn modelId="{9E881B42-E2FF-4D4C-9CCB-C5677C7FBFA1}" type="presOf" srcId="{599046A4-0F34-4DBB-B8E5-99C1F89A04B2}" destId="{7C1A3186-A4F3-405B-BC57-D5A74017E65E}" srcOrd="0" destOrd="0" presId="urn:microsoft.com/office/officeart/2005/8/layout/hList1"/>
    <dgm:cxn modelId="{2AC705AC-E831-4F41-B0A0-A9AEBE0D7C7B}" srcId="{CFF2D928-AD56-43B1-A4CD-15308017B58C}" destId="{599046A4-0F34-4DBB-B8E5-99C1F89A04B2}" srcOrd="3" destOrd="0" parTransId="{00D2DBE5-71D3-470A-A6BB-A50CBDAF06E9}" sibTransId="{3A6CA148-8123-4065-B2A8-DBA1C453423B}"/>
    <dgm:cxn modelId="{BDDFEC20-8F4E-D94D-B633-82AEA7CE0E60}" type="presOf" srcId="{1ACC4D09-29E6-48B5-A19B-41826E8E7635}" destId="{DCB56D52-5DB4-45BD-9EB1-0F812520AE5A}" srcOrd="0" destOrd="0" presId="urn:microsoft.com/office/officeart/2005/8/layout/hList1"/>
    <dgm:cxn modelId="{55FCB837-0021-4A27-BE23-8FA69184FBE8}" srcId="{E2075DE4-CE4B-4C89-AAFD-93A4A3C45A93}" destId="{902CEAE6-B161-4CE4-9A7A-A5534185BEB6}" srcOrd="2" destOrd="0" parTransId="{9CFB8374-320B-4273-8C09-7FC0A422919D}" sibTransId="{05EAA9EE-87F6-4148-B024-3481D7F06ED0}"/>
    <dgm:cxn modelId="{B1187E65-0691-41D2-A7FA-99AC100A1365}" type="presOf" srcId="{F4013A4E-2C8E-4EB2-8502-0A72442473AF}" destId="{9DAE8E25-C7CD-4BF9-9550-727262453C1B}" srcOrd="0" destOrd="0" presId="urn:microsoft.com/office/officeart/2005/8/layout/hList1"/>
    <dgm:cxn modelId="{7BE40BFE-762A-403F-8099-A30A2C9D5259}" srcId="{D696F13C-D51A-42FE-94F4-21AC4B923573}" destId="{4920D035-27D3-49DA-A607-31206967D918}" srcOrd="0" destOrd="0" parTransId="{EB4967AD-4C3A-43D6-87EA-4D3201DDBB03}" sibTransId="{FB0E7AF6-7250-49D1-99EC-493C8382C0D1}"/>
    <dgm:cxn modelId="{9A7E9552-BEA0-4B1A-95B2-C7CC1C564D84}" srcId="{599046A4-0F34-4DBB-B8E5-99C1F89A04B2}" destId="{380E0D9D-3F78-40F1-ACB2-251D263BA013}" srcOrd="0" destOrd="0" parTransId="{E5843B12-34AD-403D-BD99-A775F2D2D5FA}" sibTransId="{A0AAF4EF-A5D6-4905-AAB8-B6F5D3FCBE37}"/>
    <dgm:cxn modelId="{98EF6B69-1AE2-E841-A1CC-FACD5B5437AE}" type="presOf" srcId="{6A000B51-447F-42E4-84C7-3A36B43350A6}" destId="{3910C105-F8BD-4B67-97A0-D38A58A4DE7C}" srcOrd="0" destOrd="0" presId="urn:microsoft.com/office/officeart/2005/8/layout/hList1"/>
    <dgm:cxn modelId="{76341485-6677-4633-9ECE-C988460DEB7E}" type="presOf" srcId="{CFF2D928-AD56-43B1-A4CD-15308017B58C}" destId="{CD640DA5-A9D6-440C-9CF1-37165FE2D973}" srcOrd="0" destOrd="0" presId="urn:microsoft.com/office/officeart/2005/8/layout/hList1"/>
    <dgm:cxn modelId="{798AC264-EFFE-2349-B032-F3898532311E}" type="presOf" srcId="{902CEAE6-B161-4CE4-9A7A-A5534185BEB6}" destId="{3910C105-F8BD-4B67-97A0-D38A58A4DE7C}" srcOrd="0" destOrd="2" presId="urn:microsoft.com/office/officeart/2005/8/layout/hList1"/>
    <dgm:cxn modelId="{B2D54064-76D3-ED40-AF47-3783389D31F0}" type="presOf" srcId="{20DAA92D-04E3-4778-900A-2591BF83F820}" destId="{DCB56D52-5DB4-45BD-9EB1-0F812520AE5A}" srcOrd="0" destOrd="1" presId="urn:microsoft.com/office/officeart/2005/8/layout/hList1"/>
    <dgm:cxn modelId="{6E7B4466-FF69-F348-9418-A8C64CAB7F1D}" type="presOf" srcId="{23FFA67D-38D8-4CF4-ACF1-0DFC697A481E}" destId="{D8383B8D-B65C-4D7C-AF2A-464E7FFC12C5}" srcOrd="0" destOrd="1" presId="urn:microsoft.com/office/officeart/2005/8/layout/hList1"/>
    <dgm:cxn modelId="{E4648108-AF24-48D1-884D-0379E0D7F193}" srcId="{D696F13C-D51A-42FE-94F4-21AC4B923573}" destId="{383842CB-F540-47B4-B1F8-E2E3F7EB0BDC}" srcOrd="1" destOrd="0" parTransId="{1B141E2A-02BA-4E27-97DB-06FBCFB0D024}" sibTransId="{4182E31E-88DC-48DC-921C-CE426CFD0067}"/>
    <dgm:cxn modelId="{D6CB6B26-B50C-4619-B30B-44FFB5A991AD}" type="presOf" srcId="{D696F13C-D51A-42FE-94F4-21AC4B923573}" destId="{9D0BE8FD-02E6-4966-A7B6-307C1A6ED219}" srcOrd="0" destOrd="0" presId="urn:microsoft.com/office/officeart/2005/8/layout/hList1"/>
    <dgm:cxn modelId="{40B59D34-1EE8-42B3-9711-D96E935B422A}" srcId="{CFF2D928-AD56-43B1-A4CD-15308017B58C}" destId="{E2075DE4-CE4B-4C89-AAFD-93A4A3C45A93}" srcOrd="0" destOrd="0" parTransId="{A9858B80-27D1-4200-81C5-25967FD7C770}" sibTransId="{1B43400B-789E-4F62-9627-EADFE8C75509}"/>
    <dgm:cxn modelId="{146C4C83-4E8D-4968-8A24-2C4287784445}" srcId="{E2075DE4-CE4B-4C89-AAFD-93A4A3C45A93}" destId="{0628BA53-AB74-4FE6-9D75-AC1ACCF88CF7}" srcOrd="1" destOrd="0" parTransId="{05AA8E75-E5FC-4504-854B-0C930D544082}" sibTransId="{44529673-555D-43B0-8D53-03AD7E654BE9}"/>
    <dgm:cxn modelId="{817963ED-A083-4460-989F-3F2EA4BC1997}" srcId="{CFF2D928-AD56-43B1-A4CD-15308017B58C}" destId="{D696F13C-D51A-42FE-94F4-21AC4B923573}" srcOrd="1" destOrd="0" parTransId="{143A0B72-591A-49F0-A4DD-23F1218DA13E}" sibTransId="{C10BE3D0-D7A8-437E-BB9D-30AD9B9AE9AD}"/>
    <dgm:cxn modelId="{9152C264-9C87-45C1-81AD-7A7DFDDE9796}" srcId="{F4013A4E-2C8E-4EB2-8502-0A72442473AF}" destId="{20DAA92D-04E3-4778-900A-2591BF83F820}" srcOrd="1" destOrd="0" parTransId="{DD2E2351-0004-475E-8005-BC4FFB3A1AF2}" sibTransId="{BE087B07-A47A-4BC4-8508-56CC096C671E}"/>
    <dgm:cxn modelId="{BDF46BF0-A6AC-634B-8224-6CE16EE39733}" type="presOf" srcId="{4920D035-27D3-49DA-A607-31206967D918}" destId="{D9F383A5-9CB4-4E12-98F3-B9003D0E4D49}" srcOrd="0" destOrd="0" presId="urn:microsoft.com/office/officeart/2005/8/layout/hList1"/>
    <dgm:cxn modelId="{22DDAF80-860A-4308-B2F6-967EB57A09C5}" srcId="{F4013A4E-2C8E-4EB2-8502-0A72442473AF}" destId="{1ACC4D09-29E6-48B5-A19B-41826E8E7635}" srcOrd="0" destOrd="0" parTransId="{915D6F2A-34D0-4A98-9601-C6B6DD171775}" sibTransId="{97CCD56F-0128-4797-AD7F-719B0EE9D7F8}"/>
    <dgm:cxn modelId="{7844424D-DD24-4C7F-A3BF-4F4390F0CB8D}" srcId="{E2075DE4-CE4B-4C89-AAFD-93A4A3C45A93}" destId="{6A000B51-447F-42E4-84C7-3A36B43350A6}" srcOrd="0" destOrd="0" parTransId="{B3652EC3-E36E-46FE-9182-B6C230B7A895}" sibTransId="{4CFBB096-C6B9-4478-8428-F1ACEE4EC6AC}"/>
    <dgm:cxn modelId="{48B0302D-6630-B041-AA20-6154AD795967}" type="presOf" srcId="{380E0D9D-3F78-40F1-ACB2-251D263BA013}" destId="{D8383B8D-B65C-4D7C-AF2A-464E7FFC12C5}" srcOrd="0" destOrd="0" presId="urn:microsoft.com/office/officeart/2005/8/layout/hList1"/>
    <dgm:cxn modelId="{6B17E350-DFF7-45ED-903F-7A655A304608}" srcId="{599046A4-0F34-4DBB-B8E5-99C1F89A04B2}" destId="{23FFA67D-38D8-4CF4-ACF1-0DFC697A481E}" srcOrd="1" destOrd="0" parTransId="{7AC6854C-3532-4FD2-9954-5BE8D7C2ED3A}" sibTransId="{135788C5-1F69-4012-BF3F-7B2D50011AD5}"/>
    <dgm:cxn modelId="{DD603700-BB91-4DA5-BB8F-50DE1BA91EDD}" type="presParOf" srcId="{CD640DA5-A9D6-440C-9CF1-37165FE2D973}" destId="{849F6698-FD08-4533-9DA8-2EB0D4D654D1}" srcOrd="0" destOrd="0" presId="urn:microsoft.com/office/officeart/2005/8/layout/hList1"/>
    <dgm:cxn modelId="{8D97596C-2F8A-4690-BE33-352D6785365F}" type="presParOf" srcId="{849F6698-FD08-4533-9DA8-2EB0D4D654D1}" destId="{9D50D0B5-8B44-4294-A919-BC87A680C59C}" srcOrd="0" destOrd="0" presId="urn:microsoft.com/office/officeart/2005/8/layout/hList1"/>
    <dgm:cxn modelId="{1F621A39-D63C-450F-880B-4C8ADA443932}" type="presParOf" srcId="{849F6698-FD08-4533-9DA8-2EB0D4D654D1}" destId="{3910C105-F8BD-4B67-97A0-D38A58A4DE7C}" srcOrd="1" destOrd="0" presId="urn:microsoft.com/office/officeart/2005/8/layout/hList1"/>
    <dgm:cxn modelId="{00E55762-817C-44EE-A401-1C4FF1C6607D}" type="presParOf" srcId="{CD640DA5-A9D6-440C-9CF1-37165FE2D973}" destId="{8F38FFCE-2653-469E-88A1-64EFEB48988A}" srcOrd="1" destOrd="0" presId="urn:microsoft.com/office/officeart/2005/8/layout/hList1"/>
    <dgm:cxn modelId="{3B37EF7D-79B3-4B9C-A4BD-AFCA252A84B2}" type="presParOf" srcId="{CD640DA5-A9D6-440C-9CF1-37165FE2D973}" destId="{ACDBD626-3D28-4D6F-99A8-E0E28018098E}" srcOrd="2" destOrd="0" presId="urn:microsoft.com/office/officeart/2005/8/layout/hList1"/>
    <dgm:cxn modelId="{47B8B7E7-523B-441A-A67B-698F848089F5}" type="presParOf" srcId="{ACDBD626-3D28-4D6F-99A8-E0E28018098E}" destId="{9D0BE8FD-02E6-4966-A7B6-307C1A6ED219}" srcOrd="0" destOrd="0" presId="urn:microsoft.com/office/officeart/2005/8/layout/hList1"/>
    <dgm:cxn modelId="{B7C2D644-A0C0-41E4-AAAF-421D6EF512AA}" type="presParOf" srcId="{ACDBD626-3D28-4D6F-99A8-E0E28018098E}" destId="{D9F383A5-9CB4-4E12-98F3-B9003D0E4D49}" srcOrd="1" destOrd="0" presId="urn:microsoft.com/office/officeart/2005/8/layout/hList1"/>
    <dgm:cxn modelId="{114210DF-2AE0-4CA2-BB93-79559D1FB2D7}" type="presParOf" srcId="{CD640DA5-A9D6-440C-9CF1-37165FE2D973}" destId="{E029EB8B-9619-4F9F-BACA-889DB79BF76F}" srcOrd="3" destOrd="0" presId="urn:microsoft.com/office/officeart/2005/8/layout/hList1"/>
    <dgm:cxn modelId="{DAF5FF87-86A0-4353-B127-2C734C557C78}" type="presParOf" srcId="{CD640DA5-A9D6-440C-9CF1-37165FE2D973}" destId="{FC43D04F-24CC-418F-B8F0-5FB2F4DB02AE}" srcOrd="4" destOrd="0" presId="urn:microsoft.com/office/officeart/2005/8/layout/hList1"/>
    <dgm:cxn modelId="{35BCB993-74D5-43FA-9414-253500B99155}" type="presParOf" srcId="{FC43D04F-24CC-418F-B8F0-5FB2F4DB02AE}" destId="{9DAE8E25-C7CD-4BF9-9550-727262453C1B}" srcOrd="0" destOrd="0" presId="urn:microsoft.com/office/officeart/2005/8/layout/hList1"/>
    <dgm:cxn modelId="{5CD8BB2A-8926-44EC-A934-40BB03F65F05}" type="presParOf" srcId="{FC43D04F-24CC-418F-B8F0-5FB2F4DB02AE}" destId="{DCB56D52-5DB4-45BD-9EB1-0F812520AE5A}" srcOrd="1" destOrd="0" presId="urn:microsoft.com/office/officeart/2005/8/layout/hList1"/>
    <dgm:cxn modelId="{169AF7D9-3110-4F08-AED4-CDB06995CB7E}" type="presParOf" srcId="{CD640DA5-A9D6-440C-9CF1-37165FE2D973}" destId="{E1794F8E-BD26-4FC3-B5C2-B5F7E486C092}" srcOrd="5" destOrd="0" presId="urn:microsoft.com/office/officeart/2005/8/layout/hList1"/>
    <dgm:cxn modelId="{6921E8B4-4C01-4763-91C0-EE03CF2C75EB}" type="presParOf" srcId="{CD640DA5-A9D6-440C-9CF1-37165FE2D973}" destId="{ADD2F39B-AF36-47CB-8597-E02BE508B115}" srcOrd="6" destOrd="0" presId="urn:microsoft.com/office/officeart/2005/8/layout/hList1"/>
    <dgm:cxn modelId="{F1672BE4-AE66-436D-9D8A-0BEF30720892}" type="presParOf" srcId="{ADD2F39B-AF36-47CB-8597-E02BE508B115}" destId="{7C1A3186-A4F3-405B-BC57-D5A74017E65E}" srcOrd="0" destOrd="0" presId="urn:microsoft.com/office/officeart/2005/8/layout/hList1"/>
    <dgm:cxn modelId="{0135FAF6-9B5A-4E1C-8C35-DB9B21ABF4CB}" type="presParOf" srcId="{ADD2F39B-AF36-47CB-8597-E02BE508B115}" destId="{D8383B8D-B65C-4D7C-AF2A-464E7FFC12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10/2/2014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4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D7A6-4412-47E2-A249-586344965A1F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-1"/>
            <a:ext cx="12192000" cy="62972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  <a:lvl2pPr>
              <a:defRPr b="0">
                <a:solidFill>
                  <a:schemeClr val="bg2"/>
                </a:solidFill>
              </a:defRPr>
            </a:lvl2pPr>
            <a:lvl3pPr>
              <a:defRPr b="0">
                <a:solidFill>
                  <a:schemeClr val="bg2"/>
                </a:solidFill>
              </a:defRPr>
            </a:lvl3pPr>
            <a:lvl4pPr>
              <a:defRPr b="0">
                <a:solidFill>
                  <a:schemeClr val="bg2"/>
                </a:solidFill>
              </a:defRPr>
            </a:lvl4pPr>
            <a:lvl5pPr>
              <a:defRPr b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794-391D-4827-8C6A-ED47F4E661F6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" y="-1"/>
            <a:ext cx="12192000" cy="62972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079E-EC11-4808-939C-B40E67A68FFA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" y="-1"/>
            <a:ext cx="12192000" cy="62972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365" y="1765089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200">
                <a:solidFill>
                  <a:srgbClr val="00206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220" y="1760606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200">
                <a:solidFill>
                  <a:srgbClr val="002060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897E-AC36-4E6F-A937-43D4C310FC84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" y="-1"/>
            <a:ext cx="12192000" cy="62972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B7A2-B879-4DE3-BA7C-AD6419867CCD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-1"/>
            <a:ext cx="12192000" cy="62972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944B-27C4-4049-A223-813D2AE6292A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321235-593A-4FE3-8797-B84E9706BAE6}" type="datetime1">
              <a:rPr lang="en-US" smtClean="0"/>
              <a:t>10/2/2014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3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evron 11"/>
          <p:cNvSpPr/>
          <p:nvPr/>
        </p:nvSpPr>
        <p:spPr>
          <a:xfrm rot="5400000">
            <a:off x="10579221" y="5762394"/>
            <a:ext cx="484632" cy="685800"/>
          </a:xfrm>
          <a:prstGeom prst="chevron">
            <a:avLst>
              <a:gd name="adj" fmla="val 197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78637" y="5969479"/>
            <a:ext cx="685800" cy="8885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356" y="1676401"/>
            <a:ext cx="9411498" cy="418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20" y="6425245"/>
            <a:ext cx="99059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AB1188-E314-4E0D-9A85-83455761DEF5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4557" y="6425243"/>
            <a:ext cx="385979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 smtClean="0"/>
              <a:t>Healthcare Solutions Business Plan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2437" y="6415178"/>
            <a:ext cx="83819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3" r:id="rId6"/>
    <p:sldLayoutId id="214748366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Reinventing the Circus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technology at Cirque du </a:t>
            </a:r>
            <a:r>
              <a:rPr lang="en-US" dirty="0" err="1" smtClean="0"/>
              <a:t>soleil</a:t>
            </a:r>
            <a:endParaRPr lang="en-US" dirty="0" smtClean="0"/>
          </a:p>
          <a:p>
            <a:r>
              <a:rPr lang="en-US" sz="1400" dirty="0" smtClean="0">
                <a:solidFill>
                  <a:srgbClr val="FFFF00"/>
                </a:solidFill>
              </a:rPr>
              <a:t>Pete Ellis, Sammy Sayed &amp; Brad Spuhler</a:t>
            </a:r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upload.wikimedia.org/wikipedia/en/thumb/b/b0/Cirque_du_Soleil_logo.svg/1280px-Cirque_du_Soleil_logo.sv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14" y="1406312"/>
            <a:ext cx="3227077" cy="20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at Cirque du Soleil: </a:t>
            </a:r>
            <a:br>
              <a:rPr lang="en-US" dirty="0" smtClean="0"/>
            </a:br>
            <a:r>
              <a:rPr lang="en-US" b="0" dirty="0" smtClean="0"/>
              <a:t>Business Philosophy on Integration with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6" y="1676401"/>
            <a:ext cx="5284772" cy="41895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Complimentary blend of </a:t>
            </a:r>
            <a:r>
              <a:rPr lang="en-US" b="1" i="1" dirty="0" smtClean="0"/>
              <a:t>operational</a:t>
            </a:r>
            <a:r>
              <a:rPr lang="en-US" b="1" u="sng" dirty="0" smtClean="0"/>
              <a:t> </a:t>
            </a:r>
            <a:r>
              <a:rPr lang="en-US" b="1" i="1" dirty="0" smtClean="0"/>
              <a:t>excellence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product leadership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b="1" dirty="0" smtClean="0"/>
              <a:t>Operational excellence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IT </a:t>
            </a:r>
            <a:r>
              <a:rPr lang="en-US" i="1" dirty="0" smtClean="0"/>
              <a:t>enables </a:t>
            </a:r>
            <a:r>
              <a:rPr lang="en-US" dirty="0" smtClean="0"/>
              <a:t>greater collaboration and support among associates, automation to manual processes and simplification to the procurement and management of assets globally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b="1" dirty="0" smtClean="0"/>
              <a:t>Product Leadership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IT </a:t>
            </a:r>
            <a:r>
              <a:rPr lang="en-US" i="1" dirty="0" smtClean="0"/>
              <a:t>empowers</a:t>
            </a:r>
            <a:r>
              <a:rPr lang="en-US" dirty="0" smtClean="0"/>
              <a:t> the organization to provide breakthrough theatrics, hire  and train top talent, and deliver a consistently innovative experience to its customers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794-391D-4827-8C6A-ED47F4E661F6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91701" y="1901128"/>
            <a:ext cx="2697708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Customer Value Position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6391701" y="2436361"/>
            <a:ext cx="269770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Access to unparalleled sensory experience</a:t>
            </a:r>
          </a:p>
          <a:p>
            <a:pPr marL="177800" indent="-1778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Willing </a:t>
            </a:r>
            <a:r>
              <a:rPr lang="en-US" sz="1200" dirty="0">
                <a:solidFill>
                  <a:schemeClr val="bg2"/>
                </a:solidFill>
              </a:rPr>
              <a:t>to pay more for a unique experience</a:t>
            </a:r>
          </a:p>
          <a:p>
            <a:pPr marL="177800" indent="-177800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Leisure </a:t>
            </a:r>
            <a:r>
              <a:rPr lang="en-US" sz="1200" dirty="0">
                <a:solidFill>
                  <a:schemeClr val="bg2"/>
                </a:solidFill>
              </a:rPr>
              <a:t>oriented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1" y="1901127"/>
            <a:ext cx="2697708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Profit Model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9144001" y="2436361"/>
            <a:ext cx="2697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High price visual experience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bg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Variable </a:t>
            </a:r>
            <a:r>
              <a:rPr lang="en-US" sz="1200" dirty="0">
                <a:solidFill>
                  <a:schemeClr val="bg2"/>
                </a:solidFill>
              </a:rPr>
              <a:t>pricing based on level of intimacy with the experience (quality of seating)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1701" y="3671590"/>
            <a:ext cx="2697708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Critical Processes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6391701" y="4162918"/>
            <a:ext cx="269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IT integration/simplification</a:t>
            </a:r>
            <a:endParaRPr lang="en-US" sz="1200" dirty="0">
              <a:solidFill>
                <a:schemeClr val="bg2"/>
              </a:solidFill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Talent acquisition, training and </a:t>
            </a:r>
            <a:r>
              <a:rPr lang="en-US" sz="1200" dirty="0" smtClean="0">
                <a:solidFill>
                  <a:schemeClr val="bg2"/>
                </a:solidFill>
              </a:rPr>
              <a:t>development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Global process alignment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1" y="3671589"/>
            <a:ext cx="2697708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Critical Resources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9144001" y="4162917"/>
            <a:ext cx="2697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/>
                </a:solidFill>
              </a:rPr>
              <a:t>Cirque </a:t>
            </a:r>
            <a:r>
              <a:rPr lang="en-US" sz="1200" dirty="0" smtClean="0">
                <a:solidFill>
                  <a:schemeClr val="bg2"/>
                </a:solidFill>
              </a:rPr>
              <a:t>du </a:t>
            </a:r>
            <a:r>
              <a:rPr lang="en-US" sz="1200" dirty="0">
                <a:solidFill>
                  <a:schemeClr val="bg2"/>
                </a:solidFill>
              </a:rPr>
              <a:t>Soleil Brand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Cirque Memory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IT </a:t>
            </a:r>
            <a:r>
              <a:rPr lang="en-US" sz="1200" dirty="0">
                <a:solidFill>
                  <a:schemeClr val="bg2"/>
                </a:solidFill>
              </a:rPr>
              <a:t>infrastructure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2"/>
                </a:solidFill>
              </a:rPr>
              <a:t>Talent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Cirque Memory: </a:t>
            </a:r>
            <a:br>
              <a:rPr lang="en-US" dirty="0" smtClean="0"/>
            </a:br>
            <a:r>
              <a:rPr lang="en-US" sz="2800" b="0" dirty="0" smtClean="0"/>
              <a:t>The IT Foundation for Cirque du Soleil</a:t>
            </a:r>
            <a:endParaRPr lang="en-US" sz="2800" b="0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Serves as the central database management system for the enterprise</a:t>
            </a:r>
          </a:p>
          <a:p>
            <a:endParaRPr lang="en-US" dirty="0" smtClean="0"/>
          </a:p>
          <a:p>
            <a:r>
              <a:rPr lang="en-US" dirty="0" smtClean="0"/>
              <a:t>Allows users to access information, internal tools, and applications globally</a:t>
            </a:r>
          </a:p>
          <a:p>
            <a:endParaRPr lang="en-US" dirty="0" smtClean="0"/>
          </a:p>
          <a:p>
            <a:r>
              <a:rPr lang="en-US" dirty="0" smtClean="0"/>
              <a:t>Stores data on all aspects of the business from show and set design to costumes and makeup to roadshow tours to the recruitment and management of staff</a:t>
            </a:r>
          </a:p>
          <a:p>
            <a:endParaRPr lang="en-US" dirty="0"/>
          </a:p>
          <a:p>
            <a:r>
              <a:rPr lang="en-US" dirty="0"/>
              <a:t>Ensures consistency throughout all the business processes of the touring lifecycle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794-391D-4827-8C6A-ED47F4E661F6}" type="datetime1">
              <a:rPr lang="en-US" smtClean="0"/>
              <a:pPr/>
              <a:t>10/2/2014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Cirque Memory: </a:t>
            </a:r>
            <a:br>
              <a:rPr lang="en-US" dirty="0" smtClean="0"/>
            </a:br>
            <a:r>
              <a:rPr lang="en-US" b="0" dirty="0" smtClean="0"/>
              <a:t>A </a:t>
            </a:r>
            <a:r>
              <a:rPr lang="en-US" sz="2800" b="0" dirty="0" smtClean="0"/>
              <a:t>Connected Ecosystem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794-391D-4827-8C6A-ED47F4E661F6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12" descr="http://blog.southcentralmedia.com/wp-content/uploads/2013/01/responsive_icon__psd_included__by_avrgdznr-d5955d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3"/>
          <a:stretch/>
        </p:blipFill>
        <p:spPr bwMode="auto">
          <a:xfrm>
            <a:off x="1955895" y="2563248"/>
            <a:ext cx="1428749" cy="9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2764" y="3516517"/>
            <a:ext cx="298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Supports associate </a:t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en-US" sz="1200" dirty="0" smtClean="0">
                <a:solidFill>
                  <a:schemeClr val="bg2"/>
                </a:solidFill>
              </a:rPr>
              <a:t>connectivity globally to share </a:t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en-US" sz="1200" dirty="0" smtClean="0">
                <a:solidFill>
                  <a:schemeClr val="bg2"/>
                </a:solidFill>
              </a:rPr>
              <a:t>Ideas and foster innovation</a:t>
            </a:r>
            <a:endParaRPr lang="en-US" sz="1200" dirty="0">
              <a:solidFill>
                <a:schemeClr val="bg2"/>
              </a:solidFill>
            </a:endParaRPr>
          </a:p>
        </p:txBody>
      </p:sp>
      <p:pic>
        <p:nvPicPr>
          <p:cNvPr id="10" name="Picture 18" descr="File:Sinnbild LKW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5" y="2093744"/>
            <a:ext cx="1074524" cy="5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67633" y="1593694"/>
            <a:ext cx="2291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/>
                </a:solidFill>
              </a:rPr>
              <a:t>Tracks, monitors and connects </a:t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touring shows across the globe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12" name="Picture 20" descr="http://www.coolartvinyl.com.au/images/Modern_dance_ic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686" y="1925412"/>
            <a:ext cx="1275671" cy="12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60860" y="3308901"/>
            <a:ext cx="28933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</a:rPr>
              <a:t>Stores dossier on each performer, </a:t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tracking talent throughout </a:t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their employment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14" name="Picture 22" descr="http://www.vectorstock.com/composite/1679972/beautiful-makeup-icon-vect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7"/>
          <a:stretch/>
        </p:blipFill>
        <p:spPr bwMode="auto">
          <a:xfrm>
            <a:off x="8705654" y="4445521"/>
            <a:ext cx="1071612" cy="110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85615" y="5553358"/>
            <a:ext cx="31116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</a:rPr>
              <a:t>Stores makeup and costume designs for all shows, including materials and inventory to support each character, artist and/scene</a:t>
            </a:r>
            <a:endParaRPr lang="en-US" sz="1100" dirty="0">
              <a:solidFill>
                <a:schemeClr val="bg2"/>
              </a:solidFill>
            </a:endParaRPr>
          </a:p>
        </p:txBody>
      </p:sp>
      <p:pic>
        <p:nvPicPr>
          <p:cNvPr id="16" name="Picture 24" descr="http://www.randomkid.org/cmsadmin/UserFiles/orange-raffle-tickets.jpg"/>
          <p:cNvPicPr>
            <a:picLocks noChangeAspect="1" noChangeArrowheads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26" y="4686529"/>
            <a:ext cx="1333582" cy="98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61446" y="5594300"/>
            <a:ext cx="32837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2"/>
                </a:solidFill>
              </a:rPr>
              <a:t>Allowed for greater connectivity with </a:t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ticket sales, generating engagement </a:t>
            </a:r>
            <a:br>
              <a:rPr lang="en-US" sz="1100" dirty="0" smtClean="0">
                <a:solidFill>
                  <a:schemeClr val="bg2"/>
                </a:solidFill>
              </a:rPr>
            </a:br>
            <a:r>
              <a:rPr lang="en-US" sz="1100" dirty="0" smtClean="0">
                <a:solidFill>
                  <a:schemeClr val="bg2"/>
                </a:solidFill>
              </a:rPr>
              <a:t>and incremental ticket sales</a:t>
            </a:r>
            <a:endParaRPr lang="en-US" sz="1100" dirty="0">
              <a:solidFill>
                <a:schemeClr val="bg2"/>
              </a:solidFill>
            </a:endParaRPr>
          </a:p>
        </p:txBody>
      </p:sp>
      <p:cxnSp>
        <p:nvCxnSpPr>
          <p:cNvPr id="19" name="Elbow Connector 18"/>
          <p:cNvCxnSpPr/>
          <p:nvPr/>
        </p:nvCxnSpPr>
        <p:spPr>
          <a:xfrm flipV="1">
            <a:off x="6105778" y="2563248"/>
            <a:ext cx="2223865" cy="1559496"/>
          </a:xfrm>
          <a:prstGeom prst="bentConnector3">
            <a:avLst/>
          </a:prstGeom>
          <a:ln>
            <a:prstDash val="dash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V="1">
            <a:off x="5138432" y="3155396"/>
            <a:ext cx="1478742" cy="455952"/>
          </a:xfrm>
          <a:prstGeom prst="bentConnector3">
            <a:avLst>
              <a:gd name="adj1" fmla="val 69382"/>
            </a:avLst>
          </a:prstGeom>
          <a:ln>
            <a:prstDash val="dash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3384645" y="3095223"/>
            <a:ext cx="2721134" cy="1027520"/>
          </a:xfrm>
          <a:prstGeom prst="bentConnector3">
            <a:avLst>
              <a:gd name="adj1" fmla="val 71065"/>
            </a:avLst>
          </a:prstGeom>
          <a:ln>
            <a:prstDash val="dash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endCxn id="16" idx="3"/>
          </p:cNvCxnSpPr>
          <p:nvPr/>
        </p:nvCxnSpPr>
        <p:spPr>
          <a:xfrm rot="10800000" flipV="1">
            <a:off x="3891809" y="4445521"/>
            <a:ext cx="1985995" cy="735838"/>
          </a:xfrm>
          <a:prstGeom prst="bentConnector3">
            <a:avLst>
              <a:gd name="adj1" fmla="val 50000"/>
            </a:avLst>
          </a:prstGeom>
          <a:ln>
            <a:prstDash val="dash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6105778" y="4553404"/>
            <a:ext cx="2599876" cy="494829"/>
          </a:xfrm>
          <a:prstGeom prst="bentConnector3">
            <a:avLst>
              <a:gd name="adj1" fmla="val 31627"/>
            </a:avLst>
          </a:prstGeom>
          <a:ln>
            <a:prstDash val="dash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8" descr="http://www.webticari.net/images/dusukmaliye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86" y="3498564"/>
            <a:ext cx="1094134" cy="13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0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IT-Overload at Cirque du Soleil: </a:t>
            </a:r>
            <a:br>
              <a:rPr lang="en-US" dirty="0" smtClean="0"/>
            </a:br>
            <a:r>
              <a:rPr lang="en-US" sz="2800" b="0" dirty="0" smtClean="0"/>
              <a:t>Ensuring Balance Across the Strategic Roles of IT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541835"/>
              </p:ext>
            </p:extLst>
          </p:nvPr>
        </p:nvGraphicFramePr>
        <p:xfrm>
          <a:off x="638175" y="1676401"/>
          <a:ext cx="10525694" cy="237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7794-391D-4827-8C6A-ED47F4E661F6}" type="datetime1">
              <a:rPr lang="en-US" smtClean="0"/>
              <a:t>10/2/2014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1685" y="4112150"/>
            <a:ext cx="1052094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Disadvantages: </a:t>
            </a:r>
          </a:p>
          <a:p>
            <a:pPr marL="285750" indent="-285750">
              <a:lnSpc>
                <a:spcPts val="2000"/>
              </a:lnSpc>
              <a:buFont typeface="Arial"/>
              <a:buChar char="•"/>
            </a:pPr>
            <a:r>
              <a:rPr lang="en-US" sz="1350" dirty="0" smtClean="0">
                <a:solidFill>
                  <a:schemeClr val="bg1"/>
                </a:solidFill>
              </a:rPr>
              <a:t>Pre-existing setup and solution to every process prevents rampant creativity and stifles innovation across the organization </a:t>
            </a:r>
          </a:p>
          <a:p>
            <a:pPr marL="285750" indent="-285750">
              <a:lnSpc>
                <a:spcPts val="2000"/>
              </a:lnSpc>
              <a:buFont typeface="Arial"/>
              <a:buChar char="•"/>
            </a:pPr>
            <a:r>
              <a:rPr lang="en-US" sz="1350" dirty="0" smtClean="0">
                <a:solidFill>
                  <a:schemeClr val="bg1"/>
                </a:solidFill>
              </a:rPr>
              <a:t>Global optimization can inhibit development of localized business and technical solutions </a:t>
            </a:r>
          </a:p>
          <a:p>
            <a:pPr marL="285750" indent="-285750">
              <a:lnSpc>
                <a:spcPts val="2000"/>
              </a:lnSpc>
              <a:buFont typeface="Arial"/>
              <a:buChar char="•"/>
            </a:pPr>
            <a:r>
              <a:rPr lang="en-US" sz="1350" dirty="0" smtClean="0">
                <a:solidFill>
                  <a:schemeClr val="bg1"/>
                </a:solidFill>
              </a:rPr>
              <a:t>No clear measurement mechanism or metrics for success</a:t>
            </a:r>
          </a:p>
          <a:p>
            <a:pPr marL="285750" indent="-285750">
              <a:lnSpc>
                <a:spcPts val="2000"/>
              </a:lnSpc>
              <a:buFont typeface="Arial"/>
              <a:buChar char="•"/>
            </a:pPr>
            <a:r>
              <a:rPr lang="en-US" sz="1350" dirty="0" smtClean="0">
                <a:solidFill>
                  <a:schemeClr val="bg1"/>
                </a:solidFill>
              </a:rPr>
              <a:t>Global IT infrastructure and continued systemization requires investment in hardware and intellectual capital to support it – can be costly on the organization</a:t>
            </a:r>
          </a:p>
          <a:p>
            <a:pPr marL="285750" indent="-285750">
              <a:lnSpc>
                <a:spcPts val="2000"/>
              </a:lnSpc>
              <a:buFont typeface="Arial"/>
              <a:buChar char="•"/>
            </a:pPr>
            <a:r>
              <a:rPr lang="en-US" sz="1350" dirty="0" smtClean="0">
                <a:solidFill>
                  <a:schemeClr val="bg1"/>
                </a:solidFill>
              </a:rPr>
              <a:t>Unclear on business ownership structure to support ongoing process rationalization and improvement</a:t>
            </a:r>
          </a:p>
          <a:p>
            <a:pPr marL="285750" indent="-285750">
              <a:lnSpc>
                <a:spcPts val="2000"/>
              </a:lnSpc>
              <a:buFont typeface="Arial"/>
              <a:buChar char="•"/>
            </a:pPr>
            <a:r>
              <a:rPr lang="en-US" sz="1350" dirty="0" smtClean="0">
                <a:solidFill>
                  <a:schemeClr val="bg1"/>
                </a:solidFill>
              </a:rPr>
              <a:t>Requires continuous upgrade in technology and training to maximize use of the ERP system</a:t>
            </a:r>
          </a:p>
        </p:txBody>
      </p:sp>
    </p:spTree>
    <p:extLst>
      <p:ext uri="{BB962C8B-B14F-4D97-AF65-F5344CB8AC3E}">
        <p14:creationId xmlns:p14="http://schemas.microsoft.com/office/powerpoint/2010/main" val="368603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">
      <a:dk1>
        <a:srgbClr val="002060"/>
      </a:dk1>
      <a:lt1>
        <a:sysClr val="window" lastClr="FFFFFF"/>
      </a:lt1>
      <a:dk2>
        <a:srgbClr val="002060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29849</TotalTime>
  <Words>414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Reinventing the Circus</vt:lpstr>
      <vt:lpstr>IT at Cirque du Soleil:  Business Philosophy on Integration with IT </vt:lpstr>
      <vt:lpstr>Cirque Memory:  The IT Foundation for Cirque du Soleil</vt:lpstr>
      <vt:lpstr>Cirque Memory:  A Connected Ecosystem</vt:lpstr>
      <vt:lpstr>Avoiding IT-Overload at Cirque du Soleil:  Ensuring Balance Across the Strategic Roles of 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Peter Ellis;Arne Virik</dc:creator>
  <cp:lastModifiedBy>Brad Spuhler</cp:lastModifiedBy>
  <cp:revision>504</cp:revision>
  <cp:lastPrinted>2014-08-14T17:38:37Z</cp:lastPrinted>
  <dcterms:created xsi:type="dcterms:W3CDTF">2014-04-17T21:54:10Z</dcterms:created>
  <dcterms:modified xsi:type="dcterms:W3CDTF">2014-10-03T02:09:15Z</dcterms:modified>
</cp:coreProperties>
</file>