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DB0"/>
    <a:srgbClr val="5694E8"/>
    <a:srgbClr val="E35901"/>
    <a:srgbClr val="E34600"/>
    <a:srgbClr val="FE7524"/>
    <a:srgbClr val="FFA236"/>
    <a:srgbClr val="FFCB68"/>
    <a:srgbClr val="FF6600"/>
    <a:srgbClr val="006BFD"/>
    <a:srgbClr val="003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5" autoAdjust="0"/>
    <p:restoredTop sz="96117" autoAdjust="0"/>
  </p:normalViewPr>
  <p:slideViewPr>
    <p:cSldViewPr>
      <p:cViewPr varScale="1">
        <p:scale>
          <a:sx n="70" d="100"/>
          <a:sy n="70" d="100"/>
        </p:scale>
        <p:origin x="9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369E-974D-49A4-AF42-0B67B785ADDA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5983-DB16-4F97-A0A5-7F04C444B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63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37974-E838-4106-B7D1-17F3718687EC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091ED-72C6-42C0-96CB-72EF15154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9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91ED-72C6-42C0-96CB-72EF15154A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3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612775"/>
          </a:xfrm>
        </p:spPr>
        <p:txBody>
          <a:bodyPr/>
          <a:lstStyle>
            <a:lvl1pPr algn="ctr"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THIS IS THE PAGE TITLE   |   </a:t>
            </a:r>
            <a:r>
              <a:rPr lang="en-US" sz="2000" dirty="0" smtClean="0">
                <a:solidFill>
                  <a:srgbClr val="5694E8"/>
                </a:solidFill>
                <a:latin typeface="Calibri" pitchFamily="34" charset="0"/>
              </a:rPr>
              <a:t>And this is the subtitle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THIS IS THE PAGE TITLE   |   </a:t>
            </a:r>
            <a:r>
              <a:rPr lang="en-US" sz="2000" dirty="0" smtClean="0">
                <a:solidFill>
                  <a:srgbClr val="5694E8"/>
                </a:solidFill>
                <a:latin typeface="Calibri" pitchFamily="34" charset="0"/>
              </a:rPr>
              <a:t>And this is the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052_interio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6" y="0"/>
            <a:ext cx="9142748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019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THIS IS THE PAGE TITLE   |   </a:t>
            </a:r>
            <a:r>
              <a:rPr lang="en-US" sz="2000" dirty="0" smtClean="0">
                <a:solidFill>
                  <a:srgbClr val="5694E8"/>
                </a:solidFill>
                <a:latin typeface="Calibri" pitchFamily="34" charset="0"/>
              </a:rPr>
              <a:t>And this is the subtitle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8305800" y="381000"/>
            <a:ext cx="5067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fld id="{8EE5A1D1-2C50-45C9-911C-9FAF6516CDFE}" type="slidenum">
              <a:rPr lang="en-US" sz="1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 eaLnBrk="0" hangingPunct="0"/>
              <a:t>‹#›</a:t>
            </a:fld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052_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9946" y="0"/>
            <a:ext cx="9213945" cy="6858000"/>
          </a:xfrm>
          <a:prstGeom prst="rect">
            <a:avLst/>
          </a:prstGeom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4495800" cy="173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000" b="1" dirty="0" smtClean="0">
                <a:solidFill>
                  <a:srgbClr val="5694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FACEBOOK: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CAPITALIZING 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ON AN ECOSYSTEM</a:t>
            </a:r>
          </a:p>
          <a:p>
            <a:pPr>
              <a:lnSpc>
                <a:spcPts val="2600"/>
              </a:lnSpc>
              <a:spcBef>
                <a:spcPts val="0"/>
              </a:spcBef>
            </a:pPr>
            <a:endParaRPr lang="en-US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62000" y="6172200"/>
            <a:ext cx="5105400" cy="42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Joseph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Kusnick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&amp; Jeunetta Lewis</a:t>
            </a:r>
            <a:endParaRPr lang="en-US" dirty="0" smtClean="0">
              <a:solidFill>
                <a:srgbClr val="5694E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6397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75D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BACKGROUND</a:t>
            </a:r>
            <a:endParaRPr lang="en-US" sz="3600" b="1" dirty="0">
              <a:solidFill>
                <a:srgbClr val="375D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375DB0"/>
                </a:solidFill>
              </a:rPr>
              <a:t>Social Networking Landscape</a:t>
            </a:r>
          </a:p>
          <a:p>
            <a:r>
              <a:rPr lang="en-US" sz="2000" dirty="0" smtClean="0"/>
              <a:t>Friendster</a:t>
            </a:r>
            <a:r>
              <a:rPr lang="en-US" sz="2000" dirty="0"/>
              <a:t> </a:t>
            </a:r>
            <a:r>
              <a:rPr lang="en-US" sz="2000" dirty="0" smtClean="0"/>
              <a:t>– 2002 (7M users; technology wasn’t scalable)</a:t>
            </a:r>
          </a:p>
          <a:p>
            <a:r>
              <a:rPr lang="en-US" sz="2000" dirty="0" err="1" smtClean="0"/>
              <a:t>MySpace</a:t>
            </a:r>
            <a:r>
              <a:rPr lang="en-US" sz="2000" dirty="0" smtClean="0"/>
              <a:t> – 2003 (100M users by 2007; first “incumbent”)</a:t>
            </a:r>
          </a:p>
          <a:p>
            <a:r>
              <a:rPr lang="en-US" sz="2000" dirty="0" smtClean="0"/>
              <a:t>LinkedIn – 2003 (250M users; leader in professional networking)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375DB0"/>
                </a:solidFill>
              </a:rPr>
              <a:t>Facebook</a:t>
            </a:r>
          </a:p>
          <a:p>
            <a:r>
              <a:rPr lang="en-US" sz="2000" dirty="0" smtClean="0"/>
              <a:t>Started in 2004. Over 1 billion users by 2014.</a:t>
            </a:r>
          </a:p>
          <a:p>
            <a:r>
              <a:rPr lang="en-US" sz="2000" dirty="0" smtClean="0"/>
              <a:t>In 2011, $3.7 billion in revenue; 85% came from advertising.</a:t>
            </a:r>
          </a:p>
          <a:p>
            <a:r>
              <a:rPr lang="en-US" sz="2000" dirty="0"/>
              <a:t>Filed for IPO in 2012; valued at $104 b</a:t>
            </a:r>
            <a:r>
              <a:rPr lang="en-US" sz="2000" dirty="0" smtClean="0"/>
              <a:t>illion.</a:t>
            </a:r>
          </a:p>
          <a:p>
            <a:r>
              <a:rPr lang="en-US" sz="2000" dirty="0" smtClean="0"/>
              <a:t>Valuation reached $150 billion with the development of mobile advertising strategy.</a:t>
            </a:r>
          </a:p>
          <a:p>
            <a:r>
              <a:rPr lang="en-US" sz="2000" dirty="0" smtClean="0"/>
              <a:t>Must continue growing revenue to justify valuation.</a:t>
            </a:r>
          </a:p>
        </p:txBody>
      </p:sp>
    </p:spTree>
    <p:extLst>
      <p:ext uri="{BB962C8B-B14F-4D97-AF65-F5344CB8AC3E}">
        <p14:creationId xmlns:p14="http://schemas.microsoft.com/office/powerpoint/2010/main" val="36709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75D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ADVERTISING PRODUCTS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3457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375DB0"/>
                </a:solidFill>
              </a:rPr>
              <a:t>2007</a:t>
            </a:r>
          </a:p>
          <a:p>
            <a:r>
              <a:rPr lang="en-US" sz="2000" dirty="0" smtClean="0"/>
              <a:t>Facebook Ads: Target campaigns based on user information</a:t>
            </a:r>
          </a:p>
          <a:p>
            <a:pPr lvl="1"/>
            <a:r>
              <a:rPr lang="en-US" dirty="0" smtClean="0"/>
              <a:t>Low levels of engagement: 5 clicks per 10,000 ad displays</a:t>
            </a:r>
          </a:p>
          <a:p>
            <a:r>
              <a:rPr lang="en-US" sz="2000" dirty="0"/>
              <a:t>Corporate </a:t>
            </a:r>
            <a:r>
              <a:rPr lang="en-US" sz="2000" dirty="0" smtClean="0"/>
              <a:t>Pages: Create pages and allow users to “like” them</a:t>
            </a:r>
            <a:endParaRPr lang="en-US" sz="2000" dirty="0"/>
          </a:p>
          <a:p>
            <a:r>
              <a:rPr lang="en-US" sz="2000" dirty="0" smtClean="0"/>
              <a:t>Social Ads: Target friends of the fans of Corporate Pages</a:t>
            </a:r>
          </a:p>
          <a:p>
            <a:pPr lvl="1"/>
            <a:r>
              <a:rPr lang="en-US" dirty="0" smtClean="0"/>
              <a:t>Higher click-through rates; sales impact unclear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375DB0"/>
                </a:solidFill>
              </a:rPr>
              <a:t>2012</a:t>
            </a:r>
          </a:p>
          <a:p>
            <a:r>
              <a:rPr lang="en-US" sz="2000" dirty="0" smtClean="0"/>
              <a:t>Mobile advertising products: 75% of users access through mobile</a:t>
            </a:r>
          </a:p>
          <a:p>
            <a:pPr lvl="1"/>
            <a:r>
              <a:rPr lang="en-US" dirty="0" smtClean="0"/>
              <a:t>12X click-through rate compared to desktop ads; 45% lower cost</a:t>
            </a:r>
          </a:p>
          <a:p>
            <a:pPr lvl="1"/>
            <a:r>
              <a:rPr lang="en-US" dirty="0" smtClean="0"/>
              <a:t>14% of ad revenue in Q32012; grew to 62% in 2Q2014</a:t>
            </a:r>
          </a:p>
          <a:p>
            <a:r>
              <a:rPr lang="en-US" sz="2000" dirty="0" smtClean="0"/>
              <a:t>Targeting: bidding platform based on users’ online browsing </a:t>
            </a:r>
            <a:br>
              <a:rPr lang="en-US" sz="2000" dirty="0" smtClean="0"/>
            </a:br>
            <a:r>
              <a:rPr lang="en-US" sz="2000" dirty="0" smtClean="0"/>
              <a:t>history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375DB0"/>
                </a:solidFill>
              </a:rPr>
              <a:t>PROS vs. CONS</a:t>
            </a:r>
            <a:endParaRPr lang="en-US" b="1" u="sng" dirty="0">
              <a:solidFill>
                <a:srgbClr val="375DB0"/>
              </a:solidFill>
            </a:endParaRPr>
          </a:p>
          <a:p>
            <a:r>
              <a:rPr lang="en-US" sz="2000" dirty="0" smtClean="0"/>
              <a:t>Has been successful in the past.  Mobile is a growing market.</a:t>
            </a:r>
          </a:p>
          <a:p>
            <a:r>
              <a:rPr lang="en-US" sz="2000" dirty="0" smtClean="0"/>
              <a:t>Growth may not be sustainable.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64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75D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PLATFORM 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sz="2000" dirty="0" smtClean="0"/>
              <a:t>Platform launch (2007): third-party application development</a:t>
            </a:r>
          </a:p>
          <a:p>
            <a:pPr lvl="1"/>
            <a:r>
              <a:rPr lang="en-US" sz="1800" dirty="0" smtClean="0"/>
              <a:t>Third-party sites able to access user data, post updates, etc.</a:t>
            </a:r>
          </a:p>
          <a:p>
            <a:pPr lvl="1"/>
            <a:r>
              <a:rPr lang="en-US" sz="1800" dirty="0" smtClean="0"/>
              <a:t>Critical to site growth: 33% increase in site </a:t>
            </a:r>
            <a:r>
              <a:rPr lang="en-US" sz="1800" dirty="0" smtClean="0"/>
              <a:t>traffic</a:t>
            </a:r>
          </a:p>
          <a:p>
            <a:r>
              <a:rPr lang="en-US" sz="2000" dirty="0"/>
              <a:t>Facebook for Websites: functionality expanded to third-party websites</a:t>
            </a:r>
          </a:p>
          <a:p>
            <a:pPr lvl="1"/>
            <a:r>
              <a:rPr lang="en-US" sz="1800" dirty="0"/>
              <a:t>Connect, Interact, Transmit</a:t>
            </a:r>
          </a:p>
          <a:p>
            <a:pPr lvl="1"/>
            <a:r>
              <a:rPr lang="en-US" sz="1800" dirty="0"/>
              <a:t>Huge spike in traffic/engagement for third-party sites and Facebook</a:t>
            </a:r>
            <a:endParaRPr lang="en-US" sz="1800" dirty="0" smtClean="0"/>
          </a:p>
          <a:p>
            <a:r>
              <a:rPr lang="en-US" sz="2000" dirty="0" smtClean="0"/>
              <a:t>Social gaming: 30% share of virtual goods, subscriptions, and content</a:t>
            </a:r>
          </a:p>
          <a:p>
            <a:pPr lvl="1"/>
            <a:r>
              <a:rPr lang="en-US" sz="1800" dirty="0" smtClean="0"/>
              <a:t>$1.26 </a:t>
            </a:r>
            <a:r>
              <a:rPr lang="en-US" sz="1800" b="1" dirty="0" smtClean="0"/>
              <a:t>billion</a:t>
            </a:r>
            <a:r>
              <a:rPr lang="en-US" sz="1800" dirty="0" smtClean="0"/>
              <a:t> in first half of 2012 just from virtual </a:t>
            </a:r>
            <a:r>
              <a:rPr lang="en-US" sz="1800" dirty="0" smtClean="0"/>
              <a:t>goods</a:t>
            </a:r>
          </a:p>
          <a:p>
            <a:r>
              <a:rPr lang="en-US" sz="2000" dirty="0" smtClean="0"/>
              <a:t>Open </a:t>
            </a:r>
            <a:r>
              <a:rPr lang="en-US" sz="2000" dirty="0" smtClean="0"/>
              <a:t>Graph: Liking content on third-party sites</a:t>
            </a:r>
          </a:p>
          <a:p>
            <a:pPr lvl="1"/>
            <a:r>
              <a:rPr lang="en-US" sz="1800" dirty="0" smtClean="0"/>
              <a:t>Communicating that to your friends and send link</a:t>
            </a:r>
          </a:p>
          <a:p>
            <a:pPr lvl="1"/>
            <a:r>
              <a:rPr lang="en-US" sz="1800" dirty="0" smtClean="0"/>
              <a:t>Mobile apps created rapid growth in traffic, and discover </a:t>
            </a:r>
            <a:br>
              <a:rPr lang="en-US" sz="1800" dirty="0" smtClean="0"/>
            </a:br>
            <a:r>
              <a:rPr lang="en-US" sz="1800" dirty="0" smtClean="0"/>
              <a:t>and share apps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375DB0"/>
                </a:solidFill>
              </a:rPr>
              <a:t>PROS vs. CONS</a:t>
            </a:r>
          </a:p>
          <a:p>
            <a:r>
              <a:rPr lang="en-US" sz="2000" dirty="0" smtClean="0"/>
              <a:t>Incorporates user activity into a larger strategy.  Connects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Facebook with activity on other sites.</a:t>
            </a:r>
          </a:p>
          <a:p>
            <a:r>
              <a:rPr lang="en-US" sz="2000" dirty="0" smtClean="0"/>
              <a:t>Not all integrated apps have been monetized.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197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75D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POTENTIAL DISRUPTORS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315200" cy="5410200"/>
          </a:xfrm>
        </p:spPr>
        <p:txBody>
          <a:bodyPr/>
          <a:lstStyle/>
          <a:p>
            <a:r>
              <a:rPr lang="en-US" sz="2000" dirty="0" smtClean="0"/>
              <a:t>What is their current competitive landscape?  What ecosystem(s) do they operate in?</a:t>
            </a:r>
          </a:p>
          <a:p>
            <a:pPr lvl="1"/>
            <a:r>
              <a:rPr lang="en-US" dirty="0" smtClean="0"/>
              <a:t>Technology?  Advertising?  Social Media?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companies pose the greatest threat to Facebook?</a:t>
            </a:r>
          </a:p>
          <a:p>
            <a:pPr lvl="1"/>
            <a:r>
              <a:rPr lang="en-US" dirty="0" smtClean="0"/>
              <a:t>Twitter</a:t>
            </a:r>
            <a:r>
              <a:rPr lang="en-US" dirty="0"/>
              <a:t>?</a:t>
            </a:r>
            <a:r>
              <a:rPr lang="en-US" dirty="0" smtClean="0"/>
              <a:t> Google? Snapchat?</a:t>
            </a:r>
          </a:p>
          <a:p>
            <a:pPr lvl="1"/>
            <a:r>
              <a:rPr lang="en-US" dirty="0" smtClean="0"/>
              <a:t>Can Graph Search be a disruptor to Google?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What other disruptive technologies are emerging?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impact will privacy concerns have on their business model?</a:t>
            </a:r>
          </a:p>
          <a:p>
            <a:pPr lvl="1"/>
            <a:r>
              <a:rPr lang="en-US" dirty="0" smtClean="0"/>
              <a:t>Greater user awareness, security breaches, legislation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Do their advertising mediums actually drive additional revenue for their customers?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408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BACKGROUND</vt:lpstr>
      <vt:lpstr>ADVERTISING PRODUCTS</vt:lpstr>
      <vt:lpstr>PLATFORM </vt:lpstr>
      <vt:lpstr>POTENTIAL DISRUPTORS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Jeunetta Lewis</dc:creator>
  <cp:keywords/>
  <dc:description/>
  <cp:lastModifiedBy>Jeunetta Lewis</cp:lastModifiedBy>
  <cp:revision>290</cp:revision>
  <dcterms:created xsi:type="dcterms:W3CDTF">2013-05-16T04:33:23Z</dcterms:created>
  <dcterms:modified xsi:type="dcterms:W3CDTF">2014-10-04T14:27:51Z</dcterms:modified>
  <cp:category/>
</cp:coreProperties>
</file>