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2" r:id="rId4"/>
    <p:sldId id="259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126" autoAdjust="0"/>
  </p:normalViewPr>
  <p:slideViewPr>
    <p:cSldViewPr snapToGrid="0" snapToObjects="1">
      <p:cViewPr varScale="1">
        <p:scale>
          <a:sx n="99" d="100"/>
          <a:sy n="99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A774D-1914-4BFA-BE8B-5F69C4EC9D1B}" type="datetimeFigureOut">
              <a:rPr lang="en-US" smtClean="0"/>
              <a:t>10/4/14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0C18B-7AB5-4F73-BF95-BC7A2A7D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45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9D4BD-AF0C-4208-A5C5-EFA48000A9AB}" type="datetimeFigureOut">
              <a:rPr lang="en-US" smtClean="0"/>
              <a:t>10/4/14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313CE-1284-4D20-8519-0D91B467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68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6EA0-084F-4CA1-B06B-52330A077173}" type="datetime5">
              <a:rPr lang="en-US" smtClean="0"/>
              <a:t>4-Oct-14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6779-8A7E-4468-9017-297188CB9E37}" type="datetime5">
              <a:rPr lang="en-US" smtClean="0"/>
              <a:t>4-Oct-14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542A-33E9-4C6A-87D3-6139CEAE6585}" type="datetime5">
              <a:rPr lang="en-US" smtClean="0"/>
              <a:t>4-Oct-14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0367-FEAC-44EE-AC6D-18594894BA02}" type="datetime5">
              <a:rPr lang="en-US" smtClean="0"/>
              <a:t>4-Oct-14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0950-7CAA-4A42-88E6-BFBBF84E67DC}" type="datetime5">
              <a:rPr lang="en-US" smtClean="0"/>
              <a:t>4-Oct-14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D0BE-1E8A-4FCA-BDB5-7F7C40CCDEE8}" type="datetime5">
              <a:rPr lang="en-US" smtClean="0"/>
              <a:t>4-Oct-14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8B5E-F8B0-49D4-9235-E778F70614BA}" type="datetime5">
              <a:rPr lang="en-US" smtClean="0"/>
              <a:t>4-Oct-14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8C4A-51F3-4BB9-8DAE-F85F04D487CA}" type="datetime5">
              <a:rPr lang="en-US" smtClean="0"/>
              <a:t>4-Oct-14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4969-DA61-4A42-BC69-F6126D32E077}" type="datetime5">
              <a:rPr lang="en-US" smtClean="0"/>
              <a:t>4-Oct-14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0F4A-339A-419C-B129-B7160A808B5B}" type="datetime5">
              <a:rPr lang="en-US" smtClean="0"/>
              <a:t>4-Oct-14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567F-A93B-4669-894E-760D2F455BE5}" type="datetime5">
              <a:rPr lang="en-US" smtClean="0"/>
              <a:t>4-Oct-14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61" t="7513" r="1847" b="7136"/>
          <a:stretch/>
        </p:blipFill>
        <p:spPr>
          <a:xfrm>
            <a:off x="2467744" y="507375"/>
            <a:ext cx="5007643" cy="2927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1481" y="3312257"/>
            <a:ext cx="7086600" cy="1847850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Managing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</a:rPr>
              <a:t>the e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Book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</a:rPr>
              <a:t>Revolution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481" y="5238198"/>
            <a:ext cx="7086600" cy="1277669"/>
          </a:xfrm>
        </p:spPr>
        <p:txBody>
          <a:bodyPr/>
          <a:lstStyle/>
          <a:p>
            <a:r>
              <a:rPr lang="en-US" dirty="0" smtClean="0"/>
              <a:t>Gerson | Coforio</a:t>
            </a:r>
          </a:p>
          <a:p>
            <a:r>
              <a:rPr lang="en-US" dirty="0" smtClean="0"/>
              <a:t>Managing Information in the Enterprise</a:t>
            </a:r>
          </a:p>
          <a:p>
            <a:r>
              <a:rPr lang="en-US" dirty="0" smtClean="0"/>
              <a:t>Temple University EMBA</a:t>
            </a:r>
          </a:p>
          <a:p>
            <a:r>
              <a:rPr lang="en-US" dirty="0" smtClean="0"/>
              <a:t>October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6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We’ll Review</a:t>
            </a:r>
          </a:p>
          <a:p>
            <a:r>
              <a:rPr lang="en-US" dirty="0" smtClean="0"/>
              <a:t>Original information industry… ripe for change</a:t>
            </a:r>
          </a:p>
          <a:p>
            <a:r>
              <a:rPr lang="en-US" dirty="0" smtClean="0"/>
              <a:t>We’ll lay out its evolution and where it stands today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Key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Should </a:t>
            </a:r>
            <a:r>
              <a:rPr lang="en-US" dirty="0" smtClean="0"/>
              <a:t>B&amp;N operate </a:t>
            </a:r>
            <a:r>
              <a:rPr lang="en-US" dirty="0"/>
              <a:t>both brick-and-mortar and digital businesses under the same roof, or spin off the </a:t>
            </a:r>
            <a:r>
              <a:rPr lang="en-US" dirty="0" smtClean="0"/>
              <a:t>digital?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Should B&amp;N </a:t>
            </a:r>
            <a:r>
              <a:rPr lang="en-US" dirty="0" smtClean="0"/>
              <a:t>pursue </a:t>
            </a:r>
            <a:r>
              <a:rPr lang="en-US" dirty="0"/>
              <a:t>a proprietary e-book solution </a:t>
            </a:r>
            <a:r>
              <a:rPr lang="en-US" dirty="0" smtClean="0"/>
              <a:t>or </a:t>
            </a:r>
            <a:r>
              <a:rPr lang="en-US" dirty="0"/>
              <a:t>collaborate more with industry </a:t>
            </a:r>
            <a:r>
              <a:rPr lang="en-US" dirty="0" smtClean="0"/>
              <a:t>players (Apple, Google)?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Timeline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925975" y="2122932"/>
            <a:ext cx="7708739" cy="3540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925975" y="4588359"/>
            <a:ext cx="7708739" cy="3540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88962" y="1875099"/>
            <a:ext cx="0" cy="247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88962" y="1451596"/>
            <a:ext cx="13079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1873</a:t>
            </a:r>
            <a:endParaRPr lang="en-US" dirty="0" smtClean="0"/>
          </a:p>
          <a:p>
            <a:r>
              <a:rPr lang="en-US" sz="1000" dirty="0" smtClean="0"/>
              <a:t>Barnes and Noble founded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268512" y="1865449"/>
            <a:ext cx="0" cy="247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8512" y="1441946"/>
            <a:ext cx="13079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1987</a:t>
            </a:r>
          </a:p>
          <a:p>
            <a:r>
              <a:rPr lang="en-US" sz="1000" dirty="0" smtClean="0"/>
              <a:t>B&amp;N purchases </a:t>
            </a:r>
          </a:p>
          <a:p>
            <a:r>
              <a:rPr lang="en-US" sz="1000" dirty="0" smtClean="0"/>
              <a:t>B. Dalton</a:t>
            </a:r>
            <a:endParaRPr lang="en-US" sz="1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73287" y="2480849"/>
            <a:ext cx="0" cy="247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3287" y="2393021"/>
            <a:ext cx="1743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1993</a:t>
            </a:r>
          </a:p>
          <a:p>
            <a:r>
              <a:rPr lang="en-US" sz="1000" dirty="0" smtClean="0"/>
              <a:t>Opens first location with an in-store Starbucks</a:t>
            </a:r>
          </a:p>
          <a:p>
            <a:endParaRPr lang="en-US" sz="1000" dirty="0" smtClean="0"/>
          </a:p>
          <a:p>
            <a:r>
              <a:rPr lang="en-US" sz="1000" dirty="0" smtClean="0"/>
              <a:t>Goes public and trades higher than anticipated at $29.25 instead of $17</a:t>
            </a:r>
            <a:endParaRPr lang="en-US" sz="1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914087" y="1867374"/>
            <a:ext cx="0" cy="247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14087" y="1443871"/>
            <a:ext cx="118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1996</a:t>
            </a:r>
          </a:p>
          <a:p>
            <a:r>
              <a:rPr lang="en-US" sz="1000" dirty="0" smtClean="0"/>
              <a:t>B&amp;N  is world’s largest bookstore</a:t>
            </a:r>
            <a:endParaRPr lang="en-US" sz="1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015637" y="1869299"/>
            <a:ext cx="0" cy="247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15637" y="1445796"/>
            <a:ext cx="1197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1997</a:t>
            </a:r>
          </a:p>
          <a:p>
            <a:r>
              <a:rPr lang="en-US" sz="1000" dirty="0" smtClean="0"/>
              <a:t>B&amp;N launches</a:t>
            </a:r>
          </a:p>
          <a:p>
            <a:r>
              <a:rPr lang="en-US" sz="1000" dirty="0" smtClean="0"/>
              <a:t>online store </a:t>
            </a:r>
            <a:endParaRPr lang="en-US" sz="1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90887" y="4319349"/>
            <a:ext cx="0" cy="247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90886" y="3733796"/>
            <a:ext cx="1686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2006</a:t>
            </a:r>
          </a:p>
          <a:p>
            <a:r>
              <a:rPr lang="en-US" sz="1000" dirty="0" smtClean="0"/>
              <a:t>Sony releases PRS-500 to read e-books in proprietary format</a:t>
            </a:r>
            <a:endParaRPr lang="en-US" sz="1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948412" y="4946324"/>
            <a:ext cx="0" cy="247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48411" y="4951096"/>
            <a:ext cx="1686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</a:t>
            </a:r>
          </a:p>
          <a:p>
            <a:r>
              <a:rPr lang="en-US" sz="1000" dirty="0" smtClean="0"/>
              <a:t>Amazon releases new Kindle that can download e-books in Kindle format directly from device</a:t>
            </a:r>
          </a:p>
          <a:p>
            <a:endParaRPr lang="en-US" sz="1000" dirty="0" smtClean="0"/>
          </a:p>
          <a:p>
            <a:r>
              <a:rPr lang="en-US" sz="1000" dirty="0" smtClean="0"/>
              <a:t>Books sold at discount – raises concern </a:t>
            </a:r>
            <a:endParaRPr lang="en-US" sz="10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19962" y="4946324"/>
            <a:ext cx="0" cy="247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19961" y="4951096"/>
            <a:ext cx="16860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</a:p>
          <a:p>
            <a:r>
              <a:rPr lang="en-US" sz="1000" dirty="0" smtClean="0"/>
              <a:t>Apple releases </a:t>
            </a:r>
            <a:r>
              <a:rPr lang="en-US" sz="1000" dirty="0" err="1" smtClean="0"/>
              <a:t>iPad</a:t>
            </a:r>
            <a:r>
              <a:rPr lang="en-US" sz="1000" dirty="0" smtClean="0"/>
              <a:t>, books sold exclusively through Apple’s </a:t>
            </a:r>
            <a:r>
              <a:rPr lang="en-US" sz="1000" dirty="0" err="1" smtClean="0"/>
              <a:t>iBookstore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Apple introduces Agency compensation model</a:t>
            </a:r>
            <a:endParaRPr lang="en-US" sz="1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467212" y="4321274"/>
            <a:ext cx="0" cy="247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67211" y="3735721"/>
            <a:ext cx="1686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</a:p>
          <a:p>
            <a:r>
              <a:rPr lang="en-US" sz="1000" dirty="0" smtClean="0"/>
              <a:t>Google scans 12MM in and out of print books to open source Android platform</a:t>
            </a:r>
            <a:endParaRPr lang="en-US" sz="10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929662" y="4323199"/>
            <a:ext cx="0" cy="247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29661" y="3737646"/>
            <a:ext cx="1686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</a:t>
            </a:r>
          </a:p>
          <a:p>
            <a:r>
              <a:rPr lang="en-US" sz="1000" dirty="0" smtClean="0"/>
              <a:t>Barnes and Noble begins selling the nook in time for holiday season</a:t>
            </a:r>
            <a:endParaRPr lang="en-US" sz="1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101212" y="4948249"/>
            <a:ext cx="0" cy="247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01211" y="4953021"/>
            <a:ext cx="18460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</a:t>
            </a:r>
          </a:p>
          <a:p>
            <a:r>
              <a:rPr lang="en-US" sz="1000" dirty="0" smtClean="0"/>
              <a:t>Microsoft invests $300MM in B&amp;N digital and college bookstores</a:t>
            </a:r>
          </a:p>
          <a:p>
            <a:endParaRPr lang="en-US" sz="1000" dirty="0" smtClean="0"/>
          </a:p>
          <a:p>
            <a:r>
              <a:rPr lang="en-US" sz="1000" dirty="0" smtClean="0"/>
              <a:t>Microsoft includes preloaded Nook app in Windows 8 operating system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381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Information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649" y="1801905"/>
            <a:ext cx="4866135" cy="4703067"/>
          </a:xfrm>
        </p:spPr>
        <p:txBody>
          <a:bodyPr>
            <a:normAutofit fontScale="77500" lnSpcReduction="20000"/>
          </a:bodyPr>
          <a:lstStyle/>
          <a:p>
            <a:pPr marL="282575" lvl="1" indent="0">
              <a:buNone/>
            </a:pPr>
            <a:r>
              <a:rPr lang="en-US" sz="2400" dirty="0" smtClean="0"/>
              <a:t>Format Standards:</a:t>
            </a:r>
          </a:p>
          <a:p>
            <a:pPr marL="468313" lvl="1" indent="-236538"/>
            <a:r>
              <a:rPr lang="en-US" sz="2400" dirty="0" smtClean="0"/>
              <a:t>Refers to the way a piece of content is digitally encoded into an electronic file</a:t>
            </a:r>
          </a:p>
          <a:p>
            <a:pPr marL="468313" lvl="1" indent="-236538"/>
            <a:r>
              <a:rPr lang="en-US" sz="2400" dirty="0" smtClean="0"/>
              <a:t>To read a particular format, a user needs software capable of interpreting the format</a:t>
            </a:r>
          </a:p>
          <a:p>
            <a:pPr marL="282575" lvl="1" indent="0">
              <a:buNone/>
            </a:pPr>
            <a:endParaRPr lang="en-US" sz="2400" dirty="0" smtClean="0"/>
          </a:p>
          <a:p>
            <a:pPr marL="282575" lvl="1" indent="0">
              <a:buNone/>
            </a:pPr>
            <a:r>
              <a:rPr lang="en-US" sz="2400" dirty="0" smtClean="0"/>
              <a:t>Digital Rights Management:</a:t>
            </a:r>
          </a:p>
          <a:p>
            <a:pPr marL="468313" lvl="1" indent="-236538"/>
            <a:r>
              <a:rPr lang="en-US" sz="2400" dirty="0" smtClean="0"/>
              <a:t>Refers to any of a number of systems by which a content owner can restrict third-party access to owned content</a:t>
            </a:r>
          </a:p>
          <a:p>
            <a:pPr marL="468313" lvl="1" indent="-236538"/>
            <a:r>
              <a:rPr lang="en-US" sz="2400" dirty="0" smtClean="0"/>
              <a:t>Can be an integral part of a file format, or can be added to formats that permit it</a:t>
            </a:r>
          </a:p>
          <a:p>
            <a:pPr marL="468313" lvl="1" indent="-236538"/>
            <a:r>
              <a:rPr lang="en-US" sz="2400" dirty="0" smtClean="0"/>
              <a:t>Content with DRM can be restricted in many ways: only readable on devices registered to the same individual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9935" y="1801906"/>
            <a:ext cx="2523281" cy="9412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Sony Reader </a:t>
            </a:r>
          </a:p>
          <a:p>
            <a:pPr algn="ctr"/>
            <a:r>
              <a:rPr lang="en-US" sz="1200" dirty="0" err="1" smtClean="0"/>
              <a:t>BBeB</a:t>
            </a:r>
            <a:r>
              <a:rPr lang="en-US" sz="1200" dirty="0" smtClean="0"/>
              <a:t> | Broadband E-Book Format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5870285" y="2926606"/>
            <a:ext cx="2523281" cy="9412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Amazon Kindle</a:t>
            </a:r>
          </a:p>
          <a:p>
            <a:pPr algn="ctr"/>
            <a:r>
              <a:rPr lang="en-US" sz="1200" dirty="0" smtClean="0"/>
              <a:t>Kindle E-Book Format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860635" y="4051306"/>
            <a:ext cx="2523281" cy="9412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iPad</a:t>
            </a:r>
            <a:endParaRPr lang="en-US" dirty="0" smtClean="0"/>
          </a:p>
          <a:p>
            <a:pPr algn="ctr"/>
            <a:r>
              <a:rPr lang="en-US" sz="1200" dirty="0" smtClean="0"/>
              <a:t>Apple </a:t>
            </a:r>
            <a:r>
              <a:rPr lang="en-US" sz="1200" dirty="0" err="1" smtClean="0"/>
              <a:t>ePub</a:t>
            </a:r>
            <a:r>
              <a:rPr lang="en-US" sz="1200" dirty="0" smtClean="0"/>
              <a:t> Format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850985" y="5176006"/>
            <a:ext cx="2523281" cy="9412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Nook</a:t>
            </a:r>
          </a:p>
          <a:p>
            <a:pPr algn="ctr"/>
            <a:r>
              <a:rPr lang="en-US" sz="1200" dirty="0" smtClean="0"/>
              <a:t>Barnes and Noble </a:t>
            </a:r>
            <a:r>
              <a:rPr lang="en-US" sz="1200" dirty="0" err="1" smtClean="0"/>
              <a:t>ePub</a:t>
            </a:r>
            <a:r>
              <a:rPr lang="en-US" sz="1200" dirty="0" smtClean="0"/>
              <a:t> Format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654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93847" y="3351820"/>
            <a:ext cx="4004839" cy="29795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91922" y="1875097"/>
            <a:ext cx="4004839" cy="13426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5" y="1801906"/>
            <a:ext cx="3645022" cy="4324257"/>
          </a:xfrm>
        </p:spPr>
        <p:txBody>
          <a:bodyPr>
            <a:normAutofit fontScale="85000" lnSpcReduction="20000"/>
          </a:bodyPr>
          <a:lstStyle/>
          <a:p>
            <a:pPr marL="282575" lvl="1" indent="0">
              <a:buNone/>
            </a:pPr>
            <a:r>
              <a:rPr lang="en-US" sz="2400" dirty="0" smtClean="0"/>
              <a:t>B&amp;N </a:t>
            </a:r>
            <a:r>
              <a:rPr lang="en-US" sz="2400" dirty="0"/>
              <a:t>Main </a:t>
            </a:r>
            <a:r>
              <a:rPr lang="en-US" sz="2400" dirty="0" smtClean="0"/>
              <a:t>Bookselling Business Advantages:</a:t>
            </a:r>
          </a:p>
          <a:p>
            <a:pPr lvl="1"/>
            <a:r>
              <a:rPr lang="en-US" sz="2400" dirty="0" smtClean="0"/>
              <a:t>Their technology </a:t>
            </a:r>
            <a:r>
              <a:rPr lang="en-US" sz="2400" dirty="0"/>
              <a:t>allows lending </a:t>
            </a:r>
            <a:r>
              <a:rPr lang="en-US" sz="2400" dirty="0" err="1" smtClean="0"/>
              <a:t>ebooks</a:t>
            </a:r>
            <a:endParaRPr lang="en-US" sz="2400" dirty="0"/>
          </a:p>
          <a:p>
            <a:pPr lvl="1"/>
            <a:r>
              <a:rPr lang="en-US" sz="2400" dirty="0" smtClean="0"/>
              <a:t>They create </a:t>
            </a:r>
            <a:r>
              <a:rPr lang="en-US" sz="2400" dirty="0" smtClean="0"/>
              <a:t>a book reading experience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ffer </a:t>
            </a:r>
            <a:r>
              <a:rPr lang="en-US" sz="2400" dirty="0" smtClean="0"/>
              <a:t>online author </a:t>
            </a:r>
            <a:r>
              <a:rPr lang="en-US" sz="2400" dirty="0"/>
              <a:t>chat sessions</a:t>
            </a:r>
          </a:p>
          <a:p>
            <a:pPr lvl="1"/>
            <a:r>
              <a:rPr lang="en-US" sz="2400" dirty="0" smtClean="0"/>
              <a:t>Provide book </a:t>
            </a:r>
            <a:r>
              <a:rPr lang="en-US" sz="2400" dirty="0"/>
              <a:t>reviews</a:t>
            </a:r>
          </a:p>
          <a:p>
            <a:pPr lvl="1"/>
            <a:r>
              <a:rPr lang="en-US" sz="2400" dirty="0" smtClean="0"/>
              <a:t>In store coffee shops and comfortable reading spaces</a:t>
            </a:r>
          </a:p>
          <a:p>
            <a:pPr lvl="1"/>
            <a:r>
              <a:rPr lang="en-US" sz="2400" dirty="0" smtClean="0"/>
              <a:t>Relationships </a:t>
            </a:r>
            <a:r>
              <a:rPr lang="en-US" sz="2400" dirty="0"/>
              <a:t>in the book industry – publishers, </a:t>
            </a:r>
            <a:r>
              <a:rPr lang="en-US" sz="2400" dirty="0" smtClean="0"/>
              <a:t>authors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34047" y="2044981"/>
            <a:ext cx="4062714" cy="4598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82575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 to producing an eBook reader: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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benefits of vertical integration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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Greater control over product quality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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profitability</a:t>
            </a:r>
          </a:p>
          <a:p>
            <a:pPr marL="282575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2575" lvl="1">
              <a:spcBef>
                <a:spcPts val="600"/>
              </a:spcBef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to producing an eBook reader: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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 competitive tech market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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wars with larger firms, such as Amazon and Apple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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Intellectual competency to produce technology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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Necessary infrastructure to produce technology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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competition, requires efficient supply chain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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Fleeting profitability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54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B&amp;N differentiates itself from Amazon by providing the ultimate improved library experience</a:t>
            </a:r>
          </a:p>
          <a:p>
            <a:r>
              <a:rPr lang="en-US" dirty="0" smtClean="0"/>
              <a:t>Customers can enjoy that same book lover experience while purchasing books electronically</a:t>
            </a:r>
          </a:p>
          <a:p>
            <a:pPr lvl="1"/>
            <a:r>
              <a:rPr lang="en-US" dirty="0" smtClean="0"/>
              <a:t>Smaller stores with same store features</a:t>
            </a:r>
          </a:p>
          <a:p>
            <a:pPr lvl="1"/>
            <a:r>
              <a:rPr lang="en-US" dirty="0" smtClean="0"/>
              <a:t>Stores and coffee shops offer access to unlimited electronic content for a fee</a:t>
            </a:r>
          </a:p>
          <a:p>
            <a:pPr lvl="1"/>
            <a:r>
              <a:rPr lang="en-US" dirty="0" smtClean="0"/>
              <a:t>Author meet and greets, exclusive content</a:t>
            </a:r>
          </a:p>
          <a:p>
            <a:pPr lvl="1"/>
            <a:r>
              <a:rPr lang="en-US" dirty="0" smtClean="0"/>
              <a:t>Book reviews and other expert advice</a:t>
            </a:r>
          </a:p>
          <a:p>
            <a:r>
              <a:rPr lang="en-US" dirty="0" smtClean="0"/>
              <a:t>Hardware is a commodity</a:t>
            </a:r>
            <a:r>
              <a:rPr lang="en-US" dirty="0"/>
              <a:t> </a:t>
            </a:r>
            <a:r>
              <a:rPr lang="en-US" dirty="0" smtClean="0"/>
              <a:t>with fleeting profits | Barnes and Noble should evaluate corporate identity of “book selling” vs. “content delivery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Remember those key questions: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dirty="0" smtClean="0"/>
              <a:t>Split brick-and-mortar and digital bookselling businesses?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dirty="0" smtClean="0"/>
              <a:t>Compete </a:t>
            </a:r>
            <a:r>
              <a:rPr lang="en-US" dirty="0" smtClean="0"/>
              <a:t>with own </a:t>
            </a:r>
            <a:r>
              <a:rPr lang="en-US" dirty="0" err="1" smtClean="0"/>
              <a:t>ebook</a:t>
            </a:r>
            <a:r>
              <a:rPr lang="en-US" dirty="0" smtClean="0"/>
              <a:t> device or collaborate?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537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140</TotalTime>
  <Words>591</Words>
  <Application>Microsoft Macintosh PowerPoint</Application>
  <PresentationFormat>On-screen Show (4:3)</PresentationFormat>
  <Paragraphs>95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Tradition</vt:lpstr>
      <vt:lpstr>Managing the eBook Revolution </vt:lpstr>
      <vt:lpstr>Overview</vt:lpstr>
      <vt:lpstr>Case Timeline</vt:lpstr>
      <vt:lpstr>Key Information Technology</vt:lpstr>
      <vt:lpstr>Competitive Position</vt:lpstr>
      <vt:lpstr>Final Considerations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the E-Book Revolution</dc:title>
  <dc:creator>Christopher Coforio</dc:creator>
  <cp:lastModifiedBy>Christopher Coforio</cp:lastModifiedBy>
  <cp:revision>10</cp:revision>
  <dcterms:created xsi:type="dcterms:W3CDTF">2014-10-03T21:24:08Z</dcterms:created>
  <dcterms:modified xsi:type="dcterms:W3CDTF">2014-10-04T16:32:35Z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XPAuthor">
    <vt:lpwstr>Lyssa A Gerson</vt:lpwstr>
  </property>
  <property fmtid="{D5CDD505-2E9C-101B-9397-08002B2CF9AE}" pid="3" name="AXPDataClassification">
    <vt:lpwstr>AXP Public</vt:lpwstr>
  </property>
  <property fmtid="{D5CDD505-2E9C-101B-9397-08002B2CF9AE}" pid="4" name="AXPDataClassificationForSearch">
    <vt:lpwstr>AXPPublic_UniqueSearchString</vt:lpwstr>
  </property>
  <property fmtid="{D5CDD505-2E9C-101B-9397-08002B2CF9AE}" pid="5" name="AXPLastAuthor">
    <vt:lpwstr>Lyssa A Gerson</vt:lpwstr>
  </property>
</Properties>
</file>