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56" r:id="rId2"/>
    <p:sldId id="363" r:id="rId3"/>
    <p:sldId id="335" r:id="rId4"/>
    <p:sldId id="337" r:id="rId5"/>
    <p:sldId id="338" r:id="rId6"/>
    <p:sldId id="339" r:id="rId7"/>
    <p:sldId id="340" r:id="rId8"/>
    <p:sldId id="305" r:id="rId9"/>
    <p:sldId id="299" r:id="rId10"/>
    <p:sldId id="306" r:id="rId11"/>
    <p:sldId id="318" r:id="rId12"/>
    <p:sldId id="327" r:id="rId13"/>
    <p:sldId id="307" r:id="rId14"/>
    <p:sldId id="341" r:id="rId15"/>
    <p:sldId id="364" r:id="rId16"/>
    <p:sldId id="362" r:id="rId17"/>
    <p:sldId id="349" r:id="rId18"/>
    <p:sldId id="350" r:id="rId19"/>
    <p:sldId id="351" r:id="rId20"/>
    <p:sldId id="352" r:id="rId21"/>
    <p:sldId id="353" r:id="rId22"/>
    <p:sldId id="354" r:id="rId23"/>
    <p:sldId id="356" r:id="rId24"/>
    <p:sldId id="357" r:id="rId25"/>
    <p:sldId id="358" r:id="rId26"/>
    <p:sldId id="347" r:id="rId27"/>
    <p:sldId id="312" r:id="rId28"/>
    <p:sldId id="267" r:id="rId29"/>
    <p:sldId id="328"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5620"/>
    <p:restoredTop sz="92335" autoAdjust="0"/>
  </p:normalViewPr>
  <p:slideViewPr>
    <p:cSldViewPr>
      <p:cViewPr>
        <p:scale>
          <a:sx n="100" d="100"/>
          <a:sy n="100" d="100"/>
        </p:scale>
        <p:origin x="-536" y="-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3B1A3D-75A2-45C8-AC5F-8A1F19009E22}" type="doc">
      <dgm:prSet loTypeId="urn:microsoft.com/office/officeart/2005/8/layout/vList5" loCatId="list" qsTypeId="urn:microsoft.com/office/officeart/2005/8/quickstyle/simple1" qsCatId="simple" csTypeId="urn:microsoft.com/office/officeart/2005/8/colors/colorful1#4" csCatId="colorful" phldr="1"/>
      <dgm:spPr/>
      <dgm:t>
        <a:bodyPr/>
        <a:lstStyle/>
        <a:p>
          <a:endParaRPr lang="en-US"/>
        </a:p>
      </dgm:t>
    </dgm:pt>
    <dgm:pt modelId="{9E37EDBC-4910-467A-9238-A9485B6A1083}">
      <dgm:prSet phldrT="[Text]"/>
      <dgm:spPr/>
      <dgm:t>
        <a:bodyPr/>
        <a:lstStyle/>
        <a:p>
          <a:r>
            <a:rPr lang="en-US" dirty="0" smtClean="0"/>
            <a:t>40%</a:t>
          </a:r>
          <a:endParaRPr lang="en-US" dirty="0"/>
        </a:p>
      </dgm:t>
    </dgm:pt>
    <dgm:pt modelId="{FBB946D5-EC16-465F-88A8-4DF708593247}" type="parTrans" cxnId="{5FE84FFB-F499-4C4B-8455-DA1D76F194D1}">
      <dgm:prSet/>
      <dgm:spPr/>
      <dgm:t>
        <a:bodyPr/>
        <a:lstStyle/>
        <a:p>
          <a:endParaRPr lang="en-US"/>
        </a:p>
      </dgm:t>
    </dgm:pt>
    <dgm:pt modelId="{F2231FFB-382E-4617-8D06-26228F84F516}" type="sibTrans" cxnId="{5FE84FFB-F499-4C4B-8455-DA1D76F194D1}">
      <dgm:prSet/>
      <dgm:spPr/>
      <dgm:t>
        <a:bodyPr/>
        <a:lstStyle/>
        <a:p>
          <a:endParaRPr lang="en-US"/>
        </a:p>
      </dgm:t>
    </dgm:pt>
    <dgm:pt modelId="{5FF00344-A590-4959-B9B2-0AA9CFEF1405}">
      <dgm:prSet phldrT="[Text]"/>
      <dgm:spPr/>
      <dgm:t>
        <a:bodyPr/>
        <a:lstStyle/>
        <a:p>
          <a:r>
            <a:rPr lang="en-US" dirty="0" smtClean="0"/>
            <a:t>61%</a:t>
          </a:r>
          <a:endParaRPr lang="en-US" dirty="0"/>
        </a:p>
      </dgm:t>
    </dgm:pt>
    <dgm:pt modelId="{D94BF4EE-7A0A-419E-B937-579D1ADC6C37}" type="parTrans" cxnId="{C55CD3E2-9A1D-4AB2-A1A5-F118B5F94F23}">
      <dgm:prSet/>
      <dgm:spPr/>
      <dgm:t>
        <a:bodyPr/>
        <a:lstStyle/>
        <a:p>
          <a:endParaRPr lang="en-US"/>
        </a:p>
      </dgm:t>
    </dgm:pt>
    <dgm:pt modelId="{5975B8CA-F664-4DEE-88A5-1B6BD5AE0B06}" type="sibTrans" cxnId="{C55CD3E2-9A1D-4AB2-A1A5-F118B5F94F23}">
      <dgm:prSet/>
      <dgm:spPr/>
      <dgm:t>
        <a:bodyPr/>
        <a:lstStyle/>
        <a:p>
          <a:endParaRPr lang="en-US"/>
        </a:p>
      </dgm:t>
    </dgm:pt>
    <dgm:pt modelId="{4D2123CA-70BE-4866-A6A0-C547A7DCFAA1}">
      <dgm:prSet phldrT="[Text]"/>
      <dgm:spPr/>
      <dgm:t>
        <a:bodyPr/>
        <a:lstStyle/>
        <a:p>
          <a:r>
            <a:rPr lang="en-US" dirty="0" smtClean="0"/>
            <a:t>Say this is because there is “no good data”</a:t>
          </a:r>
          <a:endParaRPr lang="en-US" dirty="0"/>
        </a:p>
      </dgm:t>
    </dgm:pt>
    <dgm:pt modelId="{9949B1D0-7CB1-4FB7-B304-7AF5ADEF69D8}" type="parTrans" cxnId="{943FAC81-C8C1-4B63-9866-1FB91D872A28}">
      <dgm:prSet/>
      <dgm:spPr/>
      <dgm:t>
        <a:bodyPr/>
        <a:lstStyle/>
        <a:p>
          <a:endParaRPr lang="en-US"/>
        </a:p>
      </dgm:t>
    </dgm:pt>
    <dgm:pt modelId="{77107E40-4C4F-48FE-9846-906F461A1529}" type="sibTrans" cxnId="{943FAC81-C8C1-4B63-9866-1FB91D872A28}">
      <dgm:prSet/>
      <dgm:spPr/>
      <dgm:t>
        <a:bodyPr/>
        <a:lstStyle/>
        <a:p>
          <a:endParaRPr lang="en-US"/>
        </a:p>
      </dgm:t>
    </dgm:pt>
    <dgm:pt modelId="{082163D7-6523-4638-A146-03A227D4BEA0}">
      <dgm:prSet phldrT="[Text]"/>
      <dgm:spPr/>
      <dgm:t>
        <a:bodyPr/>
        <a:lstStyle/>
        <a:p>
          <a:r>
            <a:rPr lang="en-US" dirty="0" smtClean="0"/>
            <a:t>72%</a:t>
          </a:r>
          <a:endParaRPr lang="en-US" dirty="0"/>
        </a:p>
      </dgm:t>
    </dgm:pt>
    <dgm:pt modelId="{24909C10-0915-4502-90C5-3D44C055B195}" type="parTrans" cxnId="{8481CD4E-310E-43AF-8C24-24F95B712AD6}">
      <dgm:prSet/>
      <dgm:spPr/>
      <dgm:t>
        <a:bodyPr/>
        <a:lstStyle/>
        <a:p>
          <a:endParaRPr lang="en-US"/>
        </a:p>
      </dgm:t>
    </dgm:pt>
    <dgm:pt modelId="{301681A9-B3D5-4ABE-AAE1-DD44E2AE17E2}" type="sibTrans" cxnId="{8481CD4E-310E-43AF-8C24-24F95B712AD6}">
      <dgm:prSet/>
      <dgm:spPr/>
      <dgm:t>
        <a:bodyPr/>
        <a:lstStyle/>
        <a:p>
          <a:endParaRPr lang="en-US"/>
        </a:p>
      </dgm:t>
    </dgm:pt>
    <dgm:pt modelId="{86371612-36C4-4D88-BC0D-F7295E72A903}">
      <dgm:prSet phldrT="[Text]"/>
      <dgm:spPr/>
      <dgm:t>
        <a:bodyPr/>
        <a:lstStyle/>
        <a:p>
          <a:r>
            <a:rPr lang="en-US" dirty="0" smtClean="0"/>
            <a:t>Want to increase their organization’s use of business intelligence</a:t>
          </a:r>
          <a:endParaRPr lang="en-US" dirty="0"/>
        </a:p>
      </dgm:t>
    </dgm:pt>
    <dgm:pt modelId="{46503C4F-38DC-45D8-AD57-CAA9EBFD2774}" type="parTrans" cxnId="{3979A68A-61D1-46E4-9BEA-CC596734AA5D}">
      <dgm:prSet/>
      <dgm:spPr/>
      <dgm:t>
        <a:bodyPr/>
        <a:lstStyle/>
        <a:p>
          <a:endParaRPr lang="en-US"/>
        </a:p>
      </dgm:t>
    </dgm:pt>
    <dgm:pt modelId="{FD345564-2A09-4E8D-B00C-A6852DD59C3F}" type="sibTrans" cxnId="{3979A68A-61D1-46E4-9BEA-CC596734AA5D}">
      <dgm:prSet/>
      <dgm:spPr/>
      <dgm:t>
        <a:bodyPr/>
        <a:lstStyle/>
        <a:p>
          <a:endParaRPr lang="en-US"/>
        </a:p>
      </dgm:t>
    </dgm:pt>
    <dgm:pt modelId="{22F5FE72-A295-4727-9705-4397091D70BF}">
      <dgm:prSet phldrT="[Text]"/>
      <dgm:spPr/>
      <dgm:t>
        <a:bodyPr/>
        <a:lstStyle/>
        <a:p>
          <a:r>
            <a:rPr lang="en-US" dirty="0" smtClean="0"/>
            <a:t>Of decisions by managers are made by using their “gut”</a:t>
          </a:r>
          <a:endParaRPr lang="en-US" dirty="0"/>
        </a:p>
      </dgm:t>
    </dgm:pt>
    <dgm:pt modelId="{61426E58-BBF5-4761-ABEE-25DE037BD920}" type="parTrans" cxnId="{D9231E79-45FC-4F11-B8C9-AF18BA68D773}">
      <dgm:prSet/>
      <dgm:spPr/>
      <dgm:t>
        <a:bodyPr/>
        <a:lstStyle/>
        <a:p>
          <a:endParaRPr lang="en-US"/>
        </a:p>
      </dgm:t>
    </dgm:pt>
    <dgm:pt modelId="{F516FC03-78D6-451E-930B-4862025E2A09}" type="sibTrans" cxnId="{D9231E79-45FC-4F11-B8C9-AF18BA68D773}">
      <dgm:prSet/>
      <dgm:spPr/>
      <dgm:t>
        <a:bodyPr/>
        <a:lstStyle/>
        <a:p>
          <a:endParaRPr lang="en-US"/>
        </a:p>
      </dgm:t>
    </dgm:pt>
    <dgm:pt modelId="{9F9E4A60-F380-4CBD-AA2B-0BBFC1E11031}" type="pres">
      <dgm:prSet presAssocID="{333B1A3D-75A2-45C8-AC5F-8A1F19009E22}" presName="Name0" presStyleCnt="0">
        <dgm:presLayoutVars>
          <dgm:dir/>
          <dgm:animLvl val="lvl"/>
          <dgm:resizeHandles val="exact"/>
        </dgm:presLayoutVars>
      </dgm:prSet>
      <dgm:spPr/>
      <dgm:t>
        <a:bodyPr/>
        <a:lstStyle/>
        <a:p>
          <a:endParaRPr lang="en-US"/>
        </a:p>
      </dgm:t>
    </dgm:pt>
    <dgm:pt modelId="{641635C1-D918-4FD9-B6AB-452F8DC4E16D}" type="pres">
      <dgm:prSet presAssocID="{9E37EDBC-4910-467A-9238-A9485B6A1083}" presName="linNode" presStyleCnt="0"/>
      <dgm:spPr/>
    </dgm:pt>
    <dgm:pt modelId="{3FD23D79-7D19-4498-A341-C4B63285A6F8}" type="pres">
      <dgm:prSet presAssocID="{9E37EDBC-4910-467A-9238-A9485B6A1083}" presName="parentText" presStyleLbl="node1" presStyleIdx="0" presStyleCnt="3">
        <dgm:presLayoutVars>
          <dgm:chMax val="1"/>
          <dgm:bulletEnabled val="1"/>
        </dgm:presLayoutVars>
      </dgm:prSet>
      <dgm:spPr/>
      <dgm:t>
        <a:bodyPr/>
        <a:lstStyle/>
        <a:p>
          <a:endParaRPr lang="en-US"/>
        </a:p>
      </dgm:t>
    </dgm:pt>
    <dgm:pt modelId="{430AD230-01E7-46B8-877A-020AD3122D7E}" type="pres">
      <dgm:prSet presAssocID="{9E37EDBC-4910-467A-9238-A9485B6A1083}" presName="descendantText" presStyleLbl="alignAccFollowNode1" presStyleIdx="0" presStyleCnt="3">
        <dgm:presLayoutVars>
          <dgm:bulletEnabled val="1"/>
        </dgm:presLayoutVars>
      </dgm:prSet>
      <dgm:spPr/>
      <dgm:t>
        <a:bodyPr/>
        <a:lstStyle/>
        <a:p>
          <a:endParaRPr lang="en-US"/>
        </a:p>
      </dgm:t>
    </dgm:pt>
    <dgm:pt modelId="{44801F4E-7394-4A5D-8EBE-915A9CDA51B6}" type="pres">
      <dgm:prSet presAssocID="{F2231FFB-382E-4617-8D06-26228F84F516}" presName="sp" presStyleCnt="0"/>
      <dgm:spPr/>
    </dgm:pt>
    <dgm:pt modelId="{68A1D928-774E-463D-A155-FE88D8B8183E}" type="pres">
      <dgm:prSet presAssocID="{5FF00344-A590-4959-B9B2-0AA9CFEF1405}" presName="linNode" presStyleCnt="0"/>
      <dgm:spPr/>
    </dgm:pt>
    <dgm:pt modelId="{2BDF3C75-67F9-4FE9-9C7D-72FE2FC6F5EB}" type="pres">
      <dgm:prSet presAssocID="{5FF00344-A590-4959-B9B2-0AA9CFEF1405}" presName="parentText" presStyleLbl="node1" presStyleIdx="1" presStyleCnt="3">
        <dgm:presLayoutVars>
          <dgm:chMax val="1"/>
          <dgm:bulletEnabled val="1"/>
        </dgm:presLayoutVars>
      </dgm:prSet>
      <dgm:spPr/>
      <dgm:t>
        <a:bodyPr/>
        <a:lstStyle/>
        <a:p>
          <a:endParaRPr lang="en-US"/>
        </a:p>
      </dgm:t>
    </dgm:pt>
    <dgm:pt modelId="{14A8AE12-EF77-45D8-AADB-2CA35E52F681}" type="pres">
      <dgm:prSet presAssocID="{5FF00344-A590-4959-B9B2-0AA9CFEF1405}" presName="descendantText" presStyleLbl="alignAccFollowNode1" presStyleIdx="1" presStyleCnt="3">
        <dgm:presLayoutVars>
          <dgm:bulletEnabled val="1"/>
        </dgm:presLayoutVars>
      </dgm:prSet>
      <dgm:spPr/>
      <dgm:t>
        <a:bodyPr/>
        <a:lstStyle/>
        <a:p>
          <a:endParaRPr lang="en-US"/>
        </a:p>
      </dgm:t>
    </dgm:pt>
    <dgm:pt modelId="{FAAFC60A-550D-4A3E-9663-C05053DC29CD}" type="pres">
      <dgm:prSet presAssocID="{5975B8CA-F664-4DEE-88A5-1B6BD5AE0B06}" presName="sp" presStyleCnt="0"/>
      <dgm:spPr/>
    </dgm:pt>
    <dgm:pt modelId="{6F08DF9B-0A24-4BB7-B647-FFC0206C46E3}" type="pres">
      <dgm:prSet presAssocID="{082163D7-6523-4638-A146-03A227D4BEA0}" presName="linNode" presStyleCnt="0"/>
      <dgm:spPr/>
    </dgm:pt>
    <dgm:pt modelId="{EAD5B317-BD58-41FA-ACA8-F7D690A83E0E}" type="pres">
      <dgm:prSet presAssocID="{082163D7-6523-4638-A146-03A227D4BEA0}" presName="parentText" presStyleLbl="node1" presStyleIdx="2" presStyleCnt="3">
        <dgm:presLayoutVars>
          <dgm:chMax val="1"/>
          <dgm:bulletEnabled val="1"/>
        </dgm:presLayoutVars>
      </dgm:prSet>
      <dgm:spPr/>
      <dgm:t>
        <a:bodyPr/>
        <a:lstStyle/>
        <a:p>
          <a:endParaRPr lang="en-US"/>
        </a:p>
      </dgm:t>
    </dgm:pt>
    <dgm:pt modelId="{F4BA0843-2421-4660-9282-5BBAC3038695}" type="pres">
      <dgm:prSet presAssocID="{082163D7-6523-4638-A146-03A227D4BEA0}" presName="descendantText" presStyleLbl="alignAccFollowNode1" presStyleIdx="2" presStyleCnt="3">
        <dgm:presLayoutVars>
          <dgm:bulletEnabled val="1"/>
        </dgm:presLayoutVars>
      </dgm:prSet>
      <dgm:spPr/>
      <dgm:t>
        <a:bodyPr/>
        <a:lstStyle/>
        <a:p>
          <a:endParaRPr lang="en-US"/>
        </a:p>
      </dgm:t>
    </dgm:pt>
  </dgm:ptLst>
  <dgm:cxnLst>
    <dgm:cxn modelId="{5B12E7B7-8F37-3340-9587-5C1B05CFE446}" type="presOf" srcId="{9E37EDBC-4910-467A-9238-A9485B6A1083}" destId="{3FD23D79-7D19-4498-A341-C4B63285A6F8}" srcOrd="0" destOrd="0" presId="urn:microsoft.com/office/officeart/2005/8/layout/vList5"/>
    <dgm:cxn modelId="{5FE84FFB-F499-4C4B-8455-DA1D76F194D1}" srcId="{333B1A3D-75A2-45C8-AC5F-8A1F19009E22}" destId="{9E37EDBC-4910-467A-9238-A9485B6A1083}" srcOrd="0" destOrd="0" parTransId="{FBB946D5-EC16-465F-88A8-4DF708593247}" sibTransId="{F2231FFB-382E-4617-8D06-26228F84F516}"/>
    <dgm:cxn modelId="{8481CD4E-310E-43AF-8C24-24F95B712AD6}" srcId="{333B1A3D-75A2-45C8-AC5F-8A1F19009E22}" destId="{082163D7-6523-4638-A146-03A227D4BEA0}" srcOrd="2" destOrd="0" parTransId="{24909C10-0915-4502-90C5-3D44C055B195}" sibTransId="{301681A9-B3D5-4ABE-AAE1-DD44E2AE17E2}"/>
    <dgm:cxn modelId="{F31DB8C0-6A94-7746-AFB2-EFDFA9470181}" type="presOf" srcId="{4D2123CA-70BE-4866-A6A0-C547A7DCFAA1}" destId="{14A8AE12-EF77-45D8-AADB-2CA35E52F681}" srcOrd="0" destOrd="0" presId="urn:microsoft.com/office/officeart/2005/8/layout/vList5"/>
    <dgm:cxn modelId="{BEEF59F2-593E-AC41-97FE-FC272FDDB450}" type="presOf" srcId="{22F5FE72-A295-4727-9705-4397091D70BF}" destId="{430AD230-01E7-46B8-877A-020AD3122D7E}" srcOrd="0" destOrd="0" presId="urn:microsoft.com/office/officeart/2005/8/layout/vList5"/>
    <dgm:cxn modelId="{3979A68A-61D1-46E4-9BEA-CC596734AA5D}" srcId="{082163D7-6523-4638-A146-03A227D4BEA0}" destId="{86371612-36C4-4D88-BC0D-F7295E72A903}" srcOrd="0" destOrd="0" parTransId="{46503C4F-38DC-45D8-AD57-CAA9EBFD2774}" sibTransId="{FD345564-2A09-4E8D-B00C-A6852DD59C3F}"/>
    <dgm:cxn modelId="{713F8A92-1812-FD4F-9443-368E446C3F01}" type="presOf" srcId="{082163D7-6523-4638-A146-03A227D4BEA0}" destId="{EAD5B317-BD58-41FA-ACA8-F7D690A83E0E}" srcOrd="0" destOrd="0" presId="urn:microsoft.com/office/officeart/2005/8/layout/vList5"/>
    <dgm:cxn modelId="{C55CD3E2-9A1D-4AB2-A1A5-F118B5F94F23}" srcId="{333B1A3D-75A2-45C8-AC5F-8A1F19009E22}" destId="{5FF00344-A590-4959-B9B2-0AA9CFEF1405}" srcOrd="1" destOrd="0" parTransId="{D94BF4EE-7A0A-419E-B937-579D1ADC6C37}" sibTransId="{5975B8CA-F664-4DEE-88A5-1B6BD5AE0B06}"/>
    <dgm:cxn modelId="{F7EAE643-3B65-A74B-B4CA-AAF99D6BB95E}" type="presOf" srcId="{5FF00344-A590-4959-B9B2-0AA9CFEF1405}" destId="{2BDF3C75-67F9-4FE9-9C7D-72FE2FC6F5EB}" srcOrd="0" destOrd="0" presId="urn:microsoft.com/office/officeart/2005/8/layout/vList5"/>
    <dgm:cxn modelId="{B712F0FE-9944-BF49-BC6A-85A9717570B8}" type="presOf" srcId="{333B1A3D-75A2-45C8-AC5F-8A1F19009E22}" destId="{9F9E4A60-F380-4CBD-AA2B-0BBFC1E11031}" srcOrd="0" destOrd="0" presId="urn:microsoft.com/office/officeart/2005/8/layout/vList5"/>
    <dgm:cxn modelId="{36DDBC23-8AA1-BF4A-ABCE-699A52B0E5D2}" type="presOf" srcId="{86371612-36C4-4D88-BC0D-F7295E72A903}" destId="{F4BA0843-2421-4660-9282-5BBAC3038695}" srcOrd="0" destOrd="0" presId="urn:microsoft.com/office/officeart/2005/8/layout/vList5"/>
    <dgm:cxn modelId="{943FAC81-C8C1-4B63-9866-1FB91D872A28}" srcId="{5FF00344-A590-4959-B9B2-0AA9CFEF1405}" destId="{4D2123CA-70BE-4866-A6A0-C547A7DCFAA1}" srcOrd="0" destOrd="0" parTransId="{9949B1D0-7CB1-4FB7-B304-7AF5ADEF69D8}" sibTransId="{77107E40-4C4F-48FE-9846-906F461A1529}"/>
    <dgm:cxn modelId="{D9231E79-45FC-4F11-B8C9-AF18BA68D773}" srcId="{9E37EDBC-4910-467A-9238-A9485B6A1083}" destId="{22F5FE72-A295-4727-9705-4397091D70BF}" srcOrd="0" destOrd="0" parTransId="{61426E58-BBF5-4761-ABEE-25DE037BD920}" sibTransId="{F516FC03-78D6-451E-930B-4862025E2A09}"/>
    <dgm:cxn modelId="{E0984EB0-F915-5B49-BBC6-BD5ECC418E8D}" type="presParOf" srcId="{9F9E4A60-F380-4CBD-AA2B-0BBFC1E11031}" destId="{641635C1-D918-4FD9-B6AB-452F8DC4E16D}" srcOrd="0" destOrd="0" presId="urn:microsoft.com/office/officeart/2005/8/layout/vList5"/>
    <dgm:cxn modelId="{BCD16C86-C46D-B743-A7EB-ADFBF2DAFCB0}" type="presParOf" srcId="{641635C1-D918-4FD9-B6AB-452F8DC4E16D}" destId="{3FD23D79-7D19-4498-A341-C4B63285A6F8}" srcOrd="0" destOrd="0" presId="urn:microsoft.com/office/officeart/2005/8/layout/vList5"/>
    <dgm:cxn modelId="{F5A6CB31-4B75-EA4C-9A2A-344229C2A567}" type="presParOf" srcId="{641635C1-D918-4FD9-B6AB-452F8DC4E16D}" destId="{430AD230-01E7-46B8-877A-020AD3122D7E}" srcOrd="1" destOrd="0" presId="urn:microsoft.com/office/officeart/2005/8/layout/vList5"/>
    <dgm:cxn modelId="{9229E36F-FD10-F346-BD3F-954F7523ECAA}" type="presParOf" srcId="{9F9E4A60-F380-4CBD-AA2B-0BBFC1E11031}" destId="{44801F4E-7394-4A5D-8EBE-915A9CDA51B6}" srcOrd="1" destOrd="0" presId="urn:microsoft.com/office/officeart/2005/8/layout/vList5"/>
    <dgm:cxn modelId="{F714C05B-EEE3-D649-9CAE-5EFE9B192EA3}" type="presParOf" srcId="{9F9E4A60-F380-4CBD-AA2B-0BBFC1E11031}" destId="{68A1D928-774E-463D-A155-FE88D8B8183E}" srcOrd="2" destOrd="0" presId="urn:microsoft.com/office/officeart/2005/8/layout/vList5"/>
    <dgm:cxn modelId="{A3DE37D8-A7B0-DF4A-8AA6-FD4A4AFB32FA}" type="presParOf" srcId="{68A1D928-774E-463D-A155-FE88D8B8183E}" destId="{2BDF3C75-67F9-4FE9-9C7D-72FE2FC6F5EB}" srcOrd="0" destOrd="0" presId="urn:microsoft.com/office/officeart/2005/8/layout/vList5"/>
    <dgm:cxn modelId="{673B1058-92B8-384B-891F-B34108EBFEEC}" type="presParOf" srcId="{68A1D928-774E-463D-A155-FE88D8B8183E}" destId="{14A8AE12-EF77-45D8-AADB-2CA35E52F681}" srcOrd="1" destOrd="0" presId="urn:microsoft.com/office/officeart/2005/8/layout/vList5"/>
    <dgm:cxn modelId="{F125C747-3E09-014D-9935-3C835BC00D9E}" type="presParOf" srcId="{9F9E4A60-F380-4CBD-AA2B-0BBFC1E11031}" destId="{FAAFC60A-550D-4A3E-9663-C05053DC29CD}" srcOrd="3" destOrd="0" presId="urn:microsoft.com/office/officeart/2005/8/layout/vList5"/>
    <dgm:cxn modelId="{22C97BC3-D409-FC47-9971-AF3C9F6EF4F5}" type="presParOf" srcId="{9F9E4A60-F380-4CBD-AA2B-0BBFC1E11031}" destId="{6F08DF9B-0A24-4BB7-B647-FFC0206C46E3}" srcOrd="4" destOrd="0" presId="urn:microsoft.com/office/officeart/2005/8/layout/vList5"/>
    <dgm:cxn modelId="{EB9B3F5B-D77A-CF47-B9E6-8607CAF33925}" type="presParOf" srcId="{6F08DF9B-0A24-4BB7-B647-FFC0206C46E3}" destId="{EAD5B317-BD58-41FA-ACA8-F7D690A83E0E}" srcOrd="0" destOrd="0" presId="urn:microsoft.com/office/officeart/2005/8/layout/vList5"/>
    <dgm:cxn modelId="{168C3C87-CD65-3A40-B7FD-C01648C161D2}" type="presParOf" srcId="{6F08DF9B-0A24-4BB7-B647-FFC0206C46E3}" destId="{F4BA0843-2421-4660-9282-5BBAC303869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AD230-01E7-46B8-877A-020AD3122D7E}">
      <dsp:nvSpPr>
        <dsp:cNvPr id="0" name=""/>
        <dsp:cNvSpPr/>
      </dsp:nvSpPr>
      <dsp:spPr>
        <a:xfrm rot="5400000">
          <a:off x="3205733" y="-1016222"/>
          <a:ext cx="1257299" cy="3608832"/>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smtClean="0"/>
            <a:t>Of decisions by managers are made by using their “gut”</a:t>
          </a:r>
          <a:endParaRPr lang="en-US" sz="2500" kern="1200" dirty="0"/>
        </a:p>
      </dsp:txBody>
      <dsp:txXfrm rot="-5400000">
        <a:off x="2029967" y="220920"/>
        <a:ext cx="3547456" cy="1134547"/>
      </dsp:txXfrm>
    </dsp:sp>
    <dsp:sp modelId="{3FD23D79-7D19-4498-A341-C4B63285A6F8}">
      <dsp:nvSpPr>
        <dsp:cNvPr id="0" name=""/>
        <dsp:cNvSpPr/>
      </dsp:nvSpPr>
      <dsp:spPr>
        <a:xfrm>
          <a:off x="0" y="2381"/>
          <a:ext cx="2029968" cy="157162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lvl="0" algn="ctr" defTabSz="2533650">
            <a:lnSpc>
              <a:spcPct val="90000"/>
            </a:lnSpc>
            <a:spcBef>
              <a:spcPct val="0"/>
            </a:spcBef>
            <a:spcAft>
              <a:spcPct val="35000"/>
            </a:spcAft>
          </a:pPr>
          <a:r>
            <a:rPr lang="en-US" sz="5700" kern="1200" dirty="0" smtClean="0"/>
            <a:t>40%</a:t>
          </a:r>
          <a:endParaRPr lang="en-US" sz="5700" kern="1200" dirty="0"/>
        </a:p>
      </dsp:txBody>
      <dsp:txXfrm>
        <a:off x="76720" y="79101"/>
        <a:ext cx="1876528" cy="1418185"/>
      </dsp:txXfrm>
    </dsp:sp>
    <dsp:sp modelId="{14A8AE12-EF77-45D8-AADB-2CA35E52F681}">
      <dsp:nvSpPr>
        <dsp:cNvPr id="0" name=""/>
        <dsp:cNvSpPr/>
      </dsp:nvSpPr>
      <dsp:spPr>
        <a:xfrm rot="5400000">
          <a:off x="3205734" y="633983"/>
          <a:ext cx="1257299" cy="3608832"/>
        </a:xfrm>
        <a:prstGeom prst="round2Same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smtClean="0"/>
            <a:t>Say this is because there is “no good data”</a:t>
          </a:r>
          <a:endParaRPr lang="en-US" sz="2500" kern="1200" dirty="0"/>
        </a:p>
      </dsp:txBody>
      <dsp:txXfrm rot="-5400000">
        <a:off x="2029968" y="1871125"/>
        <a:ext cx="3547456" cy="1134547"/>
      </dsp:txXfrm>
    </dsp:sp>
    <dsp:sp modelId="{2BDF3C75-67F9-4FE9-9C7D-72FE2FC6F5EB}">
      <dsp:nvSpPr>
        <dsp:cNvPr id="0" name=""/>
        <dsp:cNvSpPr/>
      </dsp:nvSpPr>
      <dsp:spPr>
        <a:xfrm>
          <a:off x="0" y="1652587"/>
          <a:ext cx="2029968" cy="157162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lvl="0" algn="ctr" defTabSz="2533650">
            <a:lnSpc>
              <a:spcPct val="90000"/>
            </a:lnSpc>
            <a:spcBef>
              <a:spcPct val="0"/>
            </a:spcBef>
            <a:spcAft>
              <a:spcPct val="35000"/>
            </a:spcAft>
          </a:pPr>
          <a:r>
            <a:rPr lang="en-US" sz="5700" kern="1200" dirty="0" smtClean="0"/>
            <a:t>61%</a:t>
          </a:r>
          <a:endParaRPr lang="en-US" sz="5700" kern="1200" dirty="0"/>
        </a:p>
      </dsp:txBody>
      <dsp:txXfrm>
        <a:off x="76720" y="1729307"/>
        <a:ext cx="1876528" cy="1418185"/>
      </dsp:txXfrm>
    </dsp:sp>
    <dsp:sp modelId="{F4BA0843-2421-4660-9282-5BBAC3038695}">
      <dsp:nvSpPr>
        <dsp:cNvPr id="0" name=""/>
        <dsp:cNvSpPr/>
      </dsp:nvSpPr>
      <dsp:spPr>
        <a:xfrm rot="5400000">
          <a:off x="3205734" y="2284190"/>
          <a:ext cx="1257299" cy="3608832"/>
        </a:xfrm>
        <a:prstGeom prst="round2Same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smtClean="0"/>
            <a:t>Want to increase their organization’s use of business intelligence</a:t>
          </a:r>
          <a:endParaRPr lang="en-US" sz="2500" kern="1200" dirty="0"/>
        </a:p>
      </dsp:txBody>
      <dsp:txXfrm rot="-5400000">
        <a:off x="2029968" y="3521332"/>
        <a:ext cx="3547456" cy="1134547"/>
      </dsp:txXfrm>
    </dsp:sp>
    <dsp:sp modelId="{EAD5B317-BD58-41FA-ACA8-F7D690A83E0E}">
      <dsp:nvSpPr>
        <dsp:cNvPr id="0" name=""/>
        <dsp:cNvSpPr/>
      </dsp:nvSpPr>
      <dsp:spPr>
        <a:xfrm>
          <a:off x="0" y="3302793"/>
          <a:ext cx="2029968" cy="1571625"/>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lvl="0" algn="ctr" defTabSz="2533650">
            <a:lnSpc>
              <a:spcPct val="90000"/>
            </a:lnSpc>
            <a:spcBef>
              <a:spcPct val="0"/>
            </a:spcBef>
            <a:spcAft>
              <a:spcPct val="35000"/>
            </a:spcAft>
          </a:pPr>
          <a:r>
            <a:rPr lang="en-US" sz="5700" kern="1200" dirty="0" smtClean="0"/>
            <a:t>72%</a:t>
          </a:r>
          <a:endParaRPr lang="en-US" sz="5700" kern="1200" dirty="0"/>
        </a:p>
      </dsp:txBody>
      <dsp:txXfrm>
        <a:off x="76720" y="3379513"/>
        <a:ext cx="1876528" cy="141818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F7BC80-F075-4726-B5CE-A9510534A202}" type="datetimeFigureOut">
              <a:rPr lang="en-US" smtClean="0"/>
              <a:t>10/5/14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15D704-5AF4-4468-AC3A-C11346264730}" type="slidenum">
              <a:rPr lang="en-US" smtClean="0"/>
              <a:t>‹#›</a:t>
            </a:fld>
            <a:endParaRPr lang="en-US"/>
          </a:p>
        </p:txBody>
      </p:sp>
    </p:spTree>
    <p:extLst>
      <p:ext uri="{BB962C8B-B14F-4D97-AF65-F5344CB8AC3E}">
        <p14:creationId xmlns:p14="http://schemas.microsoft.com/office/powerpoint/2010/main" val="1652028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D704-5AF4-4468-AC3A-C11346264730}" type="slidenum">
              <a:rPr lang="en-US" smtClean="0"/>
              <a:t>18</a:t>
            </a:fld>
            <a:endParaRPr lang="en-US"/>
          </a:p>
        </p:txBody>
      </p:sp>
    </p:spTree>
    <p:extLst>
      <p:ext uri="{BB962C8B-B14F-4D97-AF65-F5344CB8AC3E}">
        <p14:creationId xmlns:p14="http://schemas.microsoft.com/office/powerpoint/2010/main" val="3103582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Klout</a:t>
            </a:r>
            <a:r>
              <a:rPr lang="en-US" baseline="0" dirty="0" smtClean="0"/>
              <a:t> – can be used to identify influencers </a:t>
            </a:r>
            <a:endParaRPr lang="en-US" dirty="0"/>
          </a:p>
        </p:txBody>
      </p:sp>
      <p:sp>
        <p:nvSpPr>
          <p:cNvPr id="4" name="Slide Number Placeholder 3"/>
          <p:cNvSpPr>
            <a:spLocks noGrp="1"/>
          </p:cNvSpPr>
          <p:nvPr>
            <p:ph type="sldNum" sz="quarter" idx="10"/>
          </p:nvPr>
        </p:nvSpPr>
        <p:spPr/>
        <p:txBody>
          <a:bodyPr/>
          <a:lstStyle/>
          <a:p>
            <a:fld id="{8D15D704-5AF4-4468-AC3A-C11346264730}" type="slidenum">
              <a:rPr lang="en-US" smtClean="0"/>
              <a:t>20</a:t>
            </a:fld>
            <a:endParaRPr lang="en-US"/>
          </a:p>
        </p:txBody>
      </p:sp>
    </p:spTree>
    <p:extLst>
      <p:ext uri="{BB962C8B-B14F-4D97-AF65-F5344CB8AC3E}">
        <p14:creationId xmlns:p14="http://schemas.microsoft.com/office/powerpoint/2010/main" val="280404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9F64374-48DB-4E8D-93E1-275FF4F76BB4}" type="datetimeFigureOut">
              <a:rPr lang="en-US" smtClean="0"/>
              <a:t>10/5/14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3A2B9-F73F-494D-B23C-67ABFBFFAFBD}"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798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F64374-48DB-4E8D-93E1-275FF4F76BB4}" type="datetimeFigureOut">
              <a:rPr lang="en-US" smtClean="0"/>
              <a:t>10/5/14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3A2B9-F73F-494D-B23C-67ABFBFFAFBD}" type="slidenum">
              <a:rPr lang="en-US" smtClean="0"/>
              <a:t>‹#›</a:t>
            </a:fld>
            <a:endParaRPr lang="en-US"/>
          </a:p>
        </p:txBody>
      </p:sp>
    </p:spTree>
    <p:extLst>
      <p:ext uri="{BB962C8B-B14F-4D97-AF65-F5344CB8AC3E}">
        <p14:creationId xmlns:p14="http://schemas.microsoft.com/office/powerpoint/2010/main" val="1108623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F64374-48DB-4E8D-93E1-275FF4F76BB4}" type="datetimeFigureOut">
              <a:rPr lang="en-US" smtClean="0"/>
              <a:t>10/5/14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3A2B9-F73F-494D-B23C-67ABFBFFAFBD}" type="slidenum">
              <a:rPr lang="en-US" smtClean="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598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F64374-48DB-4E8D-93E1-275FF4F76BB4}" type="datetimeFigureOut">
              <a:rPr lang="en-US" smtClean="0"/>
              <a:t>10/5/14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3A2B9-F73F-494D-B23C-67ABFBFFAFBD}" type="slidenum">
              <a:rPr lang="en-US" smtClean="0"/>
              <a:t>‹#›</a:t>
            </a:fld>
            <a:endParaRPr lang="en-US"/>
          </a:p>
        </p:txBody>
      </p:sp>
    </p:spTree>
    <p:extLst>
      <p:ext uri="{BB962C8B-B14F-4D97-AF65-F5344CB8AC3E}">
        <p14:creationId xmlns:p14="http://schemas.microsoft.com/office/powerpoint/2010/main" val="1979713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F64374-48DB-4E8D-93E1-275FF4F76BB4}" type="datetimeFigureOut">
              <a:rPr lang="en-US" smtClean="0"/>
              <a:t>10/5/14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3A2B9-F73F-494D-B23C-67ABFBFFAFBD}"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864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9F64374-48DB-4E8D-93E1-275FF4F76BB4}" type="datetimeFigureOut">
              <a:rPr lang="en-US" smtClean="0"/>
              <a:t>10/5/14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3A2B9-F73F-494D-B23C-67ABFBFFAFBD}" type="slidenum">
              <a:rPr lang="en-US" smtClean="0"/>
              <a:t>‹#›</a:t>
            </a:fld>
            <a:endParaRPr lang="en-US"/>
          </a:p>
        </p:txBody>
      </p:sp>
    </p:spTree>
    <p:extLst>
      <p:ext uri="{BB962C8B-B14F-4D97-AF65-F5344CB8AC3E}">
        <p14:creationId xmlns:p14="http://schemas.microsoft.com/office/powerpoint/2010/main" val="947587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F64374-48DB-4E8D-93E1-275FF4F76BB4}" type="datetimeFigureOut">
              <a:rPr lang="en-US" smtClean="0"/>
              <a:t>10/5/14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F3A2B9-F73F-494D-B23C-67ABFBFFAFBD}" type="slidenum">
              <a:rPr lang="en-US" smtClean="0"/>
              <a:t>‹#›</a:t>
            </a:fld>
            <a:endParaRPr lang="en-US"/>
          </a:p>
        </p:txBody>
      </p:sp>
    </p:spTree>
    <p:extLst>
      <p:ext uri="{BB962C8B-B14F-4D97-AF65-F5344CB8AC3E}">
        <p14:creationId xmlns:p14="http://schemas.microsoft.com/office/powerpoint/2010/main" val="2774480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F64374-48DB-4E8D-93E1-275FF4F76BB4}" type="datetimeFigureOut">
              <a:rPr lang="en-US" smtClean="0"/>
              <a:t>10/5/14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F3A2B9-F73F-494D-B23C-67ABFBFFAFBD}" type="slidenum">
              <a:rPr lang="en-US" smtClean="0"/>
              <a:t>‹#›</a:t>
            </a:fld>
            <a:endParaRPr lang="en-US"/>
          </a:p>
        </p:txBody>
      </p:sp>
    </p:spTree>
    <p:extLst>
      <p:ext uri="{BB962C8B-B14F-4D97-AF65-F5344CB8AC3E}">
        <p14:creationId xmlns:p14="http://schemas.microsoft.com/office/powerpoint/2010/main" val="3506538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F64374-48DB-4E8D-93E1-275FF4F76BB4}" type="datetimeFigureOut">
              <a:rPr lang="en-US" smtClean="0"/>
              <a:t>10/5/14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F3A2B9-F73F-494D-B23C-67ABFBFFAFBD}" type="slidenum">
              <a:rPr lang="en-US" smtClean="0"/>
              <a:t>‹#›</a:t>
            </a:fld>
            <a:endParaRPr lang="en-US"/>
          </a:p>
        </p:txBody>
      </p:sp>
    </p:spTree>
    <p:extLst>
      <p:ext uri="{BB962C8B-B14F-4D97-AF65-F5344CB8AC3E}">
        <p14:creationId xmlns:p14="http://schemas.microsoft.com/office/powerpoint/2010/main" val="566636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smtClean="0"/>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F64374-48DB-4E8D-93E1-275FF4F76BB4}" type="datetimeFigureOut">
              <a:rPr lang="en-US" smtClean="0"/>
              <a:t>10/5/14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3A2B9-F73F-494D-B23C-67ABFBFFAFBD}" type="slidenum">
              <a:rPr lang="en-US" smtClean="0"/>
              <a:t>‹#›</a:t>
            </a:fld>
            <a:endParaRPr lang="en-US"/>
          </a:p>
        </p:txBody>
      </p:sp>
    </p:spTree>
    <p:extLst>
      <p:ext uri="{BB962C8B-B14F-4D97-AF65-F5344CB8AC3E}">
        <p14:creationId xmlns:p14="http://schemas.microsoft.com/office/powerpoint/2010/main" val="322605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F64374-48DB-4E8D-93E1-275FF4F76BB4}" type="datetimeFigureOut">
              <a:rPr lang="en-US" smtClean="0"/>
              <a:t>10/5/14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3A2B9-F73F-494D-B23C-67ABFBFFAFBD}" type="slidenum">
              <a:rPr lang="en-US" smtClean="0"/>
              <a:t>‹#›</a:t>
            </a:fld>
            <a:endParaRPr lang="en-US"/>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3686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89F64374-48DB-4E8D-93E1-275FF4F76BB4}" type="datetimeFigureOut">
              <a:rPr lang="en-US" smtClean="0"/>
              <a:t>10/5/14</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11F3A2B9-F73F-494D-B23C-67ABFBFFAFBD}" type="slidenum">
              <a:rPr lang="en-US" smtClean="0"/>
              <a:t>‹#›</a:t>
            </a:fld>
            <a:endParaRPr lang="en-US"/>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8881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 Id="rId11"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2400" dirty="0"/>
              <a:t>Sunil Wattal</a:t>
            </a:r>
          </a:p>
        </p:txBody>
      </p:sp>
      <p:sp>
        <p:nvSpPr>
          <p:cNvPr id="3" name="Subtitle 2"/>
          <p:cNvSpPr>
            <a:spLocks noGrp="1"/>
          </p:cNvSpPr>
          <p:nvPr>
            <p:ph type="subTitle" idx="1"/>
          </p:nvPr>
        </p:nvSpPr>
        <p:spPr/>
        <p:txBody>
          <a:bodyPr>
            <a:normAutofit/>
          </a:bodyPr>
          <a:lstStyle/>
          <a:p>
            <a:pPr>
              <a:spcBef>
                <a:spcPts val="0"/>
              </a:spcBef>
            </a:pPr>
            <a:r>
              <a:rPr lang="en-US" sz="2400" dirty="0" smtClean="0"/>
              <a:t/>
            </a:r>
            <a:br>
              <a:rPr lang="en-US" sz="2400" dirty="0" smtClean="0"/>
            </a:br>
            <a:endParaRPr lang="en-US" sz="2400" dirty="0" smtClean="0"/>
          </a:p>
        </p:txBody>
      </p:sp>
      <p:sp>
        <p:nvSpPr>
          <p:cNvPr id="4" name="TextBox 3"/>
          <p:cNvSpPr txBox="1"/>
          <p:nvPr/>
        </p:nvSpPr>
        <p:spPr>
          <a:xfrm>
            <a:off x="1219200" y="1905000"/>
            <a:ext cx="7239000" cy="1446550"/>
          </a:xfrm>
          <a:prstGeom prst="rect">
            <a:avLst/>
          </a:prstGeom>
          <a:noFill/>
        </p:spPr>
        <p:txBody>
          <a:bodyPr wrap="square" rtlCol="0">
            <a:spAutoFit/>
          </a:bodyPr>
          <a:lstStyle/>
          <a:p>
            <a:pPr algn="ctr"/>
            <a:r>
              <a:rPr lang="en-US" sz="4400" dirty="0" smtClean="0"/>
              <a:t>Data Analytics</a:t>
            </a:r>
          </a:p>
          <a:p>
            <a:pPr algn="ctr"/>
            <a:r>
              <a:rPr lang="en-US" sz="4400" dirty="0" smtClean="0"/>
              <a:t>MIS 5801</a:t>
            </a:r>
            <a:endParaRPr lang="en-US" sz="4400" dirty="0"/>
          </a:p>
        </p:txBody>
      </p:sp>
    </p:spTree>
    <p:extLst>
      <p:ext uri="{BB962C8B-B14F-4D97-AF65-F5344CB8AC3E}">
        <p14:creationId xmlns:p14="http://schemas.microsoft.com/office/powerpoint/2010/main" val="24598647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029200" cy="4012009"/>
          </a:xfrm>
          <a:prstGeom prst="rect">
            <a:avLst/>
          </a:prstGeom>
        </p:spPr>
      </p:pic>
      <p:pic>
        <p:nvPicPr>
          <p:cNvPr id="5" name="Picture 4"/>
          <p:cNvPicPr>
            <a:picLocks noChangeAspect="1"/>
          </p:cNvPicPr>
          <p:nvPr/>
        </p:nvPicPr>
        <p:blipFill>
          <a:blip r:embed="rId3"/>
          <a:stretch>
            <a:fillRect/>
          </a:stretch>
        </p:blipFill>
        <p:spPr>
          <a:xfrm>
            <a:off x="5029200" y="2971800"/>
            <a:ext cx="4114800" cy="3886200"/>
          </a:xfrm>
          <a:prstGeom prst="rect">
            <a:avLst/>
          </a:prstGeom>
        </p:spPr>
      </p:pic>
    </p:spTree>
    <p:extLst>
      <p:ext uri="{BB962C8B-B14F-4D97-AF65-F5344CB8AC3E}">
        <p14:creationId xmlns:p14="http://schemas.microsoft.com/office/powerpoint/2010/main" val="38014788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7200" y="3028666"/>
            <a:ext cx="4849504" cy="3810000"/>
          </a:xfrm>
          <a:prstGeom prst="rect">
            <a:avLst/>
          </a:prstGeom>
        </p:spPr>
      </p:pic>
      <p:pic>
        <p:nvPicPr>
          <p:cNvPr id="1028" name="Picture 4" descr="http://futuretechnologies.website-site.com/wp-content/uploads/2014/01/www.futuretechnologies.website-site.com-0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36"/>
            <a:ext cx="5000625" cy="3762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2280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1" y="457200"/>
            <a:ext cx="8842744" cy="5867400"/>
          </a:xfrm>
          <a:prstGeom prst="rect">
            <a:avLst/>
          </a:prstGeom>
        </p:spPr>
      </p:pic>
    </p:spTree>
    <p:extLst>
      <p:ext uri="{BB962C8B-B14F-4D97-AF65-F5344CB8AC3E}">
        <p14:creationId xmlns:p14="http://schemas.microsoft.com/office/powerpoint/2010/main" val="1578711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705600"/>
          </a:xfrm>
        </p:spPr>
        <p:txBody>
          <a:bodyPr>
            <a:normAutofit fontScale="92500" lnSpcReduction="10000"/>
          </a:bodyPr>
          <a:lstStyle/>
          <a:p>
            <a:pPr fontAlgn="base">
              <a:buFont typeface="Arial" panose="020B0604020202020204" pitchFamily="34" charset="0"/>
              <a:buChar char="•"/>
            </a:pPr>
            <a:r>
              <a:rPr lang="en-US" dirty="0" smtClean="0"/>
              <a:t>Manufacturers </a:t>
            </a:r>
            <a:r>
              <a:rPr lang="en-US" dirty="0"/>
              <a:t>are monitoring minute vibration data from their equipment, which changes slightly as it wears down, to predict the optimal time to replace or maintain. Replacing it too soon wastes money; replacing it too late triggers an expensive work stoppage</a:t>
            </a:r>
          </a:p>
          <a:p>
            <a:pPr fontAlgn="base">
              <a:buFont typeface="Arial" panose="020B0604020202020204" pitchFamily="34" charset="0"/>
              <a:buChar char="•"/>
            </a:pPr>
            <a:r>
              <a:rPr lang="en-US" dirty="0"/>
              <a:t>Manufacturers are also monitoring social networks, but with a different goal than marketers: They are using it to detect aftermarket support issues before a warranty failure becomes publicly detrimental.</a:t>
            </a:r>
          </a:p>
          <a:p>
            <a:pPr fontAlgn="base">
              <a:buFont typeface="Arial" panose="020B0604020202020204" pitchFamily="34" charset="0"/>
              <a:buChar char="•"/>
            </a:pPr>
            <a:r>
              <a:rPr lang="en-US" dirty="0"/>
              <a:t>Financial Services organizations are using data mined from customer interactions to slice and dice their users into finely tuned segments. This enables these financial institutions to create increasingly relevant and sophisticated offers.</a:t>
            </a:r>
          </a:p>
          <a:p>
            <a:pPr fontAlgn="base">
              <a:buFont typeface="Arial" panose="020B0604020202020204" pitchFamily="34" charset="0"/>
              <a:buChar char="•"/>
            </a:pPr>
            <a:r>
              <a:rPr lang="en-US" dirty="0"/>
              <a:t>Advertising and marketing agencies are tracking social media to understand responsiveness to campaigns, promotions, and other advertising mediums.</a:t>
            </a:r>
          </a:p>
          <a:p>
            <a:pPr fontAlgn="base">
              <a:buFont typeface="Arial" panose="020B0604020202020204" pitchFamily="34" charset="0"/>
              <a:buChar char="•"/>
            </a:pPr>
            <a:r>
              <a:rPr lang="en-US" dirty="0"/>
              <a:t>Insurance companies are using Big Data analysis to see which home insurance applications can be immediately processed, and which ones need a validating in-person visit from an agent.</a:t>
            </a:r>
          </a:p>
          <a:p>
            <a:pPr fontAlgn="base">
              <a:buFont typeface="Arial" panose="020B0604020202020204" pitchFamily="34" charset="0"/>
              <a:buChar char="•"/>
            </a:pPr>
            <a:r>
              <a:rPr lang="en-US" dirty="0" smtClean="0"/>
              <a:t>Hospitals </a:t>
            </a:r>
            <a:r>
              <a:rPr lang="en-US" dirty="0"/>
              <a:t>are analyzing medical data and patient records to predict those patients that are likely to seek readmission within a few months of discharge. The hospital can then intervene in hopes of preventing another costly hospital stay.</a:t>
            </a:r>
          </a:p>
          <a:p>
            <a:pPr fontAlgn="base">
              <a:buFont typeface="Arial" panose="020B0604020202020204" pitchFamily="34" charset="0"/>
              <a:buChar char="•"/>
            </a:pPr>
            <a:r>
              <a:rPr lang="en-US" dirty="0"/>
              <a:t>Web-based businesses are developing information products that combine data gathered from customers to offer more appealing recommendations and more successful coupon programs.</a:t>
            </a:r>
          </a:p>
          <a:p>
            <a:pPr fontAlgn="base">
              <a:buFont typeface="Arial" panose="020B0604020202020204" pitchFamily="34" charset="0"/>
              <a:buChar char="•"/>
            </a:pPr>
            <a:r>
              <a:rPr lang="en-US" dirty="0" smtClean="0"/>
              <a:t>Sports </a:t>
            </a:r>
            <a:r>
              <a:rPr lang="en-US" dirty="0"/>
              <a:t>teams are using data for tracking ticket sales and even for tracking team </a:t>
            </a:r>
            <a:r>
              <a:rPr lang="en-US" dirty="0" smtClean="0"/>
              <a:t>strategies.</a:t>
            </a:r>
          </a:p>
          <a:p>
            <a:pPr marL="0" indent="0">
              <a:buNone/>
            </a:pPr>
            <a:endParaRPr lang="en-US" dirty="0"/>
          </a:p>
        </p:txBody>
      </p:sp>
    </p:spTree>
    <p:extLst>
      <p:ext uri="{BB962C8B-B14F-4D97-AF65-F5344CB8AC3E}">
        <p14:creationId xmlns:p14="http://schemas.microsoft.com/office/powerpoint/2010/main" val="959106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768096" y="2286000"/>
            <a:ext cx="7537704" cy="4023360"/>
          </a:xfrm>
        </p:spPr>
        <p:txBody>
          <a:bodyPr/>
          <a:lstStyle/>
          <a:p>
            <a:endParaRPr lang="en-US" dirty="0" smtClean="0"/>
          </a:p>
          <a:p>
            <a:pPr marL="0" indent="0">
              <a:buNone/>
            </a:pPr>
            <a:endParaRPr lang="en-US" dirty="0" smtClean="0"/>
          </a:p>
          <a:p>
            <a:pPr algn="ctr"/>
            <a:r>
              <a:rPr lang="en-US" sz="2800" dirty="0" smtClean="0"/>
              <a:t>Pause: what other examples can you think of?</a:t>
            </a:r>
            <a:endParaRPr lang="en-US" sz="2800" dirty="0"/>
          </a:p>
        </p:txBody>
      </p:sp>
    </p:spTree>
    <p:extLst>
      <p:ext uri="{BB962C8B-B14F-4D97-AF65-F5344CB8AC3E}">
        <p14:creationId xmlns:p14="http://schemas.microsoft.com/office/powerpoint/2010/main" val="11415765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304800"/>
            <a:ext cx="8223504" cy="2133600"/>
          </a:xfrm>
        </p:spPr>
        <p:txBody>
          <a:bodyPr>
            <a:normAutofit/>
          </a:bodyPr>
          <a:lstStyle/>
          <a:p>
            <a:r>
              <a:rPr lang="en-US" dirty="0" smtClean="0"/>
              <a:t>From ‘what happened’ to ‘what is likely to happen’</a:t>
            </a:r>
            <a:endParaRPr lang="en-US" dirty="0"/>
          </a:p>
        </p:txBody>
      </p:sp>
      <p:pic>
        <p:nvPicPr>
          <p:cNvPr id="4" name="Picture 3"/>
          <p:cNvPicPr>
            <a:picLocks noChangeAspect="1"/>
          </p:cNvPicPr>
          <p:nvPr/>
        </p:nvPicPr>
        <p:blipFill>
          <a:blip r:embed="rId2"/>
          <a:stretch>
            <a:fillRect/>
          </a:stretch>
        </p:blipFill>
        <p:spPr>
          <a:xfrm>
            <a:off x="533400" y="2209800"/>
            <a:ext cx="8077200" cy="4332288"/>
          </a:xfrm>
          <a:prstGeom prst="rect">
            <a:avLst/>
          </a:prstGeom>
        </p:spPr>
      </p:pic>
    </p:spTree>
    <p:extLst>
      <p:ext uri="{BB962C8B-B14F-4D97-AF65-F5344CB8AC3E}">
        <p14:creationId xmlns:p14="http://schemas.microsoft.com/office/powerpoint/2010/main" val="2353007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endParaRPr lang="en-US" dirty="0"/>
          </a:p>
          <a:p>
            <a:pPr algn="ctr"/>
            <a:endParaRPr lang="en-US" dirty="0" smtClean="0"/>
          </a:p>
          <a:p>
            <a:pPr algn="ctr"/>
            <a:r>
              <a:rPr lang="en-US" sz="3200" dirty="0" smtClean="0"/>
              <a:t>DATA ANALYTICS Trends</a:t>
            </a:r>
            <a:endParaRPr lang="en-US" sz="3200" dirty="0"/>
          </a:p>
        </p:txBody>
      </p:sp>
    </p:spTree>
    <p:extLst>
      <p:ext uri="{BB962C8B-B14F-4D97-AF65-F5344CB8AC3E}">
        <p14:creationId xmlns:p14="http://schemas.microsoft.com/office/powerpoint/2010/main" val="1039535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Media Analytics</a:t>
            </a:r>
          </a:p>
        </p:txBody>
      </p:sp>
      <p:pic>
        <p:nvPicPr>
          <p:cNvPr id="1026" name="Picture 2" descr="https://encrypted-tbn3.gstatic.com/images?q=tbn:ANd9GcT0wP3tDBpDxVk6lr53bf6eUkrN26bk7MnECGl0EhxSSe4kCSG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362200"/>
            <a:ext cx="5943600" cy="3991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235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Network ANALYSIS</a:t>
            </a:r>
            <a:endParaRPr lang="en-US" dirty="0"/>
          </a:p>
        </p:txBody>
      </p:sp>
      <p:sp>
        <p:nvSpPr>
          <p:cNvPr id="3" name="Content Placeholder 2"/>
          <p:cNvSpPr>
            <a:spLocks noGrp="1"/>
          </p:cNvSpPr>
          <p:nvPr>
            <p:ph sz="half" idx="1"/>
          </p:nvPr>
        </p:nvSpPr>
        <p:spPr/>
        <p:txBody>
          <a:bodyPr/>
          <a:lstStyle/>
          <a:p>
            <a:r>
              <a:rPr lang="en-US" dirty="0" smtClean="0"/>
              <a:t>Man is known by the company he keeps</a:t>
            </a:r>
          </a:p>
          <a:p>
            <a:endParaRPr lang="en-US" dirty="0"/>
          </a:p>
          <a:p>
            <a:r>
              <a:rPr lang="en-US" dirty="0" smtClean="0"/>
              <a:t>Product recommendations, online advertisements</a:t>
            </a:r>
          </a:p>
          <a:p>
            <a:endParaRPr lang="en-US" dirty="0"/>
          </a:p>
          <a:p>
            <a:r>
              <a:rPr lang="en-US" dirty="0" smtClean="0"/>
              <a:t>Are online reviews unbiased?</a:t>
            </a:r>
          </a:p>
          <a:p>
            <a:endParaRPr lang="en-US" dirty="0"/>
          </a:p>
          <a:p>
            <a:endParaRPr lang="en-US" dirty="0"/>
          </a:p>
        </p:txBody>
      </p:sp>
      <p:sp>
        <p:nvSpPr>
          <p:cNvPr id="4" name="AutoShape 2" descr="data:image/jpeg;base64,/9j/4AAQSkZJRgABAQAAAQABAAD/2wCEAAkGBhIQEBUTExQWEhUUFRoYGBcYGBgZFxoYIBoVFhsYHBYZGyYeGhkjGRgaHy8iJCcpLC0sFx4xNTAqNSYrLSkBCQoKDgwOGg8PGiwlHyAvLCovLiktKjUsLSosKSkpNSk0LDIpLTUsLCwsLy0uLCwsNSwpLCkpLykpLCwpLSkpLf/AABEIAK4BIgMBIgACEQEDEQH/xAAcAAEAAQUBAQAAAAAAAAAAAAAAAwECBAYHBQj/xABBEAABAwIEBAQDBQUHAwUAAAABAAIRAyEEEjFBBSJRYQYycYEHE5EUQlKhsRcj0uHwVGJykpPB0VOCoiRjo+Lx/8QAGgEBAAMBAQEAAAAAAAAAAAAAAAEDBAUCBv/EAC0RAQACAgEDAwMBCQEAAAAAAAABAgMRBBIhMQUTQRRRYSIygZGhwdHh8PEV/9oADAMBAAIRAxEAPwDuKIiAiIgIiICIiAiISgK2pUDQXOIAAkk2AHWVCK7nEZRyy4EulpEWGVpHNfewtuq0sKAQ4kveG5cxiYmdBAF+g2CChxRM5G5rAgk5WGf70E6X0VX0nunnygxGUDMOsl0gz6BTogx34JpzSXHMQYzOgRpABsO26q7A0zMsacxDjIBkjQ33CnRBAcDTM8jLuDjyi7ho42ue6HBMvYiXZjBc2XdTBE+milfUDRJIA6myMqBwkEEdRdBF9mI0e4S/MZg23aJFggdUGoDpdqLQ3YkHU9Y/kp0QQ08W10XykzDXDK4xrDTcjuFMrXMB1H9aKD5LmDkOYNaQGOJJJ1H7wkntedkGSiipYgOJbo4AEg7TpfQ73HQqVAREQEREBERAREQEREBERAREQEREBERAREQEWFxTi9PDtDnkybNaBLneg/30Xm4HxlRqVBTcH0iTAzgQT0kEwfVB7VbEBttXEHK2QHOgTAkhWDD5r1IddpDCAQ0gdYuZvPYRCvpUIkklxJJkxIB+6IFgIH0UqAiIgIiICsq12tjMQJIaJ3J0A7q2vXywBGZ05QTEkAmJgwLawoMRWbQp1K1QmGtzPuSBlbcNB039ZQ8tUx4+1Yip8w8tNxY1uwgwTHUkTKweB4p2GxrabDyVHBrm7XsDHUHf1Ws0/FD8TinENFM1n8oBsJgAHv1PUqxviU4XFh2UVDSec06GJaYPXoeo0VXvU1vbof8Amcn3Pb6e+t/Hh2ZzKgmHNMuEAtIhu4kG57qv2gg8zSJflBHNI2cYHKNr6JgsY2tTZUYZa9ocD2IlTq1z9aW06gcJaQR1BnsVcoX4YSC3lIk2nKSR95o82x621VKNYzlcIcGgkgHITpYn9NboL61BrxDhNwdSLi4Mi6jFRzDzcwJcc0ABo1AdJvuJHaeqyEQUa4ESDIOhCqsY0iy7BIOUZJAa0aEttrG0xbZTUazXiWkEXFuoMEeoNkF6LzeKeIKOHMPJLtcrRLo6nYe6rwrj9HEz8txzC5a4Q4DrG49EHoooGYxpywHcwJHI4adZFu06qjMYDl5XjMCbsdaOtrHsdUGQix245hi8ZgSA4FpgayHAR7qanUDgC0gg6EGQfdBciIgIiICIiAiIgIigq1iTlYLweYiWA6Qbgk9h02QSVazWCXENEgSTFzYD1Ufz3E8rLB8EuOW27miDPaYV1PDgEkySYkkmLCLAmG76dVKg0/xPXFPGML/KaYy9JzOzfqPyWt8dxTKjhk/Jarx/j9Wvi6lUuIOYtaNmtBIDY/q8lOO45pLW0jymmwuvPMRJE9pAjss/1Fe7tx6JmmaRuNWjc/h3nChwY3N5son1gT+alWo/DPjT8Rg4qEudRdkzHUtgFsnqAY9gtuV1Z6o3Dk5sU4sk47eYnQiIvSoRFBjWywtgnNDTlMEA2JnaBJQUw0ul5zDNo1wAygW01vrftpCi41w0YnD1aJMfMYWz0Ox+sLNCImJmJ3DgGJ8N4zD1cpo1MzHAhzWOc2QZBDgIIUbOAYuo+PkVS57t6bhcnckQPVfQaLL9NX7u/Hr2XX7Eb+/d5/h/hhw2FpUSZNNgBPfeO0yvQRFqjs4Fpm0zM/IrK1BrxDgCLG/UGQfUG6vREIKT3B2V0uJkhwbDYmzSZPNB7TCnUdegHtLXCQfbvqLgzuoftoYctRzWum0TdpdlbrvJAIE3PcIMipUDQS4hoAkkmAB1JUVMZnlwzAARqMrph2YDtpNt9bKlOkXQ59jBGQGW6yCbCXQB6XjqcPxPxc4TB164GY0qZcBsXaCe0kKYjc6GrnENGIr/ADfN8x2vSeX2ywsHg9SeIUzS/FePwwc3tC5RT8VYkPe9z/mF7i52e9zuL29BZXDxbiRWZVY/5bqbszQ2wnuPvAi0HYlbPor78wr64fT6LA4DxQYrC0a4GX5tNr46EgEj2Kz1inssFC/CMJnKAcpbIs4A6gEXCmRBjFj2DlOcBsBps4uG+fuOo91LTrhxIGrYkdJEj19R0KkUdWiHROxBFyLj0QSIoKFUzkfd8TIaQ0iSLTvpIndToCIiAiKOvUytJAkxYSBJ2EnqbILKzyTkaS0wCXZZESJEm2Yiesa9JkpUWtENAaL2Ai5uT9Vbh6OUdyS43Jubm522HYBSoCIiDQPEvwtGIrmrQqClnJL2uBIzblsaTrC8n9j1b/r0/wDK5dVRVThpM7mHRx+qcrHWKVv2j8R/Z5Xhnw+zA4dtFhzGZc78TjqY2FgAOgC9VEVkRrtDBe03tNrT3kREUvIoKzJezlJAJMzABgtFt5Dip1BUZ+8Ycsw1wzTpOW0bzHtHdBOiIgIrHVmggEgEzAkSY1gbwo2Y5jssHNmBIIBIIGtwIQTooG4wGIa/mBPlI02MxBPQozEkx+7eJBN8tux5tSgnRQNxDjH7t4lpP3LH8J5tT2kd0GJNv3bxLSfuWP4TDvN6W7oJ1ifLdUOaXsgwG8uzrn/uAj06FR4rEZgGGm6HtJcDYhkHMOUyXaCB1U4xbbWcOTNdjhA+kA/3deyCWhUzNBgtkaHUdio8dgmV6T6VQZmVGlrh1BEFY/2umx8hzAHtzuLnQfuta7KbQdDp91ZrKgOhBkTY7dfRBxbH/AvEio75Nak6nPKXlwfHQgNInuNeyswvwLxZe35lai1kjMWl5cBvALACfUrtyLV9Xl15eeiEGBwTKFJlJghlNoa0dgICnRFlehERAREQR1qIcIuIIIgkXBnbZUw9UuaCQGu+80EGD0kKVY5hlQeUCp7Oc8C3Y8jT/lCDIREQFj1W5qjRykNGYg+YO0YQOnnv2WQoKBl7zym4bbUANBhx6y4n0KCdERAREQEREBERAWBxXjVPDAZ5LneVrRLj/wADuVlNxALsok2mQDl1iM2k9uy1HxBiBTx01NDTbl9OafzlB6vDfGFGtUFMh1Jxs3NEE9JB19V6NaqHPYWtLyyplJnLllpBN4DthAnXqFzji+JbUqt+XrIAjraPzXTMVTJpnlD3CHAEwC5sOF9uYBBVrahiS1sOMgCZbsJOh30RmDAyklzi0kglx36gQD9LKZrpEjdVQR0sO1oAa1rQJgAARNzEaKREQEREBERBjsE1HHlOUBoIu4E8zgeg8hj+SyFBhfvHlu8+Xty3/vACD6KdBbUphwIIBB2IkfQrFw9FjwQ4Nc9rflvIbGwJF75TIMaXWYoKji17TLiHcsASAbuzE6jSPcIBwbbwXNluWznCANIEwD3iVR1B98tQ+UABwBAI+9aCZ9foshEGO51UZoDXWGUSWknebEAdFV+Ky5szXANi4GaZ6BsutvZTogjbiGkkBwlpAIm4nSR3VuLxTaTHPeYa0ST/AFqVfVotcIcA4dCAR9CvC8ZNDcKXSABUa4ydbxAneSDHZBiVfHJaZOHdk65hmj/DEfmtjwOOZXptqMMtdp/uCNiCue8Q4yx9LKBeFsnw/H/pXGQZqu0MxZoIPQyNEGzLHxroYXSG5IdJEgAXd/4yJ7rIVtRsgjqP6sguRQYSsHU2HMHS0HMBANheNp6KqDA41x0YeGhvzKjrhoMW6k7D9V5GB8ZxUyV6QpZz52m02EuBHpdYfifiLKOPEuDiaTTlnmaAXC41AM/qtd45xRlQzIY0auJgDa5U6Q60iwvkPyA06tyxoBIzstHMACDcd4VDiqgJByAk5WBxy53RJMgusRoImxUJZyKB7qnNDWaDLLiJO88th9fZHioc0ZG6ZSQXX3kSPaCgnVr6gaJJAHUmFC/Dudml5AMRlABEa3vqrhhGSTEkkEze40idPZBT7VPla50Pym0AdTLokD+7Ko2g4wXu0Js2zSDYBwMkwPQdlkIgsawMbDQAALACBHQAL5k4t4pxFfF1MQXkOeTbUBs8rINoA/3O6+nlzDxP8Fm4jEOq4esKAeS5zHNLgHG5LSCIB1jb9NXGvSkz1/LxaJnw5NjeO1qwyudboAAD6xqu9fC3j1TGcOY6qS59NxpFx1dlggnvlIB9FpH7Bq39qp/6bv4l1Hw34fp4DDMw9OSGauOrnG7nH1P+wVnIyYppEURWJ33ZmDGUFnKMlg1p0Z92Rta3sshYOJxjWPzAtMFrHgCXy4wy40uTrbmU+aodA1sO1PNLdzAiD9f9lhWJ1QlQ/ZidXuMOzCDl9G8sS0d0ZgmCOUGHFwJuQ46kE3BQVGMpmIe05iQIIMkai24VGY1pyxmOYkDldFtZMWHc6qr64acoBLiCQANY76D3IVhpPeOY5AWjlb5g7f8AeT7WAQUfxJjQHOzNBm7muaBtzSOWTpOuy8/i3iH5QaKbC6o+SGuBbABjM4G+ug3XrU8O1pJAEmJO5iwk6laR4u4xTo49gztLzSEsnmABJB9wdNbSp1sZGH8Y1KNQNr02NY43LAQQTq4gkz33W2uxbR11A8riJIkXA076LlHHuNNeMziGNG5/qSuqcMe00aZY4PbkblcLhwgQQe6a+ULxjKf42+bJqBzfh9eyurU87SJIndpgg9iryFCcEy3KBDs9rc3W2pUJX0Khc0EgtJEwdR2KkWFRwpY4hpc1ubPJcHZi6czea7QDBsfvKVj6ggOAdMy5tgBtym5n1QZCKGli2ui8FwkNcMro0PKb6qZAXKPi7j6hxFOjcU20w8DYuJcCfYCPr1XV14finwnSx9MNfLHt8jxqOojcHoq8tZtXUNvAz0wZ65Lx2j/duNt4oPshbP735gh0mfl5ZP5iPde/8KuJPZjflAksqsdmG0tGYO9dR7r2v2Ns/tLv9MfxLYfCfgalw8ueHGrUcIzEAQ3WAB1Op7BZ6Y8nVEz8OzyebwvYyUxR3t38fP8AhsyIi2PmXl0caMo/eg2F8kTbWNkWRhQ5zGu+ZmloM5ImQDMbT0RB8ycb4jWqYurVqFwqmq6bkFpBIy9gAI9li4jH1Knne50dSSPou++J/hVhMdWNYl9F7vP8vLDj+Igg83caryP2E4T/AK9f/wCP+FdWvKxajcKppLP+DPEKlXhsPkilVdTYT+CGuA9i4j6LfIWFwbg9LCUGUKLcrGCB1O5JO5JuSs1c3JaLWmYWR4Yvy3Uhyy5jWnlu55MyIc53S0HtdZFOoHae/UWBgjYwVcoX4e+ZpymQXEAcwEiDaYv7LwlMiiw9bMLjK6LtJBI+hUqAiIgIo69cMEwXHo0STeNPfXRWCi5xlxiHEtDSQCIgZvxdY09YlBQ4qfIM8gkO+5ItBcJ36A6FUdhM4IqHMHNALNGzqSLZrnqdFkNaAIAgDQBVQWllo0UeFeS2DJLeUkiJIA5htBmbKZQVWkODgC6YaRmgATOaDYkfWCdbBBJVqtY0ucQ0ASSbAD1UUvefwNDhexLxH/iJ97bJTpucczpbEgNDpbE2cbeaAPSVkII6NBrG5WgNHQfUn1lSIiAvlvxPVquxuINafmfOfmnUEOIA9AIjtC+pFrPiT4d4LH1BVqscKkQXMdlLhtm6x11Wnj5oxW3MPNo2+cKldzvM4ujqSf1XcfghiajuHva+SxlYimT0LWucB2DifqVP+xXh3/vf6n/1W5cK4VSwtFlGi0MYwQB+pJ3JNyVbyORTJTprDzWsxLLREWFYx8Q2HMfAJBykkxDXRMdeYNsshY+OfTbTcakZBcz2II95j3Wv1PHbGuvRqZPxWn1y/wA0Gy1KQcIImxHsbG+yhdTewHIc4DQAxxvI3+YZMkdZ2uFfhMUyqxr2HM1wkH+t1Mgjp1w4kCZbEggjUTvqO4Uijq0GvjMJghw7EaEKL5rqfnOZoDiahytDQLgOE9Nx02QZKKgMqqAo8RUDWOcTADSSYmIEzG6kUGNfDDzFpJDQQJIJIaLepQSUAQ1snMYEmIkxrG3oqKREBERAREQEREGPiW5f3ggEeY5ZLmDMctr7yO/qpmPBAIuCJCuUGCdLNXO5nCXCDZzh9Oh3EIJ1A+vJyt5jMOII5LSJEz0t3VK7y45GyJBl4y8htFj968i385qdMN09T3PU90EdDDBtzzPgAvIAcYnWB3Nu6mREBERAWnY/iVfEveKdQ0qbHFoy2LiLEk667dFtuIxDabHPeQ1rQXOJ0AFyVybCeJw+rUFAOh73FrT5oknb9NlE2iJ1KyuK96zasTMR5/DavDPiGqMR9nrO+YHTlcfMCATBO4IB1W5rkXB/EVGljqbqxNnEEjRjoLQXdgTfouqNpuZGU528xIJJde4DSTEbQeutki0T4L4r44ibxMb7xtkooqOJa62jsocWmzgD1bqP5KVSrEREBEUFaoZDWxJ814LW35gN7iP/AMQKuKuWtGd4glsxEmASTpuettENBx1fAzAgNEWH3SSTN+kf8yUqYa0NEwBFySfcm5KvQa74vohmGJbYfNa599ZMb9y23ZaxxLitN9LKNYWD8W+KVDiKdCSGMYHx1cS4T7AQPUrWRxQfZIn9982Jm+TLMx62lUTniLTE/Dr4/ScuXFTLWY/VPj7R93WfATSMJfQ1HR6WB/MFbIuRfCni9RmLNCSWVWucR0c0Tm9xIPt0XXVZjv1xtj5nFni5ZxzO/wAiIi9sjHLCwyJc0kSCQAwREtEaWFp6x0M1OoHAOaQ4ESCLgjqCrljkFjpElriBlGWGay7YxpOvXqgyFBXdzsbJFy6wsQBEE7CXA+ynUDQTUJ5oDQI+6dTI6nQIJ0REBERAREQEREHgcd43UY/5NADPEucRIaDoAOu9+3VeRhPFdejWDMQQ9jjGYABze9rEey8/xD4hpU+IPFN4ccrQ8bBwsWg7mInuvE4nxhjntdVOVsgGLmJEkDeyjqjztZ7OSbRXpnc+O3l16lSDZgASSTG5OpPdXrCo12wKjDnp1AHZswytAbZwnYgXjeLXJWapViIiAiIg8Xxlw+pXwNanTu9zRA6w4OLfcAj3XDMDi3UKzagHNTdMG2moPTcL6NWBX4Dhqji59Ck5x1cabST6ki6oyYuuYmJdbgeoxxqWx2r1Rb/j57Ac92hc5x0FyST+pK+huC4d1PDUWP8AO2kxrvUNAP5q2hwHDU3BzKFJjho5tNoI9CBZZ6nFi6N90eo+o/WdMRXUV3/NHWoB4IM3ESCQetnC40UbhUbJEPEiGnlIGh5rz1uB69MhFc5SD7Y2YPJzZRm5ZO2WfNPZTqhChGDaCMsshxcQDYk6yOm6CdY+FOYudLTLiAQLw0luUnch2b6oxtQZQS19zmMFpjaAJBOx0UOAxZLQHNuXVJygFrSHOsY3jtcoM5FAzHMMc0FwJAcC0wNbOAIhSU67XQQ4GRIggyOoQeD4u8G0+IMEn5dRnleBNt2kbj9PqtS/Y27+0j/TP8a6cirtiradzDbh5/IwV6Md9R+7+sNV8HeBGcPc55f82o4ZQ7LlDW6kASbki57LalQlRuxTBq5ohubUeX8Xp3XutYrGoZ8uW+a03yTuZSooDjG7BzuXMIaSCNoMRPaZVHVahnKyOUEFxtPQgSbKVTIVHAEQbhQPw7nSHPIBAs3lI682t1e2k1pc6ACbuPWBFz2CDV+J42o+oaFF5pU6IDeUw4kAfe1AGnssHhXHq2HxLaVV5qMe4N5jJBJgEE31WrYz4hYd2MrGk4tYXWc7yvsAXDoCRIn+SwneNcPTxNKpUJqgVGlwZeADMzofTfsrfZyb1qXncO4ooMPjGVGNe1wc17Q5pBsQRIP0VVU9JkREBERAVtUHKY1gx67K5EHzfiqb2VHB8h7XEOnUOm895WRxjiRxFY1CIkNEejQP1k+67hxXwhg8U/5lWiHPiMwLmk+uUifdYY+HXD/+gP8APU/iWKePbxEvqqet4f02tSeqI121rvr8/iGL8MmPPDmioJaXPyg/gn9JzLZgHMMAFzSQAAGjIIjqJbI9RP0lpUgxoa0BrWiABYACwAHRXrXWNREPms2T3clr61uZn+KylVa8BzSHA6EGQfcK9QVMNfM05TBA1LZN5LJAJn0NzdUOJLQc7TDWg5mguBOhhol1vTRelTIRWMrNJIBBLdQDcTcSNrK9AREQEREBERARQfbWSBmBkloi9xqLaQjMSXZYY6CTJPLEbwb3QS1aoaC5xDQLkkwB7ry8Fx/DvqFrazHFxGURl2AIk2dJv7rz/GNa9BjjDHFxd0JGWB+ZK1nj9KkAMkT2QdMURwrCZLWkgECw0Oo9CsPw9iXVMLSc+7iwSeu0+4v7r0UEAwFMRDGiGlogAQ06gdkGBpiOUWblH+Hp6KdEEAwVMfcbZuTQeX8P+HspGUmiIAECBAiB09FeiAiIgLC43g3VsNWpNOV1Sk9gPQlpA/MrNRB8m4zBvo1HU6jSx7DDmmxBUIX1bieEUKrs1SjTqOiJcxrjHSSFHT4BhmkEYeiCDIIpsBB6gxqulHO7d6qvbcm4b8OeJGjTIfkBptOUvILeUcpGxGkIu0Isc5rSs0IiKlIiIgIiICIiAiIgIiIIq2GY8Q5oMxqOlx9Fa7C6w57SSCbzpsA6QAegCnRBAaL7w/VwN2gw3dto+pQsqX5m+a3IfL089z3/ACU6IICyp+JvmnyHy/h8/m7/AJJ8l/4/vzZo8v4bz9dVOiCD7N1e882bUD/t5QJb2KDBM/DMOzDNLod1GaY9lOiCjWgaCFVEQcS+KHjyqccaFKBTw5ggjzvjmJ3gTAjuVrGI8avc2GsDXdS7NHoIC2v4weC/l1vtlNwy1nAPYZkPjzC2hAv39bc4+wu7fU/8Lq4qYbUidKZmdu4/CLxe/GYd1GqZqYfKA78VMyGz3EEfRb+ue/Bzwv8AZsK7EOIc/ExAEw1jS4AX3JJJ9l0Jc/N09c9PhbHjuIiKpIiIgIiICIiAiIgIiI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hIQEBUTExQWEhUUFRoYGBcYGBgZFxoYIBoVFhsYHBYZGyYeGhkjGRgaHy8iJCcpLC0sFx4xNTAqNSYrLSkBCQoKDgwOGg8PGiwlHyAvLCovLiktKjUsLSosKSkpNSk0LDIpLTUsLCwsLy0uLCwsNSwpLCkpLykpLCwpLSkpLf/AABEIAK4BIgMBIgACEQEDEQH/xAAcAAEAAQUBAQAAAAAAAAAAAAAAAwECBAYHBQj/xABBEAABAwIEBAQDBQUHAwUAAAABAAIRAyEEEjFBBSJRYQYycYEHE5EUQlKhsRcj0uHwVGJykpPB0VOCoiRjo+Lx/8QAGgEBAAMBAQEAAAAAAAAAAAAAAAEDBAUCBv/EAC0RAQACAgEDAwMBCQEAAAAAAAABAgMRBBIhMQUTQRRRYSIygZGhwdHh8PEV/9oADAMBAAIRAxEAPwDuKIiAiIgIiICIiAiISgK2pUDQXOIAAkk2AHWVCK7nEZRyy4EulpEWGVpHNfewtuq0sKAQ4kveG5cxiYmdBAF+g2CChxRM5G5rAgk5WGf70E6X0VX0nunnygxGUDMOsl0gz6BTogx34JpzSXHMQYzOgRpABsO26q7A0zMsacxDjIBkjQ33CnRBAcDTM8jLuDjyi7ho42ue6HBMvYiXZjBc2XdTBE+milfUDRJIA6myMqBwkEEdRdBF9mI0e4S/MZg23aJFggdUGoDpdqLQ3YkHU9Y/kp0QQ08W10XykzDXDK4xrDTcjuFMrXMB1H9aKD5LmDkOYNaQGOJJJ1H7wkntedkGSiipYgOJbo4AEg7TpfQ73HQqVAREQEREBERAREQEREBERAREQEREBERAREQEWFxTi9PDtDnkybNaBLneg/30Xm4HxlRqVBTcH0iTAzgQT0kEwfVB7VbEBttXEHK2QHOgTAkhWDD5r1IddpDCAQ0gdYuZvPYRCvpUIkklxJJkxIB+6IFgIH0UqAiIgIiICsq12tjMQJIaJ3J0A7q2vXywBGZ05QTEkAmJgwLawoMRWbQp1K1QmGtzPuSBlbcNB039ZQ8tUx4+1Yip8w8tNxY1uwgwTHUkTKweB4p2GxrabDyVHBrm7XsDHUHf1Ws0/FD8TinENFM1n8oBsJgAHv1PUqxviU4XFh2UVDSec06GJaYPXoeo0VXvU1vbof8Amcn3Pb6e+t/Hh2ZzKgmHNMuEAtIhu4kG57qv2gg8zSJflBHNI2cYHKNr6JgsY2tTZUYZa9ocD2IlTq1z9aW06gcJaQR1BnsVcoX4YSC3lIk2nKSR95o82x621VKNYzlcIcGgkgHITpYn9NboL61BrxDhNwdSLi4Mi6jFRzDzcwJcc0ABo1AdJvuJHaeqyEQUa4ESDIOhCqsY0iy7BIOUZJAa0aEttrG0xbZTUazXiWkEXFuoMEeoNkF6LzeKeIKOHMPJLtcrRLo6nYe6rwrj9HEz8txzC5a4Q4DrG49EHoooGYxpywHcwJHI4adZFu06qjMYDl5XjMCbsdaOtrHsdUGQix245hi8ZgSA4FpgayHAR7qanUDgC0gg6EGQfdBciIgIiICIiAiIgIigq1iTlYLweYiWA6Qbgk9h02QSVazWCXENEgSTFzYD1Ufz3E8rLB8EuOW27miDPaYV1PDgEkySYkkmLCLAmG76dVKg0/xPXFPGML/KaYy9JzOzfqPyWt8dxTKjhk/Jarx/j9Wvi6lUuIOYtaNmtBIDY/q8lOO45pLW0jymmwuvPMRJE9pAjss/1Fe7tx6JmmaRuNWjc/h3nChwY3N5son1gT+alWo/DPjT8Rg4qEudRdkzHUtgFsnqAY9gtuV1Z6o3Dk5sU4sk47eYnQiIvSoRFBjWywtgnNDTlMEA2JnaBJQUw0ul5zDNo1wAygW01vrftpCi41w0YnD1aJMfMYWz0Ox+sLNCImJmJ3DgGJ8N4zD1cpo1MzHAhzWOc2QZBDgIIUbOAYuo+PkVS57t6bhcnckQPVfQaLL9NX7u/Hr2XX7Eb+/d5/h/hhw2FpUSZNNgBPfeO0yvQRFqjs4Fpm0zM/IrK1BrxDgCLG/UGQfUG6vREIKT3B2V0uJkhwbDYmzSZPNB7TCnUdegHtLXCQfbvqLgzuoftoYctRzWum0TdpdlbrvJAIE3PcIMipUDQS4hoAkkmAB1JUVMZnlwzAARqMrph2YDtpNt9bKlOkXQ59jBGQGW6yCbCXQB6XjqcPxPxc4TB164GY0qZcBsXaCe0kKYjc6GrnENGIr/ADfN8x2vSeX2ywsHg9SeIUzS/FePwwc3tC5RT8VYkPe9z/mF7i52e9zuL29BZXDxbiRWZVY/5bqbszQ2wnuPvAi0HYlbPor78wr64fT6LA4DxQYrC0a4GX5tNr46EgEj2Kz1inssFC/CMJnKAcpbIs4A6gEXCmRBjFj2DlOcBsBps4uG+fuOo91LTrhxIGrYkdJEj19R0KkUdWiHROxBFyLj0QSIoKFUzkfd8TIaQ0iSLTvpIndToCIiAiKOvUytJAkxYSBJ2EnqbILKzyTkaS0wCXZZESJEm2Yiesa9JkpUWtENAaL2Ai5uT9Vbh6OUdyS43Jubm522HYBSoCIiDQPEvwtGIrmrQqClnJL2uBIzblsaTrC8n9j1b/r0/wDK5dVRVThpM7mHRx+qcrHWKVv2j8R/Z5Xhnw+zA4dtFhzGZc78TjqY2FgAOgC9VEVkRrtDBe03tNrT3kREUvIoKzJezlJAJMzABgtFt5Dip1BUZ+8Ycsw1wzTpOW0bzHtHdBOiIgIrHVmggEgEzAkSY1gbwo2Y5jssHNmBIIBIIGtwIQTooG4wGIa/mBPlI02MxBPQozEkx+7eJBN8tux5tSgnRQNxDjH7t4lpP3LH8J5tT2kd0GJNv3bxLSfuWP4TDvN6W7oJ1ifLdUOaXsgwG8uzrn/uAj06FR4rEZgGGm6HtJcDYhkHMOUyXaCB1U4xbbWcOTNdjhA+kA/3deyCWhUzNBgtkaHUdio8dgmV6T6VQZmVGlrh1BEFY/2umx8hzAHtzuLnQfuta7KbQdDp91ZrKgOhBkTY7dfRBxbH/AvEio75Nak6nPKXlwfHQgNInuNeyswvwLxZe35lai1kjMWl5cBvALACfUrtyLV9Xl15eeiEGBwTKFJlJghlNoa0dgICnRFlehERAREQR1qIcIuIIIgkXBnbZUw9UuaCQGu+80EGD0kKVY5hlQeUCp7Oc8C3Y8jT/lCDIREQFj1W5qjRykNGYg+YO0YQOnnv2WQoKBl7zym4bbUANBhx6y4n0KCdERAREQEREBERAWBxXjVPDAZ5LneVrRLj/wADuVlNxALsok2mQDl1iM2k9uy1HxBiBTx01NDTbl9OafzlB6vDfGFGtUFMh1Jxs3NEE9JB19V6NaqHPYWtLyyplJnLllpBN4DthAnXqFzji+JbUqt+XrIAjraPzXTMVTJpnlD3CHAEwC5sOF9uYBBVrahiS1sOMgCZbsJOh30RmDAyklzi0kglx36gQD9LKZrpEjdVQR0sO1oAa1rQJgAARNzEaKREQEREBERBjsE1HHlOUBoIu4E8zgeg8hj+SyFBhfvHlu8+Xty3/vACD6KdBbUphwIIBB2IkfQrFw9FjwQ4Nc9rflvIbGwJF75TIMaXWYoKji17TLiHcsASAbuzE6jSPcIBwbbwXNluWznCANIEwD3iVR1B98tQ+UABwBAI+9aCZ9foshEGO51UZoDXWGUSWknebEAdFV+Ky5szXANi4GaZ6BsutvZTogjbiGkkBwlpAIm4nSR3VuLxTaTHPeYa0ST/AFqVfVotcIcA4dCAR9CvC8ZNDcKXSABUa4ydbxAneSDHZBiVfHJaZOHdk65hmj/DEfmtjwOOZXptqMMtdp/uCNiCue8Q4yx9LKBeFsnw/H/pXGQZqu0MxZoIPQyNEGzLHxroYXSG5IdJEgAXd/4yJ7rIVtRsgjqP6sguRQYSsHU2HMHS0HMBANheNp6KqDA41x0YeGhvzKjrhoMW6k7D9V5GB8ZxUyV6QpZz52m02EuBHpdYfifiLKOPEuDiaTTlnmaAXC41AM/qtd45xRlQzIY0auJgDa5U6Q60iwvkPyA06tyxoBIzstHMACDcd4VDiqgJByAk5WBxy53RJMgusRoImxUJZyKB7qnNDWaDLLiJO88th9fZHioc0ZG6ZSQXX3kSPaCgnVr6gaJJAHUmFC/Dudml5AMRlABEa3vqrhhGSTEkkEze40idPZBT7VPla50Pym0AdTLokD+7Ko2g4wXu0Js2zSDYBwMkwPQdlkIgsawMbDQAALACBHQAL5k4t4pxFfF1MQXkOeTbUBs8rINoA/3O6+nlzDxP8Fm4jEOq4esKAeS5zHNLgHG5LSCIB1jb9NXGvSkz1/LxaJnw5NjeO1qwyudboAAD6xqu9fC3j1TGcOY6qS59NxpFx1dlggnvlIB9FpH7Bq39qp/6bv4l1Hw34fp4DDMw9OSGauOrnG7nH1P+wVnIyYppEURWJ33ZmDGUFnKMlg1p0Z92Rta3sshYOJxjWPzAtMFrHgCXy4wy40uTrbmU+aodA1sO1PNLdzAiD9f9lhWJ1QlQ/ZidXuMOzCDl9G8sS0d0ZgmCOUGHFwJuQ46kE3BQVGMpmIe05iQIIMkai24VGY1pyxmOYkDldFtZMWHc6qr64acoBLiCQANY76D3IVhpPeOY5AWjlb5g7f8AeT7WAQUfxJjQHOzNBm7muaBtzSOWTpOuy8/i3iH5QaKbC6o+SGuBbABjM4G+ug3XrU8O1pJAEmJO5iwk6laR4u4xTo49gztLzSEsnmABJB9wdNbSp1sZGH8Y1KNQNr02NY43LAQQTq4gkz33W2uxbR11A8riJIkXA076LlHHuNNeMziGNG5/qSuqcMe00aZY4PbkblcLhwgQQe6a+ULxjKf42+bJqBzfh9eyurU87SJIndpgg9iryFCcEy3KBDs9rc3W2pUJX0Khc0EgtJEwdR2KkWFRwpY4hpc1ubPJcHZi6czea7QDBsfvKVj6ggOAdMy5tgBtym5n1QZCKGli2ui8FwkNcMro0PKb6qZAXKPi7j6hxFOjcU20w8DYuJcCfYCPr1XV14finwnSx9MNfLHt8jxqOojcHoq8tZtXUNvAz0wZ65Lx2j/duNt4oPshbP735gh0mfl5ZP5iPde/8KuJPZjflAksqsdmG0tGYO9dR7r2v2Ns/tLv9MfxLYfCfgalw8ueHGrUcIzEAQ3WAB1Op7BZ6Y8nVEz8OzyebwvYyUxR3t38fP8AhsyIi2PmXl0caMo/eg2F8kTbWNkWRhQ5zGu+ZmloM5ImQDMbT0RB8ycb4jWqYurVqFwqmq6bkFpBIy9gAI9li4jH1Knne50dSSPou++J/hVhMdWNYl9F7vP8vLDj+Igg83caryP2E4T/AK9f/wCP+FdWvKxajcKppLP+DPEKlXhsPkilVdTYT+CGuA9i4j6LfIWFwbg9LCUGUKLcrGCB1O5JO5JuSs1c3JaLWmYWR4Yvy3Uhyy5jWnlu55MyIc53S0HtdZFOoHae/UWBgjYwVcoX4e+ZpymQXEAcwEiDaYv7LwlMiiw9bMLjK6LtJBI+hUqAiIgIo69cMEwXHo0STeNPfXRWCi5xlxiHEtDSQCIgZvxdY09YlBQ4qfIM8gkO+5ItBcJ36A6FUdhM4IqHMHNALNGzqSLZrnqdFkNaAIAgDQBVQWllo0UeFeS2DJLeUkiJIA5htBmbKZQVWkODgC6YaRmgATOaDYkfWCdbBBJVqtY0ucQ0ASSbAD1UUvefwNDhexLxH/iJ97bJTpucczpbEgNDpbE2cbeaAPSVkII6NBrG5WgNHQfUn1lSIiAvlvxPVquxuINafmfOfmnUEOIA9AIjtC+pFrPiT4d4LH1BVqscKkQXMdlLhtm6x11Wnj5oxW3MPNo2+cKldzvM4ujqSf1XcfghiajuHva+SxlYimT0LWucB2DifqVP+xXh3/vf6n/1W5cK4VSwtFlGi0MYwQB+pJ3JNyVbyORTJTprDzWsxLLREWFYx8Q2HMfAJBykkxDXRMdeYNsshY+OfTbTcakZBcz2II95j3Wv1PHbGuvRqZPxWn1y/wA0Gy1KQcIImxHsbG+yhdTewHIc4DQAxxvI3+YZMkdZ2uFfhMUyqxr2HM1wkH+t1Mgjp1w4kCZbEggjUTvqO4Uijq0GvjMJghw7EaEKL5rqfnOZoDiahytDQLgOE9Nx02QZKKgMqqAo8RUDWOcTADSSYmIEzG6kUGNfDDzFpJDQQJIJIaLepQSUAQ1snMYEmIkxrG3oqKREBERAREQEREGPiW5f3ggEeY5ZLmDMctr7yO/qpmPBAIuCJCuUGCdLNXO5nCXCDZzh9Oh3EIJ1A+vJyt5jMOII5LSJEz0t3VK7y45GyJBl4y8htFj968i385qdMN09T3PU90EdDDBtzzPgAvIAcYnWB3Nu6mREBERAWnY/iVfEveKdQ0qbHFoy2LiLEk667dFtuIxDabHPeQ1rQXOJ0AFyVybCeJw+rUFAOh73FrT5oknb9NlE2iJ1KyuK96zasTMR5/DavDPiGqMR9nrO+YHTlcfMCATBO4IB1W5rkXB/EVGljqbqxNnEEjRjoLQXdgTfouqNpuZGU528xIJJde4DSTEbQeutki0T4L4r44ibxMb7xtkooqOJa62jsocWmzgD1bqP5KVSrEREBEUFaoZDWxJ814LW35gN7iP/AMQKuKuWtGd4glsxEmASTpuettENBx1fAzAgNEWH3SSTN+kf8yUqYa0NEwBFySfcm5KvQa74vohmGJbYfNa599ZMb9y23ZaxxLitN9LKNYWD8W+KVDiKdCSGMYHx1cS4T7AQPUrWRxQfZIn9982Jm+TLMx62lUTniLTE/Dr4/ScuXFTLWY/VPj7R93WfATSMJfQ1HR6WB/MFbIuRfCni9RmLNCSWVWucR0c0Tm9xIPt0XXVZjv1xtj5nFni5ZxzO/wAiIi9sjHLCwyJc0kSCQAwREtEaWFp6x0M1OoHAOaQ4ESCLgjqCrljkFjpElriBlGWGay7YxpOvXqgyFBXdzsbJFy6wsQBEE7CXA+ynUDQTUJ5oDQI+6dTI6nQIJ0REBERAREQEREHgcd43UY/5NADPEucRIaDoAOu9+3VeRhPFdejWDMQQ9jjGYABze9rEey8/xD4hpU+IPFN4ccrQ8bBwsWg7mInuvE4nxhjntdVOVsgGLmJEkDeyjqjztZ7OSbRXpnc+O3l16lSDZgASSTG5OpPdXrCo12wKjDnp1AHZswytAbZwnYgXjeLXJWapViIiAiIg8Xxlw+pXwNanTu9zRA6w4OLfcAj3XDMDi3UKzagHNTdMG2moPTcL6NWBX4Dhqji59Ck5x1cabST6ki6oyYuuYmJdbgeoxxqWx2r1Rb/j57Ac92hc5x0FyST+pK+huC4d1PDUWP8AO2kxrvUNAP5q2hwHDU3BzKFJjho5tNoI9CBZZ6nFi6N90eo+o/WdMRXUV3/NHWoB4IM3ESCQetnC40UbhUbJEPEiGnlIGh5rz1uB69MhFc5SD7Y2YPJzZRm5ZO2WfNPZTqhChGDaCMsshxcQDYk6yOm6CdY+FOYudLTLiAQLw0luUnch2b6oxtQZQS19zmMFpjaAJBOx0UOAxZLQHNuXVJygFrSHOsY3jtcoM5FAzHMMc0FwJAcC0wNbOAIhSU67XQQ4GRIggyOoQeD4u8G0+IMEn5dRnleBNt2kbj9PqtS/Y27+0j/TP8a6cirtiradzDbh5/IwV6Md9R+7+sNV8HeBGcPc55f82o4ZQ7LlDW6kASbki57LalQlRuxTBq5ohubUeX8Xp3XutYrGoZ8uW+a03yTuZSooDjG7BzuXMIaSCNoMRPaZVHVahnKyOUEFxtPQgSbKVTIVHAEQbhQPw7nSHPIBAs3lI682t1e2k1pc6ACbuPWBFz2CDV+J42o+oaFF5pU6IDeUw4kAfe1AGnssHhXHq2HxLaVV5qMe4N5jJBJgEE31WrYz4hYd2MrGk4tYXWc7yvsAXDoCRIn+SwneNcPTxNKpUJqgVGlwZeADMzofTfsrfZyb1qXncO4ooMPjGVGNe1wc17Q5pBsQRIP0VVU9JkREBERAVtUHKY1gx67K5EHzfiqb2VHB8h7XEOnUOm895WRxjiRxFY1CIkNEejQP1k+67hxXwhg8U/5lWiHPiMwLmk+uUifdYY+HXD/+gP8APU/iWKePbxEvqqet4f02tSeqI121rvr8/iGL8MmPPDmioJaXPyg/gn9JzLZgHMMAFzSQAAGjIIjqJbI9RP0lpUgxoa0BrWiABYACwAHRXrXWNREPms2T3clr61uZn+KylVa8BzSHA6EGQfcK9QVMNfM05TBA1LZN5LJAJn0NzdUOJLQc7TDWg5mguBOhhol1vTRelTIRWMrNJIBBLdQDcTcSNrK9AREQEREBERARQfbWSBmBkloi9xqLaQjMSXZYY6CTJPLEbwb3QS1aoaC5xDQLkkwB7ry8Fx/DvqFrazHFxGURl2AIk2dJv7rz/GNa9BjjDHFxd0JGWB+ZK1nj9KkAMkT2QdMURwrCZLWkgECw0Oo9CsPw9iXVMLSc+7iwSeu0+4v7r0UEAwFMRDGiGlogAQ06gdkGBpiOUWblH+Hp6KdEEAwVMfcbZuTQeX8P+HspGUmiIAECBAiB09FeiAiIgLC43g3VsNWpNOV1Sk9gPQlpA/MrNRB8m4zBvo1HU6jSx7DDmmxBUIX1bieEUKrs1SjTqOiJcxrjHSSFHT4BhmkEYeiCDIIpsBB6gxqulHO7d6qvbcm4b8OeJGjTIfkBptOUvILeUcpGxGkIu0Isc5rSs0IiKlIiIgIiICIiAiIgIiIIq2GY8Q5oMxqOlx9Fa7C6w57SSCbzpsA6QAegCnRBAaL7w/VwN2gw3dto+pQsqX5m+a3IfL089z3/ACU6IICyp+JvmnyHy/h8/m7/AJJ8l/4/vzZo8v4bz9dVOiCD7N1e882bUD/t5QJb2KDBM/DMOzDNLod1GaY9lOiCjWgaCFVEQcS+KHjyqccaFKBTw5ggjzvjmJ3gTAjuVrGI8avc2GsDXdS7NHoIC2v4weC/l1vtlNwy1nAPYZkPjzC2hAv39bc4+wu7fU/8Lq4qYbUidKZmdu4/CLxe/GYd1GqZqYfKA78VMyGz3EEfRb+ue/Bzwv8AZsK7EOIc/ExAEw1jS4AX3JJJ9l0Jc/N09c9PhbHjuIiKpIiIgIiICIiAiIgIiI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hIQEBUTExQWEhUUFRoYGBcYGBgZFxoYIBoVFhsYHBYZGyYeGhkjGRgaHy8iJCcpLC0sFx4xNTAqNSYrLSkBCQoKDgwOGg8PGiwlHyAvLCovLiktKjUsLSosKSkpNSk0LDIpLTUsLCwsLy0uLCwsNSwpLCkpLykpLCwpLSkpLf/AABEIAK4BIgMBIgACEQEDEQH/xAAcAAEAAQUBAQAAAAAAAAAAAAAAAwECBAYHBQj/xABBEAABAwIEBAQDBQUHAwUAAAABAAIRAyEEEjFBBSJRYQYycYEHE5EUQlKhsRcj0uHwVGJykpPB0VOCoiRjo+Lx/8QAGgEBAAMBAQEAAAAAAAAAAAAAAAEDBAUCBv/EAC0RAQACAgEDAwMBCQEAAAAAAAABAgMRBBIhMQUTQRRRYSIygZGhwdHh8PEV/9oADAMBAAIRAxEAPwDuKIiAiIgIiICIiAiISgK2pUDQXOIAAkk2AHWVCK7nEZRyy4EulpEWGVpHNfewtuq0sKAQ4kveG5cxiYmdBAF+g2CChxRM5G5rAgk5WGf70E6X0VX0nunnygxGUDMOsl0gz6BTogx34JpzSXHMQYzOgRpABsO26q7A0zMsacxDjIBkjQ33CnRBAcDTM8jLuDjyi7ho42ue6HBMvYiXZjBc2XdTBE+milfUDRJIA6myMqBwkEEdRdBF9mI0e4S/MZg23aJFggdUGoDpdqLQ3YkHU9Y/kp0QQ08W10XykzDXDK4xrDTcjuFMrXMB1H9aKD5LmDkOYNaQGOJJJ1H7wkntedkGSiipYgOJbo4AEg7TpfQ73HQqVAREQEREBERAREQEREBERAREQEREBERAREQEWFxTi9PDtDnkybNaBLneg/30Xm4HxlRqVBTcH0iTAzgQT0kEwfVB7VbEBttXEHK2QHOgTAkhWDD5r1IddpDCAQ0gdYuZvPYRCvpUIkklxJJkxIB+6IFgIH0UqAiIgIiICsq12tjMQJIaJ3J0A7q2vXywBGZ05QTEkAmJgwLawoMRWbQp1K1QmGtzPuSBlbcNB039ZQ8tUx4+1Yip8w8tNxY1uwgwTHUkTKweB4p2GxrabDyVHBrm7XsDHUHf1Ws0/FD8TinENFM1n8oBsJgAHv1PUqxviU4XFh2UVDSec06GJaYPXoeo0VXvU1vbof8Amcn3Pb6e+t/Hh2ZzKgmHNMuEAtIhu4kG57qv2gg8zSJflBHNI2cYHKNr6JgsY2tTZUYZa9ocD2IlTq1z9aW06gcJaQR1BnsVcoX4YSC3lIk2nKSR95o82x621VKNYzlcIcGgkgHITpYn9NboL61BrxDhNwdSLi4Mi6jFRzDzcwJcc0ABo1AdJvuJHaeqyEQUa4ESDIOhCqsY0iy7BIOUZJAa0aEttrG0xbZTUazXiWkEXFuoMEeoNkF6LzeKeIKOHMPJLtcrRLo6nYe6rwrj9HEz8txzC5a4Q4DrG49EHoooGYxpywHcwJHI4adZFu06qjMYDl5XjMCbsdaOtrHsdUGQix245hi8ZgSA4FpgayHAR7qanUDgC0gg6EGQfdBciIgIiICIiAiIgIigq1iTlYLweYiWA6Qbgk9h02QSVazWCXENEgSTFzYD1Ufz3E8rLB8EuOW27miDPaYV1PDgEkySYkkmLCLAmG76dVKg0/xPXFPGML/KaYy9JzOzfqPyWt8dxTKjhk/Jarx/j9Wvi6lUuIOYtaNmtBIDY/q8lOO45pLW0jymmwuvPMRJE9pAjss/1Fe7tx6JmmaRuNWjc/h3nChwY3N5son1gT+alWo/DPjT8Rg4qEudRdkzHUtgFsnqAY9gtuV1Z6o3Dk5sU4sk47eYnQiIvSoRFBjWywtgnNDTlMEA2JnaBJQUw0ul5zDNo1wAygW01vrftpCi41w0YnD1aJMfMYWz0Ox+sLNCImJmJ3DgGJ8N4zD1cpo1MzHAhzWOc2QZBDgIIUbOAYuo+PkVS57t6bhcnckQPVfQaLL9NX7u/Hr2XX7Eb+/d5/h/hhw2FpUSZNNgBPfeO0yvQRFqjs4Fpm0zM/IrK1BrxDgCLG/UGQfUG6vREIKT3B2V0uJkhwbDYmzSZPNB7TCnUdegHtLXCQfbvqLgzuoftoYctRzWum0TdpdlbrvJAIE3PcIMipUDQS4hoAkkmAB1JUVMZnlwzAARqMrph2YDtpNt9bKlOkXQ59jBGQGW6yCbCXQB6XjqcPxPxc4TB164GY0qZcBsXaCe0kKYjc6GrnENGIr/ADfN8x2vSeX2ywsHg9SeIUzS/FePwwc3tC5RT8VYkPe9z/mF7i52e9zuL29BZXDxbiRWZVY/5bqbszQ2wnuPvAi0HYlbPor78wr64fT6LA4DxQYrC0a4GX5tNr46EgEj2Kz1inssFC/CMJnKAcpbIs4A6gEXCmRBjFj2DlOcBsBps4uG+fuOo91LTrhxIGrYkdJEj19R0KkUdWiHROxBFyLj0QSIoKFUzkfd8TIaQ0iSLTvpIndToCIiAiKOvUytJAkxYSBJ2EnqbILKzyTkaS0wCXZZESJEm2Yiesa9JkpUWtENAaL2Ai5uT9Vbh6OUdyS43Jubm522HYBSoCIiDQPEvwtGIrmrQqClnJL2uBIzblsaTrC8n9j1b/r0/wDK5dVRVThpM7mHRx+qcrHWKVv2j8R/Z5Xhnw+zA4dtFhzGZc78TjqY2FgAOgC9VEVkRrtDBe03tNrT3kREUvIoKzJezlJAJMzABgtFt5Dip1BUZ+8Ycsw1wzTpOW0bzHtHdBOiIgIrHVmggEgEzAkSY1gbwo2Y5jssHNmBIIBIIGtwIQTooG4wGIa/mBPlI02MxBPQozEkx+7eJBN8tux5tSgnRQNxDjH7t4lpP3LH8J5tT2kd0GJNv3bxLSfuWP4TDvN6W7oJ1ifLdUOaXsgwG8uzrn/uAj06FR4rEZgGGm6HtJcDYhkHMOUyXaCB1U4xbbWcOTNdjhA+kA/3deyCWhUzNBgtkaHUdio8dgmV6T6VQZmVGlrh1BEFY/2umx8hzAHtzuLnQfuta7KbQdDp91ZrKgOhBkTY7dfRBxbH/AvEio75Nak6nPKXlwfHQgNInuNeyswvwLxZe35lai1kjMWl5cBvALACfUrtyLV9Xl15eeiEGBwTKFJlJghlNoa0dgICnRFlehERAREQR1qIcIuIIIgkXBnbZUw9UuaCQGu+80EGD0kKVY5hlQeUCp7Oc8C3Y8jT/lCDIREQFj1W5qjRykNGYg+YO0YQOnnv2WQoKBl7zym4bbUANBhx6y4n0KCdERAREQEREBERAWBxXjVPDAZ5LneVrRLj/wADuVlNxALsok2mQDl1iM2k9uy1HxBiBTx01NDTbl9OafzlB6vDfGFGtUFMh1Jxs3NEE9JB19V6NaqHPYWtLyyplJnLllpBN4DthAnXqFzji+JbUqt+XrIAjraPzXTMVTJpnlD3CHAEwC5sOF9uYBBVrahiS1sOMgCZbsJOh30RmDAyklzi0kglx36gQD9LKZrpEjdVQR0sO1oAa1rQJgAARNzEaKREQEREBERBjsE1HHlOUBoIu4E8zgeg8hj+SyFBhfvHlu8+Xty3/vACD6KdBbUphwIIBB2IkfQrFw9FjwQ4Nc9rflvIbGwJF75TIMaXWYoKji17TLiHcsASAbuzE6jSPcIBwbbwXNluWznCANIEwD3iVR1B98tQ+UABwBAI+9aCZ9foshEGO51UZoDXWGUSWknebEAdFV+Ky5szXANi4GaZ6BsutvZTogjbiGkkBwlpAIm4nSR3VuLxTaTHPeYa0ST/AFqVfVotcIcA4dCAR9CvC8ZNDcKXSABUa4ydbxAneSDHZBiVfHJaZOHdk65hmj/DEfmtjwOOZXptqMMtdp/uCNiCue8Q4yx9LKBeFsnw/H/pXGQZqu0MxZoIPQyNEGzLHxroYXSG5IdJEgAXd/4yJ7rIVtRsgjqP6sguRQYSsHU2HMHS0HMBANheNp6KqDA41x0YeGhvzKjrhoMW6k7D9V5GB8ZxUyV6QpZz52m02EuBHpdYfifiLKOPEuDiaTTlnmaAXC41AM/qtd45xRlQzIY0auJgDa5U6Q60iwvkPyA06tyxoBIzstHMACDcd4VDiqgJByAk5WBxy53RJMgusRoImxUJZyKB7qnNDWaDLLiJO88th9fZHioc0ZG6ZSQXX3kSPaCgnVr6gaJJAHUmFC/Dudml5AMRlABEa3vqrhhGSTEkkEze40idPZBT7VPla50Pym0AdTLokD+7Ko2g4wXu0Js2zSDYBwMkwPQdlkIgsawMbDQAALACBHQAL5k4t4pxFfF1MQXkOeTbUBs8rINoA/3O6+nlzDxP8Fm4jEOq4esKAeS5zHNLgHG5LSCIB1jb9NXGvSkz1/LxaJnw5NjeO1qwyudboAAD6xqu9fC3j1TGcOY6qS59NxpFx1dlggnvlIB9FpH7Bq39qp/6bv4l1Hw34fp4DDMw9OSGauOrnG7nH1P+wVnIyYppEURWJ33ZmDGUFnKMlg1p0Z92Rta3sshYOJxjWPzAtMFrHgCXy4wy40uTrbmU+aodA1sO1PNLdzAiD9f9lhWJ1QlQ/ZidXuMOzCDl9G8sS0d0ZgmCOUGHFwJuQ46kE3BQVGMpmIe05iQIIMkai24VGY1pyxmOYkDldFtZMWHc6qr64acoBLiCQANY76D3IVhpPeOY5AWjlb5g7f8AeT7WAQUfxJjQHOzNBm7muaBtzSOWTpOuy8/i3iH5QaKbC6o+SGuBbABjM4G+ug3XrU8O1pJAEmJO5iwk6laR4u4xTo49gztLzSEsnmABJB9wdNbSp1sZGH8Y1KNQNr02NY43LAQQTq4gkz33W2uxbR11A8riJIkXA076LlHHuNNeMziGNG5/qSuqcMe00aZY4PbkblcLhwgQQe6a+ULxjKf42+bJqBzfh9eyurU87SJIndpgg9iryFCcEy3KBDs9rc3W2pUJX0Khc0EgtJEwdR2KkWFRwpY4hpc1ubPJcHZi6czea7QDBsfvKVj6ggOAdMy5tgBtym5n1QZCKGli2ui8FwkNcMro0PKb6qZAXKPi7j6hxFOjcU20w8DYuJcCfYCPr1XV14finwnSx9MNfLHt8jxqOojcHoq8tZtXUNvAz0wZ65Lx2j/duNt4oPshbP735gh0mfl5ZP5iPde/8KuJPZjflAksqsdmG0tGYO9dR7r2v2Ns/tLv9MfxLYfCfgalw8ueHGrUcIzEAQ3WAB1Op7BZ6Y8nVEz8OzyebwvYyUxR3t38fP8AhsyIi2PmXl0caMo/eg2F8kTbWNkWRhQ5zGu+ZmloM5ImQDMbT0RB8ycb4jWqYurVqFwqmq6bkFpBIy9gAI9li4jH1Knne50dSSPou++J/hVhMdWNYl9F7vP8vLDj+Igg83caryP2E4T/AK9f/wCP+FdWvKxajcKppLP+DPEKlXhsPkilVdTYT+CGuA9i4j6LfIWFwbg9LCUGUKLcrGCB1O5JO5JuSs1c3JaLWmYWR4Yvy3Uhyy5jWnlu55MyIc53S0HtdZFOoHae/UWBgjYwVcoX4e+ZpymQXEAcwEiDaYv7LwlMiiw9bMLjK6LtJBI+hUqAiIgIo69cMEwXHo0STeNPfXRWCi5xlxiHEtDSQCIgZvxdY09YlBQ4qfIM8gkO+5ItBcJ36A6FUdhM4IqHMHNALNGzqSLZrnqdFkNaAIAgDQBVQWllo0UeFeS2DJLeUkiJIA5htBmbKZQVWkODgC6YaRmgATOaDYkfWCdbBBJVqtY0ucQ0ASSbAD1UUvefwNDhexLxH/iJ97bJTpucczpbEgNDpbE2cbeaAPSVkII6NBrG5WgNHQfUn1lSIiAvlvxPVquxuINafmfOfmnUEOIA9AIjtC+pFrPiT4d4LH1BVqscKkQXMdlLhtm6x11Wnj5oxW3MPNo2+cKldzvM4ujqSf1XcfghiajuHva+SxlYimT0LWucB2DifqVP+xXh3/vf6n/1W5cK4VSwtFlGi0MYwQB+pJ3JNyVbyORTJTprDzWsxLLREWFYx8Q2HMfAJBykkxDXRMdeYNsshY+OfTbTcakZBcz2II95j3Wv1PHbGuvRqZPxWn1y/wA0Gy1KQcIImxHsbG+yhdTewHIc4DQAxxvI3+YZMkdZ2uFfhMUyqxr2HM1wkH+t1Mgjp1w4kCZbEggjUTvqO4Uijq0GvjMJghw7EaEKL5rqfnOZoDiahytDQLgOE9Nx02QZKKgMqqAo8RUDWOcTADSSYmIEzG6kUGNfDDzFpJDQQJIJIaLepQSUAQ1snMYEmIkxrG3oqKREBERAREQEREGPiW5f3ggEeY5ZLmDMctr7yO/qpmPBAIuCJCuUGCdLNXO5nCXCDZzh9Oh3EIJ1A+vJyt5jMOII5LSJEz0t3VK7y45GyJBl4y8htFj968i385qdMN09T3PU90EdDDBtzzPgAvIAcYnWB3Nu6mREBERAWnY/iVfEveKdQ0qbHFoy2LiLEk667dFtuIxDabHPeQ1rQXOJ0AFyVybCeJw+rUFAOh73FrT5oknb9NlE2iJ1KyuK96zasTMR5/DavDPiGqMR9nrO+YHTlcfMCATBO4IB1W5rkXB/EVGljqbqxNnEEjRjoLQXdgTfouqNpuZGU528xIJJde4DSTEbQeutki0T4L4r44ibxMb7xtkooqOJa62jsocWmzgD1bqP5KVSrEREBEUFaoZDWxJ814LW35gN7iP/AMQKuKuWtGd4glsxEmASTpuettENBx1fAzAgNEWH3SSTN+kf8yUqYa0NEwBFySfcm5KvQa74vohmGJbYfNa599ZMb9y23ZaxxLitN9LKNYWD8W+KVDiKdCSGMYHx1cS4T7AQPUrWRxQfZIn9982Jm+TLMx62lUTniLTE/Dr4/ScuXFTLWY/VPj7R93WfATSMJfQ1HR6WB/MFbIuRfCni9RmLNCSWVWucR0c0Tm9xIPt0XXVZjv1xtj5nFni5ZxzO/wAiIi9sjHLCwyJc0kSCQAwREtEaWFp6x0M1OoHAOaQ4ESCLgjqCrljkFjpElriBlGWGay7YxpOvXqgyFBXdzsbJFy6wsQBEE7CXA+ynUDQTUJ5oDQI+6dTI6nQIJ0REBERAREQEREHgcd43UY/5NADPEucRIaDoAOu9+3VeRhPFdejWDMQQ9jjGYABze9rEey8/xD4hpU+IPFN4ccrQ8bBwsWg7mInuvE4nxhjntdVOVsgGLmJEkDeyjqjztZ7OSbRXpnc+O3l16lSDZgASSTG5OpPdXrCo12wKjDnp1AHZswytAbZwnYgXjeLXJWapViIiAiIg8Xxlw+pXwNanTu9zRA6w4OLfcAj3XDMDi3UKzagHNTdMG2moPTcL6NWBX4Dhqji59Ck5x1cabST6ki6oyYuuYmJdbgeoxxqWx2r1Rb/j57Ac92hc5x0FyST+pK+huC4d1PDUWP8AO2kxrvUNAP5q2hwHDU3BzKFJjho5tNoI9CBZZ6nFi6N90eo+o/WdMRXUV3/NHWoB4IM3ESCQetnC40UbhUbJEPEiGnlIGh5rz1uB69MhFc5SD7Y2YPJzZRm5ZO2WfNPZTqhChGDaCMsshxcQDYk6yOm6CdY+FOYudLTLiAQLw0luUnch2b6oxtQZQS19zmMFpjaAJBOx0UOAxZLQHNuXVJygFrSHOsY3jtcoM5FAzHMMc0FwJAcC0wNbOAIhSU67XQQ4GRIggyOoQeD4u8G0+IMEn5dRnleBNt2kbj9PqtS/Y27+0j/TP8a6cirtiradzDbh5/IwV6Md9R+7+sNV8HeBGcPc55f82o4ZQ7LlDW6kASbki57LalQlRuxTBq5ohubUeX8Xp3XutYrGoZ8uW+a03yTuZSooDjG7BzuXMIaSCNoMRPaZVHVahnKyOUEFxtPQgSbKVTIVHAEQbhQPw7nSHPIBAs3lI682t1e2k1pc6ACbuPWBFz2CDV+J42o+oaFF5pU6IDeUw4kAfe1AGnssHhXHq2HxLaVV5qMe4N5jJBJgEE31WrYz4hYd2MrGk4tYXWc7yvsAXDoCRIn+SwneNcPTxNKpUJqgVGlwZeADMzofTfsrfZyb1qXncO4ooMPjGVGNe1wc17Q5pBsQRIP0VVU9JkREBERAVtUHKY1gx67K5EHzfiqb2VHB8h7XEOnUOm895WRxjiRxFY1CIkNEejQP1k+67hxXwhg8U/5lWiHPiMwLmk+uUifdYY+HXD/+gP8APU/iWKePbxEvqqet4f02tSeqI121rvr8/iGL8MmPPDmioJaXPyg/gn9JzLZgHMMAFzSQAAGjIIjqJbI9RP0lpUgxoa0BrWiABYACwAHRXrXWNREPms2T3clr61uZn+KylVa8BzSHA6EGQfcK9QVMNfM05TBA1LZN5LJAJn0NzdUOJLQc7TDWg5mguBOhhol1vTRelTIRWMrNJIBBLdQDcTcSNrK9AREQEREBERARQfbWSBmBkloi9xqLaQjMSXZYY6CTJPLEbwb3QS1aoaC5xDQLkkwB7ry8Fx/DvqFrazHFxGURl2AIk2dJv7rz/GNa9BjjDHFxd0JGWB+ZK1nj9KkAMkT2QdMURwrCZLWkgECw0Oo9CsPw9iXVMLSc+7iwSeu0+4v7r0UEAwFMRDGiGlogAQ06gdkGBpiOUWblH+Hp6KdEEAwVMfcbZuTQeX8P+HspGUmiIAECBAiB09FeiAiIgLC43g3VsNWpNOV1Sk9gPQlpA/MrNRB8m4zBvo1HU6jSx7DDmmxBUIX1bieEUKrs1SjTqOiJcxrjHSSFHT4BhmkEYeiCDIIpsBB6gxqulHO7d6qvbcm4b8OeJGjTIfkBptOUvILeUcpGxGkIu0Isc5rSs0IiKlIiIgIiICIiAiIgIiIIq2GY8Q5oMxqOlx9Fa7C6w57SSCbzpsA6QAegCnRBAaL7w/VwN2gw3dto+pQsqX5m+a3IfL089z3/ACU6IICyp+JvmnyHy/h8/m7/AJJ8l/4/vzZo8v4bz9dVOiCD7N1e882bUD/t5QJb2KDBM/DMOzDNLod1GaY9lOiCjWgaCFVEQcS+KHjyqccaFKBTw5ggjzvjmJ3gTAjuVrGI8avc2GsDXdS7NHoIC2v4weC/l1vtlNwy1nAPYZkPjzC2hAv39bc4+wu7fU/8Lq4qYbUidKZmdu4/CLxe/GYd1GqZqYfKA78VMyGz3EEfRb+ue/Bzwv8AZsK7EOIc/ExAEw1jS4AX3JJJ9l0Jc/N09c9PhbHjuIiKpIiIgIiICIiAiIgIiI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ttp://relenet.com/images/social-network_illu_farb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981200"/>
            <a:ext cx="3903181" cy="3976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545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461504" cy="1499616"/>
          </a:xfrm>
        </p:spPr>
        <p:txBody>
          <a:bodyPr/>
          <a:lstStyle/>
          <a:p>
            <a:r>
              <a:rPr lang="en-US" dirty="0" smtClean="0"/>
              <a:t>Tweets can get you instant response!</a:t>
            </a:r>
            <a:endParaRPr lang="en-US" dirty="0"/>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8229600" cy="4166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115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446" r="50751"/>
          <a:stretch/>
        </p:blipFill>
        <p:spPr>
          <a:xfrm>
            <a:off x="381001" y="876299"/>
            <a:ext cx="4165600" cy="5698041"/>
          </a:xfrm>
          <a:prstGeom prst="rect">
            <a:avLst/>
          </a:prstGeom>
        </p:spPr>
      </p:pic>
    </p:spTree>
    <p:extLst>
      <p:ext uri="{BB962C8B-B14F-4D97-AF65-F5344CB8AC3E}">
        <p14:creationId xmlns:p14="http://schemas.microsoft.com/office/powerpoint/2010/main" val="422024256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 Twitter Analytics</a:t>
            </a:r>
            <a:endParaRPr lang="en-US" dirty="0"/>
          </a:p>
        </p:txBody>
      </p:sp>
      <p:sp>
        <p:nvSpPr>
          <p:cNvPr id="3" name="Content Placeholder 2"/>
          <p:cNvSpPr>
            <a:spLocks noGrp="1"/>
          </p:cNvSpPr>
          <p:nvPr>
            <p:ph idx="1"/>
          </p:nvPr>
        </p:nvSpPr>
        <p:spPr>
          <a:xfrm>
            <a:off x="533400" y="1828800"/>
            <a:ext cx="6858000" cy="1219200"/>
          </a:xfrm>
        </p:spPr>
        <p:txBody>
          <a:bodyPr/>
          <a:lstStyle/>
          <a:p>
            <a:r>
              <a:rPr lang="en-US" dirty="0" smtClean="0"/>
              <a:t>Quantitative Insights : </a:t>
            </a:r>
            <a:r>
              <a:rPr lang="en-US" dirty="0" err="1" smtClean="0"/>
              <a:t>Klout</a:t>
            </a:r>
            <a:endParaRPr lang="en-US" dirty="0" smtClean="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048000"/>
            <a:ext cx="7924800" cy="368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680419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8229600" cy="1143000"/>
          </a:xfrm>
        </p:spPr>
        <p:txBody>
          <a:bodyPr>
            <a:normAutofit/>
          </a:bodyPr>
          <a:lstStyle/>
          <a:p>
            <a:r>
              <a:rPr lang="en-US" dirty="0" smtClean="0"/>
              <a:t>Mobile Analytics</a:t>
            </a:r>
            <a:endParaRPr lang="en-US" dirty="0"/>
          </a:p>
        </p:txBody>
      </p:sp>
      <p:sp>
        <p:nvSpPr>
          <p:cNvPr id="3" name="Content Placeholder 2"/>
          <p:cNvSpPr>
            <a:spLocks noGrp="1"/>
          </p:cNvSpPr>
          <p:nvPr>
            <p:ph idx="1"/>
          </p:nvPr>
        </p:nvSpPr>
        <p:spPr>
          <a:xfrm>
            <a:off x="457201" y="2286000"/>
            <a:ext cx="4114800" cy="4191000"/>
          </a:xfrm>
        </p:spPr>
        <p:txBody>
          <a:bodyPr>
            <a:normAutofit/>
          </a:bodyPr>
          <a:lstStyle/>
          <a:p>
            <a:r>
              <a:rPr lang="en-US" dirty="0" smtClean="0"/>
              <a:t>Diffusion of mobile devices</a:t>
            </a:r>
          </a:p>
          <a:p>
            <a:pPr lvl="1"/>
            <a:r>
              <a:rPr lang="en-US" dirty="0" smtClean="0"/>
              <a:t>100 million </a:t>
            </a:r>
            <a:r>
              <a:rPr lang="en-US" dirty="0"/>
              <a:t>smartphones </a:t>
            </a:r>
            <a:r>
              <a:rPr lang="en-US" dirty="0" smtClean="0"/>
              <a:t>by 2012</a:t>
            </a:r>
          </a:p>
          <a:p>
            <a:pPr lvl="1"/>
            <a:r>
              <a:rPr lang="en-US" dirty="0"/>
              <a:t>m</a:t>
            </a:r>
            <a:r>
              <a:rPr lang="en-US" dirty="0" smtClean="0"/>
              <a:t>ulti-functional / multi-purpose use</a:t>
            </a:r>
          </a:p>
          <a:p>
            <a:endParaRPr lang="en-US" dirty="0" smtClean="0"/>
          </a:p>
          <a:p>
            <a:r>
              <a:rPr lang="en-US" dirty="0" err="1" smtClean="0"/>
              <a:t>Geolocation</a:t>
            </a:r>
            <a:endParaRPr lang="en-US" dirty="0"/>
          </a:p>
          <a:p>
            <a:endParaRPr lang="en-US" dirty="0" smtClean="0"/>
          </a:p>
          <a:p>
            <a:r>
              <a:rPr lang="en-US" dirty="0" smtClean="0"/>
              <a:t>Different from web analytics</a:t>
            </a:r>
          </a:p>
          <a:p>
            <a:pPr lvl="1"/>
            <a:r>
              <a:rPr lang="en-US" dirty="0" smtClean="0"/>
              <a:t>Mobile web analytics </a:t>
            </a:r>
            <a:r>
              <a:rPr lang="en-US" dirty="0" err="1" smtClean="0"/>
              <a:t>vs</a:t>
            </a:r>
            <a:r>
              <a:rPr lang="en-US" dirty="0" smtClean="0"/>
              <a:t> mobile app analytics</a:t>
            </a:r>
          </a:p>
          <a:p>
            <a:pPr lvl="1"/>
            <a:r>
              <a:rPr lang="en-US" dirty="0" smtClean="0"/>
              <a:t>Challenges in tracking customers</a:t>
            </a:r>
          </a:p>
          <a:p>
            <a:pPr lvl="1"/>
            <a:r>
              <a:rPr lang="en-US" dirty="0" smtClean="0"/>
              <a:t>Speed of response</a:t>
            </a:r>
          </a:p>
          <a:p>
            <a:pPr lvl="1"/>
            <a:endParaRPr lang="en-US" dirty="0" smtClean="0"/>
          </a:p>
        </p:txBody>
      </p:sp>
      <p:pic>
        <p:nvPicPr>
          <p:cNvPr id="4" name="Picture 3"/>
          <p:cNvPicPr>
            <a:picLocks noChangeAspect="1"/>
          </p:cNvPicPr>
          <p:nvPr/>
        </p:nvPicPr>
        <p:blipFill>
          <a:blip r:embed="rId2"/>
          <a:stretch>
            <a:fillRect/>
          </a:stretch>
        </p:blipFill>
        <p:spPr>
          <a:xfrm>
            <a:off x="5257800" y="2322095"/>
            <a:ext cx="2627630" cy="2977816"/>
          </a:xfrm>
          <a:prstGeom prst="rect">
            <a:avLst/>
          </a:prstGeom>
        </p:spPr>
      </p:pic>
    </p:spTree>
    <p:extLst>
      <p:ext uri="{BB962C8B-B14F-4D97-AF65-F5344CB8AC3E}">
        <p14:creationId xmlns:p14="http://schemas.microsoft.com/office/powerpoint/2010/main" val="3683064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2084"/>
            <a:ext cx="7290054" cy="1499616"/>
          </a:xfrm>
        </p:spPr>
        <p:txBody>
          <a:bodyPr>
            <a:normAutofit/>
          </a:bodyPr>
          <a:lstStyle/>
          <a:p>
            <a:pPr algn="ctr"/>
            <a:r>
              <a:rPr lang="en-US" sz="3600" dirty="0" smtClean="0"/>
              <a:t>Is your website working Hard enough?</a:t>
            </a:r>
            <a:endParaRPr lang="en-US" sz="3600"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025" y="1447800"/>
            <a:ext cx="8351775" cy="4862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30098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183003"/>
            <a:ext cx="7290054" cy="1499616"/>
          </a:xfrm>
        </p:spPr>
        <p:txBody>
          <a:bodyPr/>
          <a:lstStyle/>
          <a:p>
            <a:r>
              <a:rPr lang="en-US" dirty="0" smtClean="0"/>
              <a:t>Data Driven Organization</a:t>
            </a:r>
            <a:endParaRPr lang="en-US" dirty="0"/>
          </a:p>
        </p:txBody>
      </p:sp>
      <p:pic>
        <p:nvPicPr>
          <p:cNvPr id="4" name="Picture 3"/>
          <p:cNvPicPr>
            <a:picLocks noChangeAspect="1"/>
          </p:cNvPicPr>
          <p:nvPr/>
        </p:nvPicPr>
        <p:blipFill>
          <a:blip r:embed="rId2"/>
          <a:stretch>
            <a:fillRect/>
          </a:stretch>
        </p:blipFill>
        <p:spPr>
          <a:xfrm>
            <a:off x="768096" y="1905000"/>
            <a:ext cx="7385304" cy="4705350"/>
          </a:xfrm>
          <a:prstGeom prst="rect">
            <a:avLst/>
          </a:prstGeom>
        </p:spPr>
      </p:pic>
      <p:sp>
        <p:nvSpPr>
          <p:cNvPr id="5" name="TextBox 4"/>
          <p:cNvSpPr txBox="1"/>
          <p:nvPr/>
        </p:nvSpPr>
        <p:spPr>
          <a:xfrm rot="10800000" flipH="1" flipV="1">
            <a:off x="1403931" y="2731532"/>
            <a:ext cx="2406069" cy="369332"/>
          </a:xfrm>
          <a:prstGeom prst="rect">
            <a:avLst/>
          </a:prstGeom>
          <a:noFill/>
        </p:spPr>
        <p:txBody>
          <a:bodyPr wrap="square" rtlCol="0">
            <a:spAutoFit/>
          </a:bodyPr>
          <a:lstStyle/>
          <a:p>
            <a:r>
              <a:rPr lang="en-US" dirty="0"/>
              <a:t>Organizational </a:t>
            </a:r>
            <a:r>
              <a:rPr lang="en-US" dirty="0" smtClean="0"/>
              <a:t>Buy-In</a:t>
            </a:r>
            <a:endParaRPr lang="en-US" dirty="0"/>
          </a:p>
        </p:txBody>
      </p:sp>
      <p:sp>
        <p:nvSpPr>
          <p:cNvPr id="6" name="TextBox 5"/>
          <p:cNvSpPr txBox="1"/>
          <p:nvPr/>
        </p:nvSpPr>
        <p:spPr>
          <a:xfrm rot="10800000" flipH="1" flipV="1">
            <a:off x="5257800" y="2667000"/>
            <a:ext cx="2406069" cy="369332"/>
          </a:xfrm>
          <a:prstGeom prst="rect">
            <a:avLst/>
          </a:prstGeom>
          <a:noFill/>
        </p:spPr>
        <p:txBody>
          <a:bodyPr wrap="square" rtlCol="0">
            <a:spAutoFit/>
          </a:bodyPr>
          <a:lstStyle/>
          <a:p>
            <a:r>
              <a:rPr lang="en-US" dirty="0" smtClean="0"/>
              <a:t>Strategic Alignment</a:t>
            </a:r>
            <a:endParaRPr lang="en-US" dirty="0"/>
          </a:p>
        </p:txBody>
      </p:sp>
      <p:sp>
        <p:nvSpPr>
          <p:cNvPr id="7" name="TextBox 6"/>
          <p:cNvSpPr txBox="1"/>
          <p:nvPr/>
        </p:nvSpPr>
        <p:spPr>
          <a:xfrm rot="10800000" flipH="1" flipV="1">
            <a:off x="5257799" y="5486400"/>
            <a:ext cx="2406069" cy="369332"/>
          </a:xfrm>
          <a:prstGeom prst="rect">
            <a:avLst/>
          </a:prstGeom>
          <a:noFill/>
        </p:spPr>
        <p:txBody>
          <a:bodyPr wrap="square" rtlCol="0">
            <a:spAutoFit/>
          </a:bodyPr>
          <a:lstStyle/>
          <a:p>
            <a:r>
              <a:rPr lang="en-US" dirty="0" smtClean="0"/>
              <a:t>Multi-channel analytics</a:t>
            </a:r>
            <a:endParaRPr lang="en-US" dirty="0"/>
          </a:p>
        </p:txBody>
      </p:sp>
      <p:sp>
        <p:nvSpPr>
          <p:cNvPr id="8" name="TextBox 7"/>
          <p:cNvSpPr txBox="1"/>
          <p:nvPr/>
        </p:nvSpPr>
        <p:spPr>
          <a:xfrm rot="10800000" flipH="1" flipV="1">
            <a:off x="1295400" y="5855733"/>
            <a:ext cx="2667000" cy="369332"/>
          </a:xfrm>
          <a:prstGeom prst="rect">
            <a:avLst/>
          </a:prstGeom>
          <a:noFill/>
        </p:spPr>
        <p:txBody>
          <a:bodyPr wrap="square" rtlCol="0">
            <a:spAutoFit/>
          </a:bodyPr>
          <a:lstStyle/>
          <a:p>
            <a:r>
              <a:rPr lang="en-US" dirty="0" smtClean="0"/>
              <a:t>Technology &amp; Infrastructure</a:t>
            </a:r>
            <a:endParaRPr lang="en-US" dirty="0"/>
          </a:p>
        </p:txBody>
      </p:sp>
    </p:spTree>
    <p:extLst>
      <p:ext uri="{BB962C8B-B14F-4D97-AF65-F5344CB8AC3E}">
        <p14:creationId xmlns:p14="http://schemas.microsoft.com/office/powerpoint/2010/main" val="197725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driven managers</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n-US" dirty="0" smtClean="0"/>
              <a:t>When Walmart can use weather predictions to send supplies, why not FEMA?</a:t>
            </a:r>
            <a:endParaRPr lang="en-US" dirty="0"/>
          </a:p>
        </p:txBody>
      </p:sp>
    </p:spTree>
    <p:extLst>
      <p:ext uri="{BB962C8B-B14F-4D97-AF65-F5344CB8AC3E}">
        <p14:creationId xmlns:p14="http://schemas.microsoft.com/office/powerpoint/2010/main" val="966420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766304" cy="1499616"/>
          </a:xfrm>
        </p:spPr>
        <p:txBody>
          <a:bodyPr>
            <a:normAutofit/>
          </a:bodyPr>
          <a:lstStyle/>
          <a:p>
            <a:r>
              <a:rPr lang="en-US" sz="4000" dirty="0"/>
              <a:t>Data Asset can easily turn into a </a:t>
            </a:r>
            <a:r>
              <a:rPr lang="en-US" sz="4000" dirty="0" smtClean="0"/>
              <a:t>liability</a:t>
            </a:r>
            <a:endParaRPr lang="en-US" sz="4000" dirty="0"/>
          </a:p>
        </p:txBody>
      </p:sp>
      <p:sp>
        <p:nvSpPr>
          <p:cNvPr id="3" name="Content Placeholder 2"/>
          <p:cNvSpPr>
            <a:spLocks noGrp="1"/>
          </p:cNvSpPr>
          <p:nvPr>
            <p:ph idx="1"/>
          </p:nvPr>
        </p:nvSpPr>
        <p:spPr/>
        <p:txBody>
          <a:bodyPr/>
          <a:lstStyle/>
          <a:p>
            <a:pPr marL="128019" lvl="1" indent="0">
              <a:buNone/>
            </a:pPr>
            <a:endParaRPr lang="en-US" dirty="0"/>
          </a:p>
        </p:txBody>
      </p:sp>
      <p:pic>
        <p:nvPicPr>
          <p:cNvPr id="4" name="Picture 3"/>
          <p:cNvPicPr>
            <a:picLocks noChangeAspect="1"/>
          </p:cNvPicPr>
          <p:nvPr/>
        </p:nvPicPr>
        <p:blipFill>
          <a:blip r:embed="rId2"/>
          <a:stretch>
            <a:fillRect/>
          </a:stretch>
        </p:blipFill>
        <p:spPr>
          <a:xfrm>
            <a:off x="1447800" y="3048000"/>
            <a:ext cx="5334000" cy="2667000"/>
          </a:xfrm>
          <a:prstGeom prst="rect">
            <a:avLst/>
          </a:prstGeom>
        </p:spPr>
      </p:pic>
    </p:spTree>
    <p:extLst>
      <p:ext uri="{BB962C8B-B14F-4D97-AF65-F5344CB8AC3E}">
        <p14:creationId xmlns:p14="http://schemas.microsoft.com/office/powerpoint/2010/main" val="3237830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8526" y="2545421"/>
            <a:ext cx="2675482" cy="1780358"/>
          </a:xfrm>
          <a:prstGeom prst="rect">
            <a:avLst/>
          </a:prstGeom>
          <a:ln>
            <a:noFill/>
          </a:ln>
          <a:effectLst>
            <a:softEdge rad="112500"/>
          </a:effectLst>
        </p:spPr>
      </p:pic>
      <p:pic>
        <p:nvPicPr>
          <p:cNvPr id="1026" name="Picture 2" descr="C:\Users\David\AppData\Local\Microsoft\Windows\Temporary Internet Files\Content.IE5\XXTGGNP7\MP90044236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182872"/>
            <a:ext cx="2783334" cy="18500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61010" y="368100"/>
            <a:ext cx="2286000" cy="666374"/>
          </a:xfrm>
          <a:prstGeom prst="roundRect">
            <a:avLst/>
          </a:prstGeom>
          <a:solidFill>
            <a:schemeClr val="tx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a:solidFill>
                  <a:schemeClr val="lt1"/>
                </a:solidFill>
              </a:rPr>
              <a:t>The 2008 </a:t>
            </a:r>
            <a:br>
              <a:rPr lang="en-US" sz="1600" dirty="0">
                <a:solidFill>
                  <a:schemeClr val="lt1"/>
                </a:solidFill>
              </a:rPr>
            </a:br>
            <a:r>
              <a:rPr lang="en-US" sz="1600" dirty="0">
                <a:solidFill>
                  <a:schemeClr val="lt1"/>
                </a:solidFill>
              </a:rPr>
              <a:t>Housing Bubble</a:t>
            </a:r>
          </a:p>
        </p:txBody>
      </p:sp>
      <p:sp>
        <p:nvSpPr>
          <p:cNvPr id="2" name="Title 1"/>
          <p:cNvSpPr>
            <a:spLocks noGrp="1"/>
          </p:cNvSpPr>
          <p:nvPr>
            <p:ph type="title"/>
          </p:nvPr>
        </p:nvSpPr>
        <p:spPr>
          <a:xfrm>
            <a:off x="146129" y="750449"/>
            <a:ext cx="3439679" cy="3424772"/>
          </a:xfrm>
        </p:spPr>
        <p:txBody>
          <a:bodyPr>
            <a:normAutofit/>
          </a:bodyPr>
          <a:lstStyle/>
          <a:p>
            <a:pPr algn="l"/>
            <a:r>
              <a:rPr lang="en-US" sz="3200" dirty="0" smtClean="0"/>
              <a:t>And data management is more than just technology</a:t>
            </a:r>
            <a:endParaRPr lang="en-US" sz="3200" dirty="0"/>
          </a:p>
        </p:txBody>
      </p:sp>
      <p:sp>
        <p:nvSpPr>
          <p:cNvPr id="3" name="Rounded Rectangle 2"/>
          <p:cNvSpPr/>
          <p:nvPr/>
        </p:nvSpPr>
        <p:spPr>
          <a:xfrm>
            <a:off x="3310607" y="977699"/>
            <a:ext cx="3394993" cy="92730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t>Careless record keeping and complex bundling led to unclear mortgage ownership.</a:t>
            </a:r>
            <a:endParaRPr lang="en-US" sz="1600" dirty="0"/>
          </a:p>
        </p:txBody>
      </p:sp>
      <p:sp>
        <p:nvSpPr>
          <p:cNvPr id="6" name="Rounded Rectangle 5"/>
          <p:cNvSpPr/>
          <p:nvPr/>
        </p:nvSpPr>
        <p:spPr>
          <a:xfrm>
            <a:off x="3894733" y="2639542"/>
            <a:ext cx="2286000" cy="66637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solidFill>
                  <a:schemeClr val="lt1"/>
                </a:solidFill>
              </a:rPr>
              <a:t>Electronic Medical Records</a:t>
            </a:r>
            <a:endParaRPr lang="en-US" sz="1600" dirty="0">
              <a:solidFill>
                <a:schemeClr val="lt1"/>
              </a:solidFill>
            </a:endParaRPr>
          </a:p>
        </p:txBody>
      </p:sp>
      <p:sp>
        <p:nvSpPr>
          <p:cNvPr id="7" name="Rounded Rectangle 6"/>
          <p:cNvSpPr/>
          <p:nvPr/>
        </p:nvSpPr>
        <p:spPr>
          <a:xfrm>
            <a:off x="3356633" y="3249141"/>
            <a:ext cx="3394993" cy="9273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Only 24% of consumers are using their EMR because most don’t know how to access them.</a:t>
            </a:r>
            <a:endParaRPr lang="en-US" sz="1600" dirty="0"/>
          </a:p>
        </p:txBody>
      </p:sp>
      <p:sp>
        <p:nvSpPr>
          <p:cNvPr id="4" name="Rectangle 3"/>
          <p:cNvSpPr/>
          <p:nvPr/>
        </p:nvSpPr>
        <p:spPr>
          <a:xfrm>
            <a:off x="5102265" y="1981200"/>
            <a:ext cx="4572000" cy="246221"/>
          </a:xfrm>
          <a:prstGeom prst="rect">
            <a:avLst/>
          </a:prstGeom>
        </p:spPr>
        <p:txBody>
          <a:bodyPr>
            <a:spAutoFit/>
          </a:bodyPr>
          <a:lstStyle/>
          <a:p>
            <a:r>
              <a:rPr lang="en-US" sz="1000" dirty="0"/>
              <a:t>http://www.cbsnews.com/8301-504803_162-20049744-10391709.html</a:t>
            </a:r>
          </a:p>
        </p:txBody>
      </p:sp>
      <p:sp>
        <p:nvSpPr>
          <p:cNvPr id="8" name="Rectangle 7"/>
          <p:cNvSpPr/>
          <p:nvPr/>
        </p:nvSpPr>
        <p:spPr>
          <a:xfrm>
            <a:off x="3179249" y="4249579"/>
            <a:ext cx="5845116" cy="246221"/>
          </a:xfrm>
          <a:prstGeom prst="rect">
            <a:avLst/>
          </a:prstGeom>
        </p:spPr>
        <p:txBody>
          <a:bodyPr wrap="square">
            <a:spAutoFit/>
          </a:bodyPr>
          <a:lstStyle/>
          <a:p>
            <a:pPr algn="r"/>
            <a:r>
              <a:rPr lang="en-US" sz="1000" dirty="0"/>
              <a:t>http://</a:t>
            </a:r>
            <a:r>
              <a:rPr lang="en-US" sz="1000" dirty="0" smtClean="0"/>
              <a:t>blogs.wsj.com/cio/2013/08/02/electronic-medical-records-go-largely-unused-survey</a:t>
            </a:r>
            <a:endParaRPr lang="en-US" sz="1000" dirty="0"/>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341345" y="4791566"/>
            <a:ext cx="2707134" cy="1856723"/>
          </a:xfrm>
          <a:prstGeom prst="rect">
            <a:avLst/>
          </a:prstGeom>
          <a:ln>
            <a:noFill/>
          </a:ln>
          <a:effectLst>
            <a:softEdge rad="112500"/>
          </a:effectLst>
        </p:spPr>
      </p:pic>
      <p:sp>
        <p:nvSpPr>
          <p:cNvPr id="16" name="Rounded Rectangle 15"/>
          <p:cNvSpPr/>
          <p:nvPr/>
        </p:nvSpPr>
        <p:spPr>
          <a:xfrm>
            <a:off x="3844607" y="4949399"/>
            <a:ext cx="2286000" cy="666374"/>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a:t>The 2013 NSA Spying Scandal</a:t>
            </a:r>
          </a:p>
        </p:txBody>
      </p:sp>
      <p:sp>
        <p:nvSpPr>
          <p:cNvPr id="17" name="Rounded Rectangle 16"/>
          <p:cNvSpPr/>
          <p:nvPr/>
        </p:nvSpPr>
        <p:spPr>
          <a:xfrm>
            <a:off x="3226820" y="5558998"/>
            <a:ext cx="3394993" cy="92730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smtClean="0"/>
              <a:t>Collection of “telephony metadata” will continue even after proposed PATRIOT act reforms.</a:t>
            </a:r>
            <a:endParaRPr lang="en-US" sz="1600" dirty="0"/>
          </a:p>
        </p:txBody>
      </p:sp>
      <p:sp>
        <p:nvSpPr>
          <p:cNvPr id="18" name="Rectangle 17"/>
          <p:cNvSpPr/>
          <p:nvPr/>
        </p:nvSpPr>
        <p:spPr>
          <a:xfrm>
            <a:off x="4137084" y="6535579"/>
            <a:ext cx="4930716" cy="246221"/>
          </a:xfrm>
          <a:prstGeom prst="rect">
            <a:avLst/>
          </a:prstGeom>
        </p:spPr>
        <p:txBody>
          <a:bodyPr wrap="square">
            <a:spAutoFit/>
          </a:bodyPr>
          <a:lstStyle/>
          <a:p>
            <a:r>
              <a:rPr lang="en-US" sz="1000" dirty="0"/>
              <a:t>http://www.salon.com/2013/08/09/obama_nsa_reforms_still_allow_metadata_collection/</a:t>
            </a:r>
          </a:p>
        </p:txBody>
      </p:sp>
    </p:spTree>
    <p:extLst>
      <p:ext uri="{BB962C8B-B14F-4D97-AF65-F5344CB8AC3E}">
        <p14:creationId xmlns:p14="http://schemas.microsoft.com/office/powerpoint/2010/main" val="353880064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226471"/>
            <a:ext cx="8458199" cy="6347870"/>
          </a:xfrm>
          <a:prstGeom prst="rect">
            <a:avLst/>
          </a:prstGeom>
        </p:spPr>
      </p:pic>
    </p:spTree>
    <p:extLst>
      <p:ext uri="{BB962C8B-B14F-4D97-AF65-F5344CB8AC3E}">
        <p14:creationId xmlns:p14="http://schemas.microsoft.com/office/powerpoint/2010/main" val="195103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8" y="4572000"/>
            <a:ext cx="8915400" cy="1499616"/>
          </a:xfrm>
        </p:spPr>
        <p:txBody>
          <a:bodyPr>
            <a:normAutofit/>
          </a:bodyPr>
          <a:lstStyle/>
          <a:p>
            <a:pPr algn="ctr"/>
            <a:r>
              <a:rPr lang="en-US" sz="3000" dirty="0" smtClean="0">
                <a:latin typeface="Rage Italic" panose="03070502040507070304" pitchFamily="66" charset="0"/>
              </a:rPr>
              <a:t>Are You Ready For </a:t>
            </a:r>
            <a:r>
              <a:rPr lang="en-US" sz="3000" dirty="0" err="1" smtClean="0">
                <a:latin typeface="Rage Italic" panose="03070502040507070304" pitchFamily="66" charset="0"/>
              </a:rPr>
              <a:t>DatA</a:t>
            </a:r>
            <a:r>
              <a:rPr lang="en-US" sz="3000" dirty="0" smtClean="0">
                <a:latin typeface="Rage Italic" panose="03070502040507070304" pitchFamily="66" charset="0"/>
              </a:rPr>
              <a:t> ANALYTICS!</a:t>
            </a:r>
            <a:endParaRPr lang="en-US" sz="3000" dirty="0">
              <a:latin typeface="Rage Italic" panose="03070502040507070304" pitchFamily="66" charset="0"/>
            </a:endParaRPr>
          </a:p>
        </p:txBody>
      </p:sp>
      <p:pic>
        <p:nvPicPr>
          <p:cNvPr id="5" name="Picture 4"/>
          <p:cNvPicPr>
            <a:picLocks noChangeAspect="1"/>
          </p:cNvPicPr>
          <p:nvPr/>
        </p:nvPicPr>
        <p:blipFill>
          <a:blip r:embed="rId2"/>
          <a:stretch>
            <a:fillRect/>
          </a:stretch>
        </p:blipFill>
        <p:spPr>
          <a:xfrm>
            <a:off x="609600" y="380999"/>
            <a:ext cx="7620000" cy="4019611"/>
          </a:xfrm>
          <a:prstGeom prst="rect">
            <a:avLst/>
          </a:prstGeom>
        </p:spPr>
      </p:pic>
    </p:spTree>
    <p:extLst>
      <p:ext uri="{BB962C8B-B14F-4D97-AF65-F5344CB8AC3E}">
        <p14:creationId xmlns:p14="http://schemas.microsoft.com/office/powerpoint/2010/main" val="33258235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endParaRPr lang="en-US" dirty="0" smtClean="0"/>
          </a:p>
          <a:p>
            <a:endParaRPr lang="en-US" dirty="0"/>
          </a:p>
          <a:p>
            <a:pPr algn="ctr"/>
            <a:r>
              <a:rPr lang="en-US" sz="4000" dirty="0" smtClean="0">
                <a:latin typeface="Rage Italic" panose="03070502040507070304" pitchFamily="66" charset="0"/>
              </a:rPr>
              <a:t>Questions</a:t>
            </a:r>
            <a:r>
              <a:rPr lang="en-US" sz="4000" dirty="0">
                <a:latin typeface="Rage Italic" panose="03070502040507070304" pitchFamily="66" charset="0"/>
              </a:rPr>
              <a:t>?</a:t>
            </a:r>
            <a:endParaRPr lang="en-US" sz="4000" dirty="0" smtClean="0">
              <a:latin typeface="Rage Italic" panose="03070502040507070304" pitchFamily="66" charset="0"/>
            </a:endParaRPr>
          </a:p>
        </p:txBody>
      </p:sp>
    </p:spTree>
    <p:extLst>
      <p:ext uri="{BB962C8B-B14F-4D97-AF65-F5344CB8AC3E}">
        <p14:creationId xmlns:p14="http://schemas.microsoft.com/office/powerpoint/2010/main" val="37127089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5237" y="1447800"/>
            <a:ext cx="3246363" cy="48768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0"/>
            <a:ext cx="8229600" cy="1143000"/>
          </a:xfrm>
        </p:spPr>
        <p:txBody>
          <a:bodyPr>
            <a:normAutofit/>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21167212"/>
              </p:ext>
            </p:extLst>
          </p:nvPr>
        </p:nvGraphicFramePr>
        <p:xfrm>
          <a:off x="369557" y="1447801"/>
          <a:ext cx="5638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752600" y="6553200"/>
            <a:ext cx="7350089" cy="261610"/>
          </a:xfrm>
          <a:prstGeom prst="rect">
            <a:avLst/>
          </a:prstGeom>
          <a:noFill/>
        </p:spPr>
        <p:txBody>
          <a:bodyPr wrap="none" rtlCol="0">
            <a:spAutoFit/>
          </a:bodyPr>
          <a:lstStyle/>
          <a:p>
            <a:pPr algn="r"/>
            <a:r>
              <a:rPr lang="en-US" sz="1100" i="1" dirty="0" smtClean="0"/>
              <a:t>Source: http</a:t>
            </a:r>
            <a:r>
              <a:rPr lang="en-US" sz="1100" i="1" dirty="0"/>
              <a:t>://advice.cio.com/thomas_wailgum/to_hell_with_business_intelligence_40_percent_of_execs_trust_gut</a:t>
            </a:r>
          </a:p>
        </p:txBody>
      </p:sp>
    </p:spTree>
    <p:extLst>
      <p:ext uri="{BB962C8B-B14F-4D97-AF65-F5344CB8AC3E}">
        <p14:creationId xmlns:p14="http://schemas.microsoft.com/office/powerpoint/2010/main" val="42832045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Analytics</a:t>
            </a:r>
            <a:endParaRPr lang="en-US" dirty="0"/>
          </a:p>
        </p:txBody>
      </p:sp>
      <p:sp>
        <p:nvSpPr>
          <p:cNvPr id="3" name="Content Placeholder 2"/>
          <p:cNvSpPr>
            <a:spLocks noGrp="1"/>
          </p:cNvSpPr>
          <p:nvPr>
            <p:ph idx="1"/>
          </p:nvPr>
        </p:nvSpPr>
        <p:spPr/>
        <p:txBody>
          <a:bodyPr/>
          <a:lstStyle/>
          <a:p>
            <a:r>
              <a:rPr lang="en-US" dirty="0" smtClean="0"/>
              <a:t>Big Data market size ~ $7billion in 2012</a:t>
            </a:r>
          </a:p>
          <a:p>
            <a:pPr lvl="1"/>
            <a:r>
              <a:rPr lang="en-US" dirty="0" smtClean="0"/>
              <a:t>40% growth rate </a:t>
            </a:r>
          </a:p>
          <a:p>
            <a:pPr lvl="1"/>
            <a:endParaRPr lang="en-US" dirty="0"/>
          </a:p>
          <a:p>
            <a:r>
              <a:rPr lang="en-US" dirty="0"/>
              <a:t>McKinsey Report</a:t>
            </a:r>
          </a:p>
          <a:p>
            <a:pPr lvl="1"/>
            <a:r>
              <a:rPr lang="en-US" dirty="0"/>
              <a:t>shortage of 1.5 million analytics individuals in US</a:t>
            </a:r>
          </a:p>
          <a:p>
            <a:pPr lvl="1"/>
            <a:endParaRPr lang="en-US" dirty="0"/>
          </a:p>
        </p:txBody>
      </p:sp>
    </p:spTree>
    <p:extLst>
      <p:ext uri="{BB962C8B-B14F-4D97-AF65-F5344CB8AC3E}">
        <p14:creationId xmlns:p14="http://schemas.microsoft.com/office/powerpoint/2010/main" val="22128505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152400"/>
            <a:ext cx="7290054" cy="1499616"/>
          </a:xfrm>
        </p:spPr>
        <p:txBody>
          <a:bodyPr/>
          <a:lstStyle/>
          <a:p>
            <a:r>
              <a:rPr lang="en-US" dirty="0" smtClean="0"/>
              <a:t>Big Data</a:t>
            </a:r>
            <a:endParaRPr lang="en-US" dirty="0"/>
          </a:p>
        </p:txBody>
      </p:sp>
      <p:sp>
        <p:nvSpPr>
          <p:cNvPr id="3" name="Content Placeholder 2"/>
          <p:cNvSpPr>
            <a:spLocks noGrp="1"/>
          </p:cNvSpPr>
          <p:nvPr>
            <p:ph idx="1"/>
          </p:nvPr>
        </p:nvSpPr>
        <p:spPr>
          <a:xfrm>
            <a:off x="537541" y="4572000"/>
            <a:ext cx="8229600" cy="2133600"/>
          </a:xfrm>
        </p:spPr>
        <p:txBody>
          <a:bodyPr>
            <a:normAutofit fontScale="85000" lnSpcReduction="20000"/>
          </a:bodyPr>
          <a:lstStyle/>
          <a:p>
            <a:endParaRPr lang="en-US" dirty="0" smtClean="0"/>
          </a:p>
          <a:p>
            <a:endParaRPr lang="en-US" dirty="0"/>
          </a:p>
          <a:p>
            <a:endParaRPr lang="en-US" dirty="0" smtClean="0"/>
          </a:p>
          <a:p>
            <a:r>
              <a:rPr lang="en-US" dirty="0" smtClean="0"/>
              <a:t>What is a quintillion?</a:t>
            </a:r>
          </a:p>
          <a:p>
            <a:endParaRPr lang="en-US" dirty="0" smtClean="0"/>
          </a:p>
          <a:p>
            <a:r>
              <a:rPr lang="en-US" dirty="0" smtClean="0"/>
              <a:t>90% of world’s data generated in last 2 years</a:t>
            </a:r>
          </a:p>
          <a:p>
            <a:endParaRPr lang="en-US" dirty="0" smtClean="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95400"/>
            <a:ext cx="5719141"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05933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00584"/>
            <a:ext cx="7290054" cy="1499616"/>
          </a:xfrm>
        </p:spPr>
        <p:txBody>
          <a:bodyPr>
            <a:normAutofit/>
          </a:bodyPr>
          <a:lstStyle/>
          <a:p>
            <a:r>
              <a:rPr lang="en-US" dirty="0" smtClean="0"/>
              <a:t>Who’s Generating Big Data</a:t>
            </a:r>
            <a:endParaRPr lang="en-US" dirty="0"/>
          </a:p>
        </p:txBody>
      </p:sp>
      <p:sp>
        <p:nvSpPr>
          <p:cNvPr id="3" name="Slide Number Placeholder 2"/>
          <p:cNvSpPr>
            <a:spLocks noGrp="1"/>
          </p:cNvSpPr>
          <p:nvPr>
            <p:ph type="sldNum" sz="quarter" idx="12"/>
          </p:nvPr>
        </p:nvSpPr>
        <p:spPr/>
        <p:txBody>
          <a:bodyPr/>
          <a:lstStyle/>
          <a:p>
            <a:fld id="{EBFB1032-EA64-7144-B003-9BCC9D94B503}" type="slidenum">
              <a:rPr lang="en-US" smtClean="0"/>
              <a:t>6</a:t>
            </a:fld>
            <a:endParaRPr lang="en-US" dirty="0"/>
          </a:p>
        </p:txBody>
      </p:sp>
      <p:grpSp>
        <p:nvGrpSpPr>
          <p:cNvPr id="4" name="Group 3"/>
          <p:cNvGrpSpPr/>
          <p:nvPr/>
        </p:nvGrpSpPr>
        <p:grpSpPr>
          <a:xfrm>
            <a:off x="320661" y="1694798"/>
            <a:ext cx="2724724" cy="2202150"/>
            <a:chOff x="320661" y="1694798"/>
            <a:chExt cx="2724724" cy="2202150"/>
          </a:xfrm>
        </p:grpSpPr>
        <p:pic>
          <p:nvPicPr>
            <p:cNvPr id="9" name="Picture 8" descr="Screen shot 2013-01-13 at 5.24.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973" y="1694798"/>
              <a:ext cx="1092761" cy="1806907"/>
            </a:xfrm>
            <a:prstGeom prst="rect">
              <a:avLst/>
            </a:prstGeom>
          </p:spPr>
        </p:pic>
        <p:sp>
          <p:nvSpPr>
            <p:cNvPr id="18" name="TextBox 17"/>
            <p:cNvSpPr txBox="1"/>
            <p:nvPr/>
          </p:nvSpPr>
          <p:spPr>
            <a:xfrm>
              <a:off x="320661" y="3312172"/>
              <a:ext cx="2724724" cy="584776"/>
            </a:xfrm>
            <a:prstGeom prst="rect">
              <a:avLst/>
            </a:prstGeom>
            <a:noFill/>
          </p:spPr>
          <p:txBody>
            <a:bodyPr wrap="none" rtlCol="0">
              <a:spAutoFit/>
            </a:bodyPr>
            <a:lstStyle/>
            <a:p>
              <a:r>
                <a:rPr lang="en-US" sz="1600" b="1" dirty="0" smtClean="0">
                  <a:solidFill>
                    <a:srgbClr val="800000"/>
                  </a:solidFill>
                </a:rPr>
                <a:t>Social media and networks</a:t>
              </a:r>
            </a:p>
            <a:p>
              <a:r>
                <a:rPr lang="en-US" sz="1600" dirty="0" smtClean="0"/>
                <a:t>(all of us are generating data)</a:t>
              </a:r>
              <a:endParaRPr lang="en-US" sz="1600" dirty="0"/>
            </a:p>
          </p:txBody>
        </p:sp>
      </p:grpSp>
      <p:grpSp>
        <p:nvGrpSpPr>
          <p:cNvPr id="7" name="Group 6"/>
          <p:cNvGrpSpPr/>
          <p:nvPr/>
        </p:nvGrpSpPr>
        <p:grpSpPr>
          <a:xfrm>
            <a:off x="3047431" y="1677257"/>
            <a:ext cx="2791218" cy="2266489"/>
            <a:chOff x="3047431" y="1677257"/>
            <a:chExt cx="2791218" cy="2266489"/>
          </a:xfrm>
        </p:grpSpPr>
        <p:pic>
          <p:nvPicPr>
            <p:cNvPr id="5" name="Picture 4"/>
            <p:cNvPicPr>
              <a:picLocks noChangeAspect="1"/>
            </p:cNvPicPr>
            <p:nvPr/>
          </p:nvPicPr>
          <p:blipFill>
            <a:blip r:embed="rId3"/>
            <a:stretch>
              <a:fillRect/>
            </a:stretch>
          </p:blipFill>
          <p:spPr>
            <a:xfrm>
              <a:off x="4641644" y="1868931"/>
              <a:ext cx="994591" cy="671289"/>
            </a:xfrm>
            <a:prstGeom prst="rect">
              <a:avLst/>
            </a:prstGeom>
          </p:spPr>
        </p:pic>
        <p:pic>
          <p:nvPicPr>
            <p:cNvPr id="6" name="Picture 5"/>
            <p:cNvPicPr>
              <a:picLocks noChangeAspect="1"/>
            </p:cNvPicPr>
            <p:nvPr/>
          </p:nvPicPr>
          <p:blipFill>
            <a:blip r:embed="rId4"/>
            <a:stretch>
              <a:fillRect/>
            </a:stretch>
          </p:blipFill>
          <p:spPr>
            <a:xfrm>
              <a:off x="3841011" y="1868931"/>
              <a:ext cx="800633" cy="671289"/>
            </a:xfrm>
            <a:prstGeom prst="rect">
              <a:avLst/>
            </a:prstGeom>
          </p:spPr>
        </p:pic>
        <p:pic>
          <p:nvPicPr>
            <p:cNvPr id="10" name="Picture 9"/>
            <p:cNvPicPr>
              <a:picLocks noChangeAspect="1"/>
            </p:cNvPicPr>
            <p:nvPr/>
          </p:nvPicPr>
          <p:blipFill>
            <a:blip r:embed="rId5"/>
            <a:stretch>
              <a:fillRect/>
            </a:stretch>
          </p:blipFill>
          <p:spPr>
            <a:xfrm>
              <a:off x="4651715" y="2540220"/>
              <a:ext cx="984520" cy="747822"/>
            </a:xfrm>
            <a:prstGeom prst="rect">
              <a:avLst/>
            </a:prstGeom>
          </p:spPr>
        </p:pic>
        <p:pic>
          <p:nvPicPr>
            <p:cNvPr id="11" name="Picture 10"/>
            <p:cNvPicPr>
              <a:picLocks noChangeAspect="1"/>
            </p:cNvPicPr>
            <p:nvPr/>
          </p:nvPicPr>
          <p:blipFill>
            <a:blip r:embed="rId6"/>
            <a:stretch>
              <a:fillRect/>
            </a:stretch>
          </p:blipFill>
          <p:spPr>
            <a:xfrm>
              <a:off x="3047431" y="1677257"/>
              <a:ext cx="691475" cy="968065"/>
            </a:xfrm>
            <a:prstGeom prst="rect">
              <a:avLst/>
            </a:prstGeom>
          </p:spPr>
        </p:pic>
        <p:pic>
          <p:nvPicPr>
            <p:cNvPr id="12" name="Picture 11"/>
            <p:cNvPicPr>
              <a:picLocks noChangeAspect="1"/>
            </p:cNvPicPr>
            <p:nvPr/>
          </p:nvPicPr>
          <p:blipFill>
            <a:blip r:embed="rId7"/>
            <a:stretch>
              <a:fillRect/>
            </a:stretch>
          </p:blipFill>
          <p:spPr>
            <a:xfrm>
              <a:off x="3492577" y="2540220"/>
              <a:ext cx="1149067" cy="747822"/>
            </a:xfrm>
            <a:prstGeom prst="rect">
              <a:avLst/>
            </a:prstGeom>
          </p:spPr>
        </p:pic>
        <p:sp>
          <p:nvSpPr>
            <p:cNvPr id="19" name="TextBox 18"/>
            <p:cNvSpPr txBox="1"/>
            <p:nvPr/>
          </p:nvSpPr>
          <p:spPr>
            <a:xfrm>
              <a:off x="3289353" y="3358970"/>
              <a:ext cx="2549296" cy="584776"/>
            </a:xfrm>
            <a:prstGeom prst="rect">
              <a:avLst/>
            </a:prstGeom>
            <a:noFill/>
          </p:spPr>
          <p:txBody>
            <a:bodyPr wrap="none" rtlCol="0">
              <a:spAutoFit/>
            </a:bodyPr>
            <a:lstStyle/>
            <a:p>
              <a:r>
                <a:rPr lang="en-US" sz="1600" b="1" dirty="0" smtClean="0">
                  <a:solidFill>
                    <a:srgbClr val="800000"/>
                  </a:solidFill>
                </a:rPr>
                <a:t>Scientific instruments</a:t>
              </a:r>
            </a:p>
            <a:p>
              <a:r>
                <a:rPr lang="en-US" sz="1600" dirty="0" smtClean="0"/>
                <a:t>(collecting all sorts of data) </a:t>
              </a:r>
              <a:endParaRPr lang="en-US" sz="1600" dirty="0"/>
            </a:p>
          </p:txBody>
        </p:sp>
      </p:grpSp>
      <p:grpSp>
        <p:nvGrpSpPr>
          <p:cNvPr id="8" name="Group 7"/>
          <p:cNvGrpSpPr/>
          <p:nvPr/>
        </p:nvGrpSpPr>
        <p:grpSpPr>
          <a:xfrm>
            <a:off x="6087064" y="2182496"/>
            <a:ext cx="2957260" cy="1359828"/>
            <a:chOff x="6115278" y="1765168"/>
            <a:chExt cx="2957260" cy="1359828"/>
          </a:xfrm>
        </p:grpSpPr>
        <p:pic>
          <p:nvPicPr>
            <p:cNvPr id="16" name="Picture 15"/>
            <p:cNvPicPr>
              <a:picLocks noChangeAspect="1"/>
            </p:cNvPicPr>
            <p:nvPr/>
          </p:nvPicPr>
          <p:blipFill>
            <a:blip r:embed="rId8"/>
            <a:stretch>
              <a:fillRect/>
            </a:stretch>
          </p:blipFill>
          <p:spPr>
            <a:xfrm>
              <a:off x="7575339" y="1765168"/>
              <a:ext cx="797063" cy="797063"/>
            </a:xfrm>
            <a:prstGeom prst="rect">
              <a:avLst/>
            </a:prstGeom>
          </p:spPr>
        </p:pic>
        <p:pic>
          <p:nvPicPr>
            <p:cNvPr id="17" name="Picture 16"/>
            <p:cNvPicPr>
              <a:picLocks noChangeAspect="1"/>
            </p:cNvPicPr>
            <p:nvPr/>
          </p:nvPicPr>
          <p:blipFill>
            <a:blip r:embed="rId9"/>
            <a:stretch>
              <a:fillRect/>
            </a:stretch>
          </p:blipFill>
          <p:spPr>
            <a:xfrm>
              <a:off x="6697879" y="1766568"/>
              <a:ext cx="877460" cy="795663"/>
            </a:xfrm>
            <a:prstGeom prst="rect">
              <a:avLst/>
            </a:prstGeom>
          </p:spPr>
        </p:pic>
        <p:sp>
          <p:nvSpPr>
            <p:cNvPr id="20" name="TextBox 19"/>
            <p:cNvSpPr txBox="1"/>
            <p:nvPr/>
          </p:nvSpPr>
          <p:spPr>
            <a:xfrm>
              <a:off x="6115278" y="2540220"/>
              <a:ext cx="2957260" cy="584776"/>
            </a:xfrm>
            <a:prstGeom prst="rect">
              <a:avLst/>
            </a:prstGeom>
            <a:noFill/>
          </p:spPr>
          <p:txBody>
            <a:bodyPr wrap="none" rtlCol="0">
              <a:spAutoFit/>
            </a:bodyPr>
            <a:lstStyle/>
            <a:p>
              <a:r>
                <a:rPr lang="en-US" sz="1600" b="1" dirty="0" smtClean="0">
                  <a:solidFill>
                    <a:srgbClr val="800000"/>
                  </a:solidFill>
                </a:rPr>
                <a:t>Mobile devices </a:t>
              </a:r>
            </a:p>
            <a:p>
              <a:r>
                <a:rPr lang="en-US" sz="1600" dirty="0" smtClean="0"/>
                <a:t>(tracking all objects all the time)</a:t>
              </a:r>
              <a:endParaRPr lang="en-US" sz="1600" dirty="0"/>
            </a:p>
          </p:txBody>
        </p:sp>
      </p:grpSp>
      <p:grpSp>
        <p:nvGrpSpPr>
          <p:cNvPr id="15" name="Group 14"/>
          <p:cNvGrpSpPr/>
          <p:nvPr/>
        </p:nvGrpSpPr>
        <p:grpSpPr>
          <a:xfrm>
            <a:off x="3077469" y="4762496"/>
            <a:ext cx="3161506" cy="1228153"/>
            <a:chOff x="5859696" y="3469326"/>
            <a:chExt cx="3161506" cy="1228153"/>
          </a:xfrm>
        </p:grpSpPr>
        <p:pic>
          <p:nvPicPr>
            <p:cNvPr id="13" name="Picture 12"/>
            <p:cNvPicPr>
              <a:picLocks noChangeAspect="1"/>
            </p:cNvPicPr>
            <p:nvPr/>
          </p:nvPicPr>
          <p:blipFill>
            <a:blip r:embed="rId10"/>
            <a:stretch>
              <a:fillRect/>
            </a:stretch>
          </p:blipFill>
          <p:spPr>
            <a:xfrm>
              <a:off x="6369098" y="3501410"/>
              <a:ext cx="984502" cy="640989"/>
            </a:xfrm>
            <a:prstGeom prst="rect">
              <a:avLst/>
            </a:prstGeom>
          </p:spPr>
        </p:pic>
        <p:pic>
          <p:nvPicPr>
            <p:cNvPr id="14" name="Picture 13"/>
            <p:cNvPicPr>
              <a:picLocks noChangeAspect="1"/>
            </p:cNvPicPr>
            <p:nvPr/>
          </p:nvPicPr>
          <p:blipFill>
            <a:blip r:embed="rId11"/>
            <a:stretch>
              <a:fillRect/>
            </a:stretch>
          </p:blipFill>
          <p:spPr>
            <a:xfrm>
              <a:off x="7353600" y="3469326"/>
              <a:ext cx="1143056" cy="643377"/>
            </a:xfrm>
            <a:prstGeom prst="rect">
              <a:avLst/>
            </a:prstGeom>
          </p:spPr>
        </p:pic>
        <p:sp>
          <p:nvSpPr>
            <p:cNvPr id="21" name="TextBox 20"/>
            <p:cNvSpPr txBox="1"/>
            <p:nvPr/>
          </p:nvSpPr>
          <p:spPr>
            <a:xfrm>
              <a:off x="5859696" y="4112703"/>
              <a:ext cx="3161506" cy="584776"/>
            </a:xfrm>
            <a:prstGeom prst="rect">
              <a:avLst/>
            </a:prstGeom>
            <a:noFill/>
          </p:spPr>
          <p:txBody>
            <a:bodyPr wrap="square" rtlCol="0">
              <a:spAutoFit/>
            </a:bodyPr>
            <a:lstStyle/>
            <a:p>
              <a:r>
                <a:rPr lang="en-US" sz="1600" b="1" dirty="0" smtClean="0">
                  <a:solidFill>
                    <a:srgbClr val="800000"/>
                  </a:solidFill>
                </a:rPr>
                <a:t>Sensor technology and networks</a:t>
              </a:r>
            </a:p>
            <a:p>
              <a:r>
                <a:rPr lang="en-US" sz="1600" dirty="0" smtClean="0"/>
                <a:t>(measuring all kinds of data) </a:t>
              </a:r>
              <a:endParaRPr lang="en-US" sz="1600" dirty="0"/>
            </a:p>
          </p:txBody>
        </p:sp>
      </p:grpSp>
    </p:spTree>
    <p:extLst>
      <p:ext uri="{BB962C8B-B14F-4D97-AF65-F5344CB8AC3E}">
        <p14:creationId xmlns:p14="http://schemas.microsoft.com/office/powerpoint/2010/main" val="1512814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4" name="Content Placeholder 3"/>
          <p:cNvSpPr>
            <a:spLocks noGrp="1"/>
          </p:cNvSpPr>
          <p:nvPr>
            <p:ph idx="1"/>
          </p:nvPr>
        </p:nvSpPr>
        <p:spPr>
          <a:xfrm>
            <a:off x="457200" y="228600"/>
            <a:ext cx="8229600" cy="762001"/>
          </a:xfrm>
        </p:spPr>
        <p:txBody>
          <a:bodyPr>
            <a:normAutofit/>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05" y="-152400"/>
            <a:ext cx="9425205" cy="692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42661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5048250" cy="4038601"/>
          </a:xfrm>
          <a:prstGeom prst="rect">
            <a:avLst/>
          </a:prstGeom>
        </p:spPr>
      </p:pic>
      <p:pic>
        <p:nvPicPr>
          <p:cNvPr id="5" name="Picture 4"/>
          <p:cNvPicPr>
            <a:picLocks noChangeAspect="1"/>
          </p:cNvPicPr>
          <p:nvPr/>
        </p:nvPicPr>
        <p:blipFill>
          <a:blip r:embed="rId3"/>
          <a:stretch>
            <a:fillRect/>
          </a:stretch>
        </p:blipFill>
        <p:spPr>
          <a:xfrm>
            <a:off x="4191000" y="3561588"/>
            <a:ext cx="4953000" cy="3314700"/>
          </a:xfrm>
          <a:prstGeom prst="rect">
            <a:avLst/>
          </a:prstGeom>
        </p:spPr>
      </p:pic>
    </p:spTree>
    <p:extLst>
      <p:ext uri="{BB962C8B-B14F-4D97-AF65-F5344CB8AC3E}">
        <p14:creationId xmlns:p14="http://schemas.microsoft.com/office/powerpoint/2010/main" val="9195934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 y="12192"/>
            <a:ext cx="5020056" cy="3733800"/>
          </a:xfrm>
          <a:prstGeom prst="rect">
            <a:avLst/>
          </a:prstGeom>
        </p:spPr>
      </p:pic>
      <p:pic>
        <p:nvPicPr>
          <p:cNvPr id="5" name="Picture 4"/>
          <p:cNvPicPr>
            <a:picLocks noChangeAspect="1"/>
          </p:cNvPicPr>
          <p:nvPr/>
        </p:nvPicPr>
        <p:blipFill>
          <a:blip r:embed="rId3"/>
          <a:stretch>
            <a:fillRect/>
          </a:stretch>
        </p:blipFill>
        <p:spPr>
          <a:xfrm>
            <a:off x="3429000" y="3648075"/>
            <a:ext cx="5715000" cy="3209925"/>
          </a:xfrm>
          <a:prstGeom prst="rect">
            <a:avLst/>
          </a:prstGeom>
        </p:spPr>
      </p:pic>
    </p:spTree>
    <p:extLst>
      <p:ext uri="{BB962C8B-B14F-4D97-AF65-F5344CB8AC3E}">
        <p14:creationId xmlns:p14="http://schemas.microsoft.com/office/powerpoint/2010/main" val="197774532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12436</TotalTime>
  <Words>677</Words>
  <Application>Microsoft Macintosh PowerPoint</Application>
  <PresentationFormat>On-screen Show (4:3)</PresentationFormat>
  <Paragraphs>100</Paragraphs>
  <Slides>29</Slides>
  <Notes>2</Notes>
  <HiddenSlides>1</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Integral</vt:lpstr>
      <vt:lpstr>Sunil Wattal</vt:lpstr>
      <vt:lpstr>PowerPoint Presentation</vt:lpstr>
      <vt:lpstr>PowerPoint Presentation</vt:lpstr>
      <vt:lpstr>Data Analytics</vt:lpstr>
      <vt:lpstr>Big Data</vt:lpstr>
      <vt:lpstr>Who’s Generating Big Data</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‘what happened’ to ‘what is likely to happen’</vt:lpstr>
      <vt:lpstr>PowerPoint Presentation</vt:lpstr>
      <vt:lpstr>Social Media Analytics</vt:lpstr>
      <vt:lpstr>Social Network ANALYSIS</vt:lpstr>
      <vt:lpstr>Tweets can get you instant response!</vt:lpstr>
      <vt:lpstr>Example : Twitter Analytics</vt:lpstr>
      <vt:lpstr>Mobile Analytics</vt:lpstr>
      <vt:lpstr>Is your website working Hard enough?</vt:lpstr>
      <vt:lpstr>Data Driven Organization</vt:lpstr>
      <vt:lpstr>Data driven managers</vt:lpstr>
      <vt:lpstr>Data Asset can easily turn into a liability</vt:lpstr>
      <vt:lpstr>And data management is more than just technology</vt:lpstr>
      <vt:lpstr>PowerPoint Presentation</vt:lpstr>
      <vt:lpstr>Are You Ready For DatA ANALYTICS!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Frontiers in Data Analytics</dc:title>
  <dc:creator>Sunil Watal</dc:creator>
  <cp:lastModifiedBy>Sunil  Wattal</cp:lastModifiedBy>
  <cp:revision>95</cp:revision>
  <dcterms:created xsi:type="dcterms:W3CDTF">2013-04-08T20:16:23Z</dcterms:created>
  <dcterms:modified xsi:type="dcterms:W3CDTF">2014-10-05T12:15:41Z</dcterms:modified>
</cp:coreProperties>
</file>