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59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 and Greg" initials="PaG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6AFDB-9F93-4C93-AD80-C5D9BBA9AF6A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2A012-CC59-4061-A692-C94A378B15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0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Katzenbach</a:t>
            </a:r>
            <a:r>
              <a:rPr lang="en-US" dirty="0" smtClean="0"/>
              <a:t> was a prestigious management consulting firm</a:t>
            </a:r>
            <a:r>
              <a:rPr lang="en-US" baseline="0" dirty="0" smtClean="0"/>
              <a:t> who believed its competitive advantage was its people.  At the time of this case, they were positioning themselves to achieve annual growth of 25% over the next five years. This would bring them from 180 to 500 employees. With this increase in size, a strong knowledge management strategy became more important than ever.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A012-CC59-4061-A692-C94A378B15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8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Intellectual capital was crucial</a:t>
            </a:r>
            <a:r>
              <a:rPr lang="en-US" baseline="0" dirty="0" smtClean="0"/>
              <a:t> to their aggressive growth goals of going from 180 employees to 500 employees over the next 5 years.</a:t>
            </a:r>
          </a:p>
          <a:p>
            <a:r>
              <a:rPr lang="en-US" dirty="0" smtClean="0"/>
              <a:t>Their junior</a:t>
            </a:r>
            <a:r>
              <a:rPr lang="en-US" baseline="0" dirty="0" smtClean="0"/>
              <a:t> hires came from top schools such as Harvard, Stanford and Yale, so they had high expectations.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A012-CC59-4061-A692-C94A378B15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3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Katzenbach</a:t>
            </a:r>
            <a:r>
              <a:rPr lang="en-US" baseline="0" dirty="0" smtClean="0"/>
              <a:t> was acutely aware of the statistic than 50-70% of all knowledge management strategies fail. With this in mind, it becomes imperative to be very clear on the challenges their Knowledge Management system would need to address.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A012-CC59-4061-A692-C94A378B15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several specific ways in which Web 2.0 technology helps Katzenbach’s knowledge</a:t>
            </a:r>
            <a:r>
              <a:rPr lang="en-US" baseline="0" dirty="0" smtClean="0"/>
              <a:t> management initiatives. </a:t>
            </a:r>
            <a:r>
              <a:rPr lang="en-US" baseline="0" dirty="0" err="1" smtClean="0"/>
              <a:t>Katzenbach’s</a:t>
            </a:r>
            <a:r>
              <a:rPr lang="en-US" baseline="0" dirty="0" smtClean="0"/>
              <a:t> shared folder system was very flat: information in and information out. Using a Web 2.0 platform, the knowledge now became a more dynamic, social  process (i.e. consultants could tag each others work, redefine and re-classify items,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A012-CC59-4061-A692-C94A378B15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0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Katzenbach</a:t>
            </a:r>
            <a:r>
              <a:rPr lang="en-US" baseline="0" dirty="0" smtClean="0"/>
              <a:t> addressed the challenges on the tech and the organizational sides very purposefully. There were three key things to address on the tech side: flexibility, ease of use and individualization. On the organizational side, they planned an implementation strategy that focused on culture and daily use. Discuss pros and cons of these solutions.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A012-CC59-4061-A692-C94A378B15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3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they say, if you don’t make it,</a:t>
            </a:r>
            <a:r>
              <a:rPr lang="en-US" baseline="0" dirty="0" smtClean="0"/>
              <a:t> someone else will.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2A012-CC59-4061-A692-C94A378B15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1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management at Katzenbach partners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by </a:t>
            </a:r>
            <a:r>
              <a:rPr lang="en-US" b="1" dirty="0" smtClean="0"/>
              <a:t>THE REAL EMBA STUDENTS OF NEW JERSEY:</a:t>
            </a:r>
            <a:r>
              <a:rPr lang="en-US" dirty="0" smtClean="0"/>
              <a:t> Cummings &amp; Pickering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760720"/>
            <a:ext cx="2428557" cy="8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07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Katzenbach: </a:t>
            </a:r>
            <a:r>
              <a:rPr lang="en-US" sz="3600" dirty="0" smtClean="0"/>
              <a:t>Key elements of the knowledge management strategy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2400" dirty="0" smtClean="0"/>
              <a:t>Develop  new intellectual capital, a key driver of growth</a:t>
            </a:r>
          </a:p>
          <a:p>
            <a:r>
              <a:rPr lang="en-US" sz="2400" dirty="0" smtClean="0"/>
              <a:t>Improve leverage by enabling junior associates to draw from previous work</a:t>
            </a:r>
          </a:p>
          <a:p>
            <a:r>
              <a:rPr lang="en-US" sz="2400" dirty="0" smtClean="0"/>
              <a:t>Allow senior associates to spend less time on basic instruction and more time on leadership</a:t>
            </a:r>
          </a:p>
          <a:p>
            <a:r>
              <a:rPr lang="en-US" sz="2400" dirty="0" smtClean="0"/>
              <a:t>Increase innovation rate by combining ideas developed on multiple clients</a:t>
            </a:r>
          </a:p>
          <a:p>
            <a:r>
              <a:rPr lang="en-US" sz="2400" dirty="0" smtClean="0"/>
              <a:t>Incorporate knowledge management into daily activities</a:t>
            </a:r>
          </a:p>
          <a:p>
            <a:r>
              <a:rPr lang="en-US" sz="2400" dirty="0" smtClean="0"/>
              <a:t>Empower associates to bring the best of the firm’s capabilities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6807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Katzenbach</a:t>
            </a:r>
            <a:r>
              <a:rPr lang="en-US" dirty="0" smtClean="0"/>
              <a:t>: </a:t>
            </a:r>
            <a:r>
              <a:rPr lang="en-US" sz="3600" dirty="0" smtClean="0"/>
              <a:t>Critical 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2233215"/>
            <a:ext cx="4754880" cy="743094"/>
          </a:xfrm>
        </p:spPr>
        <p:txBody>
          <a:bodyPr/>
          <a:lstStyle/>
          <a:p>
            <a:pPr algn="ctr"/>
            <a:r>
              <a:rPr lang="en-US" b="0" dirty="0" smtClean="0"/>
              <a:t>Organizational Challenges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3074577"/>
            <a:ext cx="4754880" cy="356616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Historical KM relied on peer-to-peer exchanges and chance encounters</a:t>
            </a:r>
          </a:p>
          <a:p>
            <a:r>
              <a:rPr lang="en-US" sz="2000" dirty="0" smtClean="0"/>
              <a:t>Inconsistent usage of current </a:t>
            </a:r>
            <a:r>
              <a:rPr lang="en-US" sz="2000" i="1" dirty="0" smtClean="0"/>
              <a:t>shared folder </a:t>
            </a:r>
            <a:r>
              <a:rPr lang="en-US" sz="2000" dirty="0" smtClean="0"/>
              <a:t>system</a:t>
            </a:r>
          </a:p>
          <a:p>
            <a:r>
              <a:rPr lang="en-US" sz="2000" dirty="0" smtClean="0"/>
              <a:t>Highly individual approach to KM</a:t>
            </a:r>
          </a:p>
          <a:p>
            <a:r>
              <a:rPr lang="en-US" sz="2000" dirty="0" smtClean="0"/>
              <a:t>Need for some documents to be kept confidential</a:t>
            </a:r>
          </a:p>
          <a:p>
            <a:r>
              <a:rPr lang="en-US" sz="2000" dirty="0" smtClean="0"/>
              <a:t>Ensure </a:t>
            </a:r>
            <a:r>
              <a:rPr lang="en-US" sz="2000" dirty="0"/>
              <a:t>that KM would be embraced as a critical responsibility, not a burdensome process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2233215"/>
            <a:ext cx="4754880" cy="743094"/>
          </a:xfrm>
        </p:spPr>
        <p:txBody>
          <a:bodyPr/>
          <a:lstStyle/>
          <a:p>
            <a:pPr algn="ctr"/>
            <a:r>
              <a:rPr lang="en-US" b="0" dirty="0" smtClean="0"/>
              <a:t>Technical Challenges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3074577"/>
            <a:ext cx="4754880" cy="35661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 commercially available system that would meet company’s needs</a:t>
            </a:r>
          </a:p>
          <a:p>
            <a:r>
              <a:rPr lang="en-US" sz="2000" dirty="0" smtClean="0"/>
              <a:t>There was no model to work from in designing the HUB+</a:t>
            </a:r>
          </a:p>
          <a:p>
            <a:r>
              <a:rPr lang="en-US" sz="2000" dirty="0" smtClean="0"/>
              <a:t>HUB+ was designed with few rules and limitations which could lead to user confusion over too many options</a:t>
            </a:r>
          </a:p>
          <a:p>
            <a:r>
              <a:rPr lang="en-US" sz="2000" dirty="0" smtClean="0"/>
              <a:t>Consultants had limited access to network from outside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2939" y="1782243"/>
            <a:ext cx="11477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F0"/>
                </a:solidFill>
              </a:rPr>
              <a:t>Researchers estimate the failure rate of Knowledge Management systems at 50 – 70%.</a:t>
            </a:r>
          </a:p>
        </p:txBody>
      </p:sp>
    </p:spTree>
    <p:extLst>
      <p:ext uri="{BB962C8B-B14F-4D97-AF65-F5344CB8AC3E}">
        <p14:creationId xmlns:p14="http://schemas.microsoft.com/office/powerpoint/2010/main" val="2085615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Katzenbach: </a:t>
            </a:r>
            <a:r>
              <a:rPr lang="en-US" sz="3600" dirty="0" smtClean="0"/>
              <a:t>knowledge management &amp; Web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7" y="2120054"/>
            <a:ext cx="6882549" cy="4114800"/>
          </a:xfrm>
        </p:spPr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sz="2400" dirty="0" smtClean="0"/>
              <a:t>Tagging to better share information across the firm </a:t>
            </a:r>
          </a:p>
          <a:p>
            <a:r>
              <a:rPr lang="en-US" sz="2400" dirty="0" smtClean="0"/>
              <a:t>Connected members with similar interests</a:t>
            </a:r>
          </a:p>
          <a:p>
            <a:r>
              <a:rPr lang="en-US" sz="2400" dirty="0" smtClean="0"/>
              <a:t>Allowed users to create their own structures</a:t>
            </a:r>
          </a:p>
          <a:p>
            <a:r>
              <a:rPr lang="en-US" sz="2400" dirty="0" smtClean="0"/>
              <a:t>Fostered intellectual capital development and collaboration</a:t>
            </a:r>
          </a:p>
          <a:p>
            <a:r>
              <a:rPr lang="en-US" sz="2400" dirty="0" smtClean="0"/>
              <a:t>Easily access and manage resources in a dynamic fashion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8669" y="2147486"/>
            <a:ext cx="2150077" cy="4324434"/>
          </a:xfrm>
        </p:spPr>
        <p:txBody>
          <a:bodyPr/>
          <a:lstStyle/>
          <a:p>
            <a:r>
              <a:rPr lang="en-US" b="1" dirty="0" smtClean="0"/>
              <a:t>Web 2.0 </a:t>
            </a:r>
          </a:p>
          <a:p>
            <a:r>
              <a:rPr lang="en-US" dirty="0"/>
              <a:t>A</a:t>
            </a:r>
            <a:r>
              <a:rPr lang="en-US" dirty="0" smtClean="0"/>
              <a:t>llow </a:t>
            </a:r>
            <a:r>
              <a:rPr lang="en-US" dirty="0"/>
              <a:t>users to interact and collaborate with each other in a social media dialogue as creators of user-generated content in a virtual </a:t>
            </a:r>
            <a:r>
              <a:rPr lang="en-US" dirty="0" smtClean="0"/>
              <a:t>community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669" y="5090615"/>
            <a:ext cx="1381305" cy="1381305"/>
          </a:xfrm>
          <a:prstGeom prst="flowChartConnector">
            <a:avLst/>
          </a:prstGeom>
          <a:blipFill>
            <a:blip r:embed="rId4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871557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Katzenbach: </a:t>
            </a:r>
            <a:r>
              <a:rPr lang="en-US" sz="3600" dirty="0" smtClean="0"/>
              <a:t>Challenges, Technology and business solutions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651" y="2751907"/>
            <a:ext cx="4991148" cy="3779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Technology Solutions</a:t>
            </a:r>
          </a:p>
          <a:p>
            <a:r>
              <a:rPr lang="en-US" sz="1800" dirty="0" smtClean="0"/>
              <a:t>Consultant perspective incorporated into system design</a:t>
            </a:r>
          </a:p>
          <a:p>
            <a:r>
              <a:rPr lang="en-US" sz="1800" dirty="0" smtClean="0"/>
              <a:t>Hybrid model of formal and informal taxonomy created greater flexibility in system</a:t>
            </a:r>
          </a:p>
          <a:p>
            <a:r>
              <a:rPr lang="en-US" sz="1800" dirty="0" smtClean="0"/>
              <a:t>Intuitive user interface for ease of use</a:t>
            </a:r>
          </a:p>
          <a:p>
            <a:r>
              <a:rPr lang="en-US" sz="1800" dirty="0" smtClean="0"/>
              <a:t>Helpful recommendations feature provides additional value to user</a:t>
            </a:r>
          </a:p>
          <a:p>
            <a:r>
              <a:rPr lang="en-US" sz="1800" dirty="0" smtClean="0"/>
              <a:t>Personal repository individualizes system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8245" y="2751907"/>
            <a:ext cx="4853892" cy="3779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Business Solutions</a:t>
            </a:r>
          </a:p>
          <a:p>
            <a:r>
              <a:rPr lang="en-US" sz="1800" dirty="0" smtClean="0"/>
              <a:t>Full time Knowledge Manager position added to humanize the process</a:t>
            </a:r>
          </a:p>
          <a:p>
            <a:r>
              <a:rPr lang="en-US" sz="1800" dirty="0" smtClean="0"/>
              <a:t>Added new </a:t>
            </a:r>
            <a:r>
              <a:rPr lang="en-US" sz="1800" i="1" dirty="0" smtClean="0"/>
              <a:t>project close-out </a:t>
            </a:r>
            <a:r>
              <a:rPr lang="en-US" sz="1800" dirty="0" smtClean="0"/>
              <a:t>process to formalize the capture the key project learnings</a:t>
            </a:r>
          </a:p>
          <a:p>
            <a:r>
              <a:rPr lang="en-US" sz="1800" dirty="0" smtClean="0"/>
              <a:t>Junior team members assigned </a:t>
            </a:r>
            <a:r>
              <a:rPr lang="en-US" sz="1800" i="1" dirty="0" smtClean="0"/>
              <a:t>project historian </a:t>
            </a:r>
            <a:r>
              <a:rPr lang="en-US" sz="1800" dirty="0" smtClean="0"/>
              <a:t>role to formalize accountability for KM</a:t>
            </a:r>
          </a:p>
          <a:p>
            <a:r>
              <a:rPr lang="en-US" sz="1800" dirty="0" smtClean="0"/>
              <a:t>Roll-out plan centered around fun and positive activities to promote use of system</a:t>
            </a:r>
          </a:p>
          <a:p>
            <a:r>
              <a:rPr lang="en-US" sz="1800" dirty="0" smtClean="0"/>
              <a:t>Use of positive reinforcement in review process to recognize good users of the system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202919" y="1781572"/>
            <a:ext cx="9784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CHALLENGE ACCEPTED: Firm members needed to use the system in a way that supported the firm’s KM strategy in order for it to be successful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58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Katzenbach: </a:t>
            </a:r>
            <a:r>
              <a:rPr lang="en-US" sz="3600" dirty="0" smtClean="0"/>
              <a:t>case learnings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501401" cy="470408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This case underscored the following learnings: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The difference between data, information and knowledge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Technology can be designed to meet complex organizational needs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Even the most innovative technology is only successful if it is employed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760720"/>
            <a:ext cx="2428557" cy="8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16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584</TotalTime>
  <Words>744</Words>
  <Application>Microsoft Office PowerPoint</Application>
  <PresentationFormat>Widescreen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</vt:lpstr>
      <vt:lpstr>Banded</vt:lpstr>
      <vt:lpstr>Knowledge management at Katzenbach partners llc</vt:lpstr>
      <vt:lpstr>Katzenbach: Key elements of the knowledge management strategy</vt:lpstr>
      <vt:lpstr>Katzenbach: Critical challenges</vt:lpstr>
      <vt:lpstr>Katzenbach: knowledge management &amp; Web 2.0</vt:lpstr>
      <vt:lpstr>Katzenbach: Challenges, Technology and business solutions</vt:lpstr>
      <vt:lpstr>Katzenbach: case learnings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 at Katzenbach partners llc</dc:title>
  <dc:creator>Pam and Greg</dc:creator>
  <cp:lastModifiedBy>Microsoft account</cp:lastModifiedBy>
  <cp:revision>43</cp:revision>
  <dcterms:created xsi:type="dcterms:W3CDTF">2014-09-29T00:51:05Z</dcterms:created>
  <dcterms:modified xsi:type="dcterms:W3CDTF">2014-10-05T12:03:48Z</dcterms:modified>
</cp:coreProperties>
</file>