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tmp" ContentType="image/p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51" r:id="rId2"/>
    <p:sldId id="331" r:id="rId3"/>
    <p:sldId id="332" r:id="rId4"/>
    <p:sldId id="348" r:id="rId5"/>
    <p:sldId id="349" r:id="rId6"/>
    <p:sldId id="289" r:id="rId7"/>
    <p:sldId id="266" r:id="rId8"/>
    <p:sldId id="305" r:id="rId9"/>
    <p:sldId id="282" r:id="rId10"/>
    <p:sldId id="303" r:id="rId11"/>
    <p:sldId id="297" r:id="rId12"/>
    <p:sldId id="302" r:id="rId13"/>
    <p:sldId id="285" r:id="rId14"/>
    <p:sldId id="306" r:id="rId15"/>
    <p:sldId id="321" r:id="rId16"/>
    <p:sldId id="287" r:id="rId17"/>
    <p:sldId id="353" r:id="rId18"/>
    <p:sldId id="323" r:id="rId19"/>
    <p:sldId id="304" r:id="rId20"/>
    <p:sldId id="352" r:id="rId21"/>
    <p:sldId id="343" r:id="rId22"/>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99882"/>
    <a:srgbClr val="A4A6B7"/>
    <a:srgbClr val="EDEDED"/>
    <a:srgbClr val="366B5A"/>
    <a:srgbClr val="BCB599"/>
    <a:srgbClr val="A3263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8383" autoAdjust="0"/>
  </p:normalViewPr>
  <p:slideViewPr>
    <p:cSldViewPr snapToGrid="0">
      <p:cViewPr varScale="1">
        <p:scale>
          <a:sx n="50" d="100"/>
          <a:sy n="50" d="100"/>
        </p:scale>
        <p:origin x="-2584" y="-10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image" Target="../media/image33.png"/><Relationship Id="rId2" Type="http://schemas.openxmlformats.org/officeDocument/2006/relationships/image" Target="../media/image3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image" Target="../media/image33.png"/><Relationship Id="rId2"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A3BD83-63D4-4F93-A127-AF34DC9A8DA2}" type="doc">
      <dgm:prSet loTypeId="urn:microsoft.com/office/officeart/2005/8/layout/hProcess9" loCatId="process" qsTypeId="urn:microsoft.com/office/officeart/2005/8/quickstyle/simple5" qsCatId="simple" csTypeId="urn:microsoft.com/office/officeart/2005/8/colors/accent0_3" csCatId="mainScheme" phldr="1"/>
      <dgm:spPr/>
      <dgm:t>
        <a:bodyPr/>
        <a:lstStyle/>
        <a:p>
          <a:endParaRPr lang="en-US"/>
        </a:p>
      </dgm:t>
    </dgm:pt>
    <dgm:pt modelId="{5BA6A9FD-C062-4C5F-8EE0-CCF82BF0B7E5}">
      <dgm:prSet/>
      <dgm:spPr/>
      <dgm:t>
        <a:bodyPr/>
        <a:lstStyle/>
        <a:p>
          <a:pPr rtl="0"/>
          <a:r>
            <a:rPr lang="en-US" dirty="0" smtClean="0"/>
            <a:t>Web 1.0</a:t>
          </a:r>
          <a:endParaRPr lang="en-US" dirty="0"/>
        </a:p>
      </dgm:t>
    </dgm:pt>
    <dgm:pt modelId="{18DFC59F-B0BE-4288-BE68-628B24E288C2}" type="parTrans" cxnId="{8FD435B2-E629-41E8-A61B-04AF891C9BD8}">
      <dgm:prSet/>
      <dgm:spPr/>
      <dgm:t>
        <a:bodyPr/>
        <a:lstStyle/>
        <a:p>
          <a:endParaRPr lang="en-US"/>
        </a:p>
      </dgm:t>
    </dgm:pt>
    <dgm:pt modelId="{5B0DF375-BB3C-45FE-8460-47AD1FA8258D}" type="sibTrans" cxnId="{8FD435B2-E629-41E8-A61B-04AF891C9BD8}">
      <dgm:prSet/>
      <dgm:spPr/>
      <dgm:t>
        <a:bodyPr/>
        <a:lstStyle/>
        <a:p>
          <a:endParaRPr lang="en-US"/>
        </a:p>
      </dgm:t>
    </dgm:pt>
    <dgm:pt modelId="{75440EDB-EFA1-41DF-AE0D-22F3E4AEABF0}">
      <dgm:prSet/>
      <dgm:spPr/>
      <dgm:t>
        <a:bodyPr/>
        <a:lstStyle/>
        <a:p>
          <a:pPr rtl="0"/>
          <a:r>
            <a:rPr lang="en-US" dirty="0" smtClean="0"/>
            <a:t>Web 2.0</a:t>
          </a:r>
          <a:endParaRPr lang="en-US" dirty="0"/>
        </a:p>
      </dgm:t>
    </dgm:pt>
    <dgm:pt modelId="{C7943DF7-50F3-4E47-A77A-BF0B1BF54F38}" type="parTrans" cxnId="{F471DAF0-BBCD-4955-8A3D-4F00A4109127}">
      <dgm:prSet/>
      <dgm:spPr/>
      <dgm:t>
        <a:bodyPr/>
        <a:lstStyle/>
        <a:p>
          <a:endParaRPr lang="en-US"/>
        </a:p>
      </dgm:t>
    </dgm:pt>
    <dgm:pt modelId="{0252B2BC-B069-4FCD-ACE1-707F7128F706}" type="sibTrans" cxnId="{F471DAF0-BBCD-4955-8A3D-4F00A4109127}">
      <dgm:prSet/>
      <dgm:spPr/>
      <dgm:t>
        <a:bodyPr/>
        <a:lstStyle/>
        <a:p>
          <a:endParaRPr lang="en-US"/>
        </a:p>
      </dgm:t>
    </dgm:pt>
    <dgm:pt modelId="{D701DFBD-7D33-442B-914A-12E35234C728}">
      <dgm:prSet/>
      <dgm:spPr/>
      <dgm:t>
        <a:bodyPr/>
        <a:lstStyle/>
        <a:p>
          <a:pPr rtl="0"/>
          <a:r>
            <a:rPr lang="en-US" dirty="0" smtClean="0"/>
            <a:t>Web ?</a:t>
          </a:r>
          <a:endParaRPr lang="en-US" dirty="0"/>
        </a:p>
      </dgm:t>
    </dgm:pt>
    <dgm:pt modelId="{3369DAD1-CD0B-46CF-85D1-98DF64B3415D}" type="parTrans" cxnId="{19C4ECEB-1761-47E8-9B69-D42FAE4FC9A0}">
      <dgm:prSet/>
      <dgm:spPr/>
      <dgm:t>
        <a:bodyPr/>
        <a:lstStyle/>
        <a:p>
          <a:endParaRPr lang="en-US"/>
        </a:p>
      </dgm:t>
    </dgm:pt>
    <dgm:pt modelId="{D466E699-E988-43A0-895A-50E571E27C36}" type="sibTrans" cxnId="{19C4ECEB-1761-47E8-9B69-D42FAE4FC9A0}">
      <dgm:prSet/>
      <dgm:spPr/>
      <dgm:t>
        <a:bodyPr/>
        <a:lstStyle/>
        <a:p>
          <a:endParaRPr lang="en-US"/>
        </a:p>
      </dgm:t>
    </dgm:pt>
    <dgm:pt modelId="{6FFFDFC4-4F41-45F9-84CC-A88E0431825D}">
      <dgm:prSet/>
      <dgm:spPr/>
      <dgm:t>
        <a:bodyPr/>
        <a:lstStyle/>
        <a:p>
          <a:pPr rtl="0"/>
          <a:r>
            <a:rPr lang="en-US" dirty="0" smtClean="0"/>
            <a:t>Non interactive</a:t>
          </a:r>
          <a:endParaRPr lang="en-US" dirty="0"/>
        </a:p>
      </dgm:t>
    </dgm:pt>
    <dgm:pt modelId="{03F5551E-718B-4B0B-8638-E6ECEA15C38E}" type="parTrans" cxnId="{2CFA0F5F-51CB-4F0D-B1A0-D806452CEA9C}">
      <dgm:prSet/>
      <dgm:spPr/>
      <dgm:t>
        <a:bodyPr/>
        <a:lstStyle/>
        <a:p>
          <a:endParaRPr lang="en-US"/>
        </a:p>
      </dgm:t>
    </dgm:pt>
    <dgm:pt modelId="{89F7899B-964D-4DE3-B85A-9DF14B46597E}" type="sibTrans" cxnId="{2CFA0F5F-51CB-4F0D-B1A0-D806452CEA9C}">
      <dgm:prSet/>
      <dgm:spPr/>
      <dgm:t>
        <a:bodyPr/>
        <a:lstStyle/>
        <a:p>
          <a:endParaRPr lang="en-US"/>
        </a:p>
      </dgm:t>
    </dgm:pt>
    <dgm:pt modelId="{83249D3D-24C4-48F1-BA64-A026F158A819}">
      <dgm:prSet/>
      <dgm:spPr/>
      <dgm:t>
        <a:bodyPr/>
        <a:lstStyle/>
        <a:p>
          <a:pPr rtl="0"/>
          <a:r>
            <a:rPr lang="en-US" dirty="0" smtClean="0"/>
            <a:t>One-way flow</a:t>
          </a:r>
          <a:endParaRPr lang="en-US" dirty="0"/>
        </a:p>
      </dgm:t>
    </dgm:pt>
    <dgm:pt modelId="{36D433E2-8A7C-46F5-8880-875D1587D853}" type="parTrans" cxnId="{27318632-EEA8-40DD-937F-02BE168D8D50}">
      <dgm:prSet/>
      <dgm:spPr/>
      <dgm:t>
        <a:bodyPr/>
        <a:lstStyle/>
        <a:p>
          <a:endParaRPr lang="en-US"/>
        </a:p>
      </dgm:t>
    </dgm:pt>
    <dgm:pt modelId="{66235E91-693B-4C64-920E-DFC168060BAA}" type="sibTrans" cxnId="{27318632-EEA8-40DD-937F-02BE168D8D50}">
      <dgm:prSet/>
      <dgm:spPr/>
      <dgm:t>
        <a:bodyPr/>
        <a:lstStyle/>
        <a:p>
          <a:endParaRPr lang="en-US"/>
        </a:p>
      </dgm:t>
    </dgm:pt>
    <dgm:pt modelId="{959ECF23-075A-4C77-BDFD-1B5FAD7BC7A0}">
      <dgm:prSet/>
      <dgm:spPr/>
      <dgm:t>
        <a:bodyPr/>
        <a:lstStyle/>
        <a:p>
          <a:pPr rtl="0"/>
          <a:r>
            <a:rPr lang="en-US" dirty="0" smtClean="0"/>
            <a:t>Interactive</a:t>
          </a:r>
          <a:endParaRPr lang="en-US" dirty="0"/>
        </a:p>
      </dgm:t>
    </dgm:pt>
    <dgm:pt modelId="{C81AAF0F-F6FC-45AF-91BA-F150EA6AB382}" type="parTrans" cxnId="{74B7934D-8066-4F8F-9B13-EAC147191C66}">
      <dgm:prSet/>
      <dgm:spPr/>
      <dgm:t>
        <a:bodyPr/>
        <a:lstStyle/>
        <a:p>
          <a:endParaRPr lang="en-US"/>
        </a:p>
      </dgm:t>
    </dgm:pt>
    <dgm:pt modelId="{1CFEDBCC-0ECD-43E0-A66D-725AFEDE5C28}" type="sibTrans" cxnId="{74B7934D-8066-4F8F-9B13-EAC147191C66}">
      <dgm:prSet/>
      <dgm:spPr/>
      <dgm:t>
        <a:bodyPr/>
        <a:lstStyle/>
        <a:p>
          <a:endParaRPr lang="en-US"/>
        </a:p>
      </dgm:t>
    </dgm:pt>
    <dgm:pt modelId="{06A259C7-D544-451B-AC42-826FA2079020}">
      <dgm:prSet/>
      <dgm:spPr/>
      <dgm:t>
        <a:bodyPr/>
        <a:lstStyle/>
        <a:p>
          <a:pPr rtl="0"/>
          <a:r>
            <a:rPr lang="en-US" dirty="0" smtClean="0"/>
            <a:t>User generated</a:t>
          </a:r>
          <a:endParaRPr lang="en-US" dirty="0"/>
        </a:p>
      </dgm:t>
    </dgm:pt>
    <dgm:pt modelId="{09DA073C-05EE-4801-90D7-CE15B9C849E2}" type="parTrans" cxnId="{75358E1D-8769-48D8-BABA-86594CD7F5F5}">
      <dgm:prSet/>
      <dgm:spPr/>
      <dgm:t>
        <a:bodyPr/>
        <a:lstStyle/>
        <a:p>
          <a:endParaRPr lang="en-US"/>
        </a:p>
      </dgm:t>
    </dgm:pt>
    <dgm:pt modelId="{D6918C20-CE8A-4A5A-8EFE-753474847BF7}" type="sibTrans" cxnId="{75358E1D-8769-48D8-BABA-86594CD7F5F5}">
      <dgm:prSet/>
      <dgm:spPr/>
      <dgm:t>
        <a:bodyPr/>
        <a:lstStyle/>
        <a:p>
          <a:endParaRPr lang="en-US"/>
        </a:p>
      </dgm:t>
    </dgm:pt>
    <dgm:pt modelId="{2B35027A-57C2-4322-ACE7-00AE17C591F7}" type="pres">
      <dgm:prSet presAssocID="{E8A3BD83-63D4-4F93-A127-AF34DC9A8DA2}" presName="CompostProcess" presStyleCnt="0">
        <dgm:presLayoutVars>
          <dgm:dir/>
          <dgm:resizeHandles val="exact"/>
        </dgm:presLayoutVars>
      </dgm:prSet>
      <dgm:spPr/>
      <dgm:t>
        <a:bodyPr/>
        <a:lstStyle/>
        <a:p>
          <a:endParaRPr lang="en-US"/>
        </a:p>
      </dgm:t>
    </dgm:pt>
    <dgm:pt modelId="{0F2B3130-7438-4DF0-BE8D-D065EDD82DBC}" type="pres">
      <dgm:prSet presAssocID="{E8A3BD83-63D4-4F93-A127-AF34DC9A8DA2}" presName="arrow" presStyleLbl="bgShp" presStyleIdx="0" presStyleCnt="1"/>
      <dgm:spPr/>
      <dgm:t>
        <a:bodyPr/>
        <a:lstStyle/>
        <a:p>
          <a:endParaRPr lang="en-US"/>
        </a:p>
      </dgm:t>
    </dgm:pt>
    <dgm:pt modelId="{BF287673-6446-4FC0-A67C-0807DA2AF094}" type="pres">
      <dgm:prSet presAssocID="{E8A3BD83-63D4-4F93-A127-AF34DC9A8DA2}" presName="linearProcess" presStyleCnt="0"/>
      <dgm:spPr/>
      <dgm:t>
        <a:bodyPr/>
        <a:lstStyle/>
        <a:p>
          <a:endParaRPr lang="en-US"/>
        </a:p>
      </dgm:t>
    </dgm:pt>
    <dgm:pt modelId="{6065B826-8803-41B6-9140-418A068054D1}" type="pres">
      <dgm:prSet presAssocID="{5BA6A9FD-C062-4C5F-8EE0-CCF82BF0B7E5}" presName="textNode" presStyleLbl="node1" presStyleIdx="0" presStyleCnt="3">
        <dgm:presLayoutVars>
          <dgm:bulletEnabled val="1"/>
        </dgm:presLayoutVars>
      </dgm:prSet>
      <dgm:spPr/>
      <dgm:t>
        <a:bodyPr/>
        <a:lstStyle/>
        <a:p>
          <a:endParaRPr lang="en-US"/>
        </a:p>
      </dgm:t>
    </dgm:pt>
    <dgm:pt modelId="{50551137-12FB-456E-934C-DF3B909C40CB}" type="pres">
      <dgm:prSet presAssocID="{5B0DF375-BB3C-45FE-8460-47AD1FA8258D}" presName="sibTrans" presStyleCnt="0"/>
      <dgm:spPr/>
      <dgm:t>
        <a:bodyPr/>
        <a:lstStyle/>
        <a:p>
          <a:endParaRPr lang="en-US"/>
        </a:p>
      </dgm:t>
    </dgm:pt>
    <dgm:pt modelId="{8F7A3567-6B1D-483B-8E37-829EEA738442}" type="pres">
      <dgm:prSet presAssocID="{75440EDB-EFA1-41DF-AE0D-22F3E4AEABF0}" presName="textNode" presStyleLbl="node1" presStyleIdx="1" presStyleCnt="3">
        <dgm:presLayoutVars>
          <dgm:bulletEnabled val="1"/>
        </dgm:presLayoutVars>
      </dgm:prSet>
      <dgm:spPr/>
      <dgm:t>
        <a:bodyPr/>
        <a:lstStyle/>
        <a:p>
          <a:endParaRPr lang="en-US"/>
        </a:p>
      </dgm:t>
    </dgm:pt>
    <dgm:pt modelId="{18FB2C37-91C0-48E4-9390-E529A09D6F31}" type="pres">
      <dgm:prSet presAssocID="{0252B2BC-B069-4FCD-ACE1-707F7128F706}" presName="sibTrans" presStyleCnt="0"/>
      <dgm:spPr/>
      <dgm:t>
        <a:bodyPr/>
        <a:lstStyle/>
        <a:p>
          <a:endParaRPr lang="en-US"/>
        </a:p>
      </dgm:t>
    </dgm:pt>
    <dgm:pt modelId="{C3F94047-878F-4576-B952-A79A10D78E6A}" type="pres">
      <dgm:prSet presAssocID="{D701DFBD-7D33-442B-914A-12E35234C728}" presName="textNode" presStyleLbl="node1" presStyleIdx="2" presStyleCnt="3">
        <dgm:presLayoutVars>
          <dgm:bulletEnabled val="1"/>
        </dgm:presLayoutVars>
      </dgm:prSet>
      <dgm:spPr/>
      <dgm:t>
        <a:bodyPr/>
        <a:lstStyle/>
        <a:p>
          <a:endParaRPr lang="en-US"/>
        </a:p>
      </dgm:t>
    </dgm:pt>
  </dgm:ptLst>
  <dgm:cxnLst>
    <dgm:cxn modelId="{19C4ECEB-1761-47E8-9B69-D42FAE4FC9A0}" srcId="{E8A3BD83-63D4-4F93-A127-AF34DC9A8DA2}" destId="{D701DFBD-7D33-442B-914A-12E35234C728}" srcOrd="2" destOrd="0" parTransId="{3369DAD1-CD0B-46CF-85D1-98DF64B3415D}" sibTransId="{D466E699-E988-43A0-895A-50E571E27C36}"/>
    <dgm:cxn modelId="{A31567BA-EB75-4A3D-967E-EB716003BA92}" type="presOf" srcId="{5BA6A9FD-C062-4C5F-8EE0-CCF82BF0B7E5}" destId="{6065B826-8803-41B6-9140-418A068054D1}" srcOrd="0" destOrd="0" presId="urn:microsoft.com/office/officeart/2005/8/layout/hProcess9"/>
    <dgm:cxn modelId="{27318632-EEA8-40DD-937F-02BE168D8D50}" srcId="{5BA6A9FD-C062-4C5F-8EE0-CCF82BF0B7E5}" destId="{83249D3D-24C4-48F1-BA64-A026F158A819}" srcOrd="1" destOrd="0" parTransId="{36D433E2-8A7C-46F5-8880-875D1587D853}" sibTransId="{66235E91-693B-4C64-920E-DFC168060BAA}"/>
    <dgm:cxn modelId="{75358E1D-8769-48D8-BABA-86594CD7F5F5}" srcId="{75440EDB-EFA1-41DF-AE0D-22F3E4AEABF0}" destId="{06A259C7-D544-451B-AC42-826FA2079020}" srcOrd="1" destOrd="0" parTransId="{09DA073C-05EE-4801-90D7-CE15B9C849E2}" sibTransId="{D6918C20-CE8A-4A5A-8EFE-753474847BF7}"/>
    <dgm:cxn modelId="{DDF71D21-ACB0-417C-8C24-CD439D1BCC1D}" type="presOf" srcId="{06A259C7-D544-451B-AC42-826FA2079020}" destId="{8F7A3567-6B1D-483B-8E37-829EEA738442}" srcOrd="0" destOrd="2" presId="urn:microsoft.com/office/officeart/2005/8/layout/hProcess9"/>
    <dgm:cxn modelId="{06DFA8C1-B2C8-41E5-9088-2089965CF545}" type="presOf" srcId="{959ECF23-075A-4C77-BDFD-1B5FAD7BC7A0}" destId="{8F7A3567-6B1D-483B-8E37-829EEA738442}" srcOrd="0" destOrd="1" presId="urn:microsoft.com/office/officeart/2005/8/layout/hProcess9"/>
    <dgm:cxn modelId="{1544E08F-EB26-4ADC-BC01-257234537B99}" type="presOf" srcId="{E8A3BD83-63D4-4F93-A127-AF34DC9A8DA2}" destId="{2B35027A-57C2-4322-ACE7-00AE17C591F7}" srcOrd="0" destOrd="0" presId="urn:microsoft.com/office/officeart/2005/8/layout/hProcess9"/>
    <dgm:cxn modelId="{74B7934D-8066-4F8F-9B13-EAC147191C66}" srcId="{75440EDB-EFA1-41DF-AE0D-22F3E4AEABF0}" destId="{959ECF23-075A-4C77-BDFD-1B5FAD7BC7A0}" srcOrd="0" destOrd="0" parTransId="{C81AAF0F-F6FC-45AF-91BA-F150EA6AB382}" sibTransId="{1CFEDBCC-0ECD-43E0-A66D-725AFEDE5C28}"/>
    <dgm:cxn modelId="{E8241AE9-D650-4D8E-96B9-9C9B0A5C847C}" type="presOf" srcId="{83249D3D-24C4-48F1-BA64-A026F158A819}" destId="{6065B826-8803-41B6-9140-418A068054D1}" srcOrd="0" destOrd="2" presId="urn:microsoft.com/office/officeart/2005/8/layout/hProcess9"/>
    <dgm:cxn modelId="{40FFB078-5B83-4CB1-AC95-D51F5005D152}" type="presOf" srcId="{75440EDB-EFA1-41DF-AE0D-22F3E4AEABF0}" destId="{8F7A3567-6B1D-483B-8E37-829EEA738442}" srcOrd="0" destOrd="0" presId="urn:microsoft.com/office/officeart/2005/8/layout/hProcess9"/>
    <dgm:cxn modelId="{784A5478-1F06-4ABD-A6E9-FB2C1419B4AC}" type="presOf" srcId="{D701DFBD-7D33-442B-914A-12E35234C728}" destId="{C3F94047-878F-4576-B952-A79A10D78E6A}" srcOrd="0" destOrd="0" presId="urn:microsoft.com/office/officeart/2005/8/layout/hProcess9"/>
    <dgm:cxn modelId="{F471DAF0-BBCD-4955-8A3D-4F00A4109127}" srcId="{E8A3BD83-63D4-4F93-A127-AF34DC9A8DA2}" destId="{75440EDB-EFA1-41DF-AE0D-22F3E4AEABF0}" srcOrd="1" destOrd="0" parTransId="{C7943DF7-50F3-4E47-A77A-BF0B1BF54F38}" sibTransId="{0252B2BC-B069-4FCD-ACE1-707F7128F706}"/>
    <dgm:cxn modelId="{2CFA0F5F-51CB-4F0D-B1A0-D806452CEA9C}" srcId="{5BA6A9FD-C062-4C5F-8EE0-CCF82BF0B7E5}" destId="{6FFFDFC4-4F41-45F9-84CC-A88E0431825D}" srcOrd="0" destOrd="0" parTransId="{03F5551E-718B-4B0B-8638-E6ECEA15C38E}" sibTransId="{89F7899B-964D-4DE3-B85A-9DF14B46597E}"/>
    <dgm:cxn modelId="{07C36F2A-31EE-4C20-88C4-BA02393BF7B0}" type="presOf" srcId="{6FFFDFC4-4F41-45F9-84CC-A88E0431825D}" destId="{6065B826-8803-41B6-9140-418A068054D1}" srcOrd="0" destOrd="1" presId="urn:microsoft.com/office/officeart/2005/8/layout/hProcess9"/>
    <dgm:cxn modelId="{8FD435B2-E629-41E8-A61B-04AF891C9BD8}" srcId="{E8A3BD83-63D4-4F93-A127-AF34DC9A8DA2}" destId="{5BA6A9FD-C062-4C5F-8EE0-CCF82BF0B7E5}" srcOrd="0" destOrd="0" parTransId="{18DFC59F-B0BE-4288-BE68-628B24E288C2}" sibTransId="{5B0DF375-BB3C-45FE-8460-47AD1FA8258D}"/>
    <dgm:cxn modelId="{E8BC8CFC-F7BD-4D91-A71A-6B95539C9DA1}" type="presParOf" srcId="{2B35027A-57C2-4322-ACE7-00AE17C591F7}" destId="{0F2B3130-7438-4DF0-BE8D-D065EDD82DBC}" srcOrd="0" destOrd="0" presId="urn:microsoft.com/office/officeart/2005/8/layout/hProcess9"/>
    <dgm:cxn modelId="{B0DEF67F-734D-46AD-9BB7-84B70A020E96}" type="presParOf" srcId="{2B35027A-57C2-4322-ACE7-00AE17C591F7}" destId="{BF287673-6446-4FC0-A67C-0807DA2AF094}" srcOrd="1" destOrd="0" presId="urn:microsoft.com/office/officeart/2005/8/layout/hProcess9"/>
    <dgm:cxn modelId="{E64CA290-C0A9-461E-89DE-044DDAE848BF}" type="presParOf" srcId="{BF287673-6446-4FC0-A67C-0807DA2AF094}" destId="{6065B826-8803-41B6-9140-418A068054D1}" srcOrd="0" destOrd="0" presId="urn:microsoft.com/office/officeart/2005/8/layout/hProcess9"/>
    <dgm:cxn modelId="{7C195A5C-24E1-41F4-B7BC-6272F91F648A}" type="presParOf" srcId="{BF287673-6446-4FC0-A67C-0807DA2AF094}" destId="{50551137-12FB-456E-934C-DF3B909C40CB}" srcOrd="1" destOrd="0" presId="urn:microsoft.com/office/officeart/2005/8/layout/hProcess9"/>
    <dgm:cxn modelId="{C3F2BEC1-FC77-4C68-9B4E-CA3E5E3B798A}" type="presParOf" srcId="{BF287673-6446-4FC0-A67C-0807DA2AF094}" destId="{8F7A3567-6B1D-483B-8E37-829EEA738442}" srcOrd="2" destOrd="0" presId="urn:microsoft.com/office/officeart/2005/8/layout/hProcess9"/>
    <dgm:cxn modelId="{E6CFEFBD-9986-48FB-9ABC-100AAEA1EA5B}" type="presParOf" srcId="{BF287673-6446-4FC0-A67C-0807DA2AF094}" destId="{18FB2C37-91C0-48E4-9390-E529A09D6F31}" srcOrd="3" destOrd="0" presId="urn:microsoft.com/office/officeart/2005/8/layout/hProcess9"/>
    <dgm:cxn modelId="{43F78B1A-A4ED-410A-852A-A7FF3D8AF3C1}" type="presParOf" srcId="{BF287673-6446-4FC0-A67C-0807DA2AF094}" destId="{C3F94047-878F-4576-B952-A79A10D78E6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32F9B5-52F1-464A-8686-60093EE5BBDF}" type="doc">
      <dgm:prSet loTypeId="urn:microsoft.com/office/officeart/2008/layout/TitlePictureLineup" loCatId="picture" qsTypeId="urn:microsoft.com/office/officeart/2005/8/quickstyle/simple1" qsCatId="simple" csTypeId="urn:microsoft.com/office/officeart/2005/8/colors/colorful1" csCatId="colorful" phldr="1"/>
      <dgm:spPr/>
      <dgm:t>
        <a:bodyPr/>
        <a:lstStyle/>
        <a:p>
          <a:endParaRPr lang="en-US"/>
        </a:p>
      </dgm:t>
    </dgm:pt>
    <dgm:pt modelId="{9F52E263-AA3B-415E-A2A7-999DA25CB278}">
      <dgm:prSet custT="1"/>
      <dgm:spPr>
        <a:solidFill>
          <a:srgbClr val="A32638"/>
        </a:solidFill>
        <a:ln>
          <a:noFill/>
        </a:ln>
      </dgm:spPr>
      <dgm:t>
        <a:bodyPr/>
        <a:lstStyle/>
        <a:p>
          <a:pPr rtl="0"/>
          <a:r>
            <a:rPr lang="en-US" sz="1600" b="1" dirty="0" smtClean="0"/>
            <a:t>Listen &amp; Brand</a:t>
          </a:r>
          <a:endParaRPr lang="en-US" sz="1600" b="1" dirty="0"/>
        </a:p>
      </dgm:t>
    </dgm:pt>
    <dgm:pt modelId="{232475FA-4768-465F-ACC3-07D3F6C1C7C6}" type="parTrans" cxnId="{8BC80BF4-446A-43E3-B6BC-0CB3D249BA12}">
      <dgm:prSet/>
      <dgm:spPr/>
      <dgm:t>
        <a:bodyPr/>
        <a:lstStyle/>
        <a:p>
          <a:endParaRPr lang="en-US"/>
        </a:p>
      </dgm:t>
    </dgm:pt>
    <dgm:pt modelId="{5BB5226A-1FDE-4C6F-ABA5-A25D692E092E}" type="sibTrans" cxnId="{8BC80BF4-446A-43E3-B6BC-0CB3D249BA12}">
      <dgm:prSet/>
      <dgm:spPr/>
      <dgm:t>
        <a:bodyPr/>
        <a:lstStyle/>
        <a:p>
          <a:endParaRPr lang="en-US"/>
        </a:p>
      </dgm:t>
    </dgm:pt>
    <dgm:pt modelId="{487E4C7F-E7F9-4C1F-8146-244691DD7454}">
      <dgm:prSet/>
      <dgm:spPr/>
      <dgm:t>
        <a:bodyPr/>
        <a:lstStyle/>
        <a:p>
          <a:pPr rtl="0"/>
          <a:r>
            <a:rPr lang="en-US" dirty="0" smtClean="0"/>
            <a:t>Identity management</a:t>
          </a:r>
          <a:endParaRPr lang="en-US" dirty="0"/>
        </a:p>
      </dgm:t>
    </dgm:pt>
    <dgm:pt modelId="{60727FB8-7BC9-4991-8F8F-356C9B755D5A}" type="parTrans" cxnId="{6506C31C-4E95-40CF-8879-73F4FF95844E}">
      <dgm:prSet/>
      <dgm:spPr/>
      <dgm:t>
        <a:bodyPr/>
        <a:lstStyle/>
        <a:p>
          <a:endParaRPr lang="en-US"/>
        </a:p>
      </dgm:t>
    </dgm:pt>
    <dgm:pt modelId="{8459F9D3-B3AD-4297-96C8-ADEF8098FEE0}" type="sibTrans" cxnId="{6506C31C-4E95-40CF-8879-73F4FF95844E}">
      <dgm:prSet/>
      <dgm:spPr/>
      <dgm:t>
        <a:bodyPr/>
        <a:lstStyle/>
        <a:p>
          <a:endParaRPr lang="en-US"/>
        </a:p>
      </dgm:t>
    </dgm:pt>
    <dgm:pt modelId="{6E739C76-4316-4CA1-88D8-4AA5E8728D30}">
      <dgm:prSet custT="1"/>
      <dgm:spPr>
        <a:solidFill>
          <a:srgbClr val="A32638"/>
        </a:solidFill>
        <a:ln>
          <a:noFill/>
        </a:ln>
      </dgm:spPr>
      <dgm:t>
        <a:bodyPr/>
        <a:lstStyle/>
        <a:p>
          <a:pPr rtl="0"/>
          <a:r>
            <a:rPr lang="en-US" sz="1600" b="1" dirty="0" smtClean="0"/>
            <a:t>Mine &amp; Decide</a:t>
          </a:r>
          <a:endParaRPr lang="en-US" sz="1600" b="1" dirty="0"/>
        </a:p>
      </dgm:t>
    </dgm:pt>
    <dgm:pt modelId="{0DFB4D2E-F0D0-4E28-BDFA-CC5650F3AA4B}" type="parTrans" cxnId="{66847319-6457-4C53-ADF6-E9F8CBE7040D}">
      <dgm:prSet/>
      <dgm:spPr/>
      <dgm:t>
        <a:bodyPr/>
        <a:lstStyle/>
        <a:p>
          <a:endParaRPr lang="en-US"/>
        </a:p>
      </dgm:t>
    </dgm:pt>
    <dgm:pt modelId="{160B81FD-5473-4F15-8176-E7AB3D1AD2CE}" type="sibTrans" cxnId="{66847319-6457-4C53-ADF6-E9F8CBE7040D}">
      <dgm:prSet/>
      <dgm:spPr/>
      <dgm:t>
        <a:bodyPr/>
        <a:lstStyle/>
        <a:p>
          <a:endParaRPr lang="en-US"/>
        </a:p>
      </dgm:t>
    </dgm:pt>
    <dgm:pt modelId="{7A3ED9D6-2B2B-4FB5-A8CD-91BDFE9EF275}">
      <dgm:prSet/>
      <dgm:spPr/>
      <dgm:t>
        <a:bodyPr/>
        <a:lstStyle/>
        <a:p>
          <a:pPr rtl="0"/>
          <a:r>
            <a:rPr lang="en-US" dirty="0" smtClean="0"/>
            <a:t>Search</a:t>
          </a:r>
          <a:endParaRPr lang="en-US" dirty="0"/>
        </a:p>
      </dgm:t>
    </dgm:pt>
    <dgm:pt modelId="{4B257DA3-2B18-4BD4-B4F4-383456D7A086}" type="parTrans" cxnId="{F2E7D287-7766-4DB8-B9C1-9E2F44B88675}">
      <dgm:prSet/>
      <dgm:spPr/>
      <dgm:t>
        <a:bodyPr/>
        <a:lstStyle/>
        <a:p>
          <a:endParaRPr lang="en-US"/>
        </a:p>
      </dgm:t>
    </dgm:pt>
    <dgm:pt modelId="{9EBB4BCF-5DB6-487F-8C01-DBC7F4F7F5C6}" type="sibTrans" cxnId="{F2E7D287-7766-4DB8-B9C1-9E2F44B88675}">
      <dgm:prSet/>
      <dgm:spPr/>
      <dgm:t>
        <a:bodyPr/>
        <a:lstStyle/>
        <a:p>
          <a:endParaRPr lang="en-US"/>
        </a:p>
      </dgm:t>
    </dgm:pt>
    <dgm:pt modelId="{A31C9BF7-D81A-4712-87A0-104933D19FEE}">
      <dgm:prSet/>
      <dgm:spPr/>
      <dgm:t>
        <a:bodyPr/>
        <a:lstStyle/>
        <a:p>
          <a:pPr rtl="0"/>
          <a:r>
            <a:rPr lang="en-US" dirty="0" smtClean="0"/>
            <a:t>Tags</a:t>
          </a:r>
          <a:endParaRPr lang="en-US" dirty="0"/>
        </a:p>
      </dgm:t>
    </dgm:pt>
    <dgm:pt modelId="{4567563D-208C-4D65-BA0C-193038BFE915}" type="parTrans" cxnId="{2658C21A-1DD2-4E86-B34F-5E60AD53AE04}">
      <dgm:prSet/>
      <dgm:spPr/>
      <dgm:t>
        <a:bodyPr/>
        <a:lstStyle/>
        <a:p>
          <a:endParaRPr lang="en-US"/>
        </a:p>
      </dgm:t>
    </dgm:pt>
    <dgm:pt modelId="{21C9C7F6-D82E-4DC2-AD76-E9412E133004}" type="sibTrans" cxnId="{2658C21A-1DD2-4E86-B34F-5E60AD53AE04}">
      <dgm:prSet/>
      <dgm:spPr/>
      <dgm:t>
        <a:bodyPr/>
        <a:lstStyle/>
        <a:p>
          <a:endParaRPr lang="en-US"/>
        </a:p>
      </dgm:t>
    </dgm:pt>
    <dgm:pt modelId="{195B44C4-420E-4EB3-BB1C-83306EFEDABB}">
      <dgm:prSet/>
      <dgm:spPr/>
      <dgm:t>
        <a:bodyPr/>
        <a:lstStyle/>
        <a:p>
          <a:pPr rtl="0"/>
          <a:r>
            <a:rPr lang="en-US" b="1" dirty="0" smtClean="0"/>
            <a:t>Google analytics</a:t>
          </a:r>
          <a:endParaRPr lang="en-US" b="1" dirty="0"/>
        </a:p>
      </dgm:t>
    </dgm:pt>
    <dgm:pt modelId="{6D07A129-198F-4365-8A4D-207AE1A06FBB}" type="parTrans" cxnId="{DF113DBE-0B93-4209-969D-1D64BC54FF10}">
      <dgm:prSet/>
      <dgm:spPr/>
      <dgm:t>
        <a:bodyPr/>
        <a:lstStyle/>
        <a:p>
          <a:endParaRPr lang="en-US"/>
        </a:p>
      </dgm:t>
    </dgm:pt>
    <dgm:pt modelId="{8E98583C-C8B4-4AD4-A880-E9B407A5B3FD}" type="sibTrans" cxnId="{DF113DBE-0B93-4209-969D-1D64BC54FF10}">
      <dgm:prSet/>
      <dgm:spPr/>
      <dgm:t>
        <a:bodyPr/>
        <a:lstStyle/>
        <a:p>
          <a:endParaRPr lang="en-US"/>
        </a:p>
      </dgm:t>
    </dgm:pt>
    <dgm:pt modelId="{6FC1695E-E137-4218-88A0-59F9C5F70F90}">
      <dgm:prSet custT="1"/>
      <dgm:spPr>
        <a:solidFill>
          <a:srgbClr val="A32638"/>
        </a:solidFill>
        <a:ln>
          <a:noFill/>
        </a:ln>
      </dgm:spPr>
      <dgm:t>
        <a:bodyPr/>
        <a:lstStyle/>
        <a:p>
          <a:pPr rtl="0"/>
          <a:r>
            <a:rPr lang="en-US" sz="1600" b="1" dirty="0" smtClean="0"/>
            <a:t>Converse &amp; Share</a:t>
          </a:r>
          <a:endParaRPr lang="en-US" sz="1600" b="1" dirty="0"/>
        </a:p>
      </dgm:t>
    </dgm:pt>
    <dgm:pt modelId="{3E4256B0-1F50-4F1C-A73D-DBB1E693AC1B}" type="parTrans" cxnId="{A4B782C8-361B-4EDA-B1D1-E1A76EEDC802}">
      <dgm:prSet/>
      <dgm:spPr/>
      <dgm:t>
        <a:bodyPr/>
        <a:lstStyle/>
        <a:p>
          <a:endParaRPr lang="en-US"/>
        </a:p>
      </dgm:t>
    </dgm:pt>
    <dgm:pt modelId="{5CB11D76-63A6-4974-80FB-2465E7FF5BB1}" type="sibTrans" cxnId="{A4B782C8-361B-4EDA-B1D1-E1A76EEDC802}">
      <dgm:prSet/>
      <dgm:spPr/>
      <dgm:t>
        <a:bodyPr/>
        <a:lstStyle/>
        <a:p>
          <a:endParaRPr lang="en-US"/>
        </a:p>
      </dgm:t>
    </dgm:pt>
    <dgm:pt modelId="{571A6146-A811-4AE6-8C91-DDC0520A29AF}">
      <dgm:prSet/>
      <dgm:spPr/>
      <dgm:t>
        <a:bodyPr/>
        <a:lstStyle/>
        <a:p>
          <a:pPr rtl="0"/>
          <a:r>
            <a:rPr lang="en-US" b="1" dirty="0" smtClean="0"/>
            <a:t>Site wide activity</a:t>
          </a:r>
          <a:endParaRPr lang="en-US" b="1" dirty="0"/>
        </a:p>
      </dgm:t>
    </dgm:pt>
    <dgm:pt modelId="{614EBF1E-D845-46D5-B3A2-86B1A0C81A26}" type="parTrans" cxnId="{D84CBF80-BDE6-48A0-BBBA-FD75F255B2CF}">
      <dgm:prSet/>
      <dgm:spPr/>
      <dgm:t>
        <a:bodyPr/>
        <a:lstStyle/>
        <a:p>
          <a:endParaRPr lang="en-US"/>
        </a:p>
      </dgm:t>
    </dgm:pt>
    <dgm:pt modelId="{A226DF2D-74ED-4CB2-9928-EFC2D50CC178}" type="sibTrans" cxnId="{D84CBF80-BDE6-48A0-BBBA-FD75F255B2CF}">
      <dgm:prSet/>
      <dgm:spPr/>
      <dgm:t>
        <a:bodyPr/>
        <a:lstStyle/>
        <a:p>
          <a:endParaRPr lang="en-US"/>
        </a:p>
      </dgm:t>
    </dgm:pt>
    <dgm:pt modelId="{D04F1761-0D37-4EB7-B169-00A62F1687D8}">
      <dgm:prSet/>
      <dgm:spPr/>
      <dgm:t>
        <a:bodyPr/>
        <a:lstStyle/>
        <a:p>
          <a:pPr rtl="0"/>
          <a:r>
            <a:rPr lang="en-US" dirty="0" smtClean="0"/>
            <a:t>Profile fields</a:t>
          </a:r>
          <a:endParaRPr lang="en-US" dirty="0"/>
        </a:p>
      </dgm:t>
    </dgm:pt>
    <dgm:pt modelId="{40664C25-0462-494C-99E4-DF459786383B}" type="parTrans" cxnId="{0D9E4E5F-5B57-4216-8491-C3FEDDEE1861}">
      <dgm:prSet/>
      <dgm:spPr/>
      <dgm:t>
        <a:bodyPr/>
        <a:lstStyle/>
        <a:p>
          <a:endParaRPr lang="en-US"/>
        </a:p>
      </dgm:t>
    </dgm:pt>
    <dgm:pt modelId="{44FCD35E-6E98-451B-B6C7-78669491EE2E}" type="sibTrans" cxnId="{0D9E4E5F-5B57-4216-8491-C3FEDDEE1861}">
      <dgm:prSet/>
      <dgm:spPr/>
      <dgm:t>
        <a:bodyPr/>
        <a:lstStyle/>
        <a:p>
          <a:endParaRPr lang="en-US"/>
        </a:p>
      </dgm:t>
    </dgm:pt>
    <dgm:pt modelId="{80D471C2-CDD8-4239-BC9D-B75D2EBCD9F8}">
      <dgm:prSet custT="1"/>
      <dgm:spPr>
        <a:solidFill>
          <a:srgbClr val="A32638"/>
        </a:solidFill>
        <a:ln>
          <a:noFill/>
        </a:ln>
      </dgm:spPr>
      <dgm:t>
        <a:bodyPr/>
        <a:lstStyle/>
        <a:p>
          <a:pPr rtl="0"/>
          <a:r>
            <a:rPr lang="en-US" sz="1600" b="1" dirty="0" smtClean="0"/>
            <a:t>Co-create &amp; Innovate</a:t>
          </a:r>
          <a:endParaRPr lang="en-US" sz="1600" b="1" dirty="0"/>
        </a:p>
      </dgm:t>
    </dgm:pt>
    <dgm:pt modelId="{2C2B9576-A50C-4F4B-866B-0417C4650C9E}" type="parTrans" cxnId="{A401511B-74AC-439D-BA62-8364D96D7838}">
      <dgm:prSet/>
      <dgm:spPr/>
      <dgm:t>
        <a:bodyPr/>
        <a:lstStyle/>
        <a:p>
          <a:endParaRPr lang="en-US"/>
        </a:p>
      </dgm:t>
    </dgm:pt>
    <dgm:pt modelId="{E54FF865-C801-4BFE-BCF1-FD32B2A01516}" type="sibTrans" cxnId="{A401511B-74AC-439D-BA62-8364D96D7838}">
      <dgm:prSet/>
      <dgm:spPr/>
      <dgm:t>
        <a:bodyPr/>
        <a:lstStyle/>
        <a:p>
          <a:endParaRPr lang="en-US"/>
        </a:p>
      </dgm:t>
    </dgm:pt>
    <dgm:pt modelId="{B50705BB-4C2D-4234-B7B7-6CF5DE866FA9}">
      <dgm:prSet/>
      <dgm:spPr/>
      <dgm:t>
        <a:bodyPr/>
        <a:lstStyle/>
        <a:p>
          <a:pPr rtl="0"/>
          <a:r>
            <a:rPr lang="en-US" b="1" dirty="0" smtClean="0"/>
            <a:t>Co-author</a:t>
          </a:r>
          <a:endParaRPr lang="en-US" b="1" dirty="0"/>
        </a:p>
      </dgm:t>
    </dgm:pt>
    <dgm:pt modelId="{DEBC6784-D620-46E1-A5AF-1755E9A1C90B}" type="parTrans" cxnId="{2BC776D5-90E2-4107-A8AB-A34CC21AD061}">
      <dgm:prSet/>
      <dgm:spPr/>
      <dgm:t>
        <a:bodyPr/>
        <a:lstStyle/>
        <a:p>
          <a:endParaRPr lang="en-US"/>
        </a:p>
      </dgm:t>
    </dgm:pt>
    <dgm:pt modelId="{D89E9CCE-ABDA-4924-B41E-61DB1EABDDD3}" type="sibTrans" cxnId="{2BC776D5-90E2-4107-A8AB-A34CC21AD061}">
      <dgm:prSet/>
      <dgm:spPr/>
      <dgm:t>
        <a:bodyPr/>
        <a:lstStyle/>
        <a:p>
          <a:endParaRPr lang="en-US"/>
        </a:p>
      </dgm:t>
    </dgm:pt>
    <dgm:pt modelId="{B0F13203-688E-48F9-A508-5F001D157394}">
      <dgm:prSet/>
      <dgm:spPr/>
      <dgm:t>
        <a:bodyPr/>
        <a:lstStyle/>
        <a:p>
          <a:pPr rtl="0"/>
          <a:r>
            <a:rPr lang="en-US" dirty="0" smtClean="0"/>
            <a:t>Comments and ratings</a:t>
          </a:r>
          <a:endParaRPr lang="en-US" dirty="0"/>
        </a:p>
      </dgm:t>
    </dgm:pt>
    <dgm:pt modelId="{EFA873AE-3EE4-45A5-BE35-D3E89B5E3D78}" type="parTrans" cxnId="{67CA7ACA-923A-4965-A344-B11BDC650384}">
      <dgm:prSet/>
      <dgm:spPr/>
      <dgm:t>
        <a:bodyPr/>
        <a:lstStyle/>
        <a:p>
          <a:endParaRPr lang="en-US"/>
        </a:p>
      </dgm:t>
    </dgm:pt>
    <dgm:pt modelId="{BEE18F38-9AC7-4098-8BE9-2CD8FD4F0F4D}" type="sibTrans" cxnId="{67CA7ACA-923A-4965-A344-B11BDC650384}">
      <dgm:prSet/>
      <dgm:spPr/>
      <dgm:t>
        <a:bodyPr/>
        <a:lstStyle/>
        <a:p>
          <a:endParaRPr lang="en-US"/>
        </a:p>
      </dgm:t>
    </dgm:pt>
    <dgm:pt modelId="{83E0241A-866E-430F-9222-3AE475910E55}">
      <dgm:prSet/>
      <dgm:spPr/>
      <dgm:t>
        <a:bodyPr/>
        <a:lstStyle/>
        <a:p>
          <a:pPr rtl="0"/>
          <a:r>
            <a:rPr lang="en-US" b="1" dirty="0" smtClean="0"/>
            <a:t>E-Portfolio</a:t>
          </a:r>
          <a:endParaRPr lang="en-US" b="1" dirty="0"/>
        </a:p>
      </dgm:t>
    </dgm:pt>
    <dgm:pt modelId="{1B0F2A0D-6207-4D33-93D4-D5FF5F6BFDF3}" type="parTrans" cxnId="{B5661C06-9A5A-45D7-AE8E-7D21E39ED151}">
      <dgm:prSet/>
      <dgm:spPr/>
      <dgm:t>
        <a:bodyPr/>
        <a:lstStyle/>
        <a:p>
          <a:endParaRPr lang="en-US"/>
        </a:p>
      </dgm:t>
    </dgm:pt>
    <dgm:pt modelId="{8A987100-780F-44F3-A7C3-07DC76B4F5B0}" type="sibTrans" cxnId="{B5661C06-9A5A-45D7-AE8E-7D21E39ED151}">
      <dgm:prSet/>
      <dgm:spPr/>
      <dgm:t>
        <a:bodyPr/>
        <a:lstStyle/>
        <a:p>
          <a:endParaRPr lang="en-US"/>
        </a:p>
      </dgm:t>
    </dgm:pt>
    <dgm:pt modelId="{5D667A4C-FBEC-4F7C-8A05-87314675B36B}">
      <dgm:prSet/>
      <dgm:spPr/>
      <dgm:t>
        <a:bodyPr/>
        <a:lstStyle/>
        <a:p>
          <a:pPr rtl="0"/>
          <a:r>
            <a:rPr lang="en-US" dirty="0" smtClean="0"/>
            <a:t>Open content</a:t>
          </a:r>
          <a:endParaRPr lang="en-US" dirty="0"/>
        </a:p>
      </dgm:t>
    </dgm:pt>
    <dgm:pt modelId="{04162ADB-5C0B-414A-920A-A48D774442BE}" type="parTrans" cxnId="{8E6C72C8-D3E4-49DC-AF09-0A8743C80239}">
      <dgm:prSet/>
      <dgm:spPr/>
      <dgm:t>
        <a:bodyPr/>
        <a:lstStyle/>
        <a:p>
          <a:endParaRPr lang="en-US"/>
        </a:p>
      </dgm:t>
    </dgm:pt>
    <dgm:pt modelId="{20AE3D2F-655D-423F-A5D4-4F616EE574A2}" type="sibTrans" cxnId="{8E6C72C8-D3E4-49DC-AF09-0A8743C80239}">
      <dgm:prSet/>
      <dgm:spPr/>
      <dgm:t>
        <a:bodyPr/>
        <a:lstStyle/>
        <a:p>
          <a:endParaRPr lang="en-US"/>
        </a:p>
      </dgm:t>
    </dgm:pt>
    <dgm:pt modelId="{C3B84800-C47D-4CDE-8990-D2EDF100F63D}">
      <dgm:prSet/>
      <dgm:spPr/>
      <dgm:t>
        <a:bodyPr/>
        <a:lstStyle/>
        <a:p>
          <a:pPr rtl="0"/>
          <a:r>
            <a:rPr lang="en-US" dirty="0" smtClean="0"/>
            <a:t>All users have sites</a:t>
          </a:r>
          <a:endParaRPr lang="en-US" dirty="0"/>
        </a:p>
      </dgm:t>
    </dgm:pt>
    <dgm:pt modelId="{694F21AE-7282-4F24-B757-5248C2C38030}" type="parTrans" cxnId="{15D500CD-128D-4BF8-AFBC-051FB083854E}">
      <dgm:prSet/>
      <dgm:spPr/>
      <dgm:t>
        <a:bodyPr/>
        <a:lstStyle/>
        <a:p>
          <a:endParaRPr lang="en-US"/>
        </a:p>
      </dgm:t>
    </dgm:pt>
    <dgm:pt modelId="{3D968101-FDF1-4DC8-9896-0DED9970F037}" type="sibTrans" cxnId="{15D500CD-128D-4BF8-AFBC-051FB083854E}">
      <dgm:prSet/>
      <dgm:spPr/>
      <dgm:t>
        <a:bodyPr/>
        <a:lstStyle/>
        <a:p>
          <a:endParaRPr lang="en-US"/>
        </a:p>
      </dgm:t>
    </dgm:pt>
    <dgm:pt modelId="{F8C904ED-C660-47D3-97A8-5BFF4D04CC15}">
      <dgm:prSet/>
      <dgm:spPr/>
      <dgm:t>
        <a:bodyPr/>
        <a:lstStyle/>
        <a:p>
          <a:pPr rtl="0"/>
          <a:r>
            <a:rPr lang="en-US" dirty="0" smtClean="0"/>
            <a:t>Comment alerts</a:t>
          </a:r>
          <a:endParaRPr lang="en-US" dirty="0"/>
        </a:p>
      </dgm:t>
    </dgm:pt>
    <dgm:pt modelId="{13EE5B5D-DE27-4AAA-87B3-B0E62B73A0B4}" type="parTrans" cxnId="{A7C4B9B4-5B4C-41EA-AE52-EDCF498A7DD9}">
      <dgm:prSet/>
      <dgm:spPr/>
      <dgm:t>
        <a:bodyPr/>
        <a:lstStyle/>
        <a:p>
          <a:endParaRPr lang="en-US"/>
        </a:p>
      </dgm:t>
    </dgm:pt>
    <dgm:pt modelId="{6850E6E6-72AA-4355-8A41-3520527E21D4}" type="sibTrans" cxnId="{A7C4B9B4-5B4C-41EA-AE52-EDCF498A7DD9}">
      <dgm:prSet/>
      <dgm:spPr/>
      <dgm:t>
        <a:bodyPr/>
        <a:lstStyle/>
        <a:p>
          <a:endParaRPr lang="en-US"/>
        </a:p>
      </dgm:t>
    </dgm:pt>
    <dgm:pt modelId="{03F6173E-F127-47B6-8F5D-D37B96E8EFA2}">
      <dgm:prSet/>
      <dgm:spPr/>
      <dgm:t>
        <a:bodyPr/>
        <a:lstStyle/>
        <a:p>
          <a:pPr rtl="0"/>
          <a:r>
            <a:rPr lang="en-US" dirty="0" smtClean="0"/>
            <a:t>Knowledge aggregation</a:t>
          </a:r>
          <a:endParaRPr lang="en-US" dirty="0"/>
        </a:p>
      </dgm:t>
    </dgm:pt>
    <dgm:pt modelId="{7ADA68ED-6AC9-47CB-8359-A42B0F1B246F}" type="parTrans" cxnId="{EF11D6C5-F57C-4029-A09C-738B5E7627E2}">
      <dgm:prSet/>
      <dgm:spPr/>
      <dgm:t>
        <a:bodyPr/>
        <a:lstStyle/>
        <a:p>
          <a:endParaRPr lang="en-US"/>
        </a:p>
      </dgm:t>
    </dgm:pt>
    <dgm:pt modelId="{C7C21848-2450-4654-A851-444DCF31C566}" type="sibTrans" cxnId="{EF11D6C5-F57C-4029-A09C-738B5E7627E2}">
      <dgm:prSet/>
      <dgm:spPr/>
      <dgm:t>
        <a:bodyPr/>
        <a:lstStyle/>
        <a:p>
          <a:endParaRPr lang="en-US"/>
        </a:p>
      </dgm:t>
    </dgm:pt>
    <dgm:pt modelId="{7863A1AD-8FAC-4199-883F-C5AF6E33C99C}">
      <dgm:prSet/>
      <dgm:spPr/>
      <dgm:t>
        <a:bodyPr/>
        <a:lstStyle/>
        <a:p>
          <a:pPr rtl="0"/>
          <a:r>
            <a:rPr lang="en-US" dirty="0" smtClean="0"/>
            <a:t>Peer-to-peer</a:t>
          </a:r>
          <a:endParaRPr lang="en-US" dirty="0"/>
        </a:p>
      </dgm:t>
    </dgm:pt>
    <dgm:pt modelId="{F655F2E4-6C09-4297-A2F3-5BC29A1DED5C}" type="parTrans" cxnId="{A9054F16-5097-4A56-B3E1-C8D583D15C7D}">
      <dgm:prSet/>
      <dgm:spPr/>
      <dgm:t>
        <a:bodyPr/>
        <a:lstStyle/>
        <a:p>
          <a:endParaRPr lang="en-US"/>
        </a:p>
      </dgm:t>
    </dgm:pt>
    <dgm:pt modelId="{685D8E3D-F52F-4DA5-9183-5E21F73572A2}" type="sibTrans" cxnId="{A9054F16-5097-4A56-B3E1-C8D583D15C7D}">
      <dgm:prSet/>
      <dgm:spPr/>
      <dgm:t>
        <a:bodyPr/>
        <a:lstStyle/>
        <a:p>
          <a:endParaRPr lang="en-US"/>
        </a:p>
      </dgm:t>
    </dgm:pt>
    <dgm:pt modelId="{A960A24C-A9B1-4E70-8D5D-D63DECC963BD}" type="pres">
      <dgm:prSet presAssocID="{3332F9B5-52F1-464A-8686-60093EE5BBDF}" presName="Name0" presStyleCnt="0">
        <dgm:presLayoutVars>
          <dgm:dir/>
        </dgm:presLayoutVars>
      </dgm:prSet>
      <dgm:spPr/>
      <dgm:t>
        <a:bodyPr/>
        <a:lstStyle/>
        <a:p>
          <a:endParaRPr lang="en-US"/>
        </a:p>
      </dgm:t>
    </dgm:pt>
    <dgm:pt modelId="{E43A1EAB-BF5C-40B3-B0EA-D6FB8D4D5BEF}" type="pres">
      <dgm:prSet presAssocID="{9F52E263-AA3B-415E-A2A7-999DA25CB278}" presName="composite" presStyleCnt="0"/>
      <dgm:spPr/>
    </dgm:pt>
    <dgm:pt modelId="{3C2CE971-DB48-44E2-9449-A09391C76661}" type="pres">
      <dgm:prSet presAssocID="{9F52E263-AA3B-415E-A2A7-999DA25CB278}" presName="Accent" presStyleLbl="alignAcc1" presStyleIdx="0" presStyleCnt="4" custLinFactNeighborX="40638" custLinFactNeighborY="-305"/>
      <dgm:spPr>
        <a:ln>
          <a:solidFill>
            <a:srgbClr val="A32638"/>
          </a:solidFill>
        </a:ln>
      </dgm:spPr>
      <dgm:t>
        <a:bodyPr/>
        <a:lstStyle/>
        <a:p>
          <a:endParaRPr lang="en-US"/>
        </a:p>
      </dgm:t>
    </dgm:pt>
    <dgm:pt modelId="{A4958C85-7965-4A58-99D0-38C4CDA829B9}" type="pres">
      <dgm:prSet presAssocID="{9F52E263-AA3B-415E-A2A7-999DA25CB278}" presName="Image"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a:ln w="12700">
          <a:solidFill>
            <a:schemeClr val="bg1">
              <a:lumMod val="65000"/>
            </a:schemeClr>
          </a:solidFill>
        </a:ln>
      </dgm:spPr>
      <dgm:t>
        <a:bodyPr/>
        <a:lstStyle/>
        <a:p>
          <a:endParaRPr lang="en-US"/>
        </a:p>
      </dgm:t>
    </dgm:pt>
    <dgm:pt modelId="{B4721C0C-7F98-41FF-9B0E-FEF0BB0FCF9B}" type="pres">
      <dgm:prSet presAssocID="{9F52E263-AA3B-415E-A2A7-999DA25CB278}" presName="Child" presStyleLbl="revTx" presStyleIdx="0" presStyleCnt="4" custLinFactNeighborY="11191">
        <dgm:presLayoutVars>
          <dgm:bulletEnabled val="1"/>
        </dgm:presLayoutVars>
      </dgm:prSet>
      <dgm:spPr/>
      <dgm:t>
        <a:bodyPr/>
        <a:lstStyle/>
        <a:p>
          <a:endParaRPr lang="en-US"/>
        </a:p>
      </dgm:t>
    </dgm:pt>
    <dgm:pt modelId="{1079B320-5FC2-4F34-B1F3-3491FF89F46D}" type="pres">
      <dgm:prSet presAssocID="{9F52E263-AA3B-415E-A2A7-999DA25CB278}" presName="Parent" presStyleLbl="alignNode1" presStyleIdx="0" presStyleCnt="4">
        <dgm:presLayoutVars>
          <dgm:bulletEnabled val="1"/>
        </dgm:presLayoutVars>
      </dgm:prSet>
      <dgm:spPr/>
      <dgm:t>
        <a:bodyPr/>
        <a:lstStyle/>
        <a:p>
          <a:endParaRPr lang="en-US"/>
        </a:p>
      </dgm:t>
    </dgm:pt>
    <dgm:pt modelId="{8AB8CF2A-D114-4935-A397-CFF2FB44B344}" type="pres">
      <dgm:prSet presAssocID="{5BB5226A-1FDE-4C6F-ABA5-A25D692E092E}" presName="sibTrans" presStyleCnt="0"/>
      <dgm:spPr/>
    </dgm:pt>
    <dgm:pt modelId="{BABE46D0-45E3-4127-8684-97071F20FD3D}" type="pres">
      <dgm:prSet presAssocID="{6E739C76-4316-4CA1-88D8-4AA5E8728D30}" presName="composite" presStyleCnt="0"/>
      <dgm:spPr/>
    </dgm:pt>
    <dgm:pt modelId="{0350BB57-3785-4A88-9452-FC4BE68E10CA}" type="pres">
      <dgm:prSet presAssocID="{6E739C76-4316-4CA1-88D8-4AA5E8728D30}" presName="Accent" presStyleLbl="alignAcc1" presStyleIdx="1" presStyleCnt="4" custLinFactNeighborX="40638" custLinFactNeighborY="-305"/>
      <dgm:spPr>
        <a:ln>
          <a:solidFill>
            <a:srgbClr val="A32638"/>
          </a:solidFill>
        </a:ln>
      </dgm:spPr>
      <dgm:t>
        <a:bodyPr/>
        <a:lstStyle/>
        <a:p>
          <a:endParaRPr lang="en-US"/>
        </a:p>
      </dgm:t>
    </dgm:pt>
    <dgm:pt modelId="{CF7EB9CB-2C69-43E6-8D27-59B8226F399A}" type="pres">
      <dgm:prSet presAssocID="{6E739C76-4316-4CA1-88D8-4AA5E8728D30}" presName="Image" presStyleLbl="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a:solidFill>
            <a:schemeClr val="bg1">
              <a:lumMod val="65000"/>
            </a:schemeClr>
          </a:solidFill>
        </a:ln>
      </dgm:spPr>
      <dgm:t>
        <a:bodyPr/>
        <a:lstStyle/>
        <a:p>
          <a:endParaRPr lang="en-US"/>
        </a:p>
      </dgm:t>
    </dgm:pt>
    <dgm:pt modelId="{9479ECDB-6710-46C8-BE8A-F1A958E73351}" type="pres">
      <dgm:prSet presAssocID="{6E739C76-4316-4CA1-88D8-4AA5E8728D30}" presName="Child" presStyleLbl="revTx" presStyleIdx="1" presStyleCnt="4" custLinFactNeighborY="11191">
        <dgm:presLayoutVars>
          <dgm:bulletEnabled val="1"/>
        </dgm:presLayoutVars>
      </dgm:prSet>
      <dgm:spPr/>
      <dgm:t>
        <a:bodyPr/>
        <a:lstStyle/>
        <a:p>
          <a:endParaRPr lang="en-US"/>
        </a:p>
      </dgm:t>
    </dgm:pt>
    <dgm:pt modelId="{8CF38E18-2CD2-49C9-B814-C6650BCF439D}" type="pres">
      <dgm:prSet presAssocID="{6E739C76-4316-4CA1-88D8-4AA5E8728D30}" presName="Parent" presStyleLbl="alignNode1" presStyleIdx="1" presStyleCnt="4">
        <dgm:presLayoutVars>
          <dgm:bulletEnabled val="1"/>
        </dgm:presLayoutVars>
      </dgm:prSet>
      <dgm:spPr/>
      <dgm:t>
        <a:bodyPr/>
        <a:lstStyle/>
        <a:p>
          <a:endParaRPr lang="en-US"/>
        </a:p>
      </dgm:t>
    </dgm:pt>
    <dgm:pt modelId="{E3CEB4B2-7890-499E-995C-613E32E835A3}" type="pres">
      <dgm:prSet presAssocID="{160B81FD-5473-4F15-8176-E7AB3D1AD2CE}" presName="sibTrans" presStyleCnt="0"/>
      <dgm:spPr/>
    </dgm:pt>
    <dgm:pt modelId="{823AA09D-1B0B-4411-AB19-A8B259C63E7C}" type="pres">
      <dgm:prSet presAssocID="{6FC1695E-E137-4218-88A0-59F9C5F70F90}" presName="composite" presStyleCnt="0"/>
      <dgm:spPr/>
    </dgm:pt>
    <dgm:pt modelId="{857117EB-91C9-4129-B63F-5A086B02A736}" type="pres">
      <dgm:prSet presAssocID="{6FC1695E-E137-4218-88A0-59F9C5F70F90}" presName="Accent" presStyleLbl="alignAcc1" presStyleIdx="2" presStyleCnt="4" custLinFactNeighborX="40638" custLinFactNeighborY="-305"/>
      <dgm:spPr>
        <a:ln>
          <a:solidFill>
            <a:srgbClr val="A32638"/>
          </a:solidFill>
        </a:ln>
      </dgm:spPr>
      <dgm:t>
        <a:bodyPr/>
        <a:lstStyle/>
        <a:p>
          <a:endParaRPr lang="en-US"/>
        </a:p>
      </dgm:t>
    </dgm:pt>
    <dgm:pt modelId="{1650B42D-DB49-475A-AE78-677EF9776FA2}" type="pres">
      <dgm:prSet presAssocID="{6FC1695E-E137-4218-88A0-59F9C5F70F90}" presName="Image" presStyleLbl="nod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a:ln w="12700">
          <a:solidFill>
            <a:schemeClr val="bg1">
              <a:lumMod val="65000"/>
            </a:schemeClr>
          </a:solidFill>
        </a:ln>
      </dgm:spPr>
      <dgm:t>
        <a:bodyPr/>
        <a:lstStyle/>
        <a:p>
          <a:endParaRPr lang="en-US"/>
        </a:p>
      </dgm:t>
    </dgm:pt>
    <dgm:pt modelId="{BA18C370-EBF3-41BB-BFFF-65EBB8E6F266}" type="pres">
      <dgm:prSet presAssocID="{6FC1695E-E137-4218-88A0-59F9C5F70F90}" presName="Child" presStyleLbl="revTx" presStyleIdx="2" presStyleCnt="4" custLinFactNeighborY="11191">
        <dgm:presLayoutVars>
          <dgm:bulletEnabled val="1"/>
        </dgm:presLayoutVars>
      </dgm:prSet>
      <dgm:spPr/>
      <dgm:t>
        <a:bodyPr/>
        <a:lstStyle/>
        <a:p>
          <a:endParaRPr lang="en-US"/>
        </a:p>
      </dgm:t>
    </dgm:pt>
    <dgm:pt modelId="{9730EFE7-AF49-4CB7-A103-93BC733E92B0}" type="pres">
      <dgm:prSet presAssocID="{6FC1695E-E137-4218-88A0-59F9C5F70F90}" presName="Parent" presStyleLbl="alignNode1" presStyleIdx="2" presStyleCnt="4">
        <dgm:presLayoutVars>
          <dgm:bulletEnabled val="1"/>
        </dgm:presLayoutVars>
      </dgm:prSet>
      <dgm:spPr/>
      <dgm:t>
        <a:bodyPr/>
        <a:lstStyle/>
        <a:p>
          <a:endParaRPr lang="en-US"/>
        </a:p>
      </dgm:t>
    </dgm:pt>
    <dgm:pt modelId="{7C770F55-E963-4E22-A3DC-1733ED294FE8}" type="pres">
      <dgm:prSet presAssocID="{5CB11D76-63A6-4974-80FB-2465E7FF5BB1}" presName="sibTrans" presStyleCnt="0"/>
      <dgm:spPr/>
    </dgm:pt>
    <dgm:pt modelId="{79368BA1-658D-44CA-BB74-3C3346199C10}" type="pres">
      <dgm:prSet presAssocID="{80D471C2-CDD8-4239-BC9D-B75D2EBCD9F8}" presName="composite" presStyleCnt="0"/>
      <dgm:spPr/>
    </dgm:pt>
    <dgm:pt modelId="{73C3F047-4CE7-4C8A-8345-B1BE302DB0AC}" type="pres">
      <dgm:prSet presAssocID="{80D471C2-CDD8-4239-BC9D-B75D2EBCD9F8}" presName="Accent" presStyleLbl="alignAcc1" presStyleIdx="3" presStyleCnt="4" custLinFactNeighborX="40638" custLinFactNeighborY="-305"/>
      <dgm:spPr>
        <a:ln>
          <a:solidFill>
            <a:srgbClr val="A32638"/>
          </a:solidFill>
        </a:ln>
      </dgm:spPr>
      <dgm:t>
        <a:bodyPr/>
        <a:lstStyle/>
        <a:p>
          <a:endParaRPr lang="en-US"/>
        </a:p>
      </dgm:t>
    </dgm:pt>
    <dgm:pt modelId="{5BA92AFC-0836-4E37-8AE1-83BB0C46D0F5}" type="pres">
      <dgm:prSet presAssocID="{80D471C2-CDD8-4239-BC9D-B75D2EBCD9F8}" presName="Image" presStyleLbl="nod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5000" b="-5000"/>
          </a:stretch>
        </a:blipFill>
        <a:ln w="12700">
          <a:solidFill>
            <a:schemeClr val="bg1">
              <a:lumMod val="65000"/>
            </a:schemeClr>
          </a:solidFill>
        </a:ln>
      </dgm:spPr>
      <dgm:t>
        <a:bodyPr/>
        <a:lstStyle/>
        <a:p>
          <a:endParaRPr lang="en-US"/>
        </a:p>
      </dgm:t>
    </dgm:pt>
    <dgm:pt modelId="{2E871982-C08D-4DF1-9E8F-3849569347E2}" type="pres">
      <dgm:prSet presAssocID="{80D471C2-CDD8-4239-BC9D-B75D2EBCD9F8}" presName="Child" presStyleLbl="revTx" presStyleIdx="3" presStyleCnt="4" custLinFactNeighborY="11191">
        <dgm:presLayoutVars>
          <dgm:bulletEnabled val="1"/>
        </dgm:presLayoutVars>
      </dgm:prSet>
      <dgm:spPr/>
      <dgm:t>
        <a:bodyPr/>
        <a:lstStyle/>
        <a:p>
          <a:endParaRPr lang="en-US"/>
        </a:p>
      </dgm:t>
    </dgm:pt>
    <dgm:pt modelId="{981ACFB6-4614-4543-A958-B9ACAD3D58E4}" type="pres">
      <dgm:prSet presAssocID="{80D471C2-CDD8-4239-BC9D-B75D2EBCD9F8}" presName="Parent" presStyleLbl="alignNode1" presStyleIdx="3" presStyleCnt="4">
        <dgm:presLayoutVars>
          <dgm:bulletEnabled val="1"/>
        </dgm:presLayoutVars>
      </dgm:prSet>
      <dgm:spPr/>
      <dgm:t>
        <a:bodyPr/>
        <a:lstStyle/>
        <a:p>
          <a:endParaRPr lang="en-US"/>
        </a:p>
      </dgm:t>
    </dgm:pt>
  </dgm:ptLst>
  <dgm:cxnLst>
    <dgm:cxn modelId="{2BC776D5-90E2-4107-A8AB-A34CC21AD061}" srcId="{80D471C2-CDD8-4239-BC9D-B75D2EBCD9F8}" destId="{B50705BB-4C2D-4234-B7B7-6CF5DE866FA9}" srcOrd="0" destOrd="0" parTransId="{DEBC6784-D620-46E1-A5AF-1755E9A1C90B}" sibTransId="{D89E9CCE-ABDA-4924-B41E-61DB1EABDDD3}"/>
    <dgm:cxn modelId="{15D500CD-128D-4BF8-AFBC-051FB083854E}" srcId="{80D471C2-CDD8-4239-BC9D-B75D2EBCD9F8}" destId="{C3B84800-C47D-4CDE-8990-D2EDF100F63D}" srcOrd="1" destOrd="0" parTransId="{694F21AE-7282-4F24-B757-5248C2C38030}" sibTransId="{3D968101-FDF1-4DC8-9896-0DED9970F037}"/>
    <dgm:cxn modelId="{DC17239B-2C1E-A647-A7DB-8A3EA47CC389}" type="presOf" srcId="{7863A1AD-8FAC-4199-883F-C5AF6E33C99C}" destId="{BA18C370-EBF3-41BB-BFFF-65EBB8E6F266}" srcOrd="0" destOrd="4" presId="urn:microsoft.com/office/officeart/2008/layout/TitlePictureLineup"/>
    <dgm:cxn modelId="{8BC80BF4-446A-43E3-B6BC-0CB3D249BA12}" srcId="{3332F9B5-52F1-464A-8686-60093EE5BBDF}" destId="{9F52E263-AA3B-415E-A2A7-999DA25CB278}" srcOrd="0" destOrd="0" parTransId="{232475FA-4768-465F-ACC3-07D3F6C1C7C6}" sibTransId="{5BB5226A-1FDE-4C6F-ABA5-A25D692E092E}"/>
    <dgm:cxn modelId="{B9E668A3-0E70-4D41-BFF7-ECC81DFFBA1F}" type="presOf" srcId="{C3B84800-C47D-4CDE-8990-D2EDF100F63D}" destId="{2E871982-C08D-4DF1-9E8F-3849569347E2}" srcOrd="0" destOrd="1" presId="urn:microsoft.com/office/officeart/2008/layout/TitlePictureLineup"/>
    <dgm:cxn modelId="{D84CBF80-BDE6-48A0-BBBA-FD75F255B2CF}" srcId="{6FC1695E-E137-4218-88A0-59F9C5F70F90}" destId="{571A6146-A811-4AE6-8C91-DDC0520A29AF}" srcOrd="1" destOrd="0" parTransId="{614EBF1E-D845-46D5-B3A2-86B1A0C81A26}" sibTransId="{A226DF2D-74ED-4CB2-9928-EFC2D50CC178}"/>
    <dgm:cxn modelId="{DCBDA06E-DC0F-0443-89A6-50D9A61DC1D7}" type="presOf" srcId="{D04F1761-0D37-4EB7-B169-00A62F1687D8}" destId="{BA18C370-EBF3-41BB-BFFF-65EBB8E6F266}" srcOrd="0" destOrd="2" presId="urn:microsoft.com/office/officeart/2008/layout/TitlePictureLineup"/>
    <dgm:cxn modelId="{FC3D23B7-CE38-FD41-ABB1-759134480565}" type="presOf" srcId="{571A6146-A811-4AE6-8C91-DDC0520A29AF}" destId="{BA18C370-EBF3-41BB-BFFF-65EBB8E6F266}" srcOrd="0" destOrd="1" presId="urn:microsoft.com/office/officeart/2008/layout/TitlePictureLineup"/>
    <dgm:cxn modelId="{B5661C06-9A5A-45D7-AE8E-7D21E39ED151}" srcId="{9F52E263-AA3B-415E-A2A7-999DA25CB278}" destId="{83E0241A-866E-430F-9222-3AE475910E55}" srcOrd="1" destOrd="0" parTransId="{1B0F2A0D-6207-4D33-93D4-D5FF5F6BFDF3}" sibTransId="{8A987100-780F-44F3-A7C3-07DC76B4F5B0}"/>
    <dgm:cxn modelId="{534EF227-5470-194F-ABF4-8F8051F58A30}" type="presOf" srcId="{03F6173E-F127-47B6-8F5D-D37B96E8EFA2}" destId="{B4721C0C-7F98-41FF-9B0E-FEF0BB0FCF9B}" srcOrd="0" destOrd="2" presId="urn:microsoft.com/office/officeart/2008/layout/TitlePictureLineup"/>
    <dgm:cxn modelId="{A4B782C8-361B-4EDA-B1D1-E1A76EEDC802}" srcId="{3332F9B5-52F1-464A-8686-60093EE5BBDF}" destId="{6FC1695E-E137-4218-88A0-59F9C5F70F90}" srcOrd="2" destOrd="0" parTransId="{3E4256B0-1F50-4F1C-A73D-DBB1E693AC1B}" sibTransId="{5CB11D76-63A6-4974-80FB-2465E7FF5BB1}"/>
    <dgm:cxn modelId="{6506C31C-4E95-40CF-8879-73F4FF95844E}" srcId="{9F52E263-AA3B-415E-A2A7-999DA25CB278}" destId="{487E4C7F-E7F9-4C1F-8146-244691DD7454}" srcOrd="0" destOrd="0" parTransId="{60727FB8-7BC9-4991-8F8F-356C9B755D5A}" sibTransId="{8459F9D3-B3AD-4297-96C8-ADEF8098FEE0}"/>
    <dgm:cxn modelId="{A7C4B9B4-5B4C-41EA-AE52-EDCF498A7DD9}" srcId="{9F52E263-AA3B-415E-A2A7-999DA25CB278}" destId="{F8C904ED-C660-47D3-97A8-5BFF4D04CC15}" srcOrd="3" destOrd="0" parTransId="{13EE5B5D-DE27-4AAA-87B3-B0E62B73A0B4}" sibTransId="{6850E6E6-72AA-4355-8A41-3520527E21D4}"/>
    <dgm:cxn modelId="{9F87562B-2F49-004C-9E30-D0A92C5FEDE2}" type="presOf" srcId="{195B44C4-420E-4EB3-BB1C-83306EFEDABB}" destId="{9479ECDB-6710-46C8-BE8A-F1A958E73351}" srcOrd="0" destOrd="2" presId="urn:microsoft.com/office/officeart/2008/layout/TitlePictureLineup"/>
    <dgm:cxn modelId="{917C9ED2-1D30-4D48-98BB-7EA7568D1A66}" type="presOf" srcId="{A31C9BF7-D81A-4712-87A0-104933D19FEE}" destId="{9479ECDB-6710-46C8-BE8A-F1A958E73351}" srcOrd="0" destOrd="1" presId="urn:microsoft.com/office/officeart/2008/layout/TitlePictureLineup"/>
    <dgm:cxn modelId="{EF11D6C5-F57C-4029-A09C-738B5E7627E2}" srcId="{9F52E263-AA3B-415E-A2A7-999DA25CB278}" destId="{03F6173E-F127-47B6-8F5D-D37B96E8EFA2}" srcOrd="2" destOrd="0" parTransId="{7ADA68ED-6AC9-47CB-8359-A42B0F1B246F}" sibTransId="{C7C21848-2450-4654-A851-444DCF31C566}"/>
    <dgm:cxn modelId="{A5FA4D63-AECA-1049-B211-426CAD12D293}" type="presOf" srcId="{83E0241A-866E-430F-9222-3AE475910E55}" destId="{B4721C0C-7F98-41FF-9B0E-FEF0BB0FCF9B}" srcOrd="0" destOrd="1" presId="urn:microsoft.com/office/officeart/2008/layout/TitlePictureLineup"/>
    <dgm:cxn modelId="{A56AD1FB-C26B-F144-89E8-4BC6FECDD839}" type="presOf" srcId="{B50705BB-4C2D-4234-B7B7-6CF5DE866FA9}" destId="{2E871982-C08D-4DF1-9E8F-3849569347E2}" srcOrd="0" destOrd="0" presId="urn:microsoft.com/office/officeart/2008/layout/TitlePictureLineup"/>
    <dgm:cxn modelId="{67CA7ACA-923A-4965-A344-B11BDC650384}" srcId="{6FC1695E-E137-4218-88A0-59F9C5F70F90}" destId="{B0F13203-688E-48F9-A508-5F001D157394}" srcOrd="3" destOrd="0" parTransId="{EFA873AE-3EE4-45A5-BE35-D3E89B5E3D78}" sibTransId="{BEE18F38-9AC7-4098-8BE9-2CD8FD4F0F4D}"/>
    <dgm:cxn modelId="{91095A94-0AD2-E04F-9D3F-F15F72D35308}" type="presOf" srcId="{487E4C7F-E7F9-4C1F-8146-244691DD7454}" destId="{B4721C0C-7F98-41FF-9B0E-FEF0BB0FCF9B}" srcOrd="0" destOrd="0" presId="urn:microsoft.com/office/officeart/2008/layout/TitlePictureLineup"/>
    <dgm:cxn modelId="{8E6C72C8-D3E4-49DC-AF09-0A8743C80239}" srcId="{6FC1695E-E137-4218-88A0-59F9C5F70F90}" destId="{5D667A4C-FBEC-4F7C-8A05-87314675B36B}" srcOrd="0" destOrd="0" parTransId="{04162ADB-5C0B-414A-920A-A48D774442BE}" sibTransId="{20AE3D2F-655D-423F-A5D4-4F616EE574A2}"/>
    <dgm:cxn modelId="{A9054F16-5097-4A56-B3E1-C8D583D15C7D}" srcId="{6FC1695E-E137-4218-88A0-59F9C5F70F90}" destId="{7863A1AD-8FAC-4199-883F-C5AF6E33C99C}" srcOrd="4" destOrd="0" parTransId="{F655F2E4-6C09-4297-A2F3-5BC29A1DED5C}" sibTransId="{685D8E3D-F52F-4DA5-9183-5E21F73572A2}"/>
    <dgm:cxn modelId="{322C286A-2C04-1B41-8E2C-CEB8D93873B9}" type="presOf" srcId="{6E739C76-4316-4CA1-88D8-4AA5E8728D30}" destId="{8CF38E18-2CD2-49C9-B814-C6650BCF439D}" srcOrd="0" destOrd="0" presId="urn:microsoft.com/office/officeart/2008/layout/TitlePictureLineup"/>
    <dgm:cxn modelId="{EDDA613E-8858-CC40-BA00-3D79AE8F9DE2}" type="presOf" srcId="{7A3ED9D6-2B2B-4FB5-A8CD-91BDFE9EF275}" destId="{9479ECDB-6710-46C8-BE8A-F1A958E73351}" srcOrd="0" destOrd="0" presId="urn:microsoft.com/office/officeart/2008/layout/TitlePictureLineup"/>
    <dgm:cxn modelId="{DFCB6F68-CDF3-2D4A-A56A-0C437D2F2F82}" type="presOf" srcId="{6FC1695E-E137-4218-88A0-59F9C5F70F90}" destId="{9730EFE7-AF49-4CB7-A103-93BC733E92B0}" srcOrd="0" destOrd="0" presId="urn:microsoft.com/office/officeart/2008/layout/TitlePictureLineup"/>
    <dgm:cxn modelId="{A401511B-74AC-439D-BA62-8364D96D7838}" srcId="{3332F9B5-52F1-464A-8686-60093EE5BBDF}" destId="{80D471C2-CDD8-4239-BC9D-B75D2EBCD9F8}" srcOrd="3" destOrd="0" parTransId="{2C2B9576-A50C-4F4B-866B-0417C4650C9E}" sibTransId="{E54FF865-C801-4BFE-BCF1-FD32B2A01516}"/>
    <dgm:cxn modelId="{DF113DBE-0B93-4209-969D-1D64BC54FF10}" srcId="{6E739C76-4316-4CA1-88D8-4AA5E8728D30}" destId="{195B44C4-420E-4EB3-BB1C-83306EFEDABB}" srcOrd="2" destOrd="0" parTransId="{6D07A129-198F-4365-8A4D-207AE1A06FBB}" sibTransId="{8E98583C-C8B4-4AD4-A880-E9B407A5B3FD}"/>
    <dgm:cxn modelId="{F2E7D287-7766-4DB8-B9C1-9E2F44B88675}" srcId="{6E739C76-4316-4CA1-88D8-4AA5E8728D30}" destId="{7A3ED9D6-2B2B-4FB5-A8CD-91BDFE9EF275}" srcOrd="0" destOrd="0" parTransId="{4B257DA3-2B18-4BD4-B4F4-383456D7A086}" sibTransId="{9EBB4BCF-5DB6-487F-8C01-DBC7F4F7F5C6}"/>
    <dgm:cxn modelId="{CCEDD27D-715C-3A44-A84C-286BEACDCD1E}" type="presOf" srcId="{80D471C2-CDD8-4239-BC9D-B75D2EBCD9F8}" destId="{981ACFB6-4614-4543-A958-B9ACAD3D58E4}" srcOrd="0" destOrd="0" presId="urn:microsoft.com/office/officeart/2008/layout/TitlePictureLineup"/>
    <dgm:cxn modelId="{2658C21A-1DD2-4E86-B34F-5E60AD53AE04}" srcId="{6E739C76-4316-4CA1-88D8-4AA5E8728D30}" destId="{A31C9BF7-D81A-4712-87A0-104933D19FEE}" srcOrd="1" destOrd="0" parTransId="{4567563D-208C-4D65-BA0C-193038BFE915}" sibTransId="{21C9C7F6-D82E-4DC2-AD76-E9412E133004}"/>
    <dgm:cxn modelId="{8D9B9DC9-6CBA-FD46-A582-C72B53A705FB}" type="presOf" srcId="{5D667A4C-FBEC-4F7C-8A05-87314675B36B}" destId="{BA18C370-EBF3-41BB-BFFF-65EBB8E6F266}" srcOrd="0" destOrd="0" presId="urn:microsoft.com/office/officeart/2008/layout/TitlePictureLineup"/>
    <dgm:cxn modelId="{589BA86E-24D9-EC42-81EF-81F7F3F6B41B}" type="presOf" srcId="{F8C904ED-C660-47D3-97A8-5BFF4D04CC15}" destId="{B4721C0C-7F98-41FF-9B0E-FEF0BB0FCF9B}" srcOrd="0" destOrd="3" presId="urn:microsoft.com/office/officeart/2008/layout/TitlePictureLineup"/>
    <dgm:cxn modelId="{CC790049-2684-7B4C-9E64-F1AAA097BD9D}" type="presOf" srcId="{9F52E263-AA3B-415E-A2A7-999DA25CB278}" destId="{1079B320-5FC2-4F34-B1F3-3491FF89F46D}" srcOrd="0" destOrd="0" presId="urn:microsoft.com/office/officeart/2008/layout/TitlePictureLineup"/>
    <dgm:cxn modelId="{0D9E4E5F-5B57-4216-8491-C3FEDDEE1861}" srcId="{6FC1695E-E137-4218-88A0-59F9C5F70F90}" destId="{D04F1761-0D37-4EB7-B169-00A62F1687D8}" srcOrd="2" destOrd="0" parTransId="{40664C25-0462-494C-99E4-DF459786383B}" sibTransId="{44FCD35E-6E98-451B-B6C7-78669491EE2E}"/>
    <dgm:cxn modelId="{66847319-6457-4C53-ADF6-E9F8CBE7040D}" srcId="{3332F9B5-52F1-464A-8686-60093EE5BBDF}" destId="{6E739C76-4316-4CA1-88D8-4AA5E8728D30}" srcOrd="1" destOrd="0" parTransId="{0DFB4D2E-F0D0-4E28-BDFA-CC5650F3AA4B}" sibTransId="{160B81FD-5473-4F15-8176-E7AB3D1AD2CE}"/>
    <dgm:cxn modelId="{11EF1F0D-DB01-F840-93E3-6A970996AD40}" type="presOf" srcId="{B0F13203-688E-48F9-A508-5F001D157394}" destId="{BA18C370-EBF3-41BB-BFFF-65EBB8E6F266}" srcOrd="0" destOrd="3" presId="urn:microsoft.com/office/officeart/2008/layout/TitlePictureLineup"/>
    <dgm:cxn modelId="{FB7F8B1B-149E-814B-BE98-7EC9A1386F72}" type="presOf" srcId="{3332F9B5-52F1-464A-8686-60093EE5BBDF}" destId="{A960A24C-A9B1-4E70-8D5D-D63DECC963BD}" srcOrd="0" destOrd="0" presId="urn:microsoft.com/office/officeart/2008/layout/TitlePictureLineup"/>
    <dgm:cxn modelId="{3C1F973D-D47F-D94A-B64F-08287CE365C0}" type="presParOf" srcId="{A960A24C-A9B1-4E70-8D5D-D63DECC963BD}" destId="{E43A1EAB-BF5C-40B3-B0EA-D6FB8D4D5BEF}" srcOrd="0" destOrd="0" presId="urn:microsoft.com/office/officeart/2008/layout/TitlePictureLineup"/>
    <dgm:cxn modelId="{6948E2CB-83CE-D344-9479-D8C894CD9448}" type="presParOf" srcId="{E43A1EAB-BF5C-40B3-B0EA-D6FB8D4D5BEF}" destId="{3C2CE971-DB48-44E2-9449-A09391C76661}" srcOrd="0" destOrd="0" presId="urn:microsoft.com/office/officeart/2008/layout/TitlePictureLineup"/>
    <dgm:cxn modelId="{5DA6CF35-AA6C-A746-9A23-CDFE3A66546D}" type="presParOf" srcId="{E43A1EAB-BF5C-40B3-B0EA-D6FB8D4D5BEF}" destId="{A4958C85-7965-4A58-99D0-38C4CDA829B9}" srcOrd="1" destOrd="0" presId="urn:microsoft.com/office/officeart/2008/layout/TitlePictureLineup"/>
    <dgm:cxn modelId="{36FACAFC-CB0D-6248-AF48-225C171208FD}" type="presParOf" srcId="{E43A1EAB-BF5C-40B3-B0EA-D6FB8D4D5BEF}" destId="{B4721C0C-7F98-41FF-9B0E-FEF0BB0FCF9B}" srcOrd="2" destOrd="0" presId="urn:microsoft.com/office/officeart/2008/layout/TitlePictureLineup"/>
    <dgm:cxn modelId="{7B811C4C-B9B6-144D-89DA-0FC63F900B64}" type="presParOf" srcId="{E43A1EAB-BF5C-40B3-B0EA-D6FB8D4D5BEF}" destId="{1079B320-5FC2-4F34-B1F3-3491FF89F46D}" srcOrd="3" destOrd="0" presId="urn:microsoft.com/office/officeart/2008/layout/TitlePictureLineup"/>
    <dgm:cxn modelId="{126ED788-3C38-EE43-A502-767F47FD762F}" type="presParOf" srcId="{A960A24C-A9B1-4E70-8D5D-D63DECC963BD}" destId="{8AB8CF2A-D114-4935-A397-CFF2FB44B344}" srcOrd="1" destOrd="0" presId="urn:microsoft.com/office/officeart/2008/layout/TitlePictureLineup"/>
    <dgm:cxn modelId="{481F5308-1AA9-2F4F-BE29-68FD8C6A02A5}" type="presParOf" srcId="{A960A24C-A9B1-4E70-8D5D-D63DECC963BD}" destId="{BABE46D0-45E3-4127-8684-97071F20FD3D}" srcOrd="2" destOrd="0" presId="urn:microsoft.com/office/officeart/2008/layout/TitlePictureLineup"/>
    <dgm:cxn modelId="{76BD0D85-7053-414D-8578-4F16A5B91312}" type="presParOf" srcId="{BABE46D0-45E3-4127-8684-97071F20FD3D}" destId="{0350BB57-3785-4A88-9452-FC4BE68E10CA}" srcOrd="0" destOrd="0" presId="urn:microsoft.com/office/officeart/2008/layout/TitlePictureLineup"/>
    <dgm:cxn modelId="{42456EF0-6990-9342-B2A7-BAB0F0C7DDDF}" type="presParOf" srcId="{BABE46D0-45E3-4127-8684-97071F20FD3D}" destId="{CF7EB9CB-2C69-43E6-8D27-59B8226F399A}" srcOrd="1" destOrd="0" presId="urn:microsoft.com/office/officeart/2008/layout/TitlePictureLineup"/>
    <dgm:cxn modelId="{E798337D-31C8-6A4D-B9D5-346561B2C189}" type="presParOf" srcId="{BABE46D0-45E3-4127-8684-97071F20FD3D}" destId="{9479ECDB-6710-46C8-BE8A-F1A958E73351}" srcOrd="2" destOrd="0" presId="urn:microsoft.com/office/officeart/2008/layout/TitlePictureLineup"/>
    <dgm:cxn modelId="{E5E48AE0-E8D3-EE47-A71B-5F22C892D32B}" type="presParOf" srcId="{BABE46D0-45E3-4127-8684-97071F20FD3D}" destId="{8CF38E18-2CD2-49C9-B814-C6650BCF439D}" srcOrd="3" destOrd="0" presId="urn:microsoft.com/office/officeart/2008/layout/TitlePictureLineup"/>
    <dgm:cxn modelId="{40EC161D-B238-824E-9B68-BEF236DF623D}" type="presParOf" srcId="{A960A24C-A9B1-4E70-8D5D-D63DECC963BD}" destId="{E3CEB4B2-7890-499E-995C-613E32E835A3}" srcOrd="3" destOrd="0" presId="urn:microsoft.com/office/officeart/2008/layout/TitlePictureLineup"/>
    <dgm:cxn modelId="{DDC8A987-0E6A-A749-AD40-6FC5948BE50A}" type="presParOf" srcId="{A960A24C-A9B1-4E70-8D5D-D63DECC963BD}" destId="{823AA09D-1B0B-4411-AB19-A8B259C63E7C}" srcOrd="4" destOrd="0" presId="urn:microsoft.com/office/officeart/2008/layout/TitlePictureLineup"/>
    <dgm:cxn modelId="{3FAEB7C6-4651-8148-9FBE-9E14EC635990}" type="presParOf" srcId="{823AA09D-1B0B-4411-AB19-A8B259C63E7C}" destId="{857117EB-91C9-4129-B63F-5A086B02A736}" srcOrd="0" destOrd="0" presId="urn:microsoft.com/office/officeart/2008/layout/TitlePictureLineup"/>
    <dgm:cxn modelId="{53DFD1AC-BB95-D542-9475-E077FE57455D}" type="presParOf" srcId="{823AA09D-1B0B-4411-AB19-A8B259C63E7C}" destId="{1650B42D-DB49-475A-AE78-677EF9776FA2}" srcOrd="1" destOrd="0" presId="urn:microsoft.com/office/officeart/2008/layout/TitlePictureLineup"/>
    <dgm:cxn modelId="{C645680E-8F15-7A47-82CA-72A685B93ECF}" type="presParOf" srcId="{823AA09D-1B0B-4411-AB19-A8B259C63E7C}" destId="{BA18C370-EBF3-41BB-BFFF-65EBB8E6F266}" srcOrd="2" destOrd="0" presId="urn:microsoft.com/office/officeart/2008/layout/TitlePictureLineup"/>
    <dgm:cxn modelId="{4873395B-D76E-1645-B69A-79D591D6780F}" type="presParOf" srcId="{823AA09D-1B0B-4411-AB19-A8B259C63E7C}" destId="{9730EFE7-AF49-4CB7-A103-93BC733E92B0}" srcOrd="3" destOrd="0" presId="urn:microsoft.com/office/officeart/2008/layout/TitlePictureLineup"/>
    <dgm:cxn modelId="{97B8E496-C2DB-5640-A8FC-3D1379CA0C6E}" type="presParOf" srcId="{A960A24C-A9B1-4E70-8D5D-D63DECC963BD}" destId="{7C770F55-E963-4E22-A3DC-1733ED294FE8}" srcOrd="5" destOrd="0" presId="urn:microsoft.com/office/officeart/2008/layout/TitlePictureLineup"/>
    <dgm:cxn modelId="{9EFFA6A9-5CD5-D84E-A1BE-D8EB6308EE74}" type="presParOf" srcId="{A960A24C-A9B1-4E70-8D5D-D63DECC963BD}" destId="{79368BA1-658D-44CA-BB74-3C3346199C10}" srcOrd="6" destOrd="0" presId="urn:microsoft.com/office/officeart/2008/layout/TitlePictureLineup"/>
    <dgm:cxn modelId="{4FD044E7-7554-2C43-8B2B-40A3582752DB}" type="presParOf" srcId="{79368BA1-658D-44CA-BB74-3C3346199C10}" destId="{73C3F047-4CE7-4C8A-8345-B1BE302DB0AC}" srcOrd="0" destOrd="0" presId="urn:microsoft.com/office/officeart/2008/layout/TitlePictureLineup"/>
    <dgm:cxn modelId="{C77629A5-8072-564E-B0E1-0D7A3119A6DA}" type="presParOf" srcId="{79368BA1-658D-44CA-BB74-3C3346199C10}" destId="{5BA92AFC-0836-4E37-8AE1-83BB0C46D0F5}" srcOrd="1" destOrd="0" presId="urn:microsoft.com/office/officeart/2008/layout/TitlePictureLineup"/>
    <dgm:cxn modelId="{45033498-3BE9-D94B-ADA4-9DF9BAC6A5DA}" type="presParOf" srcId="{79368BA1-658D-44CA-BB74-3C3346199C10}" destId="{2E871982-C08D-4DF1-9E8F-3849569347E2}" srcOrd="2" destOrd="0" presId="urn:microsoft.com/office/officeart/2008/layout/TitlePictureLineup"/>
    <dgm:cxn modelId="{12E033B1-9B9F-3D4D-9EFE-2222574369FF}" type="presParOf" srcId="{79368BA1-658D-44CA-BB74-3C3346199C10}" destId="{981ACFB6-4614-4543-A958-B9ACAD3D58E4}"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B3130-7438-4DF0-BE8D-D065EDD82DBC}">
      <dsp:nvSpPr>
        <dsp:cNvPr id="0" name=""/>
        <dsp:cNvSpPr/>
      </dsp:nvSpPr>
      <dsp:spPr>
        <a:xfrm>
          <a:off x="668654" y="0"/>
          <a:ext cx="7578090" cy="5440363"/>
        </a:xfrm>
        <a:prstGeom prst="rightArrow">
          <a:avLst/>
        </a:prstGeom>
        <a:solidFill>
          <a:schemeClr val="dk2">
            <a:tint val="40000"/>
            <a:hueOff val="0"/>
            <a:satOff val="0"/>
            <a:lumOff val="0"/>
            <a:alphaOff val="0"/>
          </a:schemeClr>
        </a:solidFill>
        <a:ln>
          <a:noFill/>
        </a:ln>
        <a:effectLst>
          <a:outerShdw blurRad="39999" dist="23000" algn="bl" rotWithShape="0">
            <a:srgbClr val="000000">
              <a:alpha val="40000"/>
            </a:srgbClr>
          </a:outerShdw>
        </a:effectLst>
      </dsp:spPr>
      <dsp:style>
        <a:lnRef idx="0">
          <a:scrgbClr r="0" g="0" b="0"/>
        </a:lnRef>
        <a:fillRef idx="1">
          <a:scrgbClr r="0" g="0" b="0"/>
        </a:fillRef>
        <a:effectRef idx="2">
          <a:scrgbClr r="0" g="0" b="0"/>
        </a:effectRef>
        <a:fontRef idx="minor"/>
      </dsp:style>
    </dsp:sp>
    <dsp:sp modelId="{6065B826-8803-41B6-9140-418A068054D1}">
      <dsp:nvSpPr>
        <dsp:cNvPr id="0" name=""/>
        <dsp:cNvSpPr/>
      </dsp:nvSpPr>
      <dsp:spPr>
        <a:xfrm>
          <a:off x="4679" y="1632108"/>
          <a:ext cx="2808481" cy="2176145"/>
        </a:xfrm>
        <a:prstGeom prst="roundRect">
          <a:avLst/>
        </a:prstGeom>
        <a:solidFill>
          <a:schemeClr val="dk2">
            <a:hueOff val="0"/>
            <a:satOff val="0"/>
            <a:lumOff val="0"/>
            <a:alphaOff val="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t" anchorCtr="0">
          <a:noAutofit/>
        </a:bodyPr>
        <a:lstStyle/>
        <a:p>
          <a:pPr lvl="0" algn="l" defTabSz="1466850" rtl="0">
            <a:lnSpc>
              <a:spcPct val="90000"/>
            </a:lnSpc>
            <a:spcBef>
              <a:spcPct val="0"/>
            </a:spcBef>
            <a:spcAft>
              <a:spcPct val="35000"/>
            </a:spcAft>
          </a:pPr>
          <a:r>
            <a:rPr lang="en-US" sz="3300" kern="1200" dirty="0" smtClean="0"/>
            <a:t>Web 1.0</a:t>
          </a:r>
          <a:endParaRPr lang="en-US" sz="3300" kern="1200" dirty="0"/>
        </a:p>
        <a:p>
          <a:pPr marL="228600" lvl="1" indent="-228600" algn="l" defTabSz="1155700" rtl="0">
            <a:lnSpc>
              <a:spcPct val="90000"/>
            </a:lnSpc>
            <a:spcBef>
              <a:spcPct val="0"/>
            </a:spcBef>
            <a:spcAft>
              <a:spcPct val="15000"/>
            </a:spcAft>
            <a:buChar char="••"/>
          </a:pPr>
          <a:r>
            <a:rPr lang="en-US" sz="2600" kern="1200" dirty="0" smtClean="0"/>
            <a:t>Non interactive</a:t>
          </a:r>
          <a:endParaRPr lang="en-US" sz="2600" kern="1200" dirty="0"/>
        </a:p>
        <a:p>
          <a:pPr marL="228600" lvl="1" indent="-228600" algn="l" defTabSz="1155700" rtl="0">
            <a:lnSpc>
              <a:spcPct val="90000"/>
            </a:lnSpc>
            <a:spcBef>
              <a:spcPct val="0"/>
            </a:spcBef>
            <a:spcAft>
              <a:spcPct val="15000"/>
            </a:spcAft>
            <a:buChar char="••"/>
          </a:pPr>
          <a:r>
            <a:rPr lang="en-US" sz="2600" kern="1200" dirty="0" smtClean="0"/>
            <a:t>One-way flow</a:t>
          </a:r>
          <a:endParaRPr lang="en-US" sz="2600" kern="1200" dirty="0"/>
        </a:p>
      </dsp:txBody>
      <dsp:txXfrm>
        <a:off x="110910" y="1738339"/>
        <a:ext cx="2596019" cy="1963683"/>
      </dsp:txXfrm>
    </dsp:sp>
    <dsp:sp modelId="{8F7A3567-6B1D-483B-8E37-829EEA738442}">
      <dsp:nvSpPr>
        <dsp:cNvPr id="0" name=""/>
        <dsp:cNvSpPr/>
      </dsp:nvSpPr>
      <dsp:spPr>
        <a:xfrm>
          <a:off x="3053459" y="1632108"/>
          <a:ext cx="2808481" cy="2176145"/>
        </a:xfrm>
        <a:prstGeom prst="roundRect">
          <a:avLst/>
        </a:prstGeom>
        <a:solidFill>
          <a:schemeClr val="dk2">
            <a:hueOff val="0"/>
            <a:satOff val="0"/>
            <a:lumOff val="0"/>
            <a:alphaOff val="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t" anchorCtr="0">
          <a:noAutofit/>
        </a:bodyPr>
        <a:lstStyle/>
        <a:p>
          <a:pPr lvl="0" algn="l" defTabSz="1466850" rtl="0">
            <a:lnSpc>
              <a:spcPct val="90000"/>
            </a:lnSpc>
            <a:spcBef>
              <a:spcPct val="0"/>
            </a:spcBef>
            <a:spcAft>
              <a:spcPct val="35000"/>
            </a:spcAft>
          </a:pPr>
          <a:r>
            <a:rPr lang="en-US" sz="3300" kern="1200" dirty="0" smtClean="0"/>
            <a:t>Web 2.0</a:t>
          </a:r>
          <a:endParaRPr lang="en-US" sz="3300" kern="1200" dirty="0"/>
        </a:p>
        <a:p>
          <a:pPr marL="228600" lvl="1" indent="-228600" algn="l" defTabSz="1155700" rtl="0">
            <a:lnSpc>
              <a:spcPct val="90000"/>
            </a:lnSpc>
            <a:spcBef>
              <a:spcPct val="0"/>
            </a:spcBef>
            <a:spcAft>
              <a:spcPct val="15000"/>
            </a:spcAft>
            <a:buChar char="••"/>
          </a:pPr>
          <a:r>
            <a:rPr lang="en-US" sz="2600" kern="1200" dirty="0" smtClean="0"/>
            <a:t>Interactive</a:t>
          </a:r>
          <a:endParaRPr lang="en-US" sz="2600" kern="1200" dirty="0"/>
        </a:p>
        <a:p>
          <a:pPr marL="228600" lvl="1" indent="-228600" algn="l" defTabSz="1155700" rtl="0">
            <a:lnSpc>
              <a:spcPct val="90000"/>
            </a:lnSpc>
            <a:spcBef>
              <a:spcPct val="0"/>
            </a:spcBef>
            <a:spcAft>
              <a:spcPct val="15000"/>
            </a:spcAft>
            <a:buChar char="••"/>
          </a:pPr>
          <a:r>
            <a:rPr lang="en-US" sz="2600" kern="1200" dirty="0" smtClean="0"/>
            <a:t>User generated</a:t>
          </a:r>
          <a:endParaRPr lang="en-US" sz="2600" kern="1200" dirty="0"/>
        </a:p>
      </dsp:txBody>
      <dsp:txXfrm>
        <a:off x="3159690" y="1738339"/>
        <a:ext cx="2596019" cy="1963683"/>
      </dsp:txXfrm>
    </dsp:sp>
    <dsp:sp modelId="{C3F94047-878F-4576-B952-A79A10D78E6A}">
      <dsp:nvSpPr>
        <dsp:cNvPr id="0" name=""/>
        <dsp:cNvSpPr/>
      </dsp:nvSpPr>
      <dsp:spPr>
        <a:xfrm>
          <a:off x="6102238" y="1632108"/>
          <a:ext cx="2808481" cy="2176145"/>
        </a:xfrm>
        <a:prstGeom prst="roundRect">
          <a:avLst/>
        </a:prstGeom>
        <a:solidFill>
          <a:schemeClr val="dk2">
            <a:hueOff val="0"/>
            <a:satOff val="0"/>
            <a:lumOff val="0"/>
            <a:alphaOff val="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kern="1200" dirty="0" smtClean="0"/>
            <a:t>Web ?</a:t>
          </a:r>
          <a:endParaRPr lang="en-US" sz="3300" kern="1200" dirty="0"/>
        </a:p>
      </dsp:txBody>
      <dsp:txXfrm>
        <a:off x="6208469" y="1738339"/>
        <a:ext cx="2596019" cy="19636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CE971-DB48-44E2-9449-A09391C76661}">
      <dsp:nvSpPr>
        <dsp:cNvPr id="0" name=""/>
        <dsp:cNvSpPr/>
      </dsp:nvSpPr>
      <dsp:spPr>
        <a:xfrm>
          <a:off x="18782" y="482594"/>
          <a:ext cx="0" cy="3354466"/>
        </a:xfrm>
        <a:prstGeom prst="line">
          <a:avLst/>
        </a:prstGeom>
        <a:solidFill>
          <a:schemeClr val="lt1">
            <a:alpha val="90000"/>
            <a:hueOff val="0"/>
            <a:satOff val="0"/>
            <a:lumOff val="0"/>
            <a:alphaOff val="0"/>
          </a:schemeClr>
        </a:solidFill>
        <a:ln w="28575" cap="flat" cmpd="sng" algn="ctr">
          <a:solidFill>
            <a:srgbClr val="A32638"/>
          </a:solidFill>
          <a:prstDash val="solid"/>
        </a:ln>
        <a:effectLst/>
      </dsp:spPr>
      <dsp:style>
        <a:lnRef idx="2">
          <a:scrgbClr r="0" g="0" b="0"/>
        </a:lnRef>
        <a:fillRef idx="1">
          <a:scrgbClr r="0" g="0" b="0"/>
        </a:fillRef>
        <a:effectRef idx="0">
          <a:scrgbClr r="0" g="0" b="0"/>
        </a:effectRef>
        <a:fontRef idx="minor"/>
      </dsp:style>
    </dsp:sp>
    <dsp:sp modelId="{A4958C85-7965-4A58-99D0-38C4CDA829B9}">
      <dsp:nvSpPr>
        <dsp:cNvPr id="0" name=""/>
        <dsp:cNvSpPr/>
      </dsp:nvSpPr>
      <dsp:spPr>
        <a:xfrm>
          <a:off x="97332" y="604640"/>
          <a:ext cx="1764262" cy="150950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a:ln w="127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sp>
    <dsp:sp modelId="{B4721C0C-7F98-41FF-9B0E-FEF0BB0FCF9B}">
      <dsp:nvSpPr>
        <dsp:cNvPr id="0" name=""/>
        <dsp:cNvSpPr/>
      </dsp:nvSpPr>
      <dsp:spPr>
        <a:xfrm>
          <a:off x="97332" y="2234257"/>
          <a:ext cx="1764262" cy="173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t>Identity management</a:t>
          </a:r>
          <a:endParaRPr lang="en-US" sz="1600" kern="1200" dirty="0"/>
        </a:p>
        <a:p>
          <a:pPr marL="171450" lvl="1" indent="-171450" algn="l" defTabSz="711200" rtl="0">
            <a:lnSpc>
              <a:spcPct val="90000"/>
            </a:lnSpc>
            <a:spcBef>
              <a:spcPct val="0"/>
            </a:spcBef>
            <a:spcAft>
              <a:spcPct val="15000"/>
            </a:spcAft>
            <a:buChar char="••"/>
          </a:pPr>
          <a:r>
            <a:rPr lang="en-US" sz="1600" b="1" kern="1200" dirty="0" smtClean="0"/>
            <a:t>E-Portfolio</a:t>
          </a:r>
          <a:endParaRPr lang="en-US" sz="1600" b="1" kern="1200" dirty="0"/>
        </a:p>
        <a:p>
          <a:pPr marL="171450" lvl="1" indent="-171450" algn="l" defTabSz="711200" rtl="0">
            <a:lnSpc>
              <a:spcPct val="90000"/>
            </a:lnSpc>
            <a:spcBef>
              <a:spcPct val="0"/>
            </a:spcBef>
            <a:spcAft>
              <a:spcPct val="15000"/>
            </a:spcAft>
            <a:buChar char="••"/>
          </a:pPr>
          <a:r>
            <a:rPr lang="en-US" sz="1600" kern="1200" dirty="0" smtClean="0"/>
            <a:t>Knowledge aggregation</a:t>
          </a:r>
          <a:endParaRPr lang="en-US" sz="1600" kern="1200" dirty="0"/>
        </a:p>
        <a:p>
          <a:pPr marL="171450" lvl="1" indent="-171450" algn="l" defTabSz="711200" rtl="0">
            <a:lnSpc>
              <a:spcPct val="90000"/>
            </a:lnSpc>
            <a:spcBef>
              <a:spcPct val="0"/>
            </a:spcBef>
            <a:spcAft>
              <a:spcPct val="15000"/>
            </a:spcAft>
            <a:buChar char="••"/>
          </a:pPr>
          <a:r>
            <a:rPr lang="en-US" sz="1600" kern="1200" dirty="0" smtClean="0"/>
            <a:t>Comment alerts</a:t>
          </a:r>
          <a:endParaRPr lang="en-US" sz="1600" kern="1200" dirty="0"/>
        </a:p>
      </dsp:txBody>
      <dsp:txXfrm>
        <a:off x="97332" y="2234257"/>
        <a:ext cx="1764262" cy="1733140"/>
      </dsp:txXfrm>
    </dsp:sp>
    <dsp:sp modelId="{1079B320-5FC2-4F34-B1F3-3491FF89F46D}">
      <dsp:nvSpPr>
        <dsp:cNvPr id="0" name=""/>
        <dsp:cNvSpPr/>
      </dsp:nvSpPr>
      <dsp:spPr>
        <a:xfrm>
          <a:off x="4152" y="120106"/>
          <a:ext cx="1863592" cy="372718"/>
        </a:xfrm>
        <a:prstGeom prst="rect">
          <a:avLst/>
        </a:prstGeom>
        <a:solidFill>
          <a:srgbClr val="A32638"/>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rtl="0">
            <a:lnSpc>
              <a:spcPct val="90000"/>
            </a:lnSpc>
            <a:spcBef>
              <a:spcPct val="0"/>
            </a:spcBef>
            <a:spcAft>
              <a:spcPct val="35000"/>
            </a:spcAft>
          </a:pPr>
          <a:r>
            <a:rPr lang="en-US" sz="1600" b="1" kern="1200" dirty="0" smtClean="0"/>
            <a:t>Listen &amp; Brand</a:t>
          </a:r>
          <a:endParaRPr lang="en-US" sz="1600" b="1" kern="1200" dirty="0"/>
        </a:p>
      </dsp:txBody>
      <dsp:txXfrm>
        <a:off x="4152" y="120106"/>
        <a:ext cx="1863592" cy="372718"/>
      </dsp:txXfrm>
    </dsp:sp>
    <dsp:sp modelId="{0350BB57-3785-4A88-9452-FC4BE68E10CA}">
      <dsp:nvSpPr>
        <dsp:cNvPr id="0" name=""/>
        <dsp:cNvSpPr/>
      </dsp:nvSpPr>
      <dsp:spPr>
        <a:xfrm>
          <a:off x="2290416" y="482594"/>
          <a:ext cx="0" cy="3354466"/>
        </a:xfrm>
        <a:prstGeom prst="line">
          <a:avLst/>
        </a:prstGeom>
        <a:solidFill>
          <a:schemeClr val="lt1">
            <a:alpha val="90000"/>
            <a:hueOff val="0"/>
            <a:satOff val="0"/>
            <a:lumOff val="0"/>
            <a:alphaOff val="0"/>
          </a:schemeClr>
        </a:solidFill>
        <a:ln w="28575" cap="flat" cmpd="sng" algn="ctr">
          <a:solidFill>
            <a:srgbClr val="A32638"/>
          </a:solidFill>
          <a:prstDash val="solid"/>
        </a:ln>
        <a:effectLst/>
      </dsp:spPr>
      <dsp:style>
        <a:lnRef idx="2">
          <a:scrgbClr r="0" g="0" b="0"/>
        </a:lnRef>
        <a:fillRef idx="1">
          <a:scrgbClr r="0" g="0" b="0"/>
        </a:fillRef>
        <a:effectRef idx="0">
          <a:scrgbClr r="0" g="0" b="0"/>
        </a:effectRef>
        <a:fontRef idx="minor"/>
      </dsp:style>
    </dsp:sp>
    <dsp:sp modelId="{CF7EB9CB-2C69-43E6-8D27-59B8226F399A}">
      <dsp:nvSpPr>
        <dsp:cNvPr id="0" name=""/>
        <dsp:cNvSpPr/>
      </dsp:nvSpPr>
      <dsp:spPr>
        <a:xfrm>
          <a:off x="2368966" y="604640"/>
          <a:ext cx="1764262" cy="150950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sp>
    <dsp:sp modelId="{9479ECDB-6710-46C8-BE8A-F1A958E73351}">
      <dsp:nvSpPr>
        <dsp:cNvPr id="0" name=""/>
        <dsp:cNvSpPr/>
      </dsp:nvSpPr>
      <dsp:spPr>
        <a:xfrm>
          <a:off x="2368966" y="2234257"/>
          <a:ext cx="1764262" cy="173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t>Search</a:t>
          </a:r>
          <a:endParaRPr lang="en-US" sz="1600" kern="1200" dirty="0"/>
        </a:p>
        <a:p>
          <a:pPr marL="171450" lvl="1" indent="-171450" algn="l" defTabSz="711200" rtl="0">
            <a:lnSpc>
              <a:spcPct val="90000"/>
            </a:lnSpc>
            <a:spcBef>
              <a:spcPct val="0"/>
            </a:spcBef>
            <a:spcAft>
              <a:spcPct val="15000"/>
            </a:spcAft>
            <a:buChar char="••"/>
          </a:pPr>
          <a:r>
            <a:rPr lang="en-US" sz="1600" kern="1200" dirty="0" smtClean="0"/>
            <a:t>Tags</a:t>
          </a:r>
          <a:endParaRPr lang="en-US" sz="1600" kern="1200" dirty="0"/>
        </a:p>
        <a:p>
          <a:pPr marL="171450" lvl="1" indent="-171450" algn="l" defTabSz="711200" rtl="0">
            <a:lnSpc>
              <a:spcPct val="90000"/>
            </a:lnSpc>
            <a:spcBef>
              <a:spcPct val="0"/>
            </a:spcBef>
            <a:spcAft>
              <a:spcPct val="15000"/>
            </a:spcAft>
            <a:buChar char="••"/>
          </a:pPr>
          <a:r>
            <a:rPr lang="en-US" sz="1600" b="1" kern="1200" dirty="0" smtClean="0"/>
            <a:t>Google analytics</a:t>
          </a:r>
          <a:endParaRPr lang="en-US" sz="1600" b="1" kern="1200" dirty="0"/>
        </a:p>
      </dsp:txBody>
      <dsp:txXfrm>
        <a:off x="2368966" y="2234257"/>
        <a:ext cx="1764262" cy="1733140"/>
      </dsp:txXfrm>
    </dsp:sp>
    <dsp:sp modelId="{8CF38E18-2CD2-49C9-B814-C6650BCF439D}">
      <dsp:nvSpPr>
        <dsp:cNvPr id="0" name=""/>
        <dsp:cNvSpPr/>
      </dsp:nvSpPr>
      <dsp:spPr>
        <a:xfrm>
          <a:off x="2275786" y="120106"/>
          <a:ext cx="1863592" cy="372718"/>
        </a:xfrm>
        <a:prstGeom prst="rect">
          <a:avLst/>
        </a:prstGeom>
        <a:solidFill>
          <a:srgbClr val="A32638"/>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rtl="0">
            <a:lnSpc>
              <a:spcPct val="90000"/>
            </a:lnSpc>
            <a:spcBef>
              <a:spcPct val="0"/>
            </a:spcBef>
            <a:spcAft>
              <a:spcPct val="35000"/>
            </a:spcAft>
          </a:pPr>
          <a:r>
            <a:rPr lang="en-US" sz="1600" b="1" kern="1200" dirty="0" smtClean="0"/>
            <a:t>Mine &amp; Decide</a:t>
          </a:r>
          <a:endParaRPr lang="en-US" sz="1600" b="1" kern="1200" dirty="0"/>
        </a:p>
      </dsp:txBody>
      <dsp:txXfrm>
        <a:off x="2275786" y="120106"/>
        <a:ext cx="1863592" cy="372718"/>
      </dsp:txXfrm>
    </dsp:sp>
    <dsp:sp modelId="{857117EB-91C9-4129-B63F-5A086B02A736}">
      <dsp:nvSpPr>
        <dsp:cNvPr id="0" name=""/>
        <dsp:cNvSpPr/>
      </dsp:nvSpPr>
      <dsp:spPr>
        <a:xfrm>
          <a:off x="4562050" y="482594"/>
          <a:ext cx="0" cy="3354466"/>
        </a:xfrm>
        <a:prstGeom prst="line">
          <a:avLst/>
        </a:prstGeom>
        <a:solidFill>
          <a:schemeClr val="lt1">
            <a:alpha val="90000"/>
            <a:hueOff val="0"/>
            <a:satOff val="0"/>
            <a:lumOff val="0"/>
            <a:alphaOff val="0"/>
          </a:schemeClr>
        </a:solidFill>
        <a:ln w="28575" cap="flat" cmpd="sng" algn="ctr">
          <a:solidFill>
            <a:srgbClr val="A32638"/>
          </a:solidFill>
          <a:prstDash val="solid"/>
        </a:ln>
        <a:effectLst/>
      </dsp:spPr>
      <dsp:style>
        <a:lnRef idx="2">
          <a:scrgbClr r="0" g="0" b="0"/>
        </a:lnRef>
        <a:fillRef idx="1">
          <a:scrgbClr r="0" g="0" b="0"/>
        </a:fillRef>
        <a:effectRef idx="0">
          <a:scrgbClr r="0" g="0" b="0"/>
        </a:effectRef>
        <a:fontRef idx="minor"/>
      </dsp:style>
    </dsp:sp>
    <dsp:sp modelId="{1650B42D-DB49-475A-AE78-677EF9776FA2}">
      <dsp:nvSpPr>
        <dsp:cNvPr id="0" name=""/>
        <dsp:cNvSpPr/>
      </dsp:nvSpPr>
      <dsp:spPr>
        <a:xfrm>
          <a:off x="4640600" y="604640"/>
          <a:ext cx="1764262" cy="150950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a:ln w="127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sp>
    <dsp:sp modelId="{BA18C370-EBF3-41BB-BFFF-65EBB8E6F266}">
      <dsp:nvSpPr>
        <dsp:cNvPr id="0" name=""/>
        <dsp:cNvSpPr/>
      </dsp:nvSpPr>
      <dsp:spPr>
        <a:xfrm>
          <a:off x="4640600" y="2234257"/>
          <a:ext cx="1764262" cy="173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t>Open content</a:t>
          </a:r>
          <a:endParaRPr lang="en-US" sz="1600" kern="1200" dirty="0"/>
        </a:p>
        <a:p>
          <a:pPr marL="171450" lvl="1" indent="-171450" algn="l" defTabSz="711200" rtl="0">
            <a:lnSpc>
              <a:spcPct val="90000"/>
            </a:lnSpc>
            <a:spcBef>
              <a:spcPct val="0"/>
            </a:spcBef>
            <a:spcAft>
              <a:spcPct val="15000"/>
            </a:spcAft>
            <a:buChar char="••"/>
          </a:pPr>
          <a:r>
            <a:rPr lang="en-US" sz="1600" b="1" kern="1200" dirty="0" smtClean="0"/>
            <a:t>Site wide activity</a:t>
          </a:r>
          <a:endParaRPr lang="en-US" sz="1600" b="1" kern="1200" dirty="0"/>
        </a:p>
        <a:p>
          <a:pPr marL="171450" lvl="1" indent="-171450" algn="l" defTabSz="711200" rtl="0">
            <a:lnSpc>
              <a:spcPct val="90000"/>
            </a:lnSpc>
            <a:spcBef>
              <a:spcPct val="0"/>
            </a:spcBef>
            <a:spcAft>
              <a:spcPct val="15000"/>
            </a:spcAft>
            <a:buChar char="••"/>
          </a:pPr>
          <a:r>
            <a:rPr lang="en-US" sz="1600" kern="1200" dirty="0" smtClean="0"/>
            <a:t>Profile fields</a:t>
          </a:r>
          <a:endParaRPr lang="en-US" sz="1600" kern="1200" dirty="0"/>
        </a:p>
        <a:p>
          <a:pPr marL="171450" lvl="1" indent="-171450" algn="l" defTabSz="711200" rtl="0">
            <a:lnSpc>
              <a:spcPct val="90000"/>
            </a:lnSpc>
            <a:spcBef>
              <a:spcPct val="0"/>
            </a:spcBef>
            <a:spcAft>
              <a:spcPct val="15000"/>
            </a:spcAft>
            <a:buChar char="••"/>
          </a:pPr>
          <a:r>
            <a:rPr lang="en-US" sz="1600" kern="1200" dirty="0" smtClean="0"/>
            <a:t>Comments and ratings</a:t>
          </a:r>
          <a:endParaRPr lang="en-US" sz="1600" kern="1200" dirty="0"/>
        </a:p>
        <a:p>
          <a:pPr marL="171450" lvl="1" indent="-171450" algn="l" defTabSz="711200" rtl="0">
            <a:lnSpc>
              <a:spcPct val="90000"/>
            </a:lnSpc>
            <a:spcBef>
              <a:spcPct val="0"/>
            </a:spcBef>
            <a:spcAft>
              <a:spcPct val="15000"/>
            </a:spcAft>
            <a:buChar char="••"/>
          </a:pPr>
          <a:r>
            <a:rPr lang="en-US" sz="1600" kern="1200" dirty="0" smtClean="0"/>
            <a:t>Peer-to-peer</a:t>
          </a:r>
          <a:endParaRPr lang="en-US" sz="1600" kern="1200" dirty="0"/>
        </a:p>
      </dsp:txBody>
      <dsp:txXfrm>
        <a:off x="4640600" y="2234257"/>
        <a:ext cx="1764262" cy="1733140"/>
      </dsp:txXfrm>
    </dsp:sp>
    <dsp:sp modelId="{9730EFE7-AF49-4CB7-A103-93BC733E92B0}">
      <dsp:nvSpPr>
        <dsp:cNvPr id="0" name=""/>
        <dsp:cNvSpPr/>
      </dsp:nvSpPr>
      <dsp:spPr>
        <a:xfrm>
          <a:off x="4547421" y="120106"/>
          <a:ext cx="1863592" cy="372718"/>
        </a:xfrm>
        <a:prstGeom prst="rect">
          <a:avLst/>
        </a:prstGeom>
        <a:solidFill>
          <a:srgbClr val="A32638"/>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rtl="0">
            <a:lnSpc>
              <a:spcPct val="90000"/>
            </a:lnSpc>
            <a:spcBef>
              <a:spcPct val="0"/>
            </a:spcBef>
            <a:spcAft>
              <a:spcPct val="35000"/>
            </a:spcAft>
          </a:pPr>
          <a:r>
            <a:rPr lang="en-US" sz="1600" b="1" kern="1200" dirty="0" smtClean="0"/>
            <a:t>Converse &amp; Share</a:t>
          </a:r>
          <a:endParaRPr lang="en-US" sz="1600" b="1" kern="1200" dirty="0"/>
        </a:p>
      </dsp:txBody>
      <dsp:txXfrm>
        <a:off x="4547421" y="120106"/>
        <a:ext cx="1863592" cy="372718"/>
      </dsp:txXfrm>
    </dsp:sp>
    <dsp:sp modelId="{73C3F047-4CE7-4C8A-8345-B1BE302DB0AC}">
      <dsp:nvSpPr>
        <dsp:cNvPr id="0" name=""/>
        <dsp:cNvSpPr/>
      </dsp:nvSpPr>
      <dsp:spPr>
        <a:xfrm>
          <a:off x="6833685" y="482594"/>
          <a:ext cx="0" cy="3354466"/>
        </a:xfrm>
        <a:prstGeom prst="line">
          <a:avLst/>
        </a:prstGeom>
        <a:solidFill>
          <a:schemeClr val="lt1">
            <a:alpha val="90000"/>
            <a:hueOff val="0"/>
            <a:satOff val="0"/>
            <a:lumOff val="0"/>
            <a:alphaOff val="0"/>
          </a:schemeClr>
        </a:solidFill>
        <a:ln w="28575" cap="flat" cmpd="sng" algn="ctr">
          <a:solidFill>
            <a:srgbClr val="A32638"/>
          </a:solidFill>
          <a:prstDash val="solid"/>
        </a:ln>
        <a:effectLst/>
      </dsp:spPr>
      <dsp:style>
        <a:lnRef idx="2">
          <a:scrgbClr r="0" g="0" b="0"/>
        </a:lnRef>
        <a:fillRef idx="1">
          <a:scrgbClr r="0" g="0" b="0"/>
        </a:fillRef>
        <a:effectRef idx="0">
          <a:scrgbClr r="0" g="0" b="0"/>
        </a:effectRef>
        <a:fontRef idx="minor"/>
      </dsp:style>
    </dsp:sp>
    <dsp:sp modelId="{5BA92AFC-0836-4E37-8AE1-83BB0C46D0F5}">
      <dsp:nvSpPr>
        <dsp:cNvPr id="0" name=""/>
        <dsp:cNvSpPr/>
      </dsp:nvSpPr>
      <dsp:spPr>
        <a:xfrm>
          <a:off x="6912234" y="604640"/>
          <a:ext cx="1764262" cy="1509509"/>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5000" b="-5000"/>
          </a:stretch>
        </a:blipFill>
        <a:ln w="127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sp>
    <dsp:sp modelId="{2E871982-C08D-4DF1-9E8F-3849569347E2}">
      <dsp:nvSpPr>
        <dsp:cNvPr id="0" name=""/>
        <dsp:cNvSpPr/>
      </dsp:nvSpPr>
      <dsp:spPr>
        <a:xfrm>
          <a:off x="6912234" y="2234257"/>
          <a:ext cx="1764262" cy="173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171450" lvl="1" indent="-171450" algn="l" defTabSz="711200" rtl="0">
            <a:lnSpc>
              <a:spcPct val="90000"/>
            </a:lnSpc>
            <a:spcBef>
              <a:spcPct val="0"/>
            </a:spcBef>
            <a:spcAft>
              <a:spcPct val="15000"/>
            </a:spcAft>
            <a:buChar char="••"/>
          </a:pPr>
          <a:r>
            <a:rPr lang="en-US" sz="1600" b="1" kern="1200" dirty="0" smtClean="0"/>
            <a:t>Co-author</a:t>
          </a:r>
          <a:endParaRPr lang="en-US" sz="1600" b="1" kern="1200" dirty="0"/>
        </a:p>
        <a:p>
          <a:pPr marL="171450" lvl="1" indent="-171450" algn="l" defTabSz="711200" rtl="0">
            <a:lnSpc>
              <a:spcPct val="90000"/>
            </a:lnSpc>
            <a:spcBef>
              <a:spcPct val="0"/>
            </a:spcBef>
            <a:spcAft>
              <a:spcPct val="15000"/>
            </a:spcAft>
            <a:buChar char="••"/>
          </a:pPr>
          <a:r>
            <a:rPr lang="en-US" sz="1600" kern="1200" dirty="0" smtClean="0"/>
            <a:t>All users have sites</a:t>
          </a:r>
          <a:endParaRPr lang="en-US" sz="1600" kern="1200" dirty="0"/>
        </a:p>
      </dsp:txBody>
      <dsp:txXfrm>
        <a:off x="6912234" y="2234257"/>
        <a:ext cx="1764262" cy="1733140"/>
      </dsp:txXfrm>
    </dsp:sp>
    <dsp:sp modelId="{981ACFB6-4614-4543-A958-B9ACAD3D58E4}">
      <dsp:nvSpPr>
        <dsp:cNvPr id="0" name=""/>
        <dsp:cNvSpPr/>
      </dsp:nvSpPr>
      <dsp:spPr>
        <a:xfrm>
          <a:off x="6819055" y="120106"/>
          <a:ext cx="1863592" cy="372718"/>
        </a:xfrm>
        <a:prstGeom prst="rect">
          <a:avLst/>
        </a:prstGeom>
        <a:solidFill>
          <a:srgbClr val="A32638"/>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rtl="0">
            <a:lnSpc>
              <a:spcPct val="90000"/>
            </a:lnSpc>
            <a:spcBef>
              <a:spcPct val="0"/>
            </a:spcBef>
            <a:spcAft>
              <a:spcPct val="35000"/>
            </a:spcAft>
          </a:pPr>
          <a:r>
            <a:rPr lang="en-US" sz="1600" b="1" kern="1200" dirty="0" smtClean="0"/>
            <a:t>Co-create &amp; Innovate</a:t>
          </a:r>
          <a:endParaRPr lang="en-US" sz="1600" b="1" kern="1200" dirty="0"/>
        </a:p>
      </dsp:txBody>
      <dsp:txXfrm>
        <a:off x="6819055" y="120106"/>
        <a:ext cx="1863592" cy="37271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1" tIns="46746" rIns="93491" bIns="46746" rtlCol="0"/>
          <a:lstStyle>
            <a:lvl1pPr algn="l">
              <a:defRPr sz="13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1" tIns="46746" rIns="93491" bIns="46746" rtlCol="0"/>
          <a:lstStyle>
            <a:lvl1pPr algn="r">
              <a:defRPr sz="1300"/>
            </a:lvl1pPr>
          </a:lstStyle>
          <a:p>
            <a:fld id="{3D001412-9042-462B-87CE-AF1E3127FF21}" type="datetimeFigureOut">
              <a:rPr lang="en-US" smtClean="0"/>
              <a:t>10/13/14</a:t>
            </a:fld>
            <a:endParaRPr lang="en-US"/>
          </a:p>
        </p:txBody>
      </p:sp>
      <p:sp>
        <p:nvSpPr>
          <p:cNvPr id="4" name="Slide Image Placeholder 3"/>
          <p:cNvSpPr>
            <a:spLocks noGrp="1" noRot="1" noChangeAspect="1"/>
          </p:cNvSpPr>
          <p:nvPr>
            <p:ph type="sldImg" idx="2"/>
          </p:nvPr>
        </p:nvSpPr>
        <p:spPr>
          <a:xfrm>
            <a:off x="1200150" y="698500"/>
            <a:ext cx="4652963" cy="3490913"/>
          </a:xfrm>
          <a:prstGeom prst="rect">
            <a:avLst/>
          </a:prstGeom>
          <a:noFill/>
          <a:ln w="12700">
            <a:solidFill>
              <a:prstClr val="black"/>
            </a:solidFill>
          </a:ln>
        </p:spPr>
        <p:txBody>
          <a:bodyPr vert="horz" lIns="93491" tIns="46746" rIns="93491" bIns="46746"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1" tIns="46746" rIns="93491" bIns="467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56414" cy="465455"/>
          </a:xfrm>
          <a:prstGeom prst="rect">
            <a:avLst/>
          </a:prstGeom>
        </p:spPr>
        <p:txBody>
          <a:bodyPr vert="horz" lIns="93491" tIns="46746" rIns="93491" bIns="46746" rtlCol="0" anchor="b"/>
          <a:lstStyle>
            <a:lvl1pPr algn="l">
              <a:defRPr sz="1300"/>
            </a:lvl1pPr>
          </a:lstStyle>
          <a:p>
            <a:endParaRPr lang="en-US"/>
          </a:p>
        </p:txBody>
      </p:sp>
      <p:sp>
        <p:nvSpPr>
          <p:cNvPr id="7" name="Slide Number Placeholder 6"/>
          <p:cNvSpPr>
            <a:spLocks noGrp="1"/>
          </p:cNvSpPr>
          <p:nvPr>
            <p:ph type="sldNum" sz="quarter" idx="5"/>
          </p:nvPr>
        </p:nvSpPr>
        <p:spPr>
          <a:xfrm>
            <a:off x="3995217" y="8842030"/>
            <a:ext cx="3056414" cy="465455"/>
          </a:xfrm>
          <a:prstGeom prst="rect">
            <a:avLst/>
          </a:prstGeom>
        </p:spPr>
        <p:txBody>
          <a:bodyPr vert="horz" lIns="93491" tIns="46746" rIns="93491" bIns="46746" rtlCol="0" anchor="b"/>
          <a:lstStyle>
            <a:lvl1pPr algn="r">
              <a:defRPr sz="1300"/>
            </a:lvl1pPr>
          </a:lstStyle>
          <a:p>
            <a:fld id="{57B364F1-7988-44A9-9AEE-C93F42B2633E}" type="slidenum">
              <a:rPr lang="en-US" smtClean="0"/>
              <a:t>‹#›</a:t>
            </a:fld>
            <a:endParaRPr lang="en-US"/>
          </a:p>
        </p:txBody>
      </p:sp>
    </p:spTree>
    <p:extLst>
      <p:ext uri="{BB962C8B-B14F-4D97-AF65-F5344CB8AC3E}">
        <p14:creationId xmlns:p14="http://schemas.microsoft.com/office/powerpoint/2010/main" val="3359984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Web 3.0 - “The semantic web”</a:t>
            </a:r>
          </a:p>
        </p:txBody>
      </p:sp>
      <p:sp>
        <p:nvSpPr>
          <p:cNvPr id="4" name="Slide Number Placeholder 3"/>
          <p:cNvSpPr>
            <a:spLocks noGrp="1"/>
          </p:cNvSpPr>
          <p:nvPr>
            <p:ph type="sldNum" sz="quarter" idx="10"/>
          </p:nvPr>
        </p:nvSpPr>
        <p:spPr/>
        <p:txBody>
          <a:bodyPr/>
          <a:lstStyle/>
          <a:p>
            <a:fld id="{57B364F1-7988-44A9-9AEE-C93F42B2633E}" type="slidenum">
              <a:rPr lang="en-US" smtClean="0"/>
              <a:t>2</a:t>
            </a:fld>
            <a:endParaRPr lang="en-US" dirty="0"/>
          </a:p>
        </p:txBody>
      </p:sp>
    </p:spTree>
    <p:extLst>
      <p:ext uri="{BB962C8B-B14F-4D97-AF65-F5344CB8AC3E}">
        <p14:creationId xmlns:p14="http://schemas.microsoft.com/office/powerpoint/2010/main" val="373695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07">
              <a:defRPr/>
            </a:pPr>
            <a:r>
              <a:rPr lang="en-US" sz="1400" b="1" u="none" dirty="0" smtClean="0"/>
              <a:t>Concepts</a:t>
            </a:r>
          </a:p>
          <a:p>
            <a:pPr defTabSz="934907">
              <a:defRPr/>
            </a:pPr>
            <a:r>
              <a:rPr lang="en-US" sz="1400" u="sng" dirty="0" smtClean="0"/>
              <a:t>Many </a:t>
            </a:r>
            <a:r>
              <a:rPr lang="en-US" sz="1400" u="sng" dirty="0"/>
              <a:t>to many: </a:t>
            </a:r>
            <a:r>
              <a:rPr lang="en-US" sz="1400" dirty="0"/>
              <a:t>New dynamic (in contrast to one to many and one to one) – speed – formality - control</a:t>
            </a:r>
          </a:p>
          <a:p>
            <a:pPr marL="0" lvl="1" defTabSz="934907">
              <a:defRPr/>
            </a:pPr>
            <a:endParaRPr lang="en-US" sz="1500" u="sng" dirty="0"/>
          </a:p>
          <a:p>
            <a:pPr marL="0" lvl="1" defTabSz="934907">
              <a:defRPr/>
            </a:pPr>
            <a:r>
              <a:rPr lang="en-US" sz="1500" u="sng" dirty="0"/>
              <a:t>Community Stages: </a:t>
            </a:r>
            <a:r>
              <a:rPr lang="en-US" sz="1500" dirty="0"/>
              <a:t>Hierarchy, emergent (ad hoc, pilot), community (explicit, chartered, staffed, measurable), network (strategy is driven by a networked market perspective)</a:t>
            </a:r>
          </a:p>
          <a:p>
            <a:pPr marL="0" lvl="1" defTabSz="934907">
              <a:defRPr/>
            </a:pPr>
            <a:r>
              <a:rPr lang="en-US" sz="1500" dirty="0"/>
              <a:t>Community: Reputation | Reciprocity | Norms | </a:t>
            </a:r>
          </a:p>
          <a:p>
            <a:pPr marL="0" lvl="1" defTabSz="934907">
              <a:defRPr/>
            </a:pPr>
            <a:r>
              <a:rPr lang="en-US" sz="1500" dirty="0"/>
              <a:t>Community light: Initiate a search and end up at a discussion forum</a:t>
            </a:r>
          </a:p>
          <a:p>
            <a:pPr marL="0" lvl="1" defTabSz="934907">
              <a:defRPr/>
            </a:pPr>
            <a:r>
              <a:rPr lang="en-US" sz="1500" dirty="0"/>
              <a:t>Community full: Commitment a ‘micro society”</a:t>
            </a:r>
          </a:p>
          <a:p>
            <a:pPr marL="0" lvl="1" defTabSz="934907">
              <a:defRPr/>
            </a:pPr>
            <a:r>
              <a:rPr lang="en-US" sz="1500" i="1" dirty="0"/>
              <a:t>Community is larger than social media and will take 2-3 years. </a:t>
            </a:r>
          </a:p>
          <a:p>
            <a:pPr marL="0" lvl="1" defTabSz="934907">
              <a:defRPr/>
            </a:pPr>
            <a:endParaRPr lang="en-US" sz="1500" dirty="0"/>
          </a:p>
          <a:p>
            <a:pPr marL="0" lvl="1" defTabSz="934907">
              <a:defRPr/>
            </a:pPr>
            <a:r>
              <a:rPr lang="en-US" sz="1500" b="1" dirty="0"/>
              <a:t>Risks</a:t>
            </a:r>
          </a:p>
          <a:p>
            <a:pPr marL="292158" lvl="1" indent="-292158" defTabSz="934907">
              <a:buFont typeface="Arial" pitchFamily="34" charset="0"/>
              <a:buChar char="•"/>
              <a:defRPr/>
            </a:pPr>
            <a:r>
              <a:rPr lang="en-US" sz="1500" u="sng" dirty="0"/>
              <a:t>Culture</a:t>
            </a:r>
            <a:r>
              <a:rPr lang="en-US" sz="1500" dirty="0"/>
              <a:t>: Resistant to sharing. </a:t>
            </a:r>
          </a:p>
          <a:p>
            <a:pPr marL="292158" lvl="1" indent="-292158" defTabSz="934907">
              <a:buFont typeface="Arial" pitchFamily="34" charset="0"/>
              <a:buChar char="•"/>
              <a:defRPr/>
            </a:pPr>
            <a:r>
              <a:rPr lang="en-US" sz="1500" dirty="0"/>
              <a:t>Channeling – helping individual jump to the right channel – social – phone – email etc. </a:t>
            </a:r>
          </a:p>
          <a:p>
            <a:pPr marL="292158" lvl="1" indent="-292158" defTabSz="934907">
              <a:buFont typeface="Arial" pitchFamily="34" charset="0"/>
              <a:buChar char="•"/>
              <a:defRPr/>
            </a:pPr>
            <a:r>
              <a:rPr lang="en-US" sz="1500" dirty="0"/>
              <a:t>Child’s privacy…</a:t>
            </a:r>
          </a:p>
          <a:p>
            <a:pPr marL="292158" lvl="1" indent="-292158" defTabSz="934907">
              <a:buFont typeface="Arial" pitchFamily="34" charset="0"/>
              <a:buChar char="•"/>
              <a:defRPr/>
            </a:pPr>
            <a:r>
              <a:rPr lang="en-US" sz="1500" dirty="0"/>
              <a:t>FTC regulates testimonials</a:t>
            </a:r>
          </a:p>
          <a:p>
            <a:pPr marL="0" lvl="1" defTabSz="934907">
              <a:defRPr/>
            </a:pPr>
            <a:endParaRPr lang="en-US" sz="1500" b="1" u="none" dirty="0" smtClean="0"/>
          </a:p>
          <a:p>
            <a:pPr marL="0" lvl="1" defTabSz="934907">
              <a:defRPr/>
            </a:pPr>
            <a:r>
              <a:rPr lang="en-US" sz="1500" b="1" u="none" dirty="0" smtClean="0"/>
              <a:t>Strategies</a:t>
            </a:r>
          </a:p>
          <a:p>
            <a:pPr marL="0" lvl="1" defTabSz="934907">
              <a:defRPr/>
            </a:pPr>
            <a:r>
              <a:rPr lang="en-US" sz="1500" u="sng" dirty="0" smtClean="0"/>
              <a:t>Incentive</a:t>
            </a:r>
            <a:r>
              <a:rPr lang="en-US" sz="1500" dirty="0" smtClean="0"/>
              <a:t>: </a:t>
            </a:r>
            <a:r>
              <a:rPr lang="en-US" sz="1500" dirty="0"/>
              <a:t>Explicit rewards (points) can backfire because people will game. Soft rewards – appointed titled – seem to work better. </a:t>
            </a:r>
          </a:p>
          <a:p>
            <a:pPr marL="0" lvl="1" defTabSz="934907">
              <a:defRPr/>
            </a:pPr>
            <a:endParaRPr lang="en-US" sz="1500" dirty="0"/>
          </a:p>
          <a:p>
            <a:pPr marL="0" lvl="1" defTabSz="934907">
              <a:defRPr/>
            </a:pPr>
            <a:r>
              <a:rPr lang="en-US" sz="1500" u="sng" dirty="0"/>
              <a:t>Knowledge management: </a:t>
            </a:r>
            <a:r>
              <a:rPr lang="en-US" sz="1500" dirty="0"/>
              <a:t>Knowledge retention is primarily about diffusion not archival </a:t>
            </a:r>
            <a:endParaRPr lang="en-US" sz="1500" dirty="0" smtClean="0"/>
          </a:p>
          <a:p>
            <a:pPr marL="0" lvl="1" defTabSz="934907">
              <a:defRPr/>
            </a:pPr>
            <a:endParaRPr lang="en-US" sz="1500" dirty="0" smtClean="0"/>
          </a:p>
          <a:p>
            <a:pPr defTabSz="934907">
              <a:defRPr/>
            </a:pPr>
            <a:r>
              <a:rPr lang="en-US" sz="1400" b="1" dirty="0" smtClean="0"/>
              <a:t>Model</a:t>
            </a:r>
          </a:p>
          <a:p>
            <a:pPr marL="175295" indent="-175295" defTabSz="934907">
              <a:buFont typeface="Arial" pitchFamily="34" charset="0"/>
              <a:buChar char="•"/>
              <a:defRPr/>
            </a:pPr>
            <a:r>
              <a:rPr lang="en-US" sz="1400" dirty="0" smtClean="0"/>
              <a:t>Network effects are the easiest to encourage and measure. Network externalities arise when the value of participating in a network increases as more people participate in the network.  </a:t>
            </a:r>
          </a:p>
          <a:p>
            <a:pPr marL="175295" indent="-175295" defTabSz="934907">
              <a:buFont typeface="Arial" pitchFamily="34" charset="0"/>
              <a:buChar char="•"/>
              <a:defRPr/>
            </a:pPr>
            <a:r>
              <a:rPr lang="en-US" sz="1400" dirty="0" smtClean="0"/>
              <a:t>Social capital is the richest (but also the most complex) model – useful to fully understand what is going on</a:t>
            </a:r>
          </a:p>
          <a:p>
            <a:pPr marL="175295" indent="-175295" defTabSz="934907">
              <a:buFont typeface="Arial" pitchFamily="34" charset="0"/>
              <a:buChar char="•"/>
              <a:defRPr/>
            </a:pPr>
            <a:r>
              <a:rPr lang="en-US" sz="1400" dirty="0" smtClean="0"/>
              <a:t>Social exchange and social influence are more traditional concepts which have been tested in other domains and have shown moderate to no effects</a:t>
            </a:r>
          </a:p>
          <a:p>
            <a:pPr marL="175295" indent="-175295" defTabSz="934907">
              <a:buFont typeface="Arial" pitchFamily="34" charset="0"/>
              <a:buChar char="•"/>
              <a:defRPr/>
            </a:pPr>
            <a:endParaRPr lang="en-US" sz="1400" dirty="0" smtClean="0"/>
          </a:p>
          <a:p>
            <a:pPr defTabSz="934907">
              <a:defRPr/>
            </a:pPr>
            <a:r>
              <a:rPr lang="en-US" sz="1400" b="1" dirty="0" smtClean="0"/>
              <a:t>Social influence </a:t>
            </a:r>
            <a:r>
              <a:rPr lang="en-US" sz="1400" dirty="0" smtClean="0"/>
              <a:t>(Deutsch and Gerard)</a:t>
            </a:r>
            <a:endParaRPr lang="en-US" sz="1400" b="1" dirty="0" smtClean="0"/>
          </a:p>
          <a:p>
            <a:pPr marL="175295" indent="-175295" defTabSz="934907">
              <a:buFont typeface="Arial" pitchFamily="34" charset="0"/>
              <a:buChar char="•"/>
              <a:defRPr/>
            </a:pPr>
            <a:r>
              <a:rPr lang="en-US" sz="1400" dirty="0" smtClean="0"/>
              <a:t>Informational influence (when an individual witnesses benefits firsthand from others’ adoption and use)</a:t>
            </a:r>
          </a:p>
          <a:p>
            <a:pPr marL="175295" indent="-175295" defTabSz="934907">
              <a:buFont typeface="Arial" pitchFamily="34" charset="0"/>
              <a:buChar char="•"/>
              <a:defRPr/>
            </a:pPr>
            <a:r>
              <a:rPr lang="en-US" sz="1400" dirty="0" smtClean="0"/>
              <a:t>Normative influence (when an individual is obligated to use the system if others use the same). </a:t>
            </a:r>
          </a:p>
          <a:p>
            <a:pPr marL="175295" indent="-175295" defTabSz="934907">
              <a:buFont typeface="Arial" pitchFamily="34" charset="0"/>
              <a:buChar char="•"/>
              <a:defRPr/>
            </a:pPr>
            <a:endParaRPr lang="en-US" sz="1400" dirty="0" smtClean="0"/>
          </a:p>
          <a:p>
            <a:pPr defTabSz="934907">
              <a:defRPr/>
            </a:pPr>
            <a:r>
              <a:rPr lang="en-US" sz="1400" b="1" dirty="0" smtClean="0"/>
              <a:t>Social exchange</a:t>
            </a:r>
          </a:p>
          <a:p>
            <a:pPr marL="175295" indent="-175295" defTabSz="934907">
              <a:buFont typeface="Arial" pitchFamily="34" charset="0"/>
              <a:buChar char="•"/>
              <a:defRPr/>
            </a:pPr>
            <a:r>
              <a:rPr lang="en-US" sz="1400" dirty="0" smtClean="0"/>
              <a:t>Direct reciprocity</a:t>
            </a:r>
          </a:p>
          <a:p>
            <a:pPr marL="175295" indent="-175295" defTabSz="934907">
              <a:buFont typeface="Arial" pitchFamily="34" charset="0"/>
              <a:buChar char="•"/>
              <a:defRPr/>
            </a:pPr>
            <a:r>
              <a:rPr lang="en-US" sz="1400" dirty="0" smtClean="0"/>
              <a:t>Indirect reciprocity (through others)</a:t>
            </a:r>
          </a:p>
          <a:p>
            <a:endParaRPr lang="en-US" sz="1400" dirty="0" smtClean="0"/>
          </a:p>
          <a:p>
            <a:r>
              <a:rPr lang="en-US" sz="1400" b="1" dirty="0" smtClean="0"/>
              <a:t>Network effects</a:t>
            </a:r>
          </a:p>
          <a:p>
            <a:pPr marL="175295" indent="-175295" defTabSz="934907">
              <a:buFont typeface="Arial" pitchFamily="34" charset="0"/>
              <a:buChar char="•"/>
              <a:defRPr/>
            </a:pPr>
            <a:r>
              <a:rPr lang="en-US" sz="1400" dirty="0" smtClean="0"/>
              <a:t>Networks effects do predict use</a:t>
            </a:r>
          </a:p>
          <a:p>
            <a:pPr marL="642749" lvl="1" indent="-175295" defTabSz="934907">
              <a:buFont typeface="Arial" pitchFamily="34" charset="0"/>
              <a:buChar char="•"/>
              <a:defRPr/>
            </a:pPr>
            <a:r>
              <a:rPr lang="en-US" sz="1400" dirty="0" smtClean="0"/>
              <a:t>stronger for younger generations.</a:t>
            </a:r>
          </a:p>
          <a:p>
            <a:pPr marL="642749" lvl="1" indent="-175295" defTabSz="934907">
              <a:buFont typeface="Arial" pitchFamily="34" charset="0"/>
              <a:buChar char="•"/>
              <a:defRPr/>
            </a:pPr>
            <a:r>
              <a:rPr lang="en-US" sz="1400" dirty="0" smtClean="0"/>
              <a:t>stronger for women than for men.</a:t>
            </a:r>
          </a:p>
          <a:p>
            <a:pPr marL="642749" lvl="1" indent="-175295" defTabSz="934907">
              <a:buFont typeface="Arial" pitchFamily="34" charset="0"/>
              <a:buChar char="•"/>
              <a:defRPr/>
            </a:pPr>
            <a:r>
              <a:rPr lang="en-US" sz="1400" dirty="0" smtClean="0"/>
              <a:t>stronger when managers use </a:t>
            </a:r>
          </a:p>
          <a:p>
            <a:pPr marL="642749" lvl="1" indent="-175295" defTabSz="934907">
              <a:buFont typeface="Arial" pitchFamily="34" charset="0"/>
              <a:buChar char="•"/>
              <a:defRPr/>
            </a:pPr>
            <a:r>
              <a:rPr lang="en-US" sz="1400" dirty="0" smtClean="0"/>
              <a:t>strongest for relational networks (not so much positional and spatial – which is against the ‘weak ties’ hypothesis)</a:t>
            </a:r>
          </a:p>
          <a:p>
            <a:pPr marL="1110202" lvl="2" indent="-175295" defTabSz="934907">
              <a:buFont typeface="Arial" pitchFamily="34" charset="0"/>
              <a:buChar char="•"/>
              <a:defRPr/>
            </a:pPr>
            <a:r>
              <a:rPr lang="en-US" sz="1400" dirty="0" smtClean="0"/>
              <a:t>Relational – department, Positional – similar level in the organization, Spatial – similar physical location</a:t>
            </a:r>
          </a:p>
          <a:p>
            <a:pPr marL="642749" lvl="1" indent="-175295" defTabSz="934907">
              <a:buFont typeface="Arial" pitchFamily="34" charset="0"/>
              <a:buChar char="•"/>
              <a:defRPr/>
            </a:pPr>
            <a:r>
              <a:rPr lang="en-US" sz="1400" dirty="0" smtClean="0"/>
              <a:t>Impact of age on blog usage in not linear. </a:t>
            </a:r>
          </a:p>
          <a:p>
            <a:pPr defTabSz="934907">
              <a:defRPr/>
            </a:pPr>
            <a:endParaRPr lang="en-US" sz="1400" dirty="0" smtClean="0"/>
          </a:p>
          <a:p>
            <a:pPr defTabSz="934907">
              <a:defRPr/>
            </a:pPr>
            <a:r>
              <a:rPr lang="en-US" sz="1400" b="1" dirty="0" smtClean="0"/>
              <a:t>Rewards</a:t>
            </a:r>
          </a:p>
          <a:p>
            <a:pPr marL="175295" indent="-175295" defTabSz="934907">
              <a:buFont typeface="Arial" pitchFamily="34" charset="0"/>
              <a:buChar char="•"/>
              <a:defRPr/>
            </a:pPr>
            <a:r>
              <a:rPr lang="en-US" sz="1400" dirty="0" smtClean="0"/>
              <a:t>Feedback or appreciation from others is associated with higher blog usage by an individual. </a:t>
            </a:r>
          </a:p>
          <a:p>
            <a:pPr marL="175295" indent="-175295" defTabSz="934907">
              <a:buFont typeface="Arial" pitchFamily="34" charset="0"/>
              <a:buChar char="•"/>
              <a:defRPr/>
            </a:pPr>
            <a:r>
              <a:rPr lang="en-US" sz="1400" dirty="0" smtClean="0">
                <a:solidFill>
                  <a:schemeClr val="bg1"/>
                </a:solidFill>
              </a:rPr>
              <a:t>Non-financial incentives are key</a:t>
            </a:r>
            <a:endParaRPr lang="en-US" sz="1400" dirty="0" smtClean="0"/>
          </a:p>
          <a:p>
            <a:pPr marL="175295" indent="-175295" defTabSz="934907">
              <a:buFont typeface="Arial" pitchFamily="34" charset="0"/>
              <a:buChar char="•"/>
              <a:defRPr/>
            </a:pPr>
            <a:endParaRPr lang="en-US" sz="1400" dirty="0" smtClean="0"/>
          </a:p>
          <a:p>
            <a:pPr defTabSz="934907">
              <a:defRPr/>
            </a:pPr>
            <a:r>
              <a:rPr lang="en-US" sz="1400" b="1" dirty="0" smtClean="0"/>
              <a:t>Age</a:t>
            </a:r>
          </a:p>
          <a:p>
            <a:pPr defTabSz="934907">
              <a:defRPr/>
            </a:pPr>
            <a:r>
              <a:rPr lang="en-US" sz="1400" dirty="0" smtClean="0"/>
              <a:t>One employee suggested, what is important is not age itself but when a person went to college. Older employees, who went to college when email and instant messaging were emerging as popular communication tools, are more comfortable with those technologies, whereas individuals who went to college in the ‘Facebook era’ are more comfortable using social computing technologies.</a:t>
            </a:r>
          </a:p>
          <a:p>
            <a:pPr defTabSz="934907">
              <a:defRPr/>
            </a:pPr>
            <a:endParaRPr lang="en-US" sz="1400" dirty="0" smtClean="0"/>
          </a:p>
          <a:p>
            <a:pPr defTabSz="934907">
              <a:defRPr/>
            </a:pPr>
            <a:r>
              <a:rPr lang="en-US" sz="1400" dirty="0" smtClean="0"/>
              <a:t>The coefficients suggest that compared to the ‘Boomer’ generation (the reference category), blog usage of </a:t>
            </a:r>
            <a:r>
              <a:rPr lang="en-US" sz="1400" dirty="0" err="1" smtClean="0"/>
              <a:t>GenX</a:t>
            </a:r>
            <a:r>
              <a:rPr lang="en-US" sz="1400" dirty="0" smtClean="0"/>
              <a:t> and </a:t>
            </a:r>
            <a:r>
              <a:rPr lang="en-US" sz="1400" dirty="0" err="1" smtClean="0"/>
              <a:t>Millenials</a:t>
            </a:r>
            <a:r>
              <a:rPr lang="en-US" sz="1400" dirty="0" smtClean="0"/>
              <a:t> is higher (p&lt;0.05); however the blog usage of </a:t>
            </a:r>
            <a:r>
              <a:rPr lang="en-US" sz="1400" dirty="0" err="1" smtClean="0"/>
              <a:t>Millenials</a:t>
            </a:r>
            <a:r>
              <a:rPr lang="en-US" sz="1400" dirty="0" smtClean="0"/>
              <a:t> is not higher than that of </a:t>
            </a:r>
            <a:r>
              <a:rPr lang="en-US" sz="1400" dirty="0" err="1" smtClean="0"/>
              <a:t>GenX</a:t>
            </a:r>
            <a:r>
              <a:rPr lang="en-US" sz="1400" dirty="0" smtClean="0"/>
              <a:t>, which suggests that the relation between age and blog usage is non monotonic. </a:t>
            </a:r>
          </a:p>
          <a:p>
            <a:pPr defTabSz="934907">
              <a:defRPr/>
            </a:pPr>
            <a:r>
              <a:rPr lang="en-US" sz="1400" dirty="0" smtClean="0"/>
              <a:t>Millennial (born after 1980) </a:t>
            </a:r>
            <a:r>
              <a:rPr lang="en-US" sz="1400" dirty="0" err="1" smtClean="0"/>
              <a:t>GenX</a:t>
            </a:r>
            <a:r>
              <a:rPr lang="en-US" sz="1400" dirty="0" smtClean="0"/>
              <a:t> (born between 1965 and 1980) Boomer generation (born before 1965). </a:t>
            </a:r>
          </a:p>
          <a:p>
            <a:pPr defTabSz="934907">
              <a:defRPr/>
            </a:pPr>
            <a:endParaRPr lang="en-US" sz="1400" dirty="0" smtClean="0"/>
          </a:p>
          <a:p>
            <a:pPr defTabSz="934907">
              <a:defRPr/>
            </a:pPr>
            <a:r>
              <a:rPr lang="en-US" sz="1400" b="1" dirty="0" smtClean="0"/>
              <a:t>Social capital</a:t>
            </a:r>
          </a:p>
          <a:p>
            <a:pPr rtl="0"/>
            <a:r>
              <a:rPr lang="en-US" sz="1400" u="sng" dirty="0" smtClean="0"/>
              <a:t>1. Structural </a:t>
            </a:r>
          </a:p>
          <a:p>
            <a:pPr marL="175295" indent="-175295">
              <a:buFont typeface="Arial" pitchFamily="34" charset="0"/>
              <a:buChar char="•"/>
            </a:pPr>
            <a:r>
              <a:rPr lang="en-US" sz="1400" dirty="0" smtClean="0"/>
              <a:t>Impersonal configuration of linkages between people</a:t>
            </a:r>
          </a:p>
          <a:p>
            <a:pPr marL="175295" indent="-175295">
              <a:buFont typeface="Arial" pitchFamily="34" charset="0"/>
              <a:buChar char="•"/>
            </a:pPr>
            <a:r>
              <a:rPr lang="en-US" sz="1400" dirty="0" smtClean="0"/>
              <a:t>The overall pattern of connections; who you reach and how you reach them</a:t>
            </a:r>
          </a:p>
          <a:p>
            <a:pPr rtl="0"/>
            <a:r>
              <a:rPr lang="en-US" sz="1400" u="sng" dirty="0" smtClean="0"/>
              <a:t>2. Relational </a:t>
            </a:r>
          </a:p>
          <a:p>
            <a:pPr marL="175295" indent="-175295">
              <a:buFont typeface="Arial" pitchFamily="34" charset="0"/>
              <a:buChar char="•"/>
            </a:pPr>
            <a:r>
              <a:rPr lang="en-US" sz="1400" dirty="0" smtClean="0"/>
              <a:t>Personal relationships developed through history of interactions</a:t>
            </a:r>
          </a:p>
          <a:p>
            <a:pPr marL="175295" indent="-175295">
              <a:buFont typeface="Arial" pitchFamily="34" charset="0"/>
              <a:buChar char="•"/>
            </a:pPr>
            <a:r>
              <a:rPr lang="en-US" sz="1400" dirty="0" smtClean="0"/>
              <a:t>Respect and friendship</a:t>
            </a:r>
          </a:p>
          <a:p>
            <a:pPr rtl="0"/>
            <a:r>
              <a:rPr lang="en-US" sz="1400" u="sng" dirty="0" smtClean="0"/>
              <a:t>3. Cognitive</a:t>
            </a:r>
          </a:p>
          <a:p>
            <a:pPr marL="175295" indent="-175295">
              <a:buFont typeface="Arial" pitchFamily="34" charset="0"/>
              <a:buChar char="•"/>
            </a:pPr>
            <a:r>
              <a:rPr lang="en-US" sz="1400" dirty="0" smtClean="0"/>
              <a:t>Shared language and codes</a:t>
            </a:r>
          </a:p>
          <a:p>
            <a:pPr marL="175295" indent="-175295">
              <a:buFont typeface="Arial" pitchFamily="34" charset="0"/>
              <a:buChar char="•"/>
            </a:pPr>
            <a:r>
              <a:rPr lang="en-US" sz="1400" dirty="0" smtClean="0"/>
              <a:t>Resources providing shared representations, interpretations, and systems of meaning among parties</a:t>
            </a:r>
          </a:p>
          <a:p>
            <a:pPr marL="0" lvl="1" defTabSz="934907">
              <a:defRPr/>
            </a:pPr>
            <a:endParaRPr lang="en-US" sz="1500" dirty="0" smtClean="0"/>
          </a:p>
          <a:p>
            <a:pPr marL="0" lvl="1" defTabSz="934907">
              <a:defRPr/>
            </a:pPr>
            <a:r>
              <a:rPr lang="en-US" sz="1500" b="1" dirty="0" smtClean="0"/>
              <a:t>Cites</a:t>
            </a:r>
            <a:endParaRPr lang="en-US" sz="1500" b="1" dirty="0"/>
          </a:p>
          <a:p>
            <a:pPr marL="0" lvl="1" defTabSz="934907">
              <a:defRPr/>
            </a:pPr>
            <a:r>
              <a:rPr lang="en-US" sz="1500" dirty="0" err="1"/>
              <a:t>Armano</a:t>
            </a:r>
            <a:r>
              <a:rPr lang="en-US" sz="1500" dirty="0"/>
              <a:t>, D.  http://www.slideshare.net/rhappe/the-2011-state-of-community-management</a:t>
            </a:r>
          </a:p>
          <a:p>
            <a:pPr marL="0" lvl="1" defTabSz="934907">
              <a:defRPr/>
            </a:pPr>
            <a:endParaRPr lang="en-US" sz="1500" dirty="0"/>
          </a:p>
          <a:p>
            <a:pPr marL="0" lvl="1" defTabSz="934907">
              <a:defRPr/>
            </a:pPr>
            <a:r>
              <a:rPr lang="en-US" sz="1500" dirty="0"/>
              <a:t>COPPA – Children’s online privacy protection act http://www.ftc.gov/ogc/coppa1.htm</a:t>
            </a:r>
          </a:p>
          <a:p>
            <a:pPr marL="0" lvl="1" defTabSz="934907">
              <a:defRPr/>
            </a:pPr>
            <a:r>
              <a:rPr lang="en-US" sz="1500" dirty="0"/>
              <a:t>FTC Regulation of Testimonials</a:t>
            </a:r>
          </a:p>
          <a:p>
            <a:pPr marL="0" lvl="1" defTabSz="934907">
              <a:defRPr/>
            </a:pPr>
            <a:r>
              <a:rPr lang="en-US" sz="1500" dirty="0"/>
              <a:t>FINRA Guidance for Financial Service Companies – record </a:t>
            </a:r>
            <a:r>
              <a:rPr lang="en-US" sz="1500" dirty="0" smtClean="0"/>
              <a:t>keeping</a:t>
            </a:r>
            <a:endParaRPr lang="en-US" sz="1500" dirty="0"/>
          </a:p>
        </p:txBody>
      </p:sp>
      <p:sp>
        <p:nvSpPr>
          <p:cNvPr id="4" name="Slide Number Placeholder 3"/>
          <p:cNvSpPr>
            <a:spLocks noGrp="1"/>
          </p:cNvSpPr>
          <p:nvPr>
            <p:ph type="sldNum" sz="quarter" idx="10"/>
          </p:nvPr>
        </p:nvSpPr>
        <p:spPr/>
        <p:txBody>
          <a:bodyPr/>
          <a:lstStyle/>
          <a:p>
            <a:fld id="{57B364F1-7988-44A9-9AEE-C93F42B2633E}" type="slidenum">
              <a:rPr lang="en-US" smtClean="0"/>
              <a:t>13</a:t>
            </a:fld>
            <a:endParaRPr lang="en-US"/>
          </a:p>
        </p:txBody>
      </p:sp>
    </p:spTree>
    <p:extLst>
      <p:ext uri="{BB962C8B-B14F-4D97-AF65-F5344CB8AC3E}">
        <p14:creationId xmlns:p14="http://schemas.microsoft.com/office/powerpoint/2010/main" val="1965645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http://www.tapestry.co.nz/blog/ </a:t>
            </a:r>
          </a:p>
          <a:p>
            <a:r>
              <a:rPr lang="en-US" dirty="0" smtClean="0"/>
              <a:t>Marilyn’s Blog</a:t>
            </a:r>
            <a:endParaRPr lang="en-US" dirty="0"/>
          </a:p>
        </p:txBody>
      </p:sp>
      <p:sp>
        <p:nvSpPr>
          <p:cNvPr id="4" name="Slide Number Placeholder 3"/>
          <p:cNvSpPr>
            <a:spLocks noGrp="1"/>
          </p:cNvSpPr>
          <p:nvPr>
            <p:ph type="sldNum" sz="quarter" idx="10"/>
          </p:nvPr>
        </p:nvSpPr>
        <p:spPr/>
        <p:txBody>
          <a:bodyPr/>
          <a:lstStyle/>
          <a:p>
            <a:fld id="{57B364F1-7988-44A9-9AEE-C93F42B2633E}" type="slidenum">
              <a:rPr lang="en-US" smtClean="0"/>
              <a:t>14</a:t>
            </a:fld>
            <a:endParaRPr lang="en-US"/>
          </a:p>
        </p:txBody>
      </p:sp>
    </p:spTree>
    <p:extLst>
      <p:ext uri="{BB962C8B-B14F-4D97-AF65-F5344CB8AC3E}">
        <p14:creationId xmlns:p14="http://schemas.microsoft.com/office/powerpoint/2010/main" val="2413867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http://www.tapestry.co.nz/blog/</a:t>
            </a:r>
          </a:p>
          <a:p>
            <a:r>
              <a:rPr lang="en-US" dirty="0" smtClean="0"/>
              <a:t>Marilyn’s Blog</a:t>
            </a:r>
            <a:endParaRPr lang="en-US" dirty="0"/>
          </a:p>
        </p:txBody>
      </p:sp>
      <p:sp>
        <p:nvSpPr>
          <p:cNvPr id="4" name="Slide Number Placeholder 3"/>
          <p:cNvSpPr>
            <a:spLocks noGrp="1"/>
          </p:cNvSpPr>
          <p:nvPr>
            <p:ph type="sldNum" sz="quarter" idx="10"/>
          </p:nvPr>
        </p:nvSpPr>
        <p:spPr/>
        <p:txBody>
          <a:bodyPr/>
          <a:lstStyle/>
          <a:p>
            <a:fld id="{57B364F1-7988-44A9-9AEE-C93F42B2633E}" type="slidenum">
              <a:rPr lang="en-US" smtClean="0"/>
              <a:t>15</a:t>
            </a:fld>
            <a:endParaRPr lang="en-US"/>
          </a:p>
        </p:txBody>
      </p:sp>
    </p:spTree>
    <p:extLst>
      <p:ext uri="{BB962C8B-B14F-4D97-AF65-F5344CB8AC3E}">
        <p14:creationId xmlns:p14="http://schemas.microsoft.com/office/powerpoint/2010/main" val="2413867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07">
              <a:defRPr/>
            </a:pPr>
            <a:r>
              <a:rPr lang="en-US" sz="1400" b="1" u="none" dirty="0" smtClean="0"/>
              <a:t>Co-creation leads to </a:t>
            </a:r>
            <a:r>
              <a:rPr lang="en-US" sz="1400" b="1" u="none" baseline="0" dirty="0" smtClean="0"/>
              <a:t>innovation</a:t>
            </a:r>
          </a:p>
          <a:p>
            <a:pPr defTabSz="934907">
              <a:defRPr/>
            </a:pPr>
            <a:endParaRPr lang="en-US" sz="1400" b="1" u="none" baseline="0" dirty="0" smtClean="0"/>
          </a:p>
          <a:p>
            <a:pPr defTabSz="934907">
              <a:defRPr/>
            </a:pPr>
            <a:r>
              <a:rPr lang="en-US" sz="1400" u="sng" dirty="0" smtClean="0"/>
              <a:t>Open </a:t>
            </a:r>
            <a:r>
              <a:rPr lang="en-US" sz="1400" u="sng" dirty="0"/>
              <a:t>Innovation: </a:t>
            </a:r>
            <a:r>
              <a:rPr lang="en-US" sz="1400" dirty="0"/>
              <a:t>With the help of information technology, distributed individuals can contribute to complex innovations without necessarily being part of, or controlled by, a hierarchical firm.</a:t>
            </a:r>
          </a:p>
          <a:p>
            <a:pPr defTabSz="934907">
              <a:defRPr/>
            </a:pPr>
            <a:r>
              <a:rPr lang="en-US" sz="1400" b="1" dirty="0"/>
              <a:t>Types</a:t>
            </a:r>
          </a:p>
          <a:p>
            <a:pPr marL="175295" indent="-175295" defTabSz="934907">
              <a:buFont typeface="Arial" pitchFamily="34" charset="0"/>
              <a:buChar char="•"/>
              <a:defRPr/>
            </a:pPr>
            <a:r>
              <a:rPr lang="en-US" sz="1400" u="sng" dirty="0"/>
              <a:t>Open-source (Linux):</a:t>
            </a:r>
            <a:r>
              <a:rPr lang="en-US" sz="1400" dirty="0"/>
              <a:t>  Participate in an open source community to access knowledge. The many to many transactions of knowledge are governed by internally generated and policed rules and norms. </a:t>
            </a:r>
          </a:p>
          <a:p>
            <a:pPr marL="175295" indent="-175295" defTabSz="934907">
              <a:buFont typeface="Arial" pitchFamily="34" charset="0"/>
              <a:buChar char="•"/>
              <a:defRPr/>
            </a:pPr>
            <a:r>
              <a:rPr lang="en-US" sz="1400" u="sng" dirty="0"/>
              <a:t>Open platform (iPhone):</a:t>
            </a:r>
            <a:r>
              <a:rPr lang="en-US" sz="1400" dirty="0"/>
              <a:t> Encourage unanticipated extensions of to a “platform” by making open part of your intellectual property under a open-standard license regime. Results in many to one to many transactions: Two-sided market -  third-party suppliers who create new products - customers who purchase the platform and the third-party products.</a:t>
            </a:r>
          </a:p>
          <a:p>
            <a:pPr marL="175295" indent="-175295" defTabSz="934907">
              <a:buFont typeface="Arial" pitchFamily="34" charset="0"/>
              <a:buChar char="•"/>
              <a:defRPr/>
            </a:pPr>
            <a:r>
              <a:rPr lang="en-US" sz="1400" u="sng" dirty="0"/>
              <a:t>Crowd sourcing (</a:t>
            </a:r>
            <a:r>
              <a:rPr lang="en-US" sz="1400" u="sng" dirty="0" err="1"/>
              <a:t>Innocentive</a:t>
            </a:r>
            <a:r>
              <a:rPr lang="en-US" sz="1400" u="sng" dirty="0"/>
              <a:t>): </a:t>
            </a:r>
            <a:r>
              <a:rPr lang="en-US" sz="1400" dirty="0"/>
              <a:t>foster many to one transactions through economic and social incentives to encourage external actors to provide knowledge and solutions that helps the focal firm develop or modify specific products. </a:t>
            </a:r>
          </a:p>
          <a:p>
            <a:pPr defTabSz="934907">
              <a:defRPr/>
            </a:pPr>
            <a:r>
              <a:rPr lang="en-US" sz="1400" b="1" dirty="0"/>
              <a:t>Openness vs. control</a:t>
            </a:r>
          </a:p>
          <a:p>
            <a:pPr defTabSz="934907">
              <a:defRPr/>
            </a:pPr>
            <a:r>
              <a:rPr lang="en-US" sz="1400" dirty="0"/>
              <a:t>Determines the ability to charge or create unique value.</a:t>
            </a:r>
          </a:p>
          <a:p>
            <a:pPr defTabSz="934907">
              <a:defRPr/>
            </a:pPr>
            <a:endParaRPr lang="en-US" sz="1400" dirty="0"/>
          </a:p>
          <a:p>
            <a:pPr defTabSz="934907">
              <a:defRPr/>
            </a:pPr>
            <a:r>
              <a:rPr lang="en-US" sz="1400" b="1" dirty="0"/>
              <a:t>Crowd source vs. open source</a:t>
            </a:r>
          </a:p>
          <a:p>
            <a:pPr defTabSz="934907">
              <a:defRPr/>
            </a:pPr>
            <a:r>
              <a:rPr lang="en-US" sz="1400" dirty="0"/>
              <a:t>Open source is a cooperative activity initiated and voluntarily undertaken by members of the public. In crowdsourcing the activity is initiated by a client and the work may be undertaken on an individual, as well as a group, basis. Other differences between open source and </a:t>
            </a:r>
            <a:r>
              <a:rPr lang="en-US" sz="1400" dirty="0" err="1"/>
              <a:t>crowdsourced</a:t>
            </a:r>
            <a:r>
              <a:rPr lang="en-US" sz="1400" dirty="0"/>
              <a:t> production relate to the motivations of individuals to participate. Competition as a motivator for participation or performance. </a:t>
            </a:r>
          </a:p>
          <a:p>
            <a:pPr defTabSz="934907">
              <a:defRPr/>
            </a:pPr>
            <a:endParaRPr lang="en-US" sz="1400" dirty="0"/>
          </a:p>
          <a:p>
            <a:pPr defTabSz="934907">
              <a:defRPr/>
            </a:pPr>
            <a:r>
              <a:rPr lang="en-US" sz="1400" b="1" dirty="0"/>
              <a:t>Engines</a:t>
            </a:r>
          </a:p>
          <a:p>
            <a:pPr defTabSz="934907">
              <a:defRPr/>
            </a:pPr>
            <a:r>
              <a:rPr lang="en-US" sz="1400" dirty="0"/>
              <a:t>User as in employee or contracted worker. </a:t>
            </a:r>
          </a:p>
          <a:p>
            <a:pPr defTabSz="934907">
              <a:defRPr/>
            </a:pPr>
            <a:r>
              <a:rPr lang="en-US" sz="1400" i="1" dirty="0" smtClean="0"/>
              <a:t>The </a:t>
            </a:r>
            <a:r>
              <a:rPr lang="en-US" sz="1400" i="1" dirty="0"/>
              <a:t>Age of Stupid  film raised $1.2 million via crowd funding, and also used crowd sourcing to distribute and exhibit it around the world</a:t>
            </a:r>
          </a:p>
          <a:p>
            <a:pPr defTabSz="934907">
              <a:defRPr/>
            </a:pPr>
            <a:endParaRPr lang="en-US" sz="1400" i="1" dirty="0"/>
          </a:p>
          <a:p>
            <a:pPr defTabSz="934907">
              <a:defRPr/>
            </a:pPr>
            <a:r>
              <a:rPr lang="en-US" sz="1400" b="1" dirty="0"/>
              <a:t>Risks</a:t>
            </a:r>
          </a:p>
          <a:p>
            <a:pPr marL="285750" indent="-285750" defTabSz="934907">
              <a:buFont typeface="Arial" pitchFamily="34" charset="0"/>
              <a:buChar char="•"/>
              <a:defRPr/>
            </a:pPr>
            <a:r>
              <a:rPr lang="en-US" sz="1400" dirty="0" smtClean="0"/>
              <a:t>added </a:t>
            </a:r>
            <a:r>
              <a:rPr lang="en-US" sz="1400" dirty="0"/>
              <a:t>costs to bring a project to an acceptable conclusion.</a:t>
            </a:r>
          </a:p>
          <a:p>
            <a:pPr marL="175295" indent="-175295" defTabSz="934907">
              <a:buFont typeface="Arial" pitchFamily="34" charset="0"/>
              <a:buChar char="•"/>
              <a:defRPr/>
            </a:pPr>
            <a:r>
              <a:rPr lang="en-US" sz="1400" dirty="0"/>
              <a:t>Increased likelihood that a </a:t>
            </a:r>
            <a:r>
              <a:rPr lang="en-US" sz="1400" dirty="0" err="1"/>
              <a:t>crowdsourced</a:t>
            </a:r>
            <a:r>
              <a:rPr lang="en-US" sz="1400" dirty="0"/>
              <a:t> project will fail due to lack of monetary motivation, too few participants, lower quality of work, lack of personal interest in the project, global language barriers, or difficulty managing a large-scale, </a:t>
            </a:r>
            <a:r>
              <a:rPr lang="en-US" sz="1400" dirty="0" err="1"/>
              <a:t>crowdsourced</a:t>
            </a:r>
            <a:r>
              <a:rPr lang="en-US" sz="1400" dirty="0"/>
              <a:t> project.</a:t>
            </a:r>
          </a:p>
          <a:p>
            <a:pPr marL="175295" indent="-175295" defTabSz="934907">
              <a:buFont typeface="Arial" pitchFamily="34" charset="0"/>
              <a:buChar char="•"/>
              <a:defRPr/>
            </a:pPr>
            <a:r>
              <a:rPr lang="en-US" sz="1400" dirty="0"/>
              <a:t>Below-market wages or no wages at all. Barter agreements are often associated with crowdsourcing.</a:t>
            </a:r>
          </a:p>
          <a:p>
            <a:pPr marL="175295" indent="-175295" defTabSz="934907">
              <a:buFont typeface="Arial" pitchFamily="34" charset="0"/>
              <a:buChar char="•"/>
              <a:defRPr/>
            </a:pPr>
            <a:r>
              <a:rPr lang="en-US" sz="1400" dirty="0"/>
              <a:t>No written contracts, non-disclosure agreements, or employee agreements or agreeable terms with </a:t>
            </a:r>
            <a:r>
              <a:rPr lang="en-US" sz="1400" dirty="0" err="1"/>
              <a:t>crowdsourced</a:t>
            </a:r>
            <a:r>
              <a:rPr lang="en-US" sz="1400" dirty="0"/>
              <a:t> employees.</a:t>
            </a:r>
          </a:p>
          <a:p>
            <a:pPr marL="175295" indent="-175295" defTabSz="934907">
              <a:buFont typeface="Arial" pitchFamily="34" charset="0"/>
              <a:buChar char="•"/>
              <a:defRPr/>
            </a:pPr>
            <a:r>
              <a:rPr lang="en-US" sz="1400" dirty="0"/>
              <a:t>Difficulties maintaining a working relationship with </a:t>
            </a:r>
            <a:r>
              <a:rPr lang="en-US" sz="1400" dirty="0" err="1"/>
              <a:t>crowdsourced</a:t>
            </a:r>
            <a:r>
              <a:rPr lang="en-US" sz="1400" dirty="0"/>
              <a:t> workers throughout the duration of a project.</a:t>
            </a:r>
          </a:p>
          <a:p>
            <a:pPr marL="175295" indent="-175295" defTabSz="934907">
              <a:buFont typeface="Arial" pitchFamily="34" charset="0"/>
              <a:buChar char="•"/>
              <a:defRPr/>
            </a:pPr>
            <a:r>
              <a:rPr lang="en-US" sz="1400" dirty="0"/>
              <a:t>Susceptibility to faulty results caused by targeted, malicious work efforts.</a:t>
            </a:r>
          </a:p>
          <a:p>
            <a:pPr defTabSz="934907">
              <a:defRPr/>
            </a:pPr>
            <a:endParaRPr lang="en-US" sz="1400" dirty="0"/>
          </a:p>
          <a:p>
            <a:r>
              <a:rPr lang="en-US" sz="1400" b="1" dirty="0"/>
              <a:t>Citations</a:t>
            </a:r>
          </a:p>
          <a:p>
            <a:pPr marL="175295" indent="-175295">
              <a:buFont typeface="Arial" pitchFamily="34" charset="0"/>
              <a:buChar char="•"/>
            </a:pPr>
            <a:r>
              <a:rPr lang="en-US" sz="1400" dirty="0"/>
              <a:t>Managing Open Innovation: How and What to Open. Youngjin Yoo and TL Hill. The IBIT Report, Temple University, 2010. ISSN 1938-1271. </a:t>
            </a:r>
          </a:p>
          <a:p>
            <a:pPr marL="175295" indent="-175295">
              <a:buFont typeface="Arial" pitchFamily="34" charset="0"/>
              <a:buChar char="•"/>
            </a:pPr>
            <a:r>
              <a:rPr lang="en-US" sz="1400" dirty="0"/>
              <a:t>http://en.wikipedia.org/wiki/Popular_Science_Predictions_Exchange</a:t>
            </a:r>
          </a:p>
          <a:p>
            <a:pPr marL="175295" indent="-175295">
              <a:buFont typeface="Arial" pitchFamily="34" charset="0"/>
              <a:buChar char="•"/>
            </a:pPr>
            <a:r>
              <a:rPr lang="en-US" sz="1400" dirty="0"/>
              <a:t>http://en.wikipedia.org/wiki/Crowdsourcing</a:t>
            </a:r>
          </a:p>
        </p:txBody>
      </p:sp>
      <p:sp>
        <p:nvSpPr>
          <p:cNvPr id="4" name="Slide Number Placeholder 3"/>
          <p:cNvSpPr>
            <a:spLocks noGrp="1"/>
          </p:cNvSpPr>
          <p:nvPr>
            <p:ph type="sldNum" sz="quarter" idx="10"/>
          </p:nvPr>
        </p:nvSpPr>
        <p:spPr/>
        <p:txBody>
          <a:bodyPr/>
          <a:lstStyle/>
          <a:p>
            <a:fld id="{57B364F1-7988-44A9-9AEE-C93F42B2633E}" type="slidenum">
              <a:rPr lang="en-US" smtClean="0"/>
              <a:t>16</a:t>
            </a:fld>
            <a:endParaRPr lang="en-US"/>
          </a:p>
        </p:txBody>
      </p:sp>
    </p:spTree>
    <p:extLst>
      <p:ext uri="{BB962C8B-B14F-4D97-AF65-F5344CB8AC3E}">
        <p14:creationId xmlns:p14="http://schemas.microsoft.com/office/powerpoint/2010/main" val="1965645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364F1-7988-44A9-9AEE-C93F42B2633E}" type="slidenum">
              <a:rPr lang="en-US" smtClean="0"/>
              <a:t>18</a:t>
            </a:fld>
            <a:endParaRPr lang="en-US"/>
          </a:p>
        </p:txBody>
      </p:sp>
    </p:spTree>
    <p:extLst>
      <p:ext uri="{BB962C8B-B14F-4D97-AF65-F5344CB8AC3E}">
        <p14:creationId xmlns:p14="http://schemas.microsoft.com/office/powerpoint/2010/main" val="393884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B364F1-7988-44A9-9AEE-C93F42B2633E}" type="slidenum">
              <a:rPr lang="en-US" smtClean="0"/>
              <a:t>19</a:t>
            </a:fld>
            <a:endParaRPr lang="en-US"/>
          </a:p>
        </p:txBody>
      </p:sp>
    </p:spTree>
    <p:extLst>
      <p:ext uri="{BB962C8B-B14F-4D97-AF65-F5344CB8AC3E}">
        <p14:creationId xmlns:p14="http://schemas.microsoft.com/office/powerpoint/2010/main" val="411203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364F1-7988-44A9-9AEE-C93F42B2633E}" type="slidenum">
              <a:rPr lang="en-US" smtClean="0"/>
              <a:t>20</a:t>
            </a:fld>
            <a:endParaRPr lang="en-US"/>
          </a:p>
        </p:txBody>
      </p:sp>
    </p:spTree>
    <p:extLst>
      <p:ext uri="{BB962C8B-B14F-4D97-AF65-F5344CB8AC3E}">
        <p14:creationId xmlns:p14="http://schemas.microsoft.com/office/powerpoint/2010/main" val="1965645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EF7027-C31F-4022-9587-42535BD32A57}" type="slidenum">
              <a:rPr lang="en-US" smtClean="0"/>
              <a:t>21</a:t>
            </a:fld>
            <a:endParaRPr lang="en-US"/>
          </a:p>
        </p:txBody>
      </p:sp>
    </p:spTree>
    <p:extLst>
      <p:ext uri="{BB962C8B-B14F-4D97-AF65-F5344CB8AC3E}">
        <p14:creationId xmlns:p14="http://schemas.microsoft.com/office/powerpoint/2010/main" val="1902062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364F1-7988-44A9-9AEE-C93F42B2633E}" type="slidenum">
              <a:rPr lang="en-US" smtClean="0"/>
              <a:t>5</a:t>
            </a:fld>
            <a:endParaRPr lang="en-US"/>
          </a:p>
        </p:txBody>
      </p:sp>
    </p:spTree>
    <p:extLst>
      <p:ext uri="{BB962C8B-B14F-4D97-AF65-F5344CB8AC3E}">
        <p14:creationId xmlns:p14="http://schemas.microsoft.com/office/powerpoint/2010/main" val="420709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295" indent="-175295">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7B364F1-7988-44A9-9AEE-C93F42B2633E}" type="slidenum">
              <a:rPr lang="en-US" smtClean="0"/>
              <a:t>6</a:t>
            </a:fld>
            <a:endParaRPr lang="en-US"/>
          </a:p>
        </p:txBody>
      </p:sp>
    </p:spTree>
    <p:extLst>
      <p:ext uri="{BB962C8B-B14F-4D97-AF65-F5344CB8AC3E}">
        <p14:creationId xmlns:p14="http://schemas.microsoft.com/office/powerpoint/2010/main" val="2985700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07">
              <a:defRPr/>
            </a:pPr>
            <a:endParaRPr lang="en-US" sz="1500" dirty="0"/>
          </a:p>
          <a:p>
            <a:endParaRPr lang="en-US" dirty="0"/>
          </a:p>
        </p:txBody>
      </p:sp>
      <p:sp>
        <p:nvSpPr>
          <p:cNvPr id="4" name="Slide Number Placeholder 3"/>
          <p:cNvSpPr>
            <a:spLocks noGrp="1"/>
          </p:cNvSpPr>
          <p:nvPr>
            <p:ph type="sldNum" sz="quarter" idx="10"/>
          </p:nvPr>
        </p:nvSpPr>
        <p:spPr/>
        <p:txBody>
          <a:bodyPr/>
          <a:lstStyle/>
          <a:p>
            <a:fld id="{57B364F1-7988-44A9-9AEE-C93F42B2633E}" type="slidenum">
              <a:rPr lang="en-US" smtClean="0"/>
              <a:t>7</a:t>
            </a:fld>
            <a:endParaRPr lang="en-US"/>
          </a:p>
        </p:txBody>
      </p:sp>
    </p:spTree>
    <p:extLst>
      <p:ext uri="{BB962C8B-B14F-4D97-AF65-F5344CB8AC3E}">
        <p14:creationId xmlns:p14="http://schemas.microsoft.com/office/powerpoint/2010/main" val="393884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364F1-7988-44A9-9AEE-C93F42B2633E}" type="slidenum">
              <a:rPr lang="en-US" smtClean="0"/>
              <a:t>8</a:t>
            </a:fld>
            <a:endParaRPr lang="en-US"/>
          </a:p>
        </p:txBody>
      </p:sp>
    </p:spTree>
    <p:extLst>
      <p:ext uri="{BB962C8B-B14F-4D97-AF65-F5344CB8AC3E}">
        <p14:creationId xmlns:p14="http://schemas.microsoft.com/office/powerpoint/2010/main" val="4023809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07">
              <a:defRPr/>
            </a:pPr>
            <a:endParaRPr lang="en-US" sz="1400" dirty="0"/>
          </a:p>
        </p:txBody>
      </p:sp>
      <p:sp>
        <p:nvSpPr>
          <p:cNvPr id="4" name="Slide Number Placeholder 3"/>
          <p:cNvSpPr>
            <a:spLocks noGrp="1"/>
          </p:cNvSpPr>
          <p:nvPr>
            <p:ph type="sldNum" sz="quarter" idx="10"/>
          </p:nvPr>
        </p:nvSpPr>
        <p:spPr/>
        <p:txBody>
          <a:bodyPr/>
          <a:lstStyle/>
          <a:p>
            <a:fld id="{57B364F1-7988-44A9-9AEE-C93F42B2633E}" type="slidenum">
              <a:rPr lang="en-US" smtClean="0"/>
              <a:t>9</a:t>
            </a:fld>
            <a:endParaRPr lang="en-US"/>
          </a:p>
        </p:txBody>
      </p:sp>
    </p:spTree>
    <p:extLst>
      <p:ext uri="{BB962C8B-B14F-4D97-AF65-F5344CB8AC3E}">
        <p14:creationId xmlns:p14="http://schemas.microsoft.com/office/powerpoint/2010/main" val="1965645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57B364F1-7988-44A9-9AEE-C93F42B2633E}" type="slidenum">
              <a:rPr lang="en-US" smtClean="0"/>
              <a:t>10</a:t>
            </a:fld>
            <a:endParaRPr lang="en-US"/>
          </a:p>
        </p:txBody>
      </p:sp>
    </p:spTree>
    <p:extLst>
      <p:ext uri="{BB962C8B-B14F-4D97-AF65-F5344CB8AC3E}">
        <p14:creationId xmlns:p14="http://schemas.microsoft.com/office/powerpoint/2010/main" val="1623694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07">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7B364F1-7988-44A9-9AEE-C93F42B2633E}" type="slidenum">
              <a:rPr lang="en-US" smtClean="0"/>
              <a:t>11</a:t>
            </a:fld>
            <a:endParaRPr lang="en-US"/>
          </a:p>
        </p:txBody>
      </p:sp>
    </p:spTree>
    <p:extLst>
      <p:ext uri="{BB962C8B-B14F-4D97-AF65-F5344CB8AC3E}">
        <p14:creationId xmlns:p14="http://schemas.microsoft.com/office/powerpoint/2010/main" val="1965645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B364F1-7988-44A9-9AEE-C93F42B2633E}" type="slidenum">
              <a:rPr lang="en-US" smtClean="0"/>
              <a:t>12</a:t>
            </a:fld>
            <a:endParaRPr lang="en-US"/>
          </a:p>
        </p:txBody>
      </p:sp>
    </p:spTree>
    <p:extLst>
      <p:ext uri="{BB962C8B-B14F-4D97-AF65-F5344CB8AC3E}">
        <p14:creationId xmlns:p14="http://schemas.microsoft.com/office/powerpoint/2010/main" val="3068152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57200"/>
            <a:ext cx="7772400" cy="4343399"/>
          </a:xfrm>
        </p:spPr>
        <p:txBody>
          <a:bodyPr anchor="ctr">
            <a:noAutofit/>
          </a:bodyPr>
          <a:lstStyle>
            <a:lvl1pPr>
              <a:lnSpc>
                <a:spcPct val="100000"/>
              </a:lnSpc>
              <a:defRPr sz="8800" spc="-8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800600"/>
            <a:ext cx="77724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800600" y="5791200"/>
            <a:ext cx="3429000" cy="304800"/>
          </a:xfrm>
        </p:spPr>
        <p:txBody>
          <a:bodyPr/>
          <a:lstStyle/>
          <a:p>
            <a:fld id="{C2A359D1-A1C5-473F-AFCA-C92300299581}" type="datetimeFigureOut">
              <a:rPr lang="en-US" smtClean="0"/>
              <a:t>10/13/14</a:t>
            </a:fld>
            <a:endParaRPr lang="en-US"/>
          </a:p>
        </p:txBody>
      </p:sp>
      <p:sp>
        <p:nvSpPr>
          <p:cNvPr id="5" name="Footer Placeholder 4"/>
          <p:cNvSpPr>
            <a:spLocks noGrp="1"/>
          </p:cNvSpPr>
          <p:nvPr>
            <p:ph type="ftr" sz="quarter" idx="11"/>
          </p:nvPr>
        </p:nvSpPr>
        <p:spPr>
          <a:xfrm>
            <a:off x="4800600" y="6201727"/>
            <a:ext cx="3429000" cy="28384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027EEFF-BB7A-4911-8AC2-B29144801651}" type="slidenum">
              <a:rPr lang="en-US" smtClean="0"/>
              <a:t>‹#›</a:t>
            </a:fld>
            <a:endParaRPr lang="en-US"/>
          </a:p>
        </p:txBody>
      </p:sp>
      <p:sp>
        <p:nvSpPr>
          <p:cNvPr id="11" name="Rectangle 10"/>
          <p:cNvSpPr/>
          <p:nvPr userDrawn="1"/>
        </p:nvSpPr>
        <p:spPr>
          <a:xfrm>
            <a:off x="0" y="6629400"/>
            <a:ext cx="9144000" cy="228600"/>
          </a:xfrm>
          <a:prstGeom prst="rect">
            <a:avLst/>
          </a:prstGeom>
          <a:gradFill flip="none" rotWithShape="1">
            <a:gsLst>
              <a:gs pos="0">
                <a:srgbClr val="A32638">
                  <a:shade val="30000"/>
                  <a:satMod val="115000"/>
                </a:srgbClr>
              </a:gs>
              <a:gs pos="50000">
                <a:srgbClr val="A32638">
                  <a:shade val="67500"/>
                  <a:satMod val="115000"/>
                </a:srgbClr>
              </a:gs>
              <a:gs pos="100000">
                <a:srgbClr val="A32638">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752" y="6137911"/>
            <a:ext cx="2125766" cy="274320"/>
          </a:xfrm>
          <a:prstGeom prst="rect">
            <a:avLst/>
          </a:prstGeom>
        </p:spPr>
      </p:pic>
      <p:sp>
        <p:nvSpPr>
          <p:cNvPr id="13" name="Rectangle 12"/>
          <p:cNvSpPr/>
          <p:nvPr userDrawn="1"/>
        </p:nvSpPr>
        <p:spPr>
          <a:xfrm>
            <a:off x="0" y="0"/>
            <a:ext cx="9144000" cy="228600"/>
          </a:xfrm>
          <a:prstGeom prst="rect">
            <a:avLst/>
          </a:prstGeom>
          <a:solidFill>
            <a:srgbClr val="A3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A359D1-A1C5-473F-AFCA-C92300299581}" type="datetimeFigureOut">
              <a:rPr lang="en-US" smtClean="0"/>
              <a:t>10/13/14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7EEFF-BB7A-4911-8AC2-B2914480165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A359D1-A1C5-473F-AFCA-C92300299581}" type="datetimeFigureOut">
              <a:rPr lang="en-US" smtClean="0"/>
              <a:t>10/13/14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7EEFF-BB7A-4911-8AC2-B2914480165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Content Image Trans">
    <p:spTree>
      <p:nvGrpSpPr>
        <p:cNvPr id="1" name=""/>
        <p:cNvGrpSpPr/>
        <p:nvPr/>
      </p:nvGrpSpPr>
      <p:grpSpPr>
        <a:xfrm>
          <a:off x="0" y="0"/>
          <a:ext cx="0" cy="0"/>
          <a:chOff x="0" y="0"/>
          <a:chExt cx="0" cy="0"/>
        </a:xfrm>
      </p:grpSpPr>
      <p:sp>
        <p:nvSpPr>
          <p:cNvPr id="8" name="Picture Placeholder 7"/>
          <p:cNvSpPr>
            <a:spLocks noGrp="1" noChangeAspect="1"/>
          </p:cNvSpPr>
          <p:nvPr>
            <p:ph type="pic" sz="quarter" idx="11"/>
          </p:nvPr>
        </p:nvSpPr>
        <p:spPr>
          <a:xfrm>
            <a:off x="3203849" y="1916832"/>
            <a:ext cx="5832647" cy="4394933"/>
          </a:xfrm>
          <a:prstGeom prst="roundRect">
            <a:avLst>
              <a:gd name="adj" fmla="val 6447"/>
            </a:avLst>
          </a:prstGeom>
          <a:noFill/>
          <a:ln>
            <a:noFill/>
          </a:ln>
          <a:effectLst>
            <a:outerShdw blurRad="76200" dist="50800" dir="5400000" rotWithShape="0">
              <a:srgbClr val="4E3B30">
                <a:alpha val="60000"/>
              </a:srgbClr>
            </a:outerShdw>
          </a:effectLst>
          <a:scene3d>
            <a:camera prst="orthographicFront"/>
            <a:lightRig rig="threePt" dir="tl">
              <a:rot lat="0" lon="0" rev="0"/>
            </a:lightRig>
          </a:scene3d>
          <a:sp3d prstMaterial="metal">
            <a:bevelT w="10000" h="10000"/>
          </a:sp3d>
        </p:spPr>
        <p:style>
          <a:lnRef idx="1">
            <a:schemeClr val="accent2"/>
          </a:lnRef>
          <a:fillRef idx="3">
            <a:schemeClr val="accent2"/>
          </a:fillRef>
          <a:effectRef idx="2">
            <a:schemeClr val="accent2"/>
          </a:effectRef>
          <a:fontRef idx="none"/>
        </p:style>
        <p:txBody>
          <a:bodyPr anchor="ctr" anchorCtr="0">
            <a:normAutofit/>
          </a:bodyPr>
          <a:lstStyle>
            <a:lvl1pPr algn="ctr">
              <a:buNone/>
              <a:defRPr sz="2400"/>
            </a:lvl1pPr>
          </a:lstStyle>
          <a:p>
            <a:endParaRPr lang="en-US" dirty="0"/>
          </a:p>
        </p:txBody>
      </p:sp>
      <p:sp>
        <p:nvSpPr>
          <p:cNvPr id="6" name="Title 1"/>
          <p:cNvSpPr>
            <a:spLocks noGrp="1"/>
          </p:cNvSpPr>
          <p:nvPr>
            <p:ph type="title"/>
          </p:nvPr>
        </p:nvSpPr>
        <p:spPr>
          <a:xfrm>
            <a:off x="457200" y="116632"/>
            <a:ext cx="8229600" cy="1008112"/>
          </a:xfrm>
          <a:prstGeom prst="rect">
            <a:avLst/>
          </a:prstGeom>
        </p:spPr>
        <p:txBody>
          <a:bodyPr anchor="b" anchorCtr="0"/>
          <a:lstStyle>
            <a:lvl1pPr algn="l">
              <a:defRPr sz="3600" b="0">
                <a:solidFill>
                  <a:schemeClr val="bg1"/>
                </a:solidFill>
              </a:defRPr>
            </a:lvl1pPr>
          </a:lstStyle>
          <a:p>
            <a:r>
              <a:rPr lang="en-US" smtClean="0"/>
              <a:t>Click to edit Master title style</a:t>
            </a:r>
            <a:endParaRPr lang="en-US" dirty="0"/>
          </a:p>
        </p:txBody>
      </p:sp>
      <p:sp>
        <p:nvSpPr>
          <p:cNvPr id="5" name="Content Placeholder 2"/>
          <p:cNvSpPr>
            <a:spLocks noGrp="1"/>
          </p:cNvSpPr>
          <p:nvPr>
            <p:ph idx="1"/>
          </p:nvPr>
        </p:nvSpPr>
        <p:spPr>
          <a:xfrm>
            <a:off x="457200" y="1916832"/>
            <a:ext cx="2530624" cy="4392488"/>
          </a:xfrm>
          <a:prstGeom prst="rect">
            <a:avLst/>
          </a:prstGeom>
          <a:noFill/>
        </p:spPr>
        <p:txBody>
          <a:bodyPr/>
          <a:lstStyle>
            <a:lvl1pPr>
              <a:buClr>
                <a:schemeClr val="tx2"/>
              </a:buClr>
              <a:buSzPct val="140000"/>
              <a:buFont typeface="Arial" pitchFamily="34" charset="0"/>
              <a:buChar char="•"/>
              <a:defRPr sz="2400">
                <a:solidFill>
                  <a:schemeClr val="tx1"/>
                </a:solidFill>
              </a:defRPr>
            </a:lvl1pPr>
            <a:lvl2pPr>
              <a:buClr>
                <a:schemeClr val="accent1"/>
              </a:buClr>
              <a:buSzPct val="140000"/>
              <a:buFont typeface="Arial" pitchFamily="34" charset="0"/>
              <a:buChar char="•"/>
              <a:defRPr sz="2000">
                <a:solidFill>
                  <a:schemeClr val="tx1"/>
                </a:solidFill>
              </a:defRPr>
            </a:lvl2pPr>
            <a:lvl3pPr>
              <a:buSzPct val="140000"/>
              <a:buFont typeface="Arial" pitchFamily="34" charset="0"/>
              <a:buChar char="•"/>
              <a:defRPr sz="1800">
                <a:solidFill>
                  <a:schemeClr val="tx1"/>
                </a:solidFill>
              </a:defRPr>
            </a:lvl3pPr>
            <a:lvl4pPr>
              <a:buSzPct val="140000"/>
              <a:buFont typeface="Arial" pitchFamily="34" charset="0"/>
              <a:buChar char="•"/>
              <a:defRPr sz="1600">
                <a:solidFill>
                  <a:schemeClr val="tx1"/>
                </a:solidFill>
              </a:defRPr>
            </a:lvl4pPr>
            <a:lvl5pPr>
              <a:buSzPct val="140000"/>
              <a:buFont typeface="Arial" pitchFamily="34" charset="0"/>
              <a:buChar char="•"/>
              <a:defRPr sz="16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8162738"/>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A359D1-A1C5-473F-AFCA-C92300299581}" type="datetimeFigureOut">
              <a:rPr lang="en-US" smtClean="0"/>
              <a:t>10/13/14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7EEFF-BB7A-4911-8AC2-B2914480165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2A359D1-A1C5-473F-AFCA-C92300299581}" type="datetimeFigureOut">
              <a:rPr lang="en-US" smtClean="0"/>
              <a:t>10/13/14</a:t>
            </a:fld>
            <a:endParaRPr lang="en-US"/>
          </a:p>
        </p:txBody>
      </p:sp>
      <p:sp>
        <p:nvSpPr>
          <p:cNvPr id="8" name="Slide Number Placeholder 7"/>
          <p:cNvSpPr>
            <a:spLocks noGrp="1"/>
          </p:cNvSpPr>
          <p:nvPr>
            <p:ph type="sldNum" sz="quarter" idx="11"/>
          </p:nvPr>
        </p:nvSpPr>
        <p:spPr/>
        <p:txBody>
          <a:bodyPr/>
          <a:lstStyle/>
          <a:p>
            <a:fld id="{5027EEFF-BB7A-4911-8AC2-B29144801651}"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2A359D1-A1C5-473F-AFCA-C92300299581}" type="datetimeFigureOut">
              <a:rPr lang="en-US" smtClean="0"/>
              <a:t>10/13/14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7EEFF-BB7A-4911-8AC2-B2914480165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2A359D1-A1C5-473F-AFCA-C92300299581}" type="datetimeFigureOut">
              <a:rPr lang="en-US" smtClean="0"/>
              <a:t>10/13/14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27EEFF-BB7A-4911-8AC2-B2914480165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A359D1-A1C5-473F-AFCA-C92300299581}" type="datetimeFigureOut">
              <a:rPr lang="en-US" smtClean="0"/>
              <a:t>10/13/14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27EEFF-BB7A-4911-8AC2-B2914480165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A359D1-A1C5-473F-AFCA-C92300299581}" type="datetimeFigureOut">
              <a:rPr lang="en-US" smtClean="0"/>
              <a:t>10/13/14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27EEFF-BB7A-4911-8AC2-B2914480165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A359D1-A1C5-473F-AFCA-C92300299581}" type="datetimeFigureOut">
              <a:rPr lang="en-US" smtClean="0"/>
              <a:t>10/13/14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7EEFF-BB7A-4911-8AC2-B29144801651}"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8610600"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A359D1-A1C5-473F-AFCA-C92300299581}" type="datetimeFigureOut">
              <a:rPr lang="en-US" smtClean="0"/>
              <a:t>10/13/14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5027EEFF-BB7A-4911-8AC2-B29144801651}"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dirty="0" smtClean="0"/>
              <a:t>Click to edit Master title style</a:t>
            </a:r>
            <a:endParaRPr lang="en-US" dirty="0"/>
          </a:p>
        </p:txBody>
      </p:sp>
      <p:sp>
        <p:nvSpPr>
          <p:cNvPr id="14" name="Rectangle 13"/>
          <p:cNvSpPr/>
          <p:nvPr userDrawn="1"/>
        </p:nvSpPr>
        <p:spPr>
          <a:xfrm>
            <a:off x="8822889" y="4846320"/>
            <a:ext cx="321111" cy="2011680"/>
          </a:xfrm>
          <a:prstGeom prst="rect">
            <a:avLst/>
          </a:prstGeom>
          <a:gradFill flip="none" rotWithShape="1">
            <a:gsLst>
              <a:gs pos="0">
                <a:srgbClr val="A32638">
                  <a:shade val="30000"/>
                  <a:satMod val="115000"/>
                </a:srgbClr>
              </a:gs>
              <a:gs pos="50000">
                <a:srgbClr val="A32638">
                  <a:shade val="67500"/>
                  <a:satMod val="115000"/>
                </a:srgbClr>
              </a:gs>
              <a:gs pos="100000">
                <a:srgbClr val="A32638">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8822889" y="365760"/>
            <a:ext cx="321111" cy="4480560"/>
          </a:xfrm>
          <a:prstGeom prst="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822889" y="0"/>
            <a:ext cx="318370" cy="3657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66800"/>
            <a:ext cx="7620000" cy="48006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648200" y="5867400"/>
            <a:ext cx="3429000" cy="304800"/>
          </a:xfrm>
          <a:prstGeom prst="rect">
            <a:avLst/>
          </a:prstGeom>
        </p:spPr>
        <p:txBody>
          <a:bodyPr vert="horz" lIns="91440" tIns="45720" rIns="91440" bIns="0" rtlCol="0" anchor="b"/>
          <a:lstStyle>
            <a:lvl1pPr algn="l">
              <a:defRPr sz="1000">
                <a:solidFill>
                  <a:schemeClr val="tx1"/>
                </a:solidFill>
              </a:defRPr>
            </a:lvl1pPr>
          </a:lstStyle>
          <a:p>
            <a:fld id="{C2A359D1-A1C5-473F-AFCA-C92300299581}" type="datetimeFigureOut">
              <a:rPr lang="en-US" smtClean="0"/>
              <a:t>10/13/14</a:t>
            </a:fld>
            <a:endParaRPr lang="en-US" dirty="0"/>
          </a:p>
        </p:txBody>
      </p:sp>
      <p:sp>
        <p:nvSpPr>
          <p:cNvPr id="5" name="Footer Placeholder 4"/>
          <p:cNvSpPr>
            <a:spLocks noGrp="1"/>
          </p:cNvSpPr>
          <p:nvPr>
            <p:ph type="ftr" sz="quarter" idx="3"/>
          </p:nvPr>
        </p:nvSpPr>
        <p:spPr>
          <a:xfrm>
            <a:off x="4648200" y="6172200"/>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7906702" y="5580698"/>
            <a:ext cx="1315721" cy="365125"/>
          </a:xfrm>
          <a:prstGeom prst="rect">
            <a:avLst/>
          </a:prstGeom>
        </p:spPr>
        <p:txBody>
          <a:bodyPr vert="horz" lIns="91440" tIns="45720" rIns="91440" bIns="45720" rtlCol="0" anchor="ctr"/>
          <a:lstStyle>
            <a:lvl1pPr algn="l">
              <a:defRPr sz="2400" b="1">
                <a:solidFill>
                  <a:schemeClr val="tx2"/>
                </a:solidFill>
              </a:defRPr>
            </a:lvl1pPr>
          </a:lstStyle>
          <a:p>
            <a:fld id="{5027EEFF-BB7A-4911-8AC2-B29144801651}" type="slidenum">
              <a:rPr lang="en-US" smtClean="0"/>
              <a:t>‹#›</a:t>
            </a:fld>
            <a:endParaRPr lang="en-US"/>
          </a:p>
        </p:txBody>
      </p:sp>
      <p:sp>
        <p:nvSpPr>
          <p:cNvPr id="9" name="Rectangle 8"/>
          <p:cNvSpPr/>
          <p:nvPr userDrawn="1"/>
        </p:nvSpPr>
        <p:spPr>
          <a:xfrm>
            <a:off x="1" y="6553200"/>
            <a:ext cx="9144000" cy="304800"/>
          </a:xfrm>
          <a:prstGeom prst="rect">
            <a:avLst/>
          </a:prstGeom>
          <a:gradFill flip="none" rotWithShape="1">
            <a:gsLst>
              <a:gs pos="0">
                <a:srgbClr val="A32638">
                  <a:shade val="30000"/>
                  <a:satMod val="115000"/>
                </a:srgbClr>
              </a:gs>
              <a:gs pos="50000">
                <a:srgbClr val="A32638">
                  <a:shade val="67500"/>
                  <a:satMod val="115000"/>
                </a:srgbClr>
              </a:gs>
              <a:gs pos="100000">
                <a:srgbClr val="A32638">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752" y="6137910"/>
            <a:ext cx="2125766" cy="274320"/>
          </a:xfrm>
          <a:prstGeom prst="rect">
            <a:avLst/>
          </a:prstGeom>
        </p:spPr>
      </p:pic>
      <p:sp>
        <p:nvSpPr>
          <p:cNvPr id="12" name="Rectangle 11"/>
          <p:cNvSpPr/>
          <p:nvPr userDrawn="1"/>
        </p:nvSpPr>
        <p:spPr>
          <a:xfrm>
            <a:off x="1" y="0"/>
            <a:ext cx="9144000" cy="457200"/>
          </a:xfrm>
          <a:prstGeom prst="rect">
            <a:avLst/>
          </a:prstGeom>
          <a:solidFill>
            <a:srgbClr val="A3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8625" y="0"/>
            <a:ext cx="7620000" cy="4572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spcBef>
          <a:spcPct val="0"/>
        </a:spcBef>
        <a:buNone/>
        <a:defRPr sz="2400" kern="1200" cap="none" spc="-60" baseline="0">
          <a:solidFill>
            <a:schemeClr val="bg1"/>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itchFamily="2" charset="2"/>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hyperlink" Target="file://localhost//upload.wikimedia.org/wikipedia/commons/8/8a/Long_tail.svg" TargetMode="External"/><Relationship Id="rId5" Type="http://schemas.openxmlformats.org/officeDocument/2006/relationships/image" Target="../media/image25.png"/><Relationship Id="rId6"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3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wmf"/></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7" Type="http://schemas.openxmlformats.org/officeDocument/2006/relationships/image" Target="../media/image18.jpeg"/><Relationship Id="rId8" Type="http://schemas.openxmlformats.org/officeDocument/2006/relationships/image" Target="../media/image19.jpe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13.tmp"/><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37.jpg"/><Relationship Id="rId1" Type="http://schemas.openxmlformats.org/officeDocument/2006/relationships/tags" Target="../tags/tag1.xml"/><Relationship Id="rId2"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tmp"/><Relationship Id="rId8" Type="http://schemas.openxmlformats.org/officeDocument/2006/relationships/image" Target="../media/image13.tmp"/><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7" Type="http://schemas.openxmlformats.org/officeDocument/2006/relationships/image" Target="../media/image18.jpeg"/><Relationship Id="rId8" Type="http://schemas.openxmlformats.org/officeDocument/2006/relationships/image" Target="../media/image19.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1.tmp"/><Relationship Id="rId4" Type="http://schemas.openxmlformats.org/officeDocument/2006/relationships/image" Target="../media/image22.tmp"/><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User Generated Content and Crowdsourcing</a:t>
            </a:r>
            <a:endParaRPr lang="en-US" dirty="0"/>
          </a:p>
        </p:txBody>
      </p:sp>
      <p:sp>
        <p:nvSpPr>
          <p:cNvPr id="3" name="Subtitle 2"/>
          <p:cNvSpPr>
            <a:spLocks noGrp="1"/>
          </p:cNvSpPr>
          <p:nvPr>
            <p:ph type="subTitle" idx="1"/>
          </p:nvPr>
        </p:nvSpPr>
        <p:spPr/>
        <p:txBody>
          <a:bodyPr>
            <a:normAutofit/>
          </a:bodyPr>
          <a:lstStyle/>
          <a:p>
            <a:r>
              <a:rPr lang="en-US" dirty="0" smtClean="0">
                <a:solidFill>
                  <a:srgbClr val="000000"/>
                </a:solidFill>
              </a:rPr>
              <a:t>MIS5801Sunil </a:t>
            </a:r>
            <a:r>
              <a:rPr lang="en-US" smtClean="0">
                <a:solidFill>
                  <a:srgbClr val="000000"/>
                </a:solidFill>
              </a:rPr>
              <a:t>Wattal </a:t>
            </a:r>
            <a:endParaRPr lang="en-US" sz="2600" dirty="0">
              <a:solidFill>
                <a:srgbClr val="000000"/>
              </a:solidFill>
            </a:endParaRPr>
          </a:p>
        </p:txBody>
      </p:sp>
      <p:sp>
        <p:nvSpPr>
          <p:cNvPr id="4" name="TextBox 3"/>
          <p:cNvSpPr txBox="1"/>
          <p:nvPr/>
        </p:nvSpPr>
        <p:spPr>
          <a:xfrm>
            <a:off x="2893699" y="6550223"/>
            <a:ext cx="6250301"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i="1" dirty="0" smtClean="0">
                <a:solidFill>
                  <a:schemeClr val="bg1"/>
                </a:solidFill>
              </a:rPr>
              <a:t>Adapted from material by </a:t>
            </a:r>
            <a:r>
              <a:rPr lang="en-US" sz="1400" i="1" dirty="0" err="1" smtClean="0">
                <a:solidFill>
                  <a:schemeClr val="bg1"/>
                </a:solidFill>
              </a:rPr>
              <a:t>Munir</a:t>
            </a:r>
            <a:r>
              <a:rPr lang="en-US" sz="1400" i="1" dirty="0" smtClean="0">
                <a:solidFill>
                  <a:schemeClr val="bg1"/>
                </a:solidFill>
              </a:rPr>
              <a:t> </a:t>
            </a:r>
            <a:r>
              <a:rPr lang="en-US" sz="1400" i="1" dirty="0" err="1" smtClean="0">
                <a:solidFill>
                  <a:schemeClr val="bg1"/>
                </a:solidFill>
              </a:rPr>
              <a:t>Mandviwalla</a:t>
            </a:r>
            <a:r>
              <a:rPr lang="en-US" sz="1400" i="1" dirty="0" smtClean="0">
                <a:solidFill>
                  <a:schemeClr val="bg1"/>
                </a:solidFill>
              </a:rPr>
              <a:t>, Steven L. Johnson, and  David </a:t>
            </a:r>
            <a:r>
              <a:rPr lang="en-US" sz="1400" i="1" dirty="0" err="1" smtClean="0">
                <a:solidFill>
                  <a:schemeClr val="bg1"/>
                </a:solidFill>
              </a:rPr>
              <a:t>Schuff</a:t>
            </a:r>
            <a:endParaRPr lang="en-US" sz="1400" i="1" dirty="0">
              <a:solidFill>
                <a:schemeClr val="bg1"/>
              </a:solidFill>
            </a:endParaRPr>
          </a:p>
        </p:txBody>
      </p:sp>
    </p:spTree>
    <p:extLst>
      <p:ext uri="{BB962C8B-B14F-4D97-AF65-F5344CB8AC3E}">
        <p14:creationId xmlns:p14="http://schemas.microsoft.com/office/powerpoint/2010/main" val="35954555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pattFill prst="ltVert">
          <a:fgClr>
            <a:schemeClr val="accent3">
              <a:lumMod val="20000"/>
              <a:lumOff val="80000"/>
            </a:schemeClr>
          </a:fgClr>
          <a:bgClr>
            <a:schemeClr val="accent3">
              <a:lumMod val="50000"/>
            </a:schemeClr>
          </a:bgClr>
        </a:pattFill>
        <a:effectLst/>
      </p:bgPr>
    </p:bg>
    <p:spTree>
      <p:nvGrpSpPr>
        <p:cNvPr id="1" name=""/>
        <p:cNvGrpSpPr/>
        <p:nvPr/>
      </p:nvGrpSpPr>
      <p:grpSpPr>
        <a:xfrm>
          <a:off x="0" y="0"/>
          <a:ext cx="0" cy="0"/>
          <a:chOff x="0" y="0"/>
          <a:chExt cx="0" cy="0"/>
        </a:xfrm>
      </p:grpSpPr>
      <p:sp>
        <p:nvSpPr>
          <p:cNvPr id="5" name="Title 2"/>
          <p:cNvSpPr txBox="1">
            <a:spLocks/>
          </p:cNvSpPr>
          <p:nvPr/>
        </p:nvSpPr>
        <p:spPr>
          <a:xfrm>
            <a:off x="6138610" y="6119336"/>
            <a:ext cx="3005390" cy="738664"/>
          </a:xfrm>
          <a:prstGeom prst="rect">
            <a:avLst/>
          </a:prstGeom>
        </p:spPr>
        <p:style>
          <a:lnRef idx="0">
            <a:scrgbClr r="0" g="0" b="0"/>
          </a:lnRef>
          <a:fillRef idx="1003">
            <a:schemeClr val="dk2"/>
          </a:fillRef>
          <a:effectRef idx="0">
            <a:scrgbClr r="0" g="0" b="0"/>
          </a:effectRef>
          <a:fontRef idx="major"/>
        </p:style>
        <p:txBody>
          <a:bodyPr wrap="square" lIns="182880" tIns="182880" rIns="182880" bIns="182880" anchor="t" anchorCtr="1">
            <a:spAutoFit/>
          </a:bodyPr>
          <a:lstStyle>
            <a:lvl1pPr algn="l" defTabSz="914400" rtl="0" eaLnBrk="1" latinLnBrk="0" hangingPunct="1">
              <a:spcBef>
                <a:spcPct val="0"/>
              </a:spcBef>
              <a:buNone/>
              <a:defRPr sz="2400" kern="1200" cap="none" spc="-60" baseline="0">
                <a:solidFill>
                  <a:schemeClr val="bg1"/>
                </a:solidFill>
                <a:latin typeface="+mj-lt"/>
                <a:ea typeface="+mj-ea"/>
                <a:cs typeface="+mj-cs"/>
              </a:defRPr>
            </a:lvl1pPr>
          </a:lstStyle>
          <a:p>
            <a:r>
              <a:rPr lang="en-US" dirty="0"/>
              <a:t>MINE AND DECIDE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138610" cy="6858000"/>
          </a:xfrm>
          <a:prstGeom prst="rect">
            <a:avLst/>
          </a:prstGeom>
        </p:spPr>
      </p:pic>
    </p:spTree>
    <p:extLst>
      <p:ext uri="{BB962C8B-B14F-4D97-AF65-F5344CB8AC3E}">
        <p14:creationId xmlns:p14="http://schemas.microsoft.com/office/powerpoint/2010/main" val="3790286175"/>
      </p:ext>
    </p:extLst>
  </p:cSld>
  <p:clrMapOvr>
    <a:masterClrMapping/>
  </p:clrMapOvr>
  <mc:AlternateContent xmlns:mc="http://schemas.openxmlformats.org/markup-compatibility/2006" xmlns:p14="http://schemas.microsoft.com/office/powerpoint/2010/main">
    <mc:Choice Requires="p14">
      <p:transition spd="slow" p14:dur="175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MINE AND DECIDE</a:t>
            </a:r>
            <a:endParaRPr lang="en-US" dirty="0"/>
          </a:p>
        </p:txBody>
      </p:sp>
      <p:sp>
        <p:nvSpPr>
          <p:cNvPr id="5" name="Rectangle 4"/>
          <p:cNvSpPr/>
          <p:nvPr/>
        </p:nvSpPr>
        <p:spPr>
          <a:xfrm>
            <a:off x="4572000" y="457200"/>
            <a:ext cx="4572000" cy="369332"/>
          </a:xfrm>
          <a:prstGeom prst="rect">
            <a:avLst/>
          </a:prstGeom>
          <a:solidFill>
            <a:schemeClr val="tx1"/>
          </a:solidFill>
        </p:spPr>
        <p:txBody>
          <a:bodyPr>
            <a:spAutoFit/>
          </a:bodyPr>
          <a:lstStyle/>
          <a:p>
            <a:pPr lvl="0"/>
            <a:r>
              <a:rPr lang="en-US" dirty="0" smtClean="0">
                <a:solidFill>
                  <a:schemeClr val="bg1"/>
                </a:solidFill>
              </a:rPr>
              <a:t>Text | Membership | </a:t>
            </a:r>
            <a:r>
              <a:rPr lang="en-US" dirty="0">
                <a:solidFill>
                  <a:schemeClr val="bg1"/>
                </a:solidFill>
              </a:rPr>
              <a:t>Demographics | Friends </a:t>
            </a:r>
            <a:endParaRPr lang="en-US" dirty="0" smtClean="0">
              <a:solidFill>
                <a:schemeClr val="bg1"/>
              </a:solidFill>
            </a:endParaRPr>
          </a:p>
        </p:txBody>
      </p:sp>
      <p:grpSp>
        <p:nvGrpSpPr>
          <p:cNvPr id="6" name="Group 5"/>
          <p:cNvGrpSpPr/>
          <p:nvPr/>
        </p:nvGrpSpPr>
        <p:grpSpPr>
          <a:xfrm>
            <a:off x="304800" y="914401"/>
            <a:ext cx="4110146" cy="2515491"/>
            <a:chOff x="309454" y="1002268"/>
            <a:chExt cx="3962400" cy="2812945"/>
          </a:xfrm>
        </p:grpSpPr>
        <p:sp>
          <p:nvSpPr>
            <p:cNvPr id="7" name="Rectangle 6"/>
            <p:cNvSpPr/>
            <p:nvPr/>
          </p:nvSpPr>
          <p:spPr>
            <a:xfrm>
              <a:off x="309454" y="1371600"/>
              <a:ext cx="3962400" cy="2443613"/>
            </a:xfrm>
            <a:prstGeom prst="rect">
              <a:avLst/>
            </a:prstGeom>
            <a:solidFill>
              <a:schemeClr val="accent2">
                <a:lumMod val="40000"/>
                <a:lumOff val="60000"/>
              </a:schemeClr>
            </a:solidFill>
          </p:spPr>
          <p:txBody>
            <a:bodyPr wrap="square">
              <a:spAutoFit/>
            </a:bodyPr>
            <a:lstStyle/>
            <a:p>
              <a:pPr marL="342900" indent="-342900">
                <a:spcBef>
                  <a:spcPts val="600"/>
                </a:spcBef>
                <a:buFont typeface="+mj-lt"/>
                <a:buAutoNum type="arabicPeriod"/>
              </a:pPr>
              <a:r>
                <a:rPr lang="en-US" b="1" dirty="0" smtClean="0"/>
                <a:t>Structured vs. Unstructured </a:t>
              </a:r>
              <a:r>
                <a:rPr lang="en-US" b="1" dirty="0"/>
                <a:t>data </a:t>
              </a:r>
              <a:r>
                <a:rPr lang="en-US" dirty="0" smtClean="0"/>
                <a:t>Search | Taxonomy | Algorithms</a:t>
              </a:r>
              <a:br>
                <a:rPr lang="en-US" dirty="0" smtClean="0"/>
              </a:br>
              <a:r>
                <a:rPr lang="en-US" dirty="0" smtClean="0"/>
                <a:t>Visualizations | Types</a:t>
              </a:r>
              <a:endParaRPr lang="en-US" dirty="0"/>
            </a:p>
            <a:p>
              <a:pPr marL="342900" lvl="0" indent="-342900">
                <a:spcBef>
                  <a:spcPts val="600"/>
                </a:spcBef>
                <a:buFont typeface="+mj-lt"/>
                <a:buAutoNum type="arabicPeriod"/>
              </a:pPr>
              <a:r>
                <a:rPr lang="en-US" b="1" dirty="0" smtClean="0"/>
                <a:t>Big data: </a:t>
              </a:r>
              <a:r>
                <a:rPr lang="en-US" dirty="0" smtClean="0"/>
                <a:t>Velocity | Variety | Volume</a:t>
              </a:r>
            </a:p>
            <a:p>
              <a:pPr marL="342900" lvl="0" indent="-342900">
                <a:spcBef>
                  <a:spcPts val="600"/>
                </a:spcBef>
                <a:buFont typeface="+mj-lt"/>
                <a:buAutoNum type="arabicPeriod"/>
              </a:pPr>
              <a:r>
                <a:rPr lang="en-US" dirty="0" smtClean="0"/>
                <a:t>Engines</a:t>
              </a:r>
            </a:p>
            <a:p>
              <a:pPr marL="800100" lvl="1" indent="-342900">
                <a:buFont typeface="+mj-lt"/>
                <a:buAutoNum type="alphaUcPeriod"/>
              </a:pPr>
              <a:r>
                <a:rPr lang="en-US" b="1" dirty="0"/>
                <a:t>Power distribution</a:t>
              </a:r>
            </a:p>
            <a:p>
              <a:pPr marL="800100" lvl="1" indent="-342900">
                <a:buFont typeface="+mj-lt"/>
                <a:buAutoNum type="alphaUcPeriod"/>
              </a:pPr>
              <a:r>
                <a:rPr lang="en-US" dirty="0" smtClean="0"/>
                <a:t>Social network analysis</a:t>
              </a:r>
            </a:p>
          </p:txBody>
        </p:sp>
        <p:sp>
          <p:nvSpPr>
            <p:cNvPr id="8" name="Rectangle 7"/>
            <p:cNvSpPr/>
            <p:nvPr/>
          </p:nvSpPr>
          <p:spPr>
            <a:xfrm>
              <a:off x="309454" y="1002268"/>
              <a:ext cx="3962400" cy="369332"/>
            </a:xfrm>
            <a:prstGeom prst="rect">
              <a:avLst/>
            </a:prstGeom>
            <a:solidFill>
              <a:srgbClr val="A32638"/>
            </a:solidFill>
          </p:spPr>
          <p:txBody>
            <a:bodyPr wrap="square">
              <a:spAutoFit/>
            </a:bodyPr>
            <a:lstStyle/>
            <a:p>
              <a:pPr lvl="0"/>
              <a:r>
                <a:rPr lang="en-US" dirty="0" smtClean="0">
                  <a:solidFill>
                    <a:schemeClr val="bg1"/>
                  </a:solidFill>
                </a:rPr>
                <a:t>CONCEPTS</a:t>
              </a:r>
            </a:p>
          </p:txBody>
        </p:sp>
      </p:grpSp>
      <p:grpSp>
        <p:nvGrpSpPr>
          <p:cNvPr id="9" name="Group 8"/>
          <p:cNvGrpSpPr/>
          <p:nvPr/>
        </p:nvGrpSpPr>
        <p:grpSpPr>
          <a:xfrm>
            <a:off x="4800600" y="914400"/>
            <a:ext cx="3962400" cy="1446550"/>
            <a:chOff x="309454" y="1002268"/>
            <a:chExt cx="3962400" cy="1446550"/>
          </a:xfrm>
        </p:grpSpPr>
        <p:sp>
          <p:nvSpPr>
            <p:cNvPr id="10" name="Rectangle 9"/>
            <p:cNvSpPr/>
            <p:nvPr/>
          </p:nvSpPr>
          <p:spPr>
            <a:xfrm>
              <a:off x="309454" y="1371600"/>
              <a:ext cx="3962400" cy="1077218"/>
            </a:xfrm>
            <a:prstGeom prst="rect">
              <a:avLst/>
            </a:prstGeom>
            <a:solidFill>
              <a:schemeClr val="bg2">
                <a:lumMod val="40000"/>
                <a:lumOff val="60000"/>
              </a:schemeClr>
            </a:solidFill>
          </p:spPr>
          <p:txBody>
            <a:bodyPr wrap="square">
              <a:spAutoFit/>
            </a:bodyPr>
            <a:lstStyle/>
            <a:p>
              <a:pPr marL="342900" lvl="0" indent="-342900">
                <a:buFont typeface="+mj-lt"/>
                <a:buAutoNum type="arabicPeriod"/>
              </a:pPr>
              <a:r>
                <a:rPr lang="en-US" b="1" dirty="0" smtClean="0"/>
                <a:t>Enterprise BI + Social</a:t>
              </a:r>
            </a:p>
            <a:p>
              <a:pPr marL="342900" indent="-342900">
                <a:spcBef>
                  <a:spcPts val="600"/>
                </a:spcBef>
                <a:buFont typeface="+mj-lt"/>
                <a:buAutoNum type="arabicPeriod"/>
              </a:pPr>
              <a:r>
                <a:rPr lang="en-US" dirty="0"/>
                <a:t>Universities </a:t>
              </a:r>
              <a:r>
                <a:rPr lang="en-US" dirty="0" smtClean="0"/>
                <a:t>and Analytics</a:t>
              </a:r>
              <a:endParaRPr lang="en-US" dirty="0"/>
            </a:p>
            <a:p>
              <a:pPr marL="342900" indent="-342900">
                <a:spcBef>
                  <a:spcPts val="600"/>
                </a:spcBef>
                <a:buFont typeface="+mj-lt"/>
                <a:buAutoNum type="arabicPeriod"/>
              </a:pPr>
              <a:r>
                <a:rPr lang="en-US" dirty="0"/>
                <a:t>Data warehousing</a:t>
              </a:r>
            </a:p>
          </p:txBody>
        </p:sp>
        <p:sp>
          <p:nvSpPr>
            <p:cNvPr id="11" name="Rectangle 10"/>
            <p:cNvSpPr/>
            <p:nvPr/>
          </p:nvSpPr>
          <p:spPr>
            <a:xfrm>
              <a:off x="309454" y="1002268"/>
              <a:ext cx="3962400" cy="369332"/>
            </a:xfrm>
            <a:prstGeom prst="rect">
              <a:avLst/>
            </a:prstGeom>
            <a:solidFill>
              <a:srgbClr val="A32638"/>
            </a:solidFill>
          </p:spPr>
          <p:txBody>
            <a:bodyPr wrap="square">
              <a:spAutoFit/>
            </a:bodyPr>
            <a:lstStyle/>
            <a:p>
              <a:pPr lvl="0"/>
              <a:r>
                <a:rPr lang="en-US" dirty="0" smtClean="0">
                  <a:solidFill>
                    <a:schemeClr val="bg1"/>
                  </a:solidFill>
                </a:rPr>
                <a:t>STRATEGIES</a:t>
              </a:r>
            </a:p>
          </p:txBody>
        </p:sp>
      </p:grpSp>
      <p:grpSp>
        <p:nvGrpSpPr>
          <p:cNvPr id="12" name="Group 11"/>
          <p:cNvGrpSpPr/>
          <p:nvPr/>
        </p:nvGrpSpPr>
        <p:grpSpPr>
          <a:xfrm>
            <a:off x="4791075" y="3584138"/>
            <a:ext cx="3962400" cy="1015663"/>
            <a:chOff x="309454" y="1002268"/>
            <a:chExt cx="3962400" cy="1015663"/>
          </a:xfrm>
        </p:grpSpPr>
        <p:sp>
          <p:nvSpPr>
            <p:cNvPr id="13" name="Rectangle 12"/>
            <p:cNvSpPr/>
            <p:nvPr/>
          </p:nvSpPr>
          <p:spPr>
            <a:xfrm>
              <a:off x="309454" y="1371600"/>
              <a:ext cx="3962400" cy="646331"/>
            </a:xfrm>
            <a:prstGeom prst="rect">
              <a:avLst/>
            </a:prstGeom>
            <a:solidFill>
              <a:schemeClr val="tx1"/>
            </a:solidFill>
          </p:spPr>
          <p:txBody>
            <a:bodyPr wrap="square">
              <a:spAutoFit/>
            </a:bodyPr>
            <a:lstStyle/>
            <a:p>
              <a:pPr lvl="0"/>
              <a:r>
                <a:rPr lang="en-US" dirty="0" smtClean="0">
                  <a:solidFill>
                    <a:schemeClr val="bg1"/>
                  </a:solidFill>
                </a:rPr>
                <a:t>Which topic should you invest in first (and which should be deferred)?</a:t>
              </a:r>
              <a:endParaRPr lang="en-US" dirty="0">
                <a:solidFill>
                  <a:schemeClr val="bg1"/>
                </a:solidFill>
              </a:endParaRPr>
            </a:p>
          </p:txBody>
        </p:sp>
        <p:sp>
          <p:nvSpPr>
            <p:cNvPr id="14" name="Rectangle 13"/>
            <p:cNvSpPr/>
            <p:nvPr/>
          </p:nvSpPr>
          <p:spPr>
            <a:xfrm>
              <a:off x="309454" y="1002268"/>
              <a:ext cx="3962400" cy="369332"/>
            </a:xfrm>
            <a:prstGeom prst="rect">
              <a:avLst/>
            </a:prstGeom>
            <a:solidFill>
              <a:srgbClr val="A32638"/>
            </a:solidFill>
          </p:spPr>
          <p:txBody>
            <a:bodyPr wrap="square">
              <a:spAutoFit/>
            </a:bodyPr>
            <a:lstStyle/>
            <a:p>
              <a:pPr lvl="0"/>
              <a:r>
                <a:rPr lang="en-US" dirty="0" smtClean="0">
                  <a:solidFill>
                    <a:schemeClr val="bg1"/>
                  </a:solidFill>
                </a:rPr>
                <a:t>KEY QUESTION</a:t>
              </a:r>
            </a:p>
          </p:txBody>
        </p:sp>
      </p:grpSp>
      <p:grpSp>
        <p:nvGrpSpPr>
          <p:cNvPr id="18" name="Group 17"/>
          <p:cNvGrpSpPr/>
          <p:nvPr/>
        </p:nvGrpSpPr>
        <p:grpSpPr>
          <a:xfrm>
            <a:off x="304800" y="3584138"/>
            <a:ext cx="4114800" cy="1446550"/>
            <a:chOff x="309454" y="1002268"/>
            <a:chExt cx="3962400" cy="1446550"/>
          </a:xfrm>
        </p:grpSpPr>
        <p:sp>
          <p:nvSpPr>
            <p:cNvPr id="19" name="Rectangle 18"/>
            <p:cNvSpPr/>
            <p:nvPr/>
          </p:nvSpPr>
          <p:spPr>
            <a:xfrm>
              <a:off x="309454" y="1371600"/>
              <a:ext cx="3962400" cy="1077218"/>
            </a:xfrm>
            <a:prstGeom prst="rect">
              <a:avLst/>
            </a:prstGeom>
            <a:solidFill>
              <a:schemeClr val="accent4"/>
            </a:solidFill>
          </p:spPr>
          <p:txBody>
            <a:bodyPr wrap="square">
              <a:spAutoFit/>
            </a:bodyPr>
            <a:lstStyle/>
            <a:p>
              <a:pPr marL="342900" lvl="0" indent="-342900">
                <a:buFont typeface="+mj-lt"/>
                <a:buAutoNum type="arabicPeriod"/>
              </a:pPr>
              <a:r>
                <a:rPr lang="en-US" dirty="0" smtClean="0"/>
                <a:t>Data: Quality | Reliability | Size</a:t>
              </a:r>
            </a:p>
            <a:p>
              <a:pPr marL="342900" lvl="0" indent="-342900">
                <a:spcBef>
                  <a:spcPts val="600"/>
                </a:spcBef>
                <a:buFont typeface="+mj-lt"/>
                <a:buAutoNum type="arabicPeriod"/>
              </a:pPr>
              <a:r>
                <a:rPr lang="en-US" dirty="0" smtClean="0"/>
                <a:t>Regulations</a:t>
              </a:r>
            </a:p>
            <a:p>
              <a:pPr marL="342900" lvl="0" indent="-342900">
                <a:spcBef>
                  <a:spcPts val="600"/>
                </a:spcBef>
                <a:buFont typeface="+mj-lt"/>
                <a:buAutoNum type="arabicPeriod"/>
              </a:pPr>
              <a:r>
                <a:rPr lang="en-US" b="1" dirty="0" smtClean="0"/>
                <a:t>Causality and large data sets</a:t>
              </a:r>
            </a:p>
          </p:txBody>
        </p:sp>
        <p:sp>
          <p:nvSpPr>
            <p:cNvPr id="20" name="Rectangle 19"/>
            <p:cNvSpPr/>
            <p:nvPr/>
          </p:nvSpPr>
          <p:spPr>
            <a:xfrm>
              <a:off x="309454" y="1002268"/>
              <a:ext cx="3962400" cy="369332"/>
            </a:xfrm>
            <a:prstGeom prst="rect">
              <a:avLst/>
            </a:prstGeom>
            <a:solidFill>
              <a:srgbClr val="A32638"/>
            </a:solidFill>
          </p:spPr>
          <p:txBody>
            <a:bodyPr wrap="square">
              <a:spAutoFit/>
            </a:bodyPr>
            <a:lstStyle/>
            <a:p>
              <a:pPr lvl="0"/>
              <a:r>
                <a:rPr lang="en-US" dirty="0" smtClean="0">
                  <a:solidFill>
                    <a:schemeClr val="bg1"/>
                  </a:solidFill>
                </a:rPr>
                <a:t>RISKS</a:t>
              </a:r>
            </a:p>
          </p:txBody>
        </p:sp>
      </p:grpSp>
      <p:pic>
        <p:nvPicPr>
          <p:cNvPr id="21" name="Picture 2"/>
          <p:cNvPicPr>
            <a:picLocks noChangeAspect="1" noChangeArrowheads="1"/>
          </p:cNvPicPr>
          <p:nvPr/>
        </p:nvPicPr>
        <p:blipFill>
          <a:blip r:embed="rId3" cstate="print"/>
          <a:srcRect/>
          <a:stretch>
            <a:fillRect/>
          </a:stretch>
        </p:blipFill>
        <p:spPr bwMode="auto">
          <a:xfrm>
            <a:off x="4800600" y="2515492"/>
            <a:ext cx="2960915" cy="9144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026" name="Picture 2" descr="File:Long tail.sv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600" y="4492079"/>
            <a:ext cx="3165233" cy="164592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4876800" y="6226968"/>
            <a:ext cx="3437864" cy="184666"/>
          </a:xfrm>
          <a:prstGeom prst="rect">
            <a:avLst/>
          </a:prstGeom>
          <a:noFill/>
        </p:spPr>
        <p:txBody>
          <a:bodyPr wrap="none" lIns="0" tIns="0" rIns="0" bIns="0" rtlCol="0" anchor="ctr" anchorCtr="1">
            <a:spAutoFit/>
          </a:bodyPr>
          <a:lstStyle/>
          <a:p>
            <a:r>
              <a:rPr lang="en-US" sz="1200" dirty="0" smtClean="0"/>
              <a:t>Source</a:t>
            </a:r>
            <a:r>
              <a:rPr lang="en-US" sz="1200" dirty="0"/>
              <a:t>: http://en.wikipedia.org/wiki/File:Long_tail.svg)</a:t>
            </a:r>
          </a:p>
        </p:txBody>
      </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15200" y="1310640"/>
            <a:ext cx="487680" cy="365760"/>
          </a:xfrm>
          <a:prstGeom prst="rect">
            <a:avLst/>
          </a:prstGeom>
          <a:noFill/>
          <a:ln>
            <a:noFill/>
          </a:ln>
          <a:scene3d>
            <a:camera prst="orthographicFront"/>
            <a:lightRig rig="threePt" dir="t"/>
          </a:scene3d>
          <a:sp3d>
            <a:bevelT/>
          </a:sp3d>
        </p:spPr>
      </p:pic>
    </p:spTree>
    <p:extLst>
      <p:ext uri="{BB962C8B-B14F-4D97-AF65-F5344CB8AC3E}">
        <p14:creationId xmlns:p14="http://schemas.microsoft.com/office/powerpoint/2010/main" val="33221574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706" r="7361"/>
          <a:stretch/>
        </p:blipFill>
        <p:spPr>
          <a:xfrm>
            <a:off x="0" y="0"/>
            <a:ext cx="9144000" cy="6858000"/>
          </a:xfrm>
          <a:prstGeom prst="rect">
            <a:avLst/>
          </a:prstGeom>
        </p:spPr>
      </p:pic>
      <p:sp>
        <p:nvSpPr>
          <p:cNvPr id="5" name="Title 2"/>
          <p:cNvSpPr txBox="1">
            <a:spLocks/>
          </p:cNvSpPr>
          <p:nvPr/>
        </p:nvSpPr>
        <p:spPr>
          <a:xfrm>
            <a:off x="6019800" y="6119336"/>
            <a:ext cx="3124200" cy="738664"/>
          </a:xfrm>
          <a:prstGeom prst="rect">
            <a:avLst/>
          </a:prstGeom>
        </p:spPr>
        <p:style>
          <a:lnRef idx="0">
            <a:scrgbClr r="0" g="0" b="0"/>
          </a:lnRef>
          <a:fillRef idx="1003">
            <a:schemeClr val="dk2"/>
          </a:fillRef>
          <a:effectRef idx="0">
            <a:scrgbClr r="0" g="0" b="0"/>
          </a:effectRef>
          <a:fontRef idx="major"/>
        </p:style>
        <p:txBody>
          <a:bodyPr wrap="square" lIns="182880" tIns="182880" rIns="182880" bIns="182880" anchor="t" anchorCtr="1">
            <a:spAutoFit/>
          </a:bodyPr>
          <a:lstStyle>
            <a:lvl1pPr algn="l" defTabSz="914400" rtl="0" eaLnBrk="1" latinLnBrk="0" hangingPunct="1">
              <a:spcBef>
                <a:spcPct val="0"/>
              </a:spcBef>
              <a:buNone/>
              <a:defRPr sz="2400" kern="1200" cap="none" spc="-60" baseline="0">
                <a:solidFill>
                  <a:schemeClr val="bg1"/>
                </a:solidFill>
                <a:latin typeface="+mj-lt"/>
                <a:ea typeface="+mj-ea"/>
                <a:cs typeface="+mj-cs"/>
              </a:defRPr>
            </a:lvl1pPr>
          </a:lstStyle>
          <a:p>
            <a:r>
              <a:rPr lang="en-US" dirty="0"/>
              <a:t>CONVERSE AND SHARE</a:t>
            </a:r>
          </a:p>
        </p:txBody>
      </p:sp>
    </p:spTree>
    <p:extLst>
      <p:ext uri="{BB962C8B-B14F-4D97-AF65-F5344CB8AC3E}">
        <p14:creationId xmlns:p14="http://schemas.microsoft.com/office/powerpoint/2010/main" val="132518037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CONVERSE AND SHARE</a:t>
            </a:r>
            <a:endParaRPr lang="en-US" dirty="0"/>
          </a:p>
        </p:txBody>
      </p:sp>
      <p:sp>
        <p:nvSpPr>
          <p:cNvPr id="7" name="Rectangle 6"/>
          <p:cNvSpPr/>
          <p:nvPr/>
        </p:nvSpPr>
        <p:spPr>
          <a:xfrm>
            <a:off x="4572000" y="457200"/>
            <a:ext cx="4572000" cy="369332"/>
          </a:xfrm>
          <a:prstGeom prst="rect">
            <a:avLst/>
          </a:prstGeom>
          <a:solidFill>
            <a:schemeClr val="tx1"/>
          </a:solidFill>
        </p:spPr>
        <p:txBody>
          <a:bodyPr>
            <a:spAutoFit/>
          </a:bodyPr>
          <a:lstStyle/>
          <a:p>
            <a:pPr lvl="0"/>
            <a:r>
              <a:rPr lang="en-US" dirty="0" smtClean="0">
                <a:solidFill>
                  <a:schemeClr val="bg1"/>
                </a:solidFill>
              </a:rPr>
              <a:t>Networks | Knowledge | Ideas | Community</a:t>
            </a:r>
          </a:p>
        </p:txBody>
      </p:sp>
      <p:grpSp>
        <p:nvGrpSpPr>
          <p:cNvPr id="5" name="Group 4"/>
          <p:cNvGrpSpPr/>
          <p:nvPr/>
        </p:nvGrpSpPr>
        <p:grpSpPr>
          <a:xfrm>
            <a:off x="309454" y="1066800"/>
            <a:ext cx="4262546" cy="2831545"/>
            <a:chOff x="309454" y="1002268"/>
            <a:chExt cx="3962400" cy="2831545"/>
          </a:xfrm>
        </p:grpSpPr>
        <p:sp>
          <p:nvSpPr>
            <p:cNvPr id="6" name="Rectangle 5"/>
            <p:cNvSpPr/>
            <p:nvPr/>
          </p:nvSpPr>
          <p:spPr>
            <a:xfrm>
              <a:off x="309454" y="1371600"/>
              <a:ext cx="3962400" cy="2462213"/>
            </a:xfrm>
            <a:prstGeom prst="rect">
              <a:avLst/>
            </a:prstGeom>
            <a:solidFill>
              <a:schemeClr val="accent2">
                <a:lumMod val="40000"/>
                <a:lumOff val="60000"/>
              </a:schemeClr>
            </a:solidFill>
          </p:spPr>
          <p:txBody>
            <a:bodyPr wrap="square">
              <a:spAutoFit/>
            </a:bodyPr>
            <a:lstStyle/>
            <a:p>
              <a:pPr marL="342900" lvl="0" indent="-342900">
                <a:buFont typeface="+mj-lt"/>
                <a:buAutoNum type="arabicPeriod"/>
              </a:pPr>
              <a:r>
                <a:rPr lang="en-US" b="1" dirty="0" smtClean="0"/>
                <a:t>Many-to-many</a:t>
              </a:r>
              <a:r>
                <a:rPr lang="en-US" dirty="0" smtClean="0"/>
                <a:t/>
              </a:r>
              <a:br>
                <a:rPr lang="en-US" dirty="0" smtClean="0"/>
              </a:br>
              <a:r>
                <a:rPr lang="en-US" dirty="0" smtClean="0"/>
                <a:t>Speed | Formality | Control</a:t>
              </a:r>
            </a:p>
            <a:p>
              <a:pPr marL="342900" lvl="0" indent="-342900">
                <a:spcBef>
                  <a:spcPts val="600"/>
                </a:spcBef>
                <a:buFont typeface="+mj-lt"/>
                <a:buAutoNum type="arabicPeriod"/>
              </a:pPr>
              <a:r>
                <a:rPr lang="en-US" b="1" dirty="0" smtClean="0"/>
                <a:t>Community</a:t>
              </a:r>
              <a:r>
                <a:rPr lang="en-US" dirty="0" smtClean="0"/>
                <a:t/>
              </a:r>
              <a:br>
                <a:rPr lang="en-US" dirty="0" smtClean="0"/>
              </a:br>
              <a:r>
                <a:rPr lang="en-US" dirty="0" smtClean="0"/>
                <a:t>Stages | Light vs. full</a:t>
              </a:r>
            </a:p>
            <a:p>
              <a:pPr marL="342900" lvl="0" indent="-342900">
                <a:spcBef>
                  <a:spcPts val="600"/>
                </a:spcBef>
                <a:buFont typeface="+mj-lt"/>
                <a:buAutoNum type="arabicPeriod"/>
              </a:pPr>
              <a:r>
                <a:rPr lang="en-US" dirty="0" smtClean="0"/>
                <a:t>Engines</a:t>
              </a:r>
            </a:p>
            <a:p>
              <a:pPr marL="800100" lvl="1" indent="-342900">
                <a:buFont typeface="+mj-lt"/>
                <a:buAutoNum type="alphaUcPeriod"/>
              </a:pPr>
              <a:r>
                <a:rPr lang="en-US" dirty="0"/>
                <a:t>User generated content</a:t>
              </a:r>
            </a:p>
            <a:p>
              <a:pPr marL="800100" lvl="1" indent="-342900">
                <a:buFont typeface="+mj-lt"/>
                <a:buAutoNum type="alphaUcPeriod"/>
              </a:pPr>
              <a:r>
                <a:rPr lang="en-US" b="1" dirty="0" smtClean="0"/>
                <a:t>Network effects</a:t>
              </a:r>
            </a:p>
            <a:p>
              <a:pPr marL="800100" lvl="1" indent="-342900">
                <a:buFont typeface="+mj-lt"/>
                <a:buAutoNum type="alphaUcPeriod"/>
              </a:pPr>
              <a:r>
                <a:rPr lang="en-US" dirty="0" smtClean="0"/>
                <a:t>Social capital</a:t>
              </a:r>
              <a:endParaRPr lang="en-US" dirty="0"/>
            </a:p>
          </p:txBody>
        </p:sp>
        <p:sp>
          <p:nvSpPr>
            <p:cNvPr id="8" name="Rectangle 7"/>
            <p:cNvSpPr/>
            <p:nvPr/>
          </p:nvSpPr>
          <p:spPr>
            <a:xfrm>
              <a:off x="309454" y="1002268"/>
              <a:ext cx="3962400" cy="369332"/>
            </a:xfrm>
            <a:prstGeom prst="rect">
              <a:avLst/>
            </a:prstGeom>
            <a:solidFill>
              <a:srgbClr val="A32638"/>
            </a:solidFill>
          </p:spPr>
          <p:txBody>
            <a:bodyPr wrap="square">
              <a:spAutoFit/>
            </a:bodyPr>
            <a:lstStyle/>
            <a:p>
              <a:pPr lvl="0"/>
              <a:r>
                <a:rPr lang="en-US" dirty="0" smtClean="0">
                  <a:solidFill>
                    <a:schemeClr val="bg1"/>
                  </a:solidFill>
                </a:rPr>
                <a:t>CONCEPTS</a:t>
              </a:r>
            </a:p>
          </p:txBody>
        </p:sp>
      </p:grpSp>
      <p:grpSp>
        <p:nvGrpSpPr>
          <p:cNvPr id="9" name="Group 8"/>
          <p:cNvGrpSpPr/>
          <p:nvPr/>
        </p:nvGrpSpPr>
        <p:grpSpPr>
          <a:xfrm>
            <a:off x="4800600" y="1066800"/>
            <a:ext cx="3962400" cy="1446550"/>
            <a:chOff x="309454" y="1002268"/>
            <a:chExt cx="3962400" cy="1446550"/>
          </a:xfrm>
        </p:grpSpPr>
        <p:sp>
          <p:nvSpPr>
            <p:cNvPr id="10" name="Rectangle 9"/>
            <p:cNvSpPr/>
            <p:nvPr/>
          </p:nvSpPr>
          <p:spPr>
            <a:xfrm>
              <a:off x="309454" y="1371600"/>
              <a:ext cx="3962400" cy="1077218"/>
            </a:xfrm>
            <a:prstGeom prst="rect">
              <a:avLst/>
            </a:prstGeom>
            <a:solidFill>
              <a:schemeClr val="bg2">
                <a:lumMod val="40000"/>
                <a:lumOff val="60000"/>
              </a:schemeClr>
            </a:solidFill>
          </p:spPr>
          <p:txBody>
            <a:bodyPr wrap="square">
              <a:spAutoFit/>
            </a:bodyPr>
            <a:lstStyle/>
            <a:p>
              <a:pPr marL="342900" lvl="0" indent="-342900">
                <a:buFont typeface="+mj-lt"/>
                <a:buAutoNum type="arabicPeriod"/>
              </a:pPr>
              <a:r>
                <a:rPr lang="en-US" dirty="0" smtClean="0"/>
                <a:t>Partner: R&amp;D, HR, C-suite</a:t>
              </a:r>
            </a:p>
            <a:p>
              <a:pPr marL="342900" lvl="0" indent="-342900">
                <a:spcBef>
                  <a:spcPts val="600"/>
                </a:spcBef>
                <a:buFont typeface="+mj-lt"/>
                <a:buAutoNum type="arabicPeriod"/>
              </a:pPr>
              <a:r>
                <a:rPr lang="en-US" dirty="0" smtClean="0"/>
                <a:t>Community managers</a:t>
              </a:r>
            </a:p>
            <a:p>
              <a:pPr marL="342900" lvl="0" indent="-342900">
                <a:spcBef>
                  <a:spcPts val="600"/>
                </a:spcBef>
                <a:buFont typeface="+mj-lt"/>
                <a:buAutoNum type="arabicPeriod"/>
              </a:pPr>
              <a:r>
                <a:rPr lang="en-US" b="1" dirty="0" smtClean="0"/>
                <a:t>Incentives</a:t>
              </a:r>
            </a:p>
          </p:txBody>
        </p:sp>
        <p:sp>
          <p:nvSpPr>
            <p:cNvPr id="11" name="Rectangle 10"/>
            <p:cNvSpPr/>
            <p:nvPr/>
          </p:nvSpPr>
          <p:spPr>
            <a:xfrm>
              <a:off x="309454" y="1002268"/>
              <a:ext cx="3962400" cy="369332"/>
            </a:xfrm>
            <a:prstGeom prst="rect">
              <a:avLst/>
            </a:prstGeom>
            <a:solidFill>
              <a:srgbClr val="A32638"/>
            </a:solidFill>
          </p:spPr>
          <p:txBody>
            <a:bodyPr wrap="square">
              <a:spAutoFit/>
            </a:bodyPr>
            <a:lstStyle/>
            <a:p>
              <a:pPr lvl="0"/>
              <a:r>
                <a:rPr lang="en-US" dirty="0" smtClean="0">
                  <a:solidFill>
                    <a:schemeClr val="bg1"/>
                  </a:solidFill>
                </a:rPr>
                <a:t>STRATEGIES</a:t>
              </a:r>
            </a:p>
          </p:txBody>
        </p:sp>
      </p:grpSp>
      <p:grpSp>
        <p:nvGrpSpPr>
          <p:cNvPr id="12" name="Group 11"/>
          <p:cNvGrpSpPr/>
          <p:nvPr/>
        </p:nvGrpSpPr>
        <p:grpSpPr>
          <a:xfrm>
            <a:off x="4791075" y="4038600"/>
            <a:ext cx="3962400" cy="1292662"/>
            <a:chOff x="309454" y="1002268"/>
            <a:chExt cx="3962400" cy="1292662"/>
          </a:xfrm>
        </p:grpSpPr>
        <p:sp>
          <p:nvSpPr>
            <p:cNvPr id="13" name="Rectangle 12"/>
            <p:cNvSpPr/>
            <p:nvPr/>
          </p:nvSpPr>
          <p:spPr>
            <a:xfrm>
              <a:off x="309454" y="1371600"/>
              <a:ext cx="3962400" cy="923330"/>
            </a:xfrm>
            <a:prstGeom prst="rect">
              <a:avLst/>
            </a:prstGeom>
            <a:solidFill>
              <a:schemeClr val="tx1"/>
            </a:solidFill>
          </p:spPr>
          <p:txBody>
            <a:bodyPr wrap="square">
              <a:spAutoFit/>
            </a:bodyPr>
            <a:lstStyle/>
            <a:p>
              <a:pPr marL="342900" lvl="0" indent="-342900">
                <a:buFont typeface="+mj-lt"/>
                <a:buAutoNum type="arabicPeriod"/>
              </a:pPr>
              <a:r>
                <a:rPr lang="en-US" dirty="0" smtClean="0">
                  <a:solidFill>
                    <a:schemeClr val="bg1"/>
                  </a:solidFill>
                </a:rPr>
                <a:t>What is the right platform?</a:t>
              </a:r>
            </a:p>
            <a:p>
              <a:pPr marL="342900" lvl="0" indent="-342900">
                <a:buFont typeface="+mj-lt"/>
                <a:buAutoNum type="arabicPeriod"/>
              </a:pPr>
              <a:r>
                <a:rPr lang="en-US" dirty="0" smtClean="0">
                  <a:solidFill>
                    <a:schemeClr val="bg1"/>
                  </a:solidFill>
                </a:rPr>
                <a:t>How do you sustain the conversation and sharing?</a:t>
              </a:r>
              <a:endParaRPr lang="en-US" dirty="0">
                <a:solidFill>
                  <a:schemeClr val="bg1"/>
                </a:solidFill>
              </a:endParaRPr>
            </a:p>
          </p:txBody>
        </p:sp>
        <p:sp>
          <p:nvSpPr>
            <p:cNvPr id="14" name="Rectangle 13"/>
            <p:cNvSpPr/>
            <p:nvPr/>
          </p:nvSpPr>
          <p:spPr>
            <a:xfrm>
              <a:off x="309454" y="1002268"/>
              <a:ext cx="3962400" cy="369332"/>
            </a:xfrm>
            <a:prstGeom prst="rect">
              <a:avLst/>
            </a:prstGeom>
            <a:solidFill>
              <a:srgbClr val="A32638"/>
            </a:solidFill>
          </p:spPr>
          <p:txBody>
            <a:bodyPr wrap="square">
              <a:spAutoFit/>
            </a:bodyPr>
            <a:lstStyle/>
            <a:p>
              <a:pPr lvl="0"/>
              <a:r>
                <a:rPr lang="en-US" dirty="0" smtClean="0">
                  <a:solidFill>
                    <a:schemeClr val="bg1"/>
                  </a:solidFill>
                </a:rPr>
                <a:t>KEY QUESTION</a:t>
              </a:r>
            </a:p>
          </p:txBody>
        </p:sp>
      </p:grpSp>
      <p:grpSp>
        <p:nvGrpSpPr>
          <p:cNvPr id="18" name="Group 17"/>
          <p:cNvGrpSpPr/>
          <p:nvPr/>
        </p:nvGrpSpPr>
        <p:grpSpPr>
          <a:xfrm>
            <a:off x="304800" y="4039850"/>
            <a:ext cx="4262546" cy="1446550"/>
            <a:chOff x="309454" y="1002268"/>
            <a:chExt cx="3962400" cy="1446550"/>
          </a:xfrm>
        </p:grpSpPr>
        <p:sp>
          <p:nvSpPr>
            <p:cNvPr id="19" name="Rectangle 18"/>
            <p:cNvSpPr/>
            <p:nvPr/>
          </p:nvSpPr>
          <p:spPr>
            <a:xfrm>
              <a:off x="309454" y="1371600"/>
              <a:ext cx="3962400" cy="1077218"/>
            </a:xfrm>
            <a:prstGeom prst="rect">
              <a:avLst/>
            </a:prstGeom>
            <a:solidFill>
              <a:schemeClr val="accent4"/>
            </a:solidFill>
          </p:spPr>
          <p:txBody>
            <a:bodyPr wrap="square">
              <a:spAutoFit/>
            </a:bodyPr>
            <a:lstStyle/>
            <a:p>
              <a:pPr marL="342900" indent="-342900">
                <a:buFont typeface="+mj-lt"/>
                <a:buAutoNum type="arabicPeriod"/>
              </a:pPr>
              <a:r>
                <a:rPr lang="en-US" dirty="0" smtClean="0"/>
                <a:t>Culture</a:t>
              </a:r>
            </a:p>
            <a:p>
              <a:pPr marL="342900" indent="-342900">
                <a:spcBef>
                  <a:spcPts val="600"/>
                </a:spcBef>
                <a:buFont typeface="+mj-lt"/>
                <a:buAutoNum type="arabicPeriod"/>
              </a:pPr>
              <a:r>
                <a:rPr lang="en-US" b="1" dirty="0" smtClean="0"/>
                <a:t>Sustain critical </a:t>
              </a:r>
              <a:r>
                <a:rPr lang="en-US" b="1" dirty="0"/>
                <a:t>mass </a:t>
              </a:r>
            </a:p>
            <a:p>
              <a:pPr marL="342900" lvl="0" indent="-342900">
                <a:spcBef>
                  <a:spcPts val="600"/>
                </a:spcBef>
                <a:buFont typeface="+mj-lt"/>
                <a:buAutoNum type="arabicPeriod"/>
              </a:pPr>
              <a:r>
                <a:rPr lang="en-US" dirty="0" smtClean="0"/>
                <a:t>Security and privacy</a:t>
              </a:r>
            </a:p>
          </p:txBody>
        </p:sp>
        <p:sp>
          <p:nvSpPr>
            <p:cNvPr id="20" name="Rectangle 19"/>
            <p:cNvSpPr/>
            <p:nvPr/>
          </p:nvSpPr>
          <p:spPr>
            <a:xfrm>
              <a:off x="309454" y="1002268"/>
              <a:ext cx="3962400" cy="369332"/>
            </a:xfrm>
            <a:prstGeom prst="rect">
              <a:avLst/>
            </a:prstGeom>
            <a:solidFill>
              <a:srgbClr val="A32638"/>
            </a:solidFill>
          </p:spPr>
          <p:txBody>
            <a:bodyPr wrap="square">
              <a:spAutoFit/>
            </a:bodyPr>
            <a:lstStyle/>
            <a:p>
              <a:pPr lvl="0"/>
              <a:r>
                <a:rPr lang="en-US" dirty="0" smtClean="0">
                  <a:solidFill>
                    <a:schemeClr val="bg1"/>
                  </a:solidFill>
                </a:rPr>
                <a:t>RISKS</a:t>
              </a:r>
            </a:p>
          </p:txBody>
        </p:sp>
      </p:gr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6466" y="2362200"/>
            <a:ext cx="1481334" cy="2286000"/>
          </a:xfrm>
          <a:prstGeom prst="rect">
            <a:avLst/>
          </a:prstGeom>
        </p:spPr>
      </p:pic>
    </p:spTree>
    <p:extLst>
      <p:ext uri="{BB962C8B-B14F-4D97-AF65-F5344CB8AC3E}">
        <p14:creationId xmlns:p14="http://schemas.microsoft.com/office/powerpoint/2010/main" val="30287789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9233"/>
            <a:ext cx="9144000" cy="6839535"/>
          </a:xfrm>
          <a:prstGeom prst="rect">
            <a:avLst/>
          </a:prstGeom>
        </p:spPr>
      </p:pic>
      <p:sp>
        <p:nvSpPr>
          <p:cNvPr id="5" name="Title 2"/>
          <p:cNvSpPr txBox="1">
            <a:spLocks/>
          </p:cNvSpPr>
          <p:nvPr/>
        </p:nvSpPr>
        <p:spPr>
          <a:xfrm>
            <a:off x="5486400" y="6119336"/>
            <a:ext cx="3657600" cy="738664"/>
          </a:xfrm>
          <a:prstGeom prst="rect">
            <a:avLst/>
          </a:prstGeom>
        </p:spPr>
        <p:style>
          <a:lnRef idx="0">
            <a:scrgbClr r="0" g="0" b="0"/>
          </a:lnRef>
          <a:fillRef idx="1003">
            <a:schemeClr val="dk2"/>
          </a:fillRef>
          <a:effectRef idx="0">
            <a:scrgbClr r="0" g="0" b="0"/>
          </a:effectRef>
          <a:fontRef idx="major"/>
        </p:style>
        <p:txBody>
          <a:bodyPr wrap="square" lIns="182880" tIns="182880" rIns="182880" bIns="182880" anchor="t" anchorCtr="1">
            <a:spAutoFit/>
          </a:bodyPr>
          <a:lstStyle>
            <a:lvl1pPr algn="l" defTabSz="914400" rtl="0" eaLnBrk="1" latinLnBrk="0" hangingPunct="1">
              <a:spcBef>
                <a:spcPct val="0"/>
              </a:spcBef>
              <a:buNone/>
              <a:defRPr sz="2400" kern="1200" cap="none" spc="-60" baseline="0">
                <a:solidFill>
                  <a:schemeClr val="bg1"/>
                </a:solidFill>
                <a:latin typeface="+mj-lt"/>
                <a:ea typeface="+mj-ea"/>
                <a:cs typeface="+mj-cs"/>
              </a:defRPr>
            </a:lvl1pPr>
          </a:lstStyle>
          <a:p>
            <a:r>
              <a:rPr lang="en-US" dirty="0"/>
              <a:t>CO-CREATE AND INNOVATE</a:t>
            </a:r>
          </a:p>
        </p:txBody>
      </p:sp>
    </p:spTree>
    <p:extLst>
      <p:ext uri="{BB962C8B-B14F-4D97-AF65-F5344CB8AC3E}">
        <p14:creationId xmlns:p14="http://schemas.microsoft.com/office/powerpoint/2010/main" val="53666465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9233"/>
            <a:ext cx="9144000" cy="6839535"/>
          </a:xfrm>
          <a:prstGeom prst="rect">
            <a:avLst/>
          </a:prstGeom>
        </p:spPr>
      </p:pic>
      <p:sp>
        <p:nvSpPr>
          <p:cNvPr id="5" name="Title 2"/>
          <p:cNvSpPr txBox="1">
            <a:spLocks/>
          </p:cNvSpPr>
          <p:nvPr/>
        </p:nvSpPr>
        <p:spPr>
          <a:xfrm>
            <a:off x="5486400" y="6119336"/>
            <a:ext cx="3657600" cy="738664"/>
          </a:xfrm>
          <a:prstGeom prst="rect">
            <a:avLst/>
          </a:prstGeom>
        </p:spPr>
        <p:style>
          <a:lnRef idx="0">
            <a:scrgbClr r="0" g="0" b="0"/>
          </a:lnRef>
          <a:fillRef idx="1003">
            <a:schemeClr val="dk2"/>
          </a:fillRef>
          <a:effectRef idx="0">
            <a:scrgbClr r="0" g="0" b="0"/>
          </a:effectRef>
          <a:fontRef idx="major"/>
        </p:style>
        <p:txBody>
          <a:bodyPr wrap="square" lIns="182880" tIns="182880" rIns="182880" bIns="182880" anchor="t" anchorCtr="1">
            <a:spAutoFit/>
          </a:bodyPr>
          <a:lstStyle>
            <a:lvl1pPr algn="l" defTabSz="914400" rtl="0" eaLnBrk="1" latinLnBrk="0" hangingPunct="1">
              <a:spcBef>
                <a:spcPct val="0"/>
              </a:spcBef>
              <a:buNone/>
              <a:defRPr sz="2400" kern="1200" cap="none" spc="-60" baseline="0">
                <a:solidFill>
                  <a:schemeClr val="bg1"/>
                </a:solidFill>
                <a:latin typeface="+mj-lt"/>
                <a:ea typeface="+mj-ea"/>
                <a:cs typeface="+mj-cs"/>
              </a:defRPr>
            </a:lvl1pPr>
          </a:lstStyle>
          <a:p>
            <a:r>
              <a:rPr lang="en-US" dirty="0"/>
              <a:t>CO-CREATE AND INNOVATE</a:t>
            </a:r>
          </a:p>
        </p:txBody>
      </p:sp>
    </p:spTree>
    <p:extLst>
      <p:ext uri="{BB962C8B-B14F-4D97-AF65-F5344CB8AC3E}">
        <p14:creationId xmlns:p14="http://schemas.microsoft.com/office/powerpoint/2010/main" val="18460948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CO-CREATE AND INNOVATE</a:t>
            </a:r>
            <a:endParaRPr lang="en-US" dirty="0"/>
          </a:p>
        </p:txBody>
      </p:sp>
      <p:grpSp>
        <p:nvGrpSpPr>
          <p:cNvPr id="4" name="Group 3"/>
          <p:cNvGrpSpPr/>
          <p:nvPr/>
        </p:nvGrpSpPr>
        <p:grpSpPr>
          <a:xfrm>
            <a:off x="309454" y="1104781"/>
            <a:ext cx="3962400" cy="2500561"/>
            <a:chOff x="309454" y="1002268"/>
            <a:chExt cx="3962400" cy="2928640"/>
          </a:xfrm>
        </p:grpSpPr>
        <p:sp>
          <p:nvSpPr>
            <p:cNvPr id="5" name="Rectangle 4"/>
            <p:cNvSpPr/>
            <p:nvPr/>
          </p:nvSpPr>
          <p:spPr>
            <a:xfrm>
              <a:off x="309454" y="1371600"/>
              <a:ext cx="3962400" cy="2559308"/>
            </a:xfrm>
            <a:prstGeom prst="rect">
              <a:avLst/>
            </a:prstGeom>
            <a:solidFill>
              <a:schemeClr val="accent2">
                <a:lumMod val="40000"/>
                <a:lumOff val="60000"/>
              </a:schemeClr>
            </a:solidFill>
          </p:spPr>
          <p:txBody>
            <a:bodyPr wrap="square">
              <a:spAutoFit/>
            </a:bodyPr>
            <a:lstStyle/>
            <a:p>
              <a:pPr marL="342900" lvl="0" indent="-342900">
                <a:buFont typeface="+mj-lt"/>
                <a:buAutoNum type="arabicPeriod"/>
              </a:pPr>
              <a:r>
                <a:rPr lang="en-US" b="1" dirty="0" smtClean="0"/>
                <a:t>Open Innovation</a:t>
              </a:r>
              <a:r>
                <a:rPr lang="en-US" dirty="0" smtClean="0"/>
                <a:t>: Types | Control</a:t>
              </a:r>
            </a:p>
            <a:p>
              <a:pPr marL="342900" lvl="0" indent="-342900">
                <a:spcBef>
                  <a:spcPts val="600"/>
                </a:spcBef>
                <a:buFont typeface="+mj-lt"/>
                <a:buAutoNum type="arabicPeriod"/>
              </a:pPr>
              <a:r>
                <a:rPr lang="en-US" dirty="0" smtClean="0"/>
                <a:t>Web 2.0: Flatness | Interactivity</a:t>
              </a:r>
            </a:p>
            <a:p>
              <a:pPr marL="342900" lvl="0" indent="-342900">
                <a:spcBef>
                  <a:spcPts val="600"/>
                </a:spcBef>
                <a:buFont typeface="+mj-lt"/>
                <a:buAutoNum type="arabicPeriod"/>
              </a:pPr>
              <a:r>
                <a:rPr lang="en-US" dirty="0" smtClean="0"/>
                <a:t>Engines</a:t>
              </a:r>
            </a:p>
            <a:p>
              <a:pPr marL="800100" lvl="1" indent="-342900">
                <a:buFont typeface="+mj-lt"/>
                <a:buAutoNum type="alphaUcPeriod"/>
              </a:pPr>
              <a:r>
                <a:rPr lang="en-US" dirty="0" smtClean="0"/>
                <a:t>User generated content</a:t>
              </a:r>
            </a:p>
            <a:p>
              <a:pPr marL="800100" lvl="1" indent="-342900">
                <a:buFont typeface="+mj-lt"/>
                <a:buAutoNum type="alphaUcPeriod"/>
              </a:pPr>
              <a:r>
                <a:rPr lang="en-US" b="1" dirty="0" smtClean="0"/>
                <a:t>Sourcing</a:t>
              </a:r>
              <a:r>
                <a:rPr lang="en-US" dirty="0" smtClean="0"/>
                <a:t/>
              </a:r>
              <a:br>
                <a:rPr lang="en-US" dirty="0" smtClean="0"/>
              </a:br>
              <a:r>
                <a:rPr lang="en-US" dirty="0" smtClean="0"/>
                <a:t>Content | Tags |Reviews | Prediction | Funding</a:t>
              </a:r>
            </a:p>
          </p:txBody>
        </p:sp>
        <p:sp>
          <p:nvSpPr>
            <p:cNvPr id="6" name="Rectangle 5"/>
            <p:cNvSpPr/>
            <p:nvPr/>
          </p:nvSpPr>
          <p:spPr>
            <a:xfrm>
              <a:off x="309454" y="1002268"/>
              <a:ext cx="3962400" cy="369332"/>
            </a:xfrm>
            <a:prstGeom prst="rect">
              <a:avLst/>
            </a:prstGeom>
            <a:solidFill>
              <a:srgbClr val="A32638"/>
            </a:solidFill>
          </p:spPr>
          <p:txBody>
            <a:bodyPr wrap="square">
              <a:spAutoFit/>
            </a:bodyPr>
            <a:lstStyle/>
            <a:p>
              <a:pPr lvl="0"/>
              <a:r>
                <a:rPr lang="en-US" dirty="0" smtClean="0">
                  <a:solidFill>
                    <a:schemeClr val="bg1"/>
                  </a:solidFill>
                </a:rPr>
                <a:t>CONCEPTS</a:t>
              </a:r>
            </a:p>
          </p:txBody>
        </p:sp>
      </p:grpSp>
      <p:grpSp>
        <p:nvGrpSpPr>
          <p:cNvPr id="8" name="Group 7"/>
          <p:cNvGrpSpPr/>
          <p:nvPr/>
        </p:nvGrpSpPr>
        <p:grpSpPr>
          <a:xfrm>
            <a:off x="4800600" y="1104781"/>
            <a:ext cx="3962400" cy="1292662"/>
            <a:chOff x="309454" y="1002268"/>
            <a:chExt cx="3962400" cy="1292662"/>
          </a:xfrm>
        </p:grpSpPr>
        <p:sp>
          <p:nvSpPr>
            <p:cNvPr id="9" name="Rectangle 8"/>
            <p:cNvSpPr/>
            <p:nvPr/>
          </p:nvSpPr>
          <p:spPr>
            <a:xfrm>
              <a:off x="309454" y="1371600"/>
              <a:ext cx="3962400" cy="923330"/>
            </a:xfrm>
            <a:prstGeom prst="rect">
              <a:avLst/>
            </a:prstGeom>
            <a:solidFill>
              <a:schemeClr val="bg2">
                <a:lumMod val="40000"/>
                <a:lumOff val="60000"/>
              </a:schemeClr>
            </a:solidFill>
          </p:spPr>
          <p:txBody>
            <a:bodyPr wrap="square">
              <a:spAutoFit/>
            </a:bodyPr>
            <a:lstStyle/>
            <a:p>
              <a:pPr marL="342900" indent="-342900">
                <a:buFont typeface="+mj-lt"/>
                <a:buAutoNum type="arabicPeriod"/>
              </a:pPr>
              <a:r>
                <a:rPr lang="en-US" b="1" dirty="0"/>
                <a:t>One-off vs. sustained</a:t>
              </a:r>
            </a:p>
            <a:p>
              <a:pPr marL="342900" lvl="0" indent="-342900">
                <a:buFont typeface="+mj-lt"/>
                <a:buAutoNum type="arabicPeriod"/>
              </a:pPr>
              <a:r>
                <a:rPr lang="en-US" dirty="0" smtClean="0"/>
                <a:t>Partner: External consultant, C-suite</a:t>
              </a:r>
            </a:p>
            <a:p>
              <a:pPr marL="342900" lvl="0" indent="-342900">
                <a:buFont typeface="+mj-lt"/>
                <a:buAutoNum type="arabicPeriod"/>
              </a:pPr>
              <a:r>
                <a:rPr lang="en-US" dirty="0" smtClean="0"/>
                <a:t>Project management</a:t>
              </a:r>
            </a:p>
          </p:txBody>
        </p:sp>
        <p:sp>
          <p:nvSpPr>
            <p:cNvPr id="10" name="Rectangle 9"/>
            <p:cNvSpPr/>
            <p:nvPr/>
          </p:nvSpPr>
          <p:spPr>
            <a:xfrm>
              <a:off x="309454" y="1002268"/>
              <a:ext cx="3962400" cy="369332"/>
            </a:xfrm>
            <a:prstGeom prst="rect">
              <a:avLst/>
            </a:prstGeom>
            <a:solidFill>
              <a:srgbClr val="A32638"/>
            </a:solidFill>
          </p:spPr>
          <p:txBody>
            <a:bodyPr wrap="square">
              <a:spAutoFit/>
            </a:bodyPr>
            <a:lstStyle/>
            <a:p>
              <a:pPr lvl="0"/>
              <a:r>
                <a:rPr lang="en-US" dirty="0" smtClean="0">
                  <a:solidFill>
                    <a:schemeClr val="bg1"/>
                  </a:solidFill>
                </a:rPr>
                <a:t>STRATEGIES</a:t>
              </a:r>
            </a:p>
          </p:txBody>
        </p:sp>
      </p:grpSp>
      <p:grpSp>
        <p:nvGrpSpPr>
          <p:cNvPr id="11" name="Group 10"/>
          <p:cNvGrpSpPr/>
          <p:nvPr/>
        </p:nvGrpSpPr>
        <p:grpSpPr>
          <a:xfrm>
            <a:off x="4791075" y="3911557"/>
            <a:ext cx="3962400" cy="1015663"/>
            <a:chOff x="309454" y="1002268"/>
            <a:chExt cx="3962400" cy="1015663"/>
          </a:xfrm>
        </p:grpSpPr>
        <p:sp>
          <p:nvSpPr>
            <p:cNvPr id="12" name="Rectangle 11"/>
            <p:cNvSpPr/>
            <p:nvPr/>
          </p:nvSpPr>
          <p:spPr>
            <a:xfrm>
              <a:off x="309454" y="1371600"/>
              <a:ext cx="3962400" cy="646331"/>
            </a:xfrm>
            <a:prstGeom prst="rect">
              <a:avLst/>
            </a:prstGeom>
            <a:solidFill>
              <a:schemeClr val="tx1"/>
            </a:solidFill>
          </p:spPr>
          <p:txBody>
            <a:bodyPr wrap="square">
              <a:spAutoFit/>
            </a:bodyPr>
            <a:lstStyle/>
            <a:p>
              <a:pPr marL="342900" lvl="0" indent="-342900">
                <a:buFont typeface="+mj-lt"/>
                <a:buAutoNum type="arabicPeriod"/>
              </a:pPr>
              <a:r>
                <a:rPr lang="en-US" dirty="0" smtClean="0">
                  <a:solidFill>
                    <a:schemeClr val="bg1"/>
                  </a:solidFill>
                </a:rPr>
                <a:t>Co-creation or innovation?</a:t>
              </a:r>
            </a:p>
            <a:p>
              <a:pPr marL="342900" lvl="0" indent="-342900">
                <a:buFont typeface="+mj-lt"/>
                <a:buAutoNum type="arabicPeriod"/>
              </a:pPr>
              <a:r>
                <a:rPr lang="en-US" dirty="0" smtClean="0">
                  <a:solidFill>
                    <a:schemeClr val="bg1"/>
                  </a:solidFill>
                </a:rPr>
                <a:t>How do you ensure ROI?</a:t>
              </a:r>
              <a:endParaRPr lang="en-US" dirty="0">
                <a:solidFill>
                  <a:schemeClr val="bg1"/>
                </a:solidFill>
              </a:endParaRPr>
            </a:p>
          </p:txBody>
        </p:sp>
        <p:sp>
          <p:nvSpPr>
            <p:cNvPr id="13" name="Rectangle 12"/>
            <p:cNvSpPr/>
            <p:nvPr/>
          </p:nvSpPr>
          <p:spPr>
            <a:xfrm>
              <a:off x="309454" y="1002268"/>
              <a:ext cx="3962400" cy="369332"/>
            </a:xfrm>
            <a:prstGeom prst="rect">
              <a:avLst/>
            </a:prstGeom>
            <a:solidFill>
              <a:srgbClr val="A32638"/>
            </a:solidFill>
          </p:spPr>
          <p:txBody>
            <a:bodyPr wrap="square">
              <a:spAutoFit/>
            </a:bodyPr>
            <a:lstStyle/>
            <a:p>
              <a:pPr lvl="0"/>
              <a:r>
                <a:rPr lang="en-US" dirty="0" smtClean="0">
                  <a:solidFill>
                    <a:schemeClr val="bg1"/>
                  </a:solidFill>
                </a:rPr>
                <a:t>KEY QUESTIONS</a:t>
              </a:r>
            </a:p>
          </p:txBody>
        </p:sp>
      </p:grpSp>
      <p:grpSp>
        <p:nvGrpSpPr>
          <p:cNvPr id="17" name="Group 16"/>
          <p:cNvGrpSpPr/>
          <p:nvPr/>
        </p:nvGrpSpPr>
        <p:grpSpPr>
          <a:xfrm>
            <a:off x="304800" y="3888221"/>
            <a:ext cx="3962400" cy="1714619"/>
            <a:chOff x="309454" y="1011198"/>
            <a:chExt cx="3962400" cy="1714619"/>
          </a:xfrm>
        </p:grpSpPr>
        <p:sp>
          <p:nvSpPr>
            <p:cNvPr id="18" name="Rectangle 17"/>
            <p:cNvSpPr/>
            <p:nvPr/>
          </p:nvSpPr>
          <p:spPr>
            <a:xfrm>
              <a:off x="309454" y="1371600"/>
              <a:ext cx="3962400" cy="1354217"/>
            </a:xfrm>
            <a:prstGeom prst="rect">
              <a:avLst/>
            </a:prstGeom>
            <a:solidFill>
              <a:schemeClr val="accent4"/>
            </a:solidFill>
          </p:spPr>
          <p:txBody>
            <a:bodyPr wrap="square">
              <a:spAutoFit/>
            </a:bodyPr>
            <a:lstStyle/>
            <a:p>
              <a:pPr marL="342900" lvl="0" indent="-342900">
                <a:buFont typeface="+mj-lt"/>
                <a:buAutoNum type="arabicPeriod"/>
              </a:pPr>
              <a:r>
                <a:rPr lang="en-US" dirty="0" smtClean="0"/>
                <a:t>Ideas vs. opinions</a:t>
              </a:r>
            </a:p>
            <a:p>
              <a:pPr marL="342900" lvl="0" indent="-342900">
                <a:spcBef>
                  <a:spcPts val="600"/>
                </a:spcBef>
                <a:buFont typeface="+mj-lt"/>
                <a:buAutoNum type="arabicPeriod"/>
              </a:pPr>
              <a:r>
                <a:rPr lang="en-US" dirty="0" smtClean="0"/>
                <a:t>Intellectual property</a:t>
              </a:r>
            </a:p>
            <a:p>
              <a:pPr marL="342900" lvl="0" indent="-342900">
                <a:spcBef>
                  <a:spcPts val="600"/>
                </a:spcBef>
                <a:buFont typeface="+mj-lt"/>
                <a:buAutoNum type="arabicPeriod"/>
              </a:pPr>
              <a:r>
                <a:rPr lang="en-US" b="1" dirty="0" smtClean="0"/>
                <a:t>Costs</a:t>
              </a:r>
              <a:r>
                <a:rPr lang="en-US" dirty="0" smtClean="0"/>
                <a:t/>
              </a:r>
              <a:br>
                <a:rPr lang="en-US" dirty="0" smtClean="0"/>
              </a:br>
              <a:r>
                <a:rPr lang="en-US" dirty="0" smtClean="0"/>
                <a:t>Startup | Quality | Scale |Manage</a:t>
              </a:r>
            </a:p>
          </p:txBody>
        </p:sp>
        <p:sp>
          <p:nvSpPr>
            <p:cNvPr id="19" name="Rectangle 18"/>
            <p:cNvSpPr/>
            <p:nvPr/>
          </p:nvSpPr>
          <p:spPr>
            <a:xfrm>
              <a:off x="309454" y="1011198"/>
              <a:ext cx="3962400" cy="369332"/>
            </a:xfrm>
            <a:prstGeom prst="rect">
              <a:avLst/>
            </a:prstGeom>
            <a:solidFill>
              <a:srgbClr val="A32638"/>
            </a:solidFill>
          </p:spPr>
          <p:txBody>
            <a:bodyPr wrap="square">
              <a:spAutoFit/>
            </a:bodyPr>
            <a:lstStyle/>
            <a:p>
              <a:pPr lvl="0"/>
              <a:r>
                <a:rPr lang="en-US" dirty="0" smtClean="0">
                  <a:solidFill>
                    <a:schemeClr val="bg1"/>
                  </a:solidFill>
                </a:rPr>
                <a:t>RISKS</a:t>
              </a:r>
            </a:p>
          </p:txBody>
        </p:sp>
      </p:grpSp>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10761" t="10120" r="6302" b="24751"/>
          <a:stretch/>
        </p:blipFill>
        <p:spPr>
          <a:xfrm>
            <a:off x="6874121" y="3163663"/>
            <a:ext cx="1707833" cy="1005840"/>
          </a:xfrm>
          <a:prstGeom prst="rect">
            <a:avLst/>
          </a:prstGeom>
          <a:ln>
            <a:noFill/>
          </a:ln>
          <a:effectLst>
            <a:outerShdw blurRad="292100" dist="139700" dir="2700000" algn="tl" rotWithShape="0">
              <a:srgbClr val="333333">
                <a:alpha val="65000"/>
              </a:srgbClr>
            </a:outerShdw>
          </a:effectLst>
        </p:spPr>
      </p:pic>
      <p:sp>
        <p:nvSpPr>
          <p:cNvPr id="21" name="Rectangle 20"/>
          <p:cNvSpPr/>
          <p:nvPr/>
        </p:nvSpPr>
        <p:spPr>
          <a:xfrm>
            <a:off x="4419600" y="457200"/>
            <a:ext cx="4724400" cy="369332"/>
          </a:xfrm>
          <a:prstGeom prst="rect">
            <a:avLst/>
          </a:prstGeom>
          <a:solidFill>
            <a:schemeClr val="tx1"/>
          </a:solidFill>
        </p:spPr>
        <p:txBody>
          <a:bodyPr wrap="square">
            <a:spAutoFit/>
          </a:bodyPr>
          <a:lstStyle/>
          <a:p>
            <a:pPr lvl="0"/>
            <a:r>
              <a:rPr lang="en-US" dirty="0" smtClean="0">
                <a:solidFill>
                  <a:schemeClr val="bg1"/>
                </a:solidFill>
              </a:rPr>
              <a:t>Crowd source| Ratings| Reviews | Achievements</a:t>
            </a:r>
          </a:p>
        </p:txBody>
      </p:sp>
    </p:spTree>
    <p:extLst>
      <p:ext uri="{BB962C8B-B14F-4D97-AF65-F5344CB8AC3E}">
        <p14:creationId xmlns:p14="http://schemas.microsoft.com/office/powerpoint/2010/main" val="13116170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Crowdsourcing</a:t>
            </a:r>
          </a:p>
        </p:txBody>
      </p:sp>
      <p:sp>
        <p:nvSpPr>
          <p:cNvPr id="3" name="Content Placeholder 2"/>
          <p:cNvSpPr>
            <a:spLocks noGrp="1"/>
          </p:cNvSpPr>
          <p:nvPr>
            <p:ph idx="1"/>
          </p:nvPr>
        </p:nvSpPr>
        <p:spPr>
          <a:xfrm>
            <a:off x="457199" y="1066800"/>
            <a:ext cx="7932173" cy="4800601"/>
          </a:xfrm>
        </p:spPr>
        <p:txBody>
          <a:bodyPr/>
          <a:lstStyle/>
          <a:p>
            <a:pPr marL="0" indent="0">
              <a:buNone/>
            </a:pPr>
            <a:r>
              <a:rPr lang="en-US" dirty="0">
                <a:solidFill>
                  <a:srgbClr val="000000"/>
                </a:solidFill>
              </a:rPr>
              <a:t>Condorcet's jury </a:t>
            </a:r>
            <a:r>
              <a:rPr lang="en-US" dirty="0" smtClean="0">
                <a:solidFill>
                  <a:srgbClr val="000000"/>
                </a:solidFill>
              </a:rPr>
              <a:t>theorem </a:t>
            </a:r>
            <a:r>
              <a:rPr lang="en-US" sz="1800" dirty="0" smtClean="0">
                <a:solidFill>
                  <a:srgbClr val="000000"/>
                </a:solidFill>
              </a:rPr>
              <a:t>(i.e., </a:t>
            </a:r>
            <a:r>
              <a:rPr lang="en-US" sz="1800" dirty="0" err="1" smtClean="0">
                <a:solidFill>
                  <a:srgbClr val="000000"/>
                </a:solidFill>
              </a:rPr>
              <a:t>Sunstein</a:t>
            </a:r>
            <a:r>
              <a:rPr lang="en-US" sz="1800" dirty="0" smtClean="0">
                <a:solidFill>
                  <a:srgbClr val="000000"/>
                </a:solidFill>
              </a:rPr>
              <a:t>, 2006)</a:t>
            </a:r>
            <a:endParaRPr lang="en-US" dirty="0">
              <a:solidFill>
                <a:srgbClr val="000000"/>
              </a:solidFill>
            </a:endParaRPr>
          </a:p>
        </p:txBody>
      </p:sp>
      <p:pic>
        <p:nvPicPr>
          <p:cNvPr id="3074" name="Picture 2" descr="C:\Users\David\AppData\Local\Microsoft\Windows\Temporary Internet Files\Content.IE5\J8LG5EJ3\MC90002349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2971800"/>
            <a:ext cx="3925356"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0" y="3276600"/>
            <a:ext cx="2971800" cy="1631216"/>
          </a:xfrm>
          <a:prstGeom prst="rect">
            <a:avLst/>
          </a:prstGeom>
          <a:noFill/>
        </p:spPr>
        <p:txBody>
          <a:bodyPr wrap="square" rtlCol="0">
            <a:spAutoFit/>
          </a:bodyPr>
          <a:lstStyle/>
          <a:p>
            <a:r>
              <a:rPr lang="en-US" sz="2000" b="1" dirty="0" smtClean="0">
                <a:solidFill>
                  <a:srgbClr val="000000"/>
                </a:solidFill>
              </a:rPr>
              <a:t>If each voter is right more than half of the time, then adding more people greatly increases accuracy of majority decision.</a:t>
            </a:r>
            <a:endParaRPr lang="en-US" sz="2000" b="1" dirty="0">
              <a:solidFill>
                <a:srgbClr val="000000"/>
              </a:solidFill>
            </a:endParaRPr>
          </a:p>
        </p:txBody>
      </p:sp>
    </p:spTree>
    <p:extLst>
      <p:ext uri="{BB962C8B-B14F-4D97-AF65-F5344CB8AC3E}">
        <p14:creationId xmlns:p14="http://schemas.microsoft.com/office/powerpoint/2010/main" val="3633988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andviwa\AppData\Local\Microsoft\Windows\Temporary Internet Files\Content.IE5\CVR83A1Z\MP90039921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7" y="1148486"/>
            <a:ext cx="1366114" cy="13661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6" descr="C:\Users\mandviwa\AppData\Local\Microsoft\Windows\Temporary Internet Files\Content.IE5\CVR83A1Z\MP90044306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5" y="1148486"/>
            <a:ext cx="2061284" cy="13661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9" descr="C:\Users\mandviwa\AppData\Local\Microsoft\Windows\Temporary Internet Files\Content.IE5\1Y371UYB\MP900403818[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44" y="3510686"/>
            <a:ext cx="2086661" cy="13661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0" name="Picture 2" descr="C:\Users\mandviwa\AppData\Local\Microsoft\Windows\Temporary Internet Files\Content.IE5\1Y371UYB\MP900438675[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4600" y="1148486"/>
            <a:ext cx="1009625" cy="13661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5" name="Picture 7" descr="C:\Users\mandviwa\AppData\Local\Microsoft\Windows\Temporary Internet Files\Content.IE5\CVR83A1Z\MP900174914[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29400" y="3510686"/>
            <a:ext cx="2049170" cy="13661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Rectangle 8"/>
          <p:cNvSpPr>
            <a:spLocks noChangeAspect="1"/>
          </p:cNvSpPr>
          <p:nvPr/>
        </p:nvSpPr>
        <p:spPr>
          <a:xfrm>
            <a:off x="457204" y="2851526"/>
            <a:ext cx="7467596" cy="338554"/>
          </a:xfrm>
          <a:prstGeom prst="rect">
            <a:avLst/>
          </a:prstGeom>
          <a:solidFill>
            <a:srgbClr val="A32638"/>
          </a:solidFill>
        </p:spPr>
        <p:txBody>
          <a:bodyPr wrap="square">
            <a:spAutoFit/>
          </a:bodyPr>
          <a:lstStyle/>
          <a:p>
            <a:r>
              <a:rPr lang="en-US" sz="1600" dirty="0">
                <a:solidFill>
                  <a:schemeClr val="bg1"/>
                </a:solidFill>
              </a:rPr>
              <a:t>Listen </a:t>
            </a:r>
            <a:r>
              <a:rPr lang="en-US" sz="1600" dirty="0" smtClean="0">
                <a:solidFill>
                  <a:schemeClr val="bg1"/>
                </a:solidFill>
              </a:rPr>
              <a:t>&amp; Brand </a:t>
            </a:r>
            <a:r>
              <a:rPr lang="en-US" sz="1600" dirty="0">
                <a:solidFill>
                  <a:schemeClr val="bg1"/>
                </a:solidFill>
              </a:rPr>
              <a:t>| </a:t>
            </a:r>
            <a:r>
              <a:rPr lang="en-US" sz="1600" dirty="0" smtClean="0">
                <a:solidFill>
                  <a:schemeClr val="bg1"/>
                </a:solidFill>
              </a:rPr>
              <a:t>Mine &amp; Decide </a:t>
            </a:r>
            <a:r>
              <a:rPr lang="en-US" sz="1600" dirty="0">
                <a:solidFill>
                  <a:schemeClr val="bg1"/>
                </a:solidFill>
              </a:rPr>
              <a:t>| </a:t>
            </a:r>
            <a:r>
              <a:rPr lang="en-US" sz="1600" dirty="0" smtClean="0">
                <a:solidFill>
                  <a:schemeClr val="bg1"/>
                </a:solidFill>
              </a:rPr>
              <a:t>Converse &amp; Share| Co-create &amp; Innovate</a:t>
            </a:r>
            <a:endParaRPr lang="en-US" sz="1600" dirty="0">
              <a:solidFill>
                <a:schemeClr val="bg1"/>
              </a:solidFill>
            </a:endParaRP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83680" y="2152123"/>
            <a:ext cx="2316480" cy="1737360"/>
          </a:xfrm>
          <a:prstGeom prst="rect">
            <a:avLst/>
          </a:prstGeom>
          <a:solidFill>
            <a:srgbClr val="FFFFFF">
              <a:shade val="85000"/>
            </a:srgbClr>
          </a:solidFill>
          <a:ln w="190500" cap="rnd">
            <a:solidFill>
              <a:srgbClr val="A32638"/>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84534908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 STRATEGIC COMPARISON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47054443"/>
              </p:ext>
            </p:extLst>
          </p:nvPr>
        </p:nvGraphicFramePr>
        <p:xfrm>
          <a:off x="2768705" y="707057"/>
          <a:ext cx="3774868" cy="5361920"/>
        </p:xfrm>
        <a:graphic>
          <a:graphicData uri="http://schemas.openxmlformats.org/drawingml/2006/table">
            <a:tbl>
              <a:tblPr firstRow="1" firstCol="1" bandRow="1">
                <a:tableStyleId>{EB9631B5-78F2-41C9-869B-9F39066F8104}</a:tableStyleId>
              </a:tblPr>
              <a:tblGrid>
                <a:gridCol w="1887434"/>
                <a:gridCol w="1887434"/>
              </a:tblGrid>
              <a:tr h="668584">
                <a:tc>
                  <a:txBody>
                    <a:bodyPr/>
                    <a:lstStyle/>
                    <a:p>
                      <a:endParaRPr lang="en-US" dirty="0"/>
                    </a:p>
                  </a:txBody>
                  <a:tcPr/>
                </a:tc>
                <a:tc>
                  <a:txBody>
                    <a:bodyPr/>
                    <a:lstStyle/>
                    <a:p>
                      <a:r>
                        <a:rPr lang="en-US" dirty="0" smtClean="0"/>
                        <a:t>Skill sets</a:t>
                      </a:r>
                      <a:endParaRPr lang="en-US" dirty="0"/>
                    </a:p>
                  </a:txBody>
                  <a:tcPr/>
                </a:tc>
              </a:tr>
              <a:tr h="966275">
                <a:tc>
                  <a:txBody>
                    <a:bodyPr/>
                    <a:lstStyle/>
                    <a:p>
                      <a:r>
                        <a:rPr lang="en-US" dirty="0" smtClean="0"/>
                        <a:t>Listen and Brand</a:t>
                      </a:r>
                      <a:endParaRPr lang="en-US" dirty="0"/>
                    </a:p>
                  </a:txBody>
                  <a:tcPr/>
                </a:tc>
                <a:tc>
                  <a:txBody>
                    <a:bodyPr/>
                    <a:lstStyle/>
                    <a:p>
                      <a:r>
                        <a:rPr lang="en-US" sz="1600" dirty="0" smtClean="0"/>
                        <a:t>Digital</a:t>
                      </a:r>
                      <a:r>
                        <a:rPr lang="en-US" sz="1600" baseline="0" dirty="0" smtClean="0"/>
                        <a:t> Marketing</a:t>
                      </a:r>
                      <a:endParaRPr lang="en-US" sz="1600" dirty="0"/>
                    </a:p>
                  </a:txBody>
                  <a:tcPr/>
                </a:tc>
              </a:tr>
              <a:tr h="1380393">
                <a:tc>
                  <a:txBody>
                    <a:bodyPr/>
                    <a:lstStyle/>
                    <a:p>
                      <a:r>
                        <a:rPr lang="en-US" dirty="0" smtClean="0"/>
                        <a:t>Mine and Decide</a:t>
                      </a:r>
                      <a:endParaRPr lang="en-US" dirty="0"/>
                    </a:p>
                  </a:txBody>
                  <a:tcPr/>
                </a:tc>
                <a:tc>
                  <a:txBody>
                    <a:bodyPr/>
                    <a:lstStyle/>
                    <a:p>
                      <a:r>
                        <a:rPr lang="en-US" sz="1600" dirty="0" smtClean="0"/>
                        <a:t>Econometrics</a:t>
                      </a:r>
                    </a:p>
                    <a:p>
                      <a:endParaRPr lang="en-US" sz="1600" dirty="0" smtClean="0"/>
                    </a:p>
                    <a:p>
                      <a:r>
                        <a:rPr lang="en-US" sz="1600" dirty="0" smtClean="0"/>
                        <a:t>Analytics</a:t>
                      </a:r>
                    </a:p>
                    <a:p>
                      <a:endParaRPr lang="en-US" sz="1600" dirty="0" smtClean="0"/>
                    </a:p>
                    <a:p>
                      <a:r>
                        <a:rPr lang="en-US" sz="1600" dirty="0" smtClean="0"/>
                        <a:t>Visualization</a:t>
                      </a:r>
                      <a:endParaRPr lang="en-US" sz="1600" dirty="0"/>
                    </a:p>
                  </a:txBody>
                  <a:tcPr/>
                </a:tc>
              </a:tr>
              <a:tr h="1380393">
                <a:tc>
                  <a:txBody>
                    <a:bodyPr/>
                    <a:lstStyle/>
                    <a:p>
                      <a:r>
                        <a:rPr lang="en-US" dirty="0" smtClean="0"/>
                        <a:t>Converse and Share</a:t>
                      </a:r>
                      <a:endParaRPr lang="en-US" dirty="0"/>
                    </a:p>
                  </a:txBody>
                  <a:tcPr/>
                </a:tc>
                <a:tc>
                  <a:txBody>
                    <a:bodyPr/>
                    <a:lstStyle/>
                    <a:p>
                      <a:pPr marL="0" indent="0">
                        <a:buFont typeface="Arial" pitchFamily="34" charset="0"/>
                        <a:buNone/>
                      </a:pPr>
                      <a:r>
                        <a:rPr lang="en-US" sz="1600" dirty="0" smtClean="0"/>
                        <a:t>Community management</a:t>
                      </a:r>
                    </a:p>
                    <a:p>
                      <a:pPr marL="0" indent="0">
                        <a:buFont typeface="Arial" pitchFamily="34" charset="0"/>
                        <a:buNone/>
                      </a:pPr>
                      <a:endParaRPr lang="en-US" sz="1600" dirty="0" smtClean="0"/>
                    </a:p>
                    <a:p>
                      <a:pPr marL="0" indent="0">
                        <a:buFont typeface="Arial" pitchFamily="34" charset="0"/>
                        <a:buNone/>
                      </a:pPr>
                      <a:r>
                        <a:rPr lang="en-US" sz="1600" dirty="0" smtClean="0"/>
                        <a:t>Knowledge </a:t>
                      </a:r>
                      <a:r>
                        <a:rPr lang="en-US" sz="1600" baseline="0" dirty="0" err="1" smtClean="0"/>
                        <a:t>curation</a:t>
                      </a:r>
                      <a:endParaRPr lang="en-US" sz="1600" dirty="0"/>
                    </a:p>
                  </a:txBody>
                  <a:tcPr/>
                </a:tc>
              </a:tr>
              <a:tr h="966275">
                <a:tc>
                  <a:txBody>
                    <a:bodyPr/>
                    <a:lstStyle/>
                    <a:p>
                      <a:r>
                        <a:rPr lang="en-US" dirty="0" smtClean="0"/>
                        <a:t>Co-create</a:t>
                      </a:r>
                      <a:r>
                        <a:rPr lang="en-US" baseline="0" dirty="0" smtClean="0"/>
                        <a:t> and innovate</a:t>
                      </a:r>
                      <a:endParaRPr lang="en-US" dirty="0"/>
                    </a:p>
                  </a:txBody>
                  <a:tcPr/>
                </a:tc>
                <a:tc>
                  <a:txBody>
                    <a:bodyPr/>
                    <a:lstStyle/>
                    <a:p>
                      <a:r>
                        <a:rPr lang="en-US" sz="1600" dirty="0" smtClean="0"/>
                        <a:t>Digital</a:t>
                      </a:r>
                      <a:r>
                        <a:rPr lang="en-US" sz="1600" baseline="0" dirty="0" smtClean="0"/>
                        <a:t> entrepreneur</a:t>
                      </a:r>
                      <a:endParaRPr lang="en-US" sz="1600" dirty="0" smtClean="0"/>
                    </a:p>
                    <a:p>
                      <a:endParaRPr lang="en-US" sz="1600" dirty="0" smtClean="0"/>
                    </a:p>
                    <a:p>
                      <a:endParaRPr lang="en-US" sz="1600" dirty="0"/>
                    </a:p>
                  </a:txBody>
                  <a:tcPr/>
                </a:tc>
              </a:tr>
            </a:tbl>
          </a:graphicData>
        </a:graphic>
      </p:graphicFrame>
    </p:spTree>
    <p:extLst>
      <p:ext uri="{BB962C8B-B14F-4D97-AF65-F5344CB8AC3E}">
        <p14:creationId xmlns:p14="http://schemas.microsoft.com/office/powerpoint/2010/main" val="361232305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EVOLUTION OF INTERACTIVITY</a:t>
            </a:r>
            <a:endParaRPr lang="en-US" dirty="0"/>
          </a:p>
        </p:txBody>
      </p:sp>
      <p:graphicFrame>
        <p:nvGraphicFramePr>
          <p:cNvPr id="11" name="Content Placeholder 3"/>
          <p:cNvGraphicFramePr>
            <a:graphicFrameLocks noGrp="1"/>
          </p:cNvGraphicFramePr>
          <p:nvPr>
            <p:ph idx="1"/>
            <p:extLst>
              <p:ext uri="{D42A27DB-BD31-4B8C-83A1-F6EECF244321}">
                <p14:modId xmlns:p14="http://schemas.microsoft.com/office/powerpoint/2010/main" val="309164402"/>
              </p:ext>
            </p:extLst>
          </p:nvPr>
        </p:nvGraphicFramePr>
        <p:xfrm>
          <a:off x="76200" y="685800"/>
          <a:ext cx="8915400" cy="5440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86639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SOCIAL MEDIA FRAMEWORK IN HIGHER EDUCATION</a:t>
            </a:r>
            <a:endParaRPr lang="en-US" dirty="0"/>
          </a:p>
        </p:txBody>
      </p:sp>
      <p:graphicFrame>
        <p:nvGraphicFramePr>
          <p:cNvPr id="30" name="Diagram 29"/>
          <p:cNvGraphicFramePr/>
          <p:nvPr>
            <p:extLst>
              <p:ext uri="{D42A27DB-BD31-4B8C-83A1-F6EECF244321}">
                <p14:modId xmlns:p14="http://schemas.microsoft.com/office/powerpoint/2010/main" val="2792460856"/>
              </p:ext>
            </p:extLst>
          </p:nvPr>
        </p:nvGraphicFramePr>
        <p:xfrm>
          <a:off x="228600" y="1933672"/>
          <a:ext cx="8686800" cy="39673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Screen Clipping"/>
          <p:cNvPicPr>
            <a:picLocks noChangeAspect="1"/>
          </p:cNvPicPr>
          <p:nvPr/>
        </p:nvPicPr>
        <p:blipFill rotWithShape="1">
          <a:blip r:embed="rId8" cstate="print">
            <a:extLst>
              <a:ext uri="{28A0092B-C50C-407E-A947-70E740481C1C}">
                <a14:useLocalDpi xmlns:a14="http://schemas.microsoft.com/office/drawing/2010/main"/>
              </a:ext>
            </a:extLst>
          </a:blip>
          <a:srcRect l="1233" t="2789" b="29205"/>
          <a:stretch/>
        </p:blipFill>
        <p:spPr>
          <a:xfrm>
            <a:off x="3314979" y="625868"/>
            <a:ext cx="2514043" cy="1280160"/>
          </a:xfrm>
          <a:prstGeom prst="rect">
            <a:avLst/>
          </a:prstGeom>
          <a:ln w="12700">
            <a:solidFill>
              <a:schemeClr val="bg1">
                <a:lumMod val="6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5511423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1"/>
          </p:nvPr>
        </p:nvPicPr>
        <p:blipFill rotWithShape="1">
          <a:blip r:embed="rId4">
            <a:extLst>
              <a:ext uri="{28A0092B-C50C-407E-A947-70E740481C1C}">
                <a14:useLocalDpi xmlns:a14="http://schemas.microsoft.com/office/drawing/2010/main" val="0"/>
              </a:ext>
            </a:extLst>
          </a:blip>
          <a:srcRect l="10936" r="244"/>
          <a:stretch/>
        </p:blipFill>
        <p:spPr>
          <a:xfrm>
            <a:off x="2958152" y="838199"/>
            <a:ext cx="5957248" cy="5029200"/>
          </a:xfrm>
          <a:prstGeom prst="rect">
            <a:avLst/>
          </a:prstGeom>
          <a:ln>
            <a:noFill/>
          </a:ln>
          <a:effectLst>
            <a:outerShdw blurRad="292100" dist="139700" dir="2700000" algn="tl" rotWithShape="0">
              <a:srgbClr val="333333">
                <a:alpha val="65000"/>
              </a:srgbClr>
            </a:outerShdw>
          </a:effectLst>
        </p:spPr>
      </p:pic>
      <p:sp>
        <p:nvSpPr>
          <p:cNvPr id="9" name="Content Placeholder 8"/>
          <p:cNvSpPr>
            <a:spLocks noGrp="1"/>
          </p:cNvSpPr>
          <p:nvPr>
            <p:ph idx="1"/>
          </p:nvPr>
        </p:nvSpPr>
        <p:spPr>
          <a:xfrm>
            <a:off x="228600" y="838199"/>
            <a:ext cx="2530624" cy="5029200"/>
          </a:xfrm>
          <a:solidFill>
            <a:srgbClr val="5C5451"/>
          </a:solidFill>
          <a:effectLst>
            <a:outerShdw blurRad="50800" dist="38100" dir="5400000" algn="t" rotWithShape="0">
              <a:prstClr val="black">
                <a:alpha val="40000"/>
              </a:prstClr>
            </a:outerShdw>
          </a:effectLst>
        </p:spPr>
        <p:txBody>
          <a:bodyPr tIns="91440" bIns="91440" anchor="t" anchorCtr="0">
            <a:noAutofit/>
          </a:bodyPr>
          <a:lstStyle/>
          <a:p>
            <a:pPr marL="457200" lvl="0" indent="-457200">
              <a:buClr>
                <a:schemeClr val="bg1"/>
              </a:buClr>
              <a:buSzPct val="100000"/>
              <a:buFont typeface="+mj-lt"/>
              <a:buAutoNum type="alphaUcPeriod"/>
            </a:pPr>
            <a:r>
              <a:rPr lang="en-US" sz="2000" i="0" dirty="0" smtClean="0">
                <a:solidFill>
                  <a:schemeClr val="bg1"/>
                </a:solidFill>
              </a:rPr>
              <a:t>What would you like to remember about SM and </a:t>
            </a:r>
            <a:r>
              <a:rPr lang="en-US" sz="2000" dirty="0" smtClean="0">
                <a:solidFill>
                  <a:schemeClr val="bg1"/>
                </a:solidFill>
              </a:rPr>
              <a:t>Crowdsourcing</a:t>
            </a:r>
            <a:r>
              <a:rPr lang="en-US" sz="2000" i="0" dirty="0" smtClean="0">
                <a:solidFill>
                  <a:schemeClr val="bg1"/>
                </a:solidFill>
              </a:rPr>
              <a:t>?</a:t>
            </a:r>
            <a:endParaRPr lang="en-US" sz="2000" dirty="0">
              <a:solidFill>
                <a:schemeClr val="bg1"/>
              </a:solidFill>
            </a:endParaRPr>
          </a:p>
          <a:p>
            <a:pPr marL="457200" lvl="0" indent="-457200">
              <a:buClr>
                <a:schemeClr val="bg1"/>
              </a:buClr>
              <a:buSzPct val="100000"/>
              <a:buFont typeface="+mj-lt"/>
              <a:buAutoNum type="alphaUcPeriod"/>
            </a:pPr>
            <a:r>
              <a:rPr lang="en-US" sz="2000" i="0" dirty="0" smtClean="0">
                <a:solidFill>
                  <a:schemeClr val="bg1"/>
                </a:solidFill>
              </a:rPr>
              <a:t>What do you have questions about?</a:t>
            </a:r>
          </a:p>
        </p:txBody>
      </p:sp>
      <p:sp>
        <p:nvSpPr>
          <p:cNvPr id="6" name="Title 1"/>
          <p:cNvSpPr>
            <a:spLocks noGrp="1"/>
          </p:cNvSpPr>
          <p:nvPr>
            <p:ph type="title"/>
          </p:nvPr>
        </p:nvSpPr>
        <p:spPr>
          <a:xfrm>
            <a:off x="428625" y="0"/>
            <a:ext cx="7620000" cy="457200"/>
          </a:xfrm>
        </p:spPr>
        <p:txBody>
          <a:bodyPr/>
          <a:lstStyle/>
          <a:p>
            <a:r>
              <a:rPr lang="en-US" sz="2400" dirty="0" smtClean="0">
                <a:ea typeface="ＭＳ Ｐゴシック" pitchFamily="-108" charset="-128"/>
              </a:rPr>
              <a:t>REFLECTION</a:t>
            </a:r>
          </a:p>
        </p:txBody>
      </p:sp>
    </p:spTree>
    <p:custDataLst>
      <p:tags r:id="rId1"/>
    </p:custDataLst>
    <p:extLst>
      <p:ext uri="{BB962C8B-B14F-4D97-AF65-F5344CB8AC3E}">
        <p14:creationId xmlns:p14="http://schemas.microsoft.com/office/powerpoint/2010/main" val="39076044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David\AppData\Local\Microsoft\Windows\Temporary Internet Files\Content.IE5\VSYJ2A61\MP90044346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164" y="3382574"/>
            <a:ext cx="3395367" cy="2560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descr="C:\Users\David\AppData\Local\Microsoft\Windows\Temporary Internet Files\Content.IE5\SH998CLI\MP90043067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771" y="617483"/>
            <a:ext cx="3413760" cy="2560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WHAT WEB 2.0 MEANS</a:t>
            </a:r>
            <a:endParaRPr lang="en-US" dirty="0"/>
          </a:p>
        </p:txBody>
      </p:sp>
      <p:sp>
        <p:nvSpPr>
          <p:cNvPr id="5" name="Freeform 4"/>
          <p:cNvSpPr/>
          <p:nvPr/>
        </p:nvSpPr>
        <p:spPr>
          <a:xfrm>
            <a:off x="5326586" y="617483"/>
            <a:ext cx="3410712" cy="2560320"/>
          </a:xfrm>
          <a:custGeom>
            <a:avLst/>
            <a:gdLst>
              <a:gd name="connsiteX0" fmla="*/ 0 w 2528700"/>
              <a:gd name="connsiteY0" fmla="*/ 0 h 3426439"/>
              <a:gd name="connsiteX1" fmla="*/ 2528700 w 2528700"/>
              <a:gd name="connsiteY1" fmla="*/ 0 h 3426439"/>
              <a:gd name="connsiteX2" fmla="*/ 2528700 w 2528700"/>
              <a:gd name="connsiteY2" fmla="*/ 3426439 h 3426439"/>
              <a:gd name="connsiteX3" fmla="*/ 0 w 2528700"/>
              <a:gd name="connsiteY3" fmla="*/ 3426439 h 3426439"/>
              <a:gd name="connsiteX4" fmla="*/ 0 w 2528700"/>
              <a:gd name="connsiteY4" fmla="*/ 0 h 3426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8700" h="3426439">
                <a:moveTo>
                  <a:pt x="2528700" y="1"/>
                </a:moveTo>
                <a:lnTo>
                  <a:pt x="2528700" y="3426438"/>
                </a:lnTo>
                <a:lnTo>
                  <a:pt x="0" y="3426438"/>
                </a:lnTo>
                <a:lnTo>
                  <a:pt x="0" y="1"/>
                </a:lnTo>
                <a:lnTo>
                  <a:pt x="2528700" y="1"/>
                </a:lnTo>
                <a:close/>
              </a:path>
            </a:pathLst>
          </a:custGeom>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1" tIns="45720" rIns="91440" bIns="45721"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New ways to communicate</a:t>
            </a:r>
            <a:endParaRPr lang="en-US" sz="2400" kern="1200" dirty="0"/>
          </a:p>
          <a:p>
            <a:pPr marL="457200" lvl="2" indent="-228600" algn="l" defTabSz="1066800">
              <a:lnSpc>
                <a:spcPct val="90000"/>
              </a:lnSpc>
              <a:spcBef>
                <a:spcPct val="0"/>
              </a:spcBef>
              <a:spcAft>
                <a:spcPct val="15000"/>
              </a:spcAft>
              <a:buChar char="••"/>
            </a:pPr>
            <a:r>
              <a:rPr lang="en-US" sz="2400" kern="1200" dirty="0" smtClean="0"/>
              <a:t>Personal</a:t>
            </a:r>
            <a:endParaRPr lang="en-US" sz="2400" kern="1200" dirty="0"/>
          </a:p>
          <a:p>
            <a:pPr marL="457200" lvl="2" indent="-228600" algn="l" defTabSz="1066800">
              <a:lnSpc>
                <a:spcPct val="90000"/>
              </a:lnSpc>
              <a:spcBef>
                <a:spcPct val="0"/>
              </a:spcBef>
              <a:spcAft>
                <a:spcPct val="15000"/>
              </a:spcAft>
              <a:buChar char="••"/>
            </a:pPr>
            <a:r>
              <a:rPr lang="en-US" sz="2400" kern="1200" dirty="0" smtClean="0"/>
              <a:t>Professional</a:t>
            </a:r>
            <a:endParaRPr lang="en-US" sz="2400" kern="1200" dirty="0"/>
          </a:p>
        </p:txBody>
      </p:sp>
      <p:sp>
        <p:nvSpPr>
          <p:cNvPr id="6" name="Freeform 5"/>
          <p:cNvSpPr/>
          <p:nvPr/>
        </p:nvSpPr>
        <p:spPr>
          <a:xfrm>
            <a:off x="3132027" y="862843"/>
            <a:ext cx="2194560" cy="2069600"/>
          </a:xfrm>
          <a:custGeom>
            <a:avLst/>
            <a:gdLst>
              <a:gd name="connsiteX0" fmla="*/ 0 w 2194560"/>
              <a:gd name="connsiteY0" fmla="*/ 0 h 2222000"/>
              <a:gd name="connsiteX1" fmla="*/ 2194560 w 2194560"/>
              <a:gd name="connsiteY1" fmla="*/ 0 h 2222000"/>
              <a:gd name="connsiteX2" fmla="*/ 2194560 w 2194560"/>
              <a:gd name="connsiteY2" fmla="*/ 2222000 h 2222000"/>
              <a:gd name="connsiteX3" fmla="*/ 0 w 2194560"/>
              <a:gd name="connsiteY3" fmla="*/ 2222000 h 2222000"/>
              <a:gd name="connsiteX4" fmla="*/ 0 w 2194560"/>
              <a:gd name="connsiteY4" fmla="*/ 0 h 222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560" h="2222000">
                <a:moveTo>
                  <a:pt x="0" y="0"/>
                </a:moveTo>
                <a:lnTo>
                  <a:pt x="2194560" y="0"/>
                </a:lnTo>
                <a:lnTo>
                  <a:pt x="2194560" y="2222000"/>
                </a:lnTo>
                <a:lnTo>
                  <a:pt x="0" y="2222000"/>
                </a:lnTo>
                <a:lnTo>
                  <a:pt x="0" y="0"/>
                </a:lnTo>
                <a:close/>
              </a:path>
            </a:pathLst>
          </a:custGeom>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Individuals</a:t>
            </a:r>
            <a:endParaRPr lang="en-US" sz="2800" kern="1200" dirty="0"/>
          </a:p>
        </p:txBody>
      </p:sp>
      <p:sp>
        <p:nvSpPr>
          <p:cNvPr id="7" name="Freeform 6"/>
          <p:cNvSpPr/>
          <p:nvPr/>
        </p:nvSpPr>
        <p:spPr>
          <a:xfrm>
            <a:off x="5326586" y="3382574"/>
            <a:ext cx="3410712" cy="2560320"/>
          </a:xfrm>
          <a:custGeom>
            <a:avLst/>
            <a:gdLst>
              <a:gd name="connsiteX0" fmla="*/ 0 w 2528700"/>
              <a:gd name="connsiteY0" fmla="*/ 0 h 3428585"/>
              <a:gd name="connsiteX1" fmla="*/ 2528700 w 2528700"/>
              <a:gd name="connsiteY1" fmla="*/ 0 h 3428585"/>
              <a:gd name="connsiteX2" fmla="*/ 2528700 w 2528700"/>
              <a:gd name="connsiteY2" fmla="*/ 3428585 h 3428585"/>
              <a:gd name="connsiteX3" fmla="*/ 0 w 2528700"/>
              <a:gd name="connsiteY3" fmla="*/ 3428585 h 3428585"/>
              <a:gd name="connsiteX4" fmla="*/ 0 w 2528700"/>
              <a:gd name="connsiteY4" fmla="*/ 0 h 3428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8700" h="3428585">
                <a:moveTo>
                  <a:pt x="2528700" y="1"/>
                </a:moveTo>
                <a:lnTo>
                  <a:pt x="2528700" y="3428584"/>
                </a:lnTo>
                <a:lnTo>
                  <a:pt x="0" y="3428584"/>
                </a:lnTo>
                <a:lnTo>
                  <a:pt x="0" y="1"/>
                </a:lnTo>
                <a:lnTo>
                  <a:pt x="2528700" y="1"/>
                </a:lnTo>
                <a:close/>
              </a:path>
            </a:pathLst>
          </a:custGeom>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1" tIns="45720" rIns="91440" bIns="45721"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Internal</a:t>
            </a:r>
            <a:endParaRPr lang="en-US" sz="2400" kern="1200" dirty="0"/>
          </a:p>
          <a:p>
            <a:pPr marL="457200" lvl="2" indent="-228600" algn="l" defTabSz="1066800">
              <a:lnSpc>
                <a:spcPct val="90000"/>
              </a:lnSpc>
              <a:spcBef>
                <a:spcPct val="0"/>
              </a:spcBef>
              <a:spcAft>
                <a:spcPct val="15000"/>
              </a:spcAft>
              <a:buChar char="••"/>
            </a:pPr>
            <a:r>
              <a:rPr lang="en-US" sz="2400" kern="1200" dirty="0" smtClean="0"/>
              <a:t>Locate expertise and knowledge sharing</a:t>
            </a:r>
            <a:endParaRPr lang="en-US" sz="2400" kern="1200" dirty="0"/>
          </a:p>
          <a:p>
            <a:pPr marL="228600" lvl="1" indent="-228600" algn="l" defTabSz="1066800">
              <a:lnSpc>
                <a:spcPct val="90000"/>
              </a:lnSpc>
              <a:spcBef>
                <a:spcPct val="0"/>
              </a:spcBef>
              <a:spcAft>
                <a:spcPct val="15000"/>
              </a:spcAft>
              <a:buChar char="••"/>
            </a:pPr>
            <a:r>
              <a:rPr lang="en-US" sz="2400" kern="1200" dirty="0" smtClean="0"/>
              <a:t>External</a:t>
            </a:r>
            <a:endParaRPr lang="en-US" sz="2400" kern="1200" dirty="0"/>
          </a:p>
          <a:p>
            <a:pPr marL="457200" lvl="2" indent="-228600" algn="l" defTabSz="1066800">
              <a:lnSpc>
                <a:spcPct val="90000"/>
              </a:lnSpc>
              <a:spcBef>
                <a:spcPct val="0"/>
              </a:spcBef>
              <a:spcAft>
                <a:spcPct val="15000"/>
              </a:spcAft>
              <a:buChar char="••"/>
            </a:pPr>
            <a:r>
              <a:rPr lang="en-US" sz="2400" kern="1200" dirty="0" smtClean="0"/>
              <a:t>Public relations, product promotion</a:t>
            </a:r>
            <a:endParaRPr lang="en-US" sz="2400" kern="1200" dirty="0"/>
          </a:p>
        </p:txBody>
      </p:sp>
      <p:sp>
        <p:nvSpPr>
          <p:cNvPr id="8" name="Freeform 7"/>
          <p:cNvSpPr/>
          <p:nvPr/>
        </p:nvSpPr>
        <p:spPr>
          <a:xfrm>
            <a:off x="3132027" y="3643637"/>
            <a:ext cx="2194560" cy="2038195"/>
          </a:xfrm>
          <a:custGeom>
            <a:avLst/>
            <a:gdLst>
              <a:gd name="connsiteX0" fmla="*/ 0 w 2194560"/>
              <a:gd name="connsiteY0" fmla="*/ 0 h 2038195"/>
              <a:gd name="connsiteX1" fmla="*/ 2194560 w 2194560"/>
              <a:gd name="connsiteY1" fmla="*/ 0 h 2038195"/>
              <a:gd name="connsiteX2" fmla="*/ 2194560 w 2194560"/>
              <a:gd name="connsiteY2" fmla="*/ 2038195 h 2038195"/>
              <a:gd name="connsiteX3" fmla="*/ 0 w 2194560"/>
              <a:gd name="connsiteY3" fmla="*/ 2038195 h 2038195"/>
              <a:gd name="connsiteX4" fmla="*/ 0 w 2194560"/>
              <a:gd name="connsiteY4" fmla="*/ 0 h 2038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560" h="2038195">
                <a:moveTo>
                  <a:pt x="0" y="0"/>
                </a:moveTo>
                <a:lnTo>
                  <a:pt x="2194560" y="0"/>
                </a:lnTo>
                <a:lnTo>
                  <a:pt x="2194560" y="2038195"/>
                </a:lnTo>
                <a:lnTo>
                  <a:pt x="0" y="2038195"/>
                </a:lnTo>
                <a:lnTo>
                  <a:pt x="0" y="0"/>
                </a:lnTo>
                <a:close/>
              </a:path>
            </a:pathLst>
          </a:custGeom>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Organizations</a:t>
            </a:r>
            <a:endParaRPr lang="en-US" sz="2800" kern="1200" dirty="0"/>
          </a:p>
        </p:txBody>
      </p:sp>
    </p:spTree>
    <p:extLst>
      <p:ext uri="{BB962C8B-B14F-4D97-AF65-F5344CB8AC3E}">
        <p14:creationId xmlns:p14="http://schemas.microsoft.com/office/powerpoint/2010/main" val="35650069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rcRect t="17556" b="17556"/>
          <a:stretch>
            <a:fillRect/>
          </a:stretch>
        </p:blipFill>
        <p:spPr>
          <a:xfrm>
            <a:off x="394747" y="832849"/>
            <a:ext cx="8223937" cy="5142850"/>
          </a:xfrm>
        </p:spPr>
      </p:pic>
    </p:spTree>
    <p:extLst>
      <p:ext uri="{BB962C8B-B14F-4D97-AF65-F5344CB8AC3E}">
        <p14:creationId xmlns:p14="http://schemas.microsoft.com/office/powerpoint/2010/main" val="4578283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srcRect t="7946" b="7946"/>
          <a:stretch>
            <a:fillRect/>
          </a:stretch>
        </p:blipFill>
        <p:spPr>
          <a:xfrm>
            <a:off x="457200" y="520532"/>
            <a:ext cx="7620000" cy="5346870"/>
          </a:xfrm>
        </p:spPr>
      </p:pic>
    </p:spTree>
    <p:extLst>
      <p:ext uri="{BB962C8B-B14F-4D97-AF65-F5344CB8AC3E}">
        <p14:creationId xmlns:p14="http://schemas.microsoft.com/office/powerpoint/2010/main" val="28124666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pic>
        <p:nvPicPr>
          <p:cNvPr id="4099" name="Picture 3" descr="C:\data\Temple\fsbm\EbusinessInstitute\Members\Lockheed\logo_h_t_2col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0"/>
            <a:ext cx="5115232" cy="9144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data\Temple\fsbm\EbusinessInstitute\Members\campbell soup\Campbel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5319" y="3429000"/>
            <a:ext cx="2101281" cy="10058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creen Clipping"/>
          <p:cNvPicPr>
            <a:picLocks noChangeAspect="1"/>
          </p:cNvPicPr>
          <p:nvPr/>
        </p:nvPicPr>
        <p:blipFill rotWithShape="1">
          <a:blip r:embed="rId5" cstate="print">
            <a:extLst>
              <a:ext uri="{28A0092B-C50C-407E-A947-70E740481C1C}">
                <a14:useLocalDpi xmlns:a14="http://schemas.microsoft.com/office/drawing/2010/main" val="0"/>
              </a:ext>
            </a:extLst>
          </a:blip>
          <a:srcRect b="10539"/>
          <a:stretch/>
        </p:blipFill>
        <p:spPr>
          <a:xfrm>
            <a:off x="609600" y="4410075"/>
            <a:ext cx="3383280" cy="2102333"/>
          </a:xfrm>
          <a:prstGeom prst="rect">
            <a:avLst/>
          </a:prstGeom>
          <a:ln>
            <a:solidFill>
              <a:schemeClr val="tx1"/>
            </a:solidFill>
          </a:ln>
          <a:effectLst>
            <a:outerShdw blurRad="292100" dist="139700" dir="2700000" algn="tl" rotWithShape="0">
              <a:srgbClr val="333333">
                <a:alpha val="65000"/>
              </a:srgbClr>
            </a:outerShdw>
          </a:effectLst>
        </p:spPr>
      </p:pic>
      <p:pic>
        <p:nvPicPr>
          <p:cNvPr id="1026" name="Picture 2" descr="http://www.eurekastreams.org/wp-content/themes/eurekastreams-wp-theme/images/tours/reputation/reputation_01.png"/>
          <p:cNvPicPr>
            <a:picLocks noChangeAspect="1" noChangeArrowheads="1"/>
          </p:cNvPicPr>
          <p:nvPr/>
        </p:nvPicPr>
        <p:blipFill rotWithShape="1">
          <a:blip r:embed="rId6">
            <a:extLst>
              <a:ext uri="{28A0092B-C50C-407E-A947-70E740481C1C}">
                <a14:useLocalDpi xmlns:a14="http://schemas.microsoft.com/office/drawing/2010/main" val="0"/>
              </a:ext>
            </a:extLst>
          </a:blip>
          <a:srcRect l="2070" b="4359"/>
          <a:stretch/>
        </p:blipFill>
        <p:spPr bwMode="auto">
          <a:xfrm>
            <a:off x="609600" y="1005840"/>
            <a:ext cx="3233472" cy="237744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7" descr="Screen Clippi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69104" y="1023945"/>
            <a:ext cx="3567508" cy="1920240"/>
          </a:xfrm>
          <a:prstGeom prst="rect">
            <a:avLst/>
          </a:prstGeom>
          <a:ln>
            <a:noFill/>
          </a:ln>
          <a:effectLst>
            <a:outerShdw blurRad="292100" dist="139700" dir="2700000" algn="tl" rotWithShape="0">
              <a:srgbClr val="333333">
                <a:alpha val="65000"/>
              </a:srgbClr>
            </a:outerShdw>
          </a:effectLst>
        </p:spPr>
      </p:pic>
      <p:sp>
        <p:nvSpPr>
          <p:cNvPr id="9" name="Title 2"/>
          <p:cNvSpPr txBox="1">
            <a:spLocks/>
          </p:cNvSpPr>
          <p:nvPr/>
        </p:nvSpPr>
        <p:spPr>
          <a:xfrm>
            <a:off x="5343158" y="2895600"/>
            <a:ext cx="2819400" cy="738664"/>
          </a:xfrm>
          <a:prstGeom prst="rect">
            <a:avLst/>
          </a:prstGeom>
          <a:noFill/>
        </p:spPr>
        <p:style>
          <a:lnRef idx="0">
            <a:scrgbClr r="0" g="0" b="0"/>
          </a:lnRef>
          <a:fillRef idx="1003">
            <a:schemeClr val="dk2"/>
          </a:fillRef>
          <a:effectRef idx="0">
            <a:scrgbClr r="0" g="0" b="0"/>
          </a:effectRef>
          <a:fontRef idx="major"/>
        </p:style>
        <p:txBody>
          <a:bodyPr lIns="182880" tIns="182880" rIns="182880" bIns="182880" anchor="t" anchorCtr="1">
            <a:spAutoFit/>
          </a:bodyPr>
          <a:lstStyle>
            <a:lvl1pPr algn="l" defTabSz="914400" rtl="0" eaLnBrk="1" latinLnBrk="0" hangingPunct="1">
              <a:spcBef>
                <a:spcPct val="0"/>
              </a:spcBef>
              <a:buNone/>
              <a:defRPr sz="2400" kern="1200" cap="none" spc="-60" baseline="0">
                <a:solidFill>
                  <a:schemeClr val="bg1"/>
                </a:solidFill>
                <a:latin typeface="+mj-lt"/>
                <a:ea typeface="+mj-ea"/>
                <a:cs typeface="+mj-cs"/>
              </a:defRPr>
            </a:lvl1pPr>
          </a:lstStyle>
          <a:p>
            <a:r>
              <a:rPr lang="en-US" dirty="0" smtClean="0">
                <a:solidFill>
                  <a:sysClr val="windowText" lastClr="000000"/>
                </a:solidFill>
              </a:rPr>
              <a:t>2012 ELECTIONS</a:t>
            </a:r>
            <a:endParaRPr lang="en-US" dirty="0">
              <a:solidFill>
                <a:sysClr val="windowText" lastClr="000000"/>
              </a:solidFill>
            </a:endParaRPr>
          </a:p>
        </p:txBody>
      </p:sp>
      <p:pic>
        <p:nvPicPr>
          <p:cNvPr id="2" name="Picture 1" descr="Screen Clipping"/>
          <p:cNvPicPr>
            <a:picLocks noChangeAspect="1"/>
          </p:cNvPicPr>
          <p:nvPr/>
        </p:nvPicPr>
        <p:blipFill rotWithShape="1">
          <a:blip r:embed="rId8" cstate="print">
            <a:extLst>
              <a:ext uri="{28A0092B-C50C-407E-A947-70E740481C1C}">
                <a14:useLocalDpi xmlns:a14="http://schemas.microsoft.com/office/drawing/2010/main"/>
              </a:ext>
            </a:extLst>
          </a:blip>
          <a:srcRect l="1233" t="2790"/>
          <a:stretch/>
        </p:blipFill>
        <p:spPr>
          <a:xfrm>
            <a:off x="4970452" y="3916700"/>
            <a:ext cx="3566160" cy="25957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10913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andviwa\AppData\Local\Microsoft\Windows\Temporary Internet Files\Content.IE5\CVR83A1Z\MP90039921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7" y="1148486"/>
            <a:ext cx="1366114" cy="13661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6" descr="C:\Users\mandviwa\AppData\Local\Microsoft\Windows\Temporary Internet Files\Content.IE5\CVR83A1Z\MP90044306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5" y="1148486"/>
            <a:ext cx="2061284" cy="13661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9" descr="C:\Users\mandviwa\AppData\Local\Microsoft\Windows\Temporary Internet Files\Content.IE5\1Y371UYB\MP900403818[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44" y="3510686"/>
            <a:ext cx="2086661" cy="13661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0" name="Picture 2" descr="C:\Users\mandviwa\AppData\Local\Microsoft\Windows\Temporary Internet Files\Content.IE5\1Y371UYB\MP900438675[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4600" y="1148486"/>
            <a:ext cx="1009625" cy="13661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5" name="Picture 7" descr="C:\Users\mandviwa\AppData\Local\Microsoft\Windows\Temporary Internet Files\Content.IE5\CVR83A1Z\MP900174914[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29400" y="3510686"/>
            <a:ext cx="2049170" cy="13661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Rectangle 8"/>
          <p:cNvSpPr>
            <a:spLocks noChangeAspect="1"/>
          </p:cNvSpPr>
          <p:nvPr/>
        </p:nvSpPr>
        <p:spPr>
          <a:xfrm>
            <a:off x="457204" y="2851526"/>
            <a:ext cx="7467596" cy="338554"/>
          </a:xfrm>
          <a:prstGeom prst="rect">
            <a:avLst/>
          </a:prstGeom>
          <a:solidFill>
            <a:srgbClr val="A32638"/>
          </a:solidFill>
        </p:spPr>
        <p:txBody>
          <a:bodyPr wrap="square">
            <a:spAutoFit/>
          </a:bodyPr>
          <a:lstStyle/>
          <a:p>
            <a:r>
              <a:rPr lang="en-US" sz="1600" dirty="0">
                <a:solidFill>
                  <a:schemeClr val="bg1"/>
                </a:solidFill>
              </a:rPr>
              <a:t>Listen </a:t>
            </a:r>
            <a:r>
              <a:rPr lang="en-US" sz="1600" dirty="0" smtClean="0">
                <a:solidFill>
                  <a:schemeClr val="bg1"/>
                </a:solidFill>
              </a:rPr>
              <a:t>&amp; Brand </a:t>
            </a:r>
            <a:r>
              <a:rPr lang="en-US" sz="1600" dirty="0">
                <a:solidFill>
                  <a:schemeClr val="bg1"/>
                </a:solidFill>
              </a:rPr>
              <a:t>| </a:t>
            </a:r>
            <a:r>
              <a:rPr lang="en-US" sz="1600" dirty="0" smtClean="0">
                <a:solidFill>
                  <a:schemeClr val="bg1"/>
                </a:solidFill>
              </a:rPr>
              <a:t>Mine &amp; Decide </a:t>
            </a:r>
            <a:r>
              <a:rPr lang="en-US" sz="1600" dirty="0">
                <a:solidFill>
                  <a:schemeClr val="bg1"/>
                </a:solidFill>
              </a:rPr>
              <a:t>| </a:t>
            </a:r>
            <a:r>
              <a:rPr lang="en-US" sz="1600" dirty="0" smtClean="0">
                <a:solidFill>
                  <a:schemeClr val="bg1"/>
                </a:solidFill>
              </a:rPr>
              <a:t>Converse &amp; Share| Co-create &amp; Innovate</a:t>
            </a:r>
            <a:endParaRPr lang="en-US" sz="1600" dirty="0">
              <a:solidFill>
                <a:schemeClr val="bg1"/>
              </a:solidFill>
            </a:endParaRP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83680" y="2152123"/>
            <a:ext cx="2316480" cy="1737360"/>
          </a:xfrm>
          <a:prstGeom prst="rect">
            <a:avLst/>
          </a:prstGeom>
          <a:solidFill>
            <a:srgbClr val="FFFFFF">
              <a:shade val="85000"/>
            </a:srgbClr>
          </a:solidFill>
          <a:ln w="190500" cap="rnd">
            <a:solidFill>
              <a:srgbClr val="A32638"/>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263092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21" t="-34" r="1017" b="3933"/>
          <a:stretch/>
        </p:blipFill>
        <p:spPr>
          <a:xfrm>
            <a:off x="0" y="0"/>
            <a:ext cx="9144000" cy="6858000"/>
          </a:xfrm>
          <a:prstGeom prst="rect">
            <a:avLst/>
          </a:prstGeom>
        </p:spPr>
      </p:pic>
      <p:sp>
        <p:nvSpPr>
          <p:cNvPr id="6" name="Title 2"/>
          <p:cNvSpPr txBox="1">
            <a:spLocks/>
          </p:cNvSpPr>
          <p:nvPr/>
        </p:nvSpPr>
        <p:spPr>
          <a:xfrm>
            <a:off x="6324600" y="6119336"/>
            <a:ext cx="2819400" cy="738664"/>
          </a:xfrm>
          <a:prstGeom prst="rect">
            <a:avLst/>
          </a:prstGeom>
        </p:spPr>
        <p:style>
          <a:lnRef idx="0">
            <a:scrgbClr r="0" g="0" b="0"/>
          </a:lnRef>
          <a:fillRef idx="1003">
            <a:schemeClr val="dk2"/>
          </a:fillRef>
          <a:effectRef idx="0">
            <a:scrgbClr r="0" g="0" b="0"/>
          </a:effectRef>
          <a:fontRef idx="major"/>
        </p:style>
        <p:txBody>
          <a:bodyPr lIns="182880" tIns="182880" rIns="182880" bIns="182880" anchor="t" anchorCtr="1">
            <a:spAutoFit/>
          </a:bodyPr>
          <a:lstStyle>
            <a:lvl1pPr algn="l" defTabSz="914400" rtl="0" eaLnBrk="1" latinLnBrk="0" hangingPunct="1">
              <a:spcBef>
                <a:spcPct val="0"/>
              </a:spcBef>
              <a:buNone/>
              <a:defRPr sz="2400" kern="1200" cap="none" spc="-60" baseline="0">
                <a:solidFill>
                  <a:schemeClr val="bg1"/>
                </a:solidFill>
                <a:latin typeface="+mj-lt"/>
                <a:ea typeface="+mj-ea"/>
                <a:cs typeface="+mj-cs"/>
              </a:defRPr>
            </a:lvl1pPr>
          </a:lstStyle>
          <a:p>
            <a:r>
              <a:rPr lang="en-US" dirty="0" smtClean="0"/>
              <a:t>LISTEN AND BRAND</a:t>
            </a:r>
            <a:endParaRPr lang="en-US" dirty="0"/>
          </a:p>
        </p:txBody>
      </p:sp>
    </p:spTree>
    <p:extLst>
      <p:ext uri="{BB962C8B-B14F-4D97-AF65-F5344CB8AC3E}">
        <p14:creationId xmlns:p14="http://schemas.microsoft.com/office/powerpoint/2010/main" val="220076709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LISTEN AND BRAND</a:t>
            </a:r>
            <a:endParaRPr lang="en-US" dirty="0"/>
          </a:p>
        </p:txBody>
      </p:sp>
      <p:sp>
        <p:nvSpPr>
          <p:cNvPr id="7" name="Rectangle 6"/>
          <p:cNvSpPr/>
          <p:nvPr/>
        </p:nvSpPr>
        <p:spPr>
          <a:xfrm>
            <a:off x="5544403" y="457200"/>
            <a:ext cx="3599597" cy="338554"/>
          </a:xfrm>
          <a:prstGeom prst="rect">
            <a:avLst/>
          </a:prstGeom>
          <a:solidFill>
            <a:schemeClr val="tx1"/>
          </a:solidFill>
        </p:spPr>
        <p:txBody>
          <a:bodyPr wrap="square">
            <a:spAutoFit/>
          </a:bodyPr>
          <a:lstStyle/>
          <a:p>
            <a:pPr lvl="0"/>
            <a:r>
              <a:rPr lang="en-US" sz="1600" dirty="0" smtClean="0">
                <a:solidFill>
                  <a:schemeClr val="bg1"/>
                </a:solidFill>
              </a:rPr>
              <a:t>Reviews/Votes | Likes | Friends | Blogs</a:t>
            </a:r>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9882" y="4724400"/>
            <a:ext cx="2824054" cy="1554480"/>
          </a:xfrm>
          <a:prstGeom prst="rect">
            <a:avLst/>
          </a:prstGeom>
          <a:ln>
            <a:noFill/>
          </a:ln>
          <a:effectLst>
            <a:outerShdw blurRad="292100" dist="139700" dir="2700000" algn="tl" rotWithShape="0">
              <a:srgbClr val="333333">
                <a:alpha val="65000"/>
              </a:srgbClr>
            </a:outerShdw>
          </a:effectLst>
        </p:spPr>
      </p:pic>
      <p:pic>
        <p:nvPicPr>
          <p:cNvPr id="9" name="Picture 8" descr="Screen Clipping"/>
          <p:cNvPicPr>
            <a:picLocks noChangeAspect="1"/>
          </p:cNvPicPr>
          <p:nvPr/>
        </p:nvPicPr>
        <p:blipFill rotWithShape="1">
          <a:blip r:embed="rId4">
            <a:extLst>
              <a:ext uri="{28A0092B-C50C-407E-A947-70E740481C1C}">
                <a14:useLocalDpi xmlns:a14="http://schemas.microsoft.com/office/drawing/2010/main" val="0"/>
              </a:ext>
            </a:extLst>
          </a:blip>
          <a:srcRect r="5564"/>
          <a:stretch/>
        </p:blipFill>
        <p:spPr>
          <a:xfrm>
            <a:off x="5867400" y="4724400"/>
            <a:ext cx="2867025" cy="1554480"/>
          </a:xfrm>
          <a:prstGeom prst="rect">
            <a:avLst/>
          </a:prstGeom>
          <a:ln>
            <a:noFill/>
          </a:ln>
          <a:effectLst>
            <a:outerShdw blurRad="292100" dist="139700" dir="2700000" algn="tl" rotWithShape="0">
              <a:srgbClr val="333333">
                <a:alpha val="65000"/>
              </a:srgbClr>
            </a:outerShdw>
          </a:effectLst>
        </p:spPr>
      </p:pic>
      <p:grpSp>
        <p:nvGrpSpPr>
          <p:cNvPr id="2" name="Group 1"/>
          <p:cNvGrpSpPr/>
          <p:nvPr/>
        </p:nvGrpSpPr>
        <p:grpSpPr>
          <a:xfrm>
            <a:off x="304800" y="914400"/>
            <a:ext cx="4267200" cy="2238721"/>
            <a:chOff x="309454" y="1002268"/>
            <a:chExt cx="3962400" cy="2501713"/>
          </a:xfrm>
        </p:grpSpPr>
        <p:sp>
          <p:nvSpPr>
            <p:cNvPr id="4" name="Rectangle 3"/>
            <p:cNvSpPr/>
            <p:nvPr/>
          </p:nvSpPr>
          <p:spPr>
            <a:xfrm>
              <a:off x="309454" y="1371600"/>
              <a:ext cx="3962400" cy="2132381"/>
            </a:xfrm>
            <a:prstGeom prst="rect">
              <a:avLst/>
            </a:prstGeom>
            <a:solidFill>
              <a:schemeClr val="accent2">
                <a:lumMod val="40000"/>
                <a:lumOff val="60000"/>
              </a:schemeClr>
            </a:solidFill>
          </p:spPr>
          <p:txBody>
            <a:bodyPr wrap="square">
              <a:spAutoFit/>
            </a:bodyPr>
            <a:lstStyle/>
            <a:p>
              <a:pPr marL="342900" indent="-342900">
                <a:buFont typeface="+mj-lt"/>
                <a:buAutoNum type="arabicPeriod"/>
              </a:pPr>
              <a:r>
                <a:rPr lang="en-US" dirty="0"/>
                <a:t>Marketing vs. Public relations</a:t>
              </a:r>
            </a:p>
            <a:p>
              <a:pPr marL="342900" lvl="0" indent="-342900">
                <a:spcBef>
                  <a:spcPts val="600"/>
                </a:spcBef>
                <a:buFont typeface="+mj-lt"/>
                <a:buAutoNum type="arabicPeriod"/>
              </a:pPr>
              <a:r>
                <a:rPr lang="en-US" b="1" dirty="0" smtClean="0"/>
                <a:t>Brand as a social construct</a:t>
              </a:r>
              <a:br>
                <a:rPr lang="en-US" b="1" dirty="0" smtClean="0"/>
              </a:br>
              <a:r>
                <a:rPr lang="en-US" dirty="0" smtClean="0"/>
                <a:t>Build | Manage | Protect</a:t>
              </a:r>
            </a:p>
            <a:p>
              <a:pPr marL="342900" lvl="0" indent="-342900">
                <a:spcBef>
                  <a:spcPts val="600"/>
                </a:spcBef>
                <a:buFont typeface="+mj-lt"/>
                <a:buAutoNum type="arabicPeriod"/>
              </a:pPr>
              <a:r>
                <a:rPr lang="en-US" dirty="0" smtClean="0"/>
                <a:t>Engines </a:t>
              </a:r>
            </a:p>
            <a:p>
              <a:pPr marL="800100" lvl="1" indent="-342900">
                <a:buFont typeface="+mj-lt"/>
                <a:buAutoNum type="alphaUcPeriod"/>
              </a:pPr>
              <a:r>
                <a:rPr lang="en-US" dirty="0" smtClean="0"/>
                <a:t>Word-of-mouth &amp; Network effect</a:t>
              </a:r>
            </a:p>
            <a:p>
              <a:pPr marL="800100" lvl="1" indent="-342900">
                <a:buFont typeface="+mj-lt"/>
                <a:buAutoNum type="alphaUcPeriod"/>
              </a:pPr>
              <a:r>
                <a:rPr lang="en-US" dirty="0" smtClean="0"/>
                <a:t>Social networking</a:t>
              </a:r>
            </a:p>
          </p:txBody>
        </p:sp>
        <p:sp>
          <p:nvSpPr>
            <p:cNvPr id="10" name="Rectangle 9"/>
            <p:cNvSpPr/>
            <p:nvPr/>
          </p:nvSpPr>
          <p:spPr>
            <a:xfrm>
              <a:off x="309454" y="1002268"/>
              <a:ext cx="3962400" cy="369332"/>
            </a:xfrm>
            <a:prstGeom prst="rect">
              <a:avLst/>
            </a:prstGeom>
            <a:solidFill>
              <a:srgbClr val="A32638"/>
            </a:solidFill>
          </p:spPr>
          <p:txBody>
            <a:bodyPr wrap="square">
              <a:spAutoFit/>
            </a:bodyPr>
            <a:lstStyle/>
            <a:p>
              <a:pPr lvl="0"/>
              <a:r>
                <a:rPr lang="en-US" dirty="0" smtClean="0">
                  <a:solidFill>
                    <a:schemeClr val="bg1"/>
                  </a:solidFill>
                </a:rPr>
                <a:t>CONCEPTS</a:t>
              </a:r>
            </a:p>
          </p:txBody>
        </p:sp>
      </p:grpSp>
      <p:grpSp>
        <p:nvGrpSpPr>
          <p:cNvPr id="13" name="Group 12"/>
          <p:cNvGrpSpPr/>
          <p:nvPr/>
        </p:nvGrpSpPr>
        <p:grpSpPr>
          <a:xfrm>
            <a:off x="4800600" y="914400"/>
            <a:ext cx="3962400" cy="2000548"/>
            <a:chOff x="309454" y="1002268"/>
            <a:chExt cx="3962400" cy="2000548"/>
          </a:xfrm>
        </p:grpSpPr>
        <p:sp>
          <p:nvSpPr>
            <p:cNvPr id="14" name="Rectangle 13"/>
            <p:cNvSpPr/>
            <p:nvPr/>
          </p:nvSpPr>
          <p:spPr>
            <a:xfrm>
              <a:off x="309454" y="1371600"/>
              <a:ext cx="3962400" cy="1631216"/>
            </a:xfrm>
            <a:prstGeom prst="rect">
              <a:avLst/>
            </a:prstGeom>
            <a:solidFill>
              <a:schemeClr val="bg2">
                <a:lumMod val="40000"/>
                <a:lumOff val="60000"/>
              </a:schemeClr>
            </a:solidFill>
          </p:spPr>
          <p:txBody>
            <a:bodyPr wrap="square">
              <a:spAutoFit/>
            </a:bodyPr>
            <a:lstStyle/>
            <a:p>
              <a:pPr marL="342900" lvl="0" indent="-342900">
                <a:buFont typeface="+mj-lt"/>
                <a:buAutoNum type="arabicPeriod"/>
              </a:pPr>
              <a:r>
                <a:rPr lang="en-US" dirty="0" smtClean="0"/>
                <a:t>Partner: Marketing, Legal</a:t>
              </a:r>
              <a:endParaRPr lang="en-US" dirty="0"/>
            </a:p>
            <a:p>
              <a:pPr marL="342900" lvl="0" indent="-342900">
                <a:spcBef>
                  <a:spcPts val="600"/>
                </a:spcBef>
                <a:buFont typeface="+mj-lt"/>
                <a:buAutoNum type="arabicPeriod"/>
              </a:pPr>
              <a:r>
                <a:rPr lang="en-US" dirty="0" smtClean="0"/>
                <a:t>Risk management</a:t>
              </a:r>
            </a:p>
            <a:p>
              <a:pPr marL="800100" lvl="1" indent="-342900">
                <a:buFont typeface="Arial" pitchFamily="34" charset="0"/>
                <a:buChar char="•"/>
              </a:pPr>
              <a:r>
                <a:rPr lang="en-US" b="1" dirty="0" smtClean="0"/>
                <a:t>Monitoring</a:t>
              </a:r>
            </a:p>
            <a:p>
              <a:pPr marL="800100" lvl="1" indent="-342900">
                <a:buFont typeface="Arial" pitchFamily="34" charset="0"/>
                <a:buChar char="•"/>
              </a:pPr>
              <a:r>
                <a:rPr lang="en-US" dirty="0" smtClean="0"/>
                <a:t>Mission control</a:t>
              </a:r>
            </a:p>
            <a:p>
              <a:pPr marL="342900" lvl="0" indent="-342900">
                <a:spcBef>
                  <a:spcPts val="600"/>
                </a:spcBef>
                <a:buFont typeface="+mj-lt"/>
                <a:buAutoNum type="arabicPeriod"/>
              </a:pPr>
              <a:r>
                <a:rPr lang="en-US" dirty="0" smtClean="0"/>
                <a:t>Web metrics</a:t>
              </a:r>
            </a:p>
          </p:txBody>
        </p:sp>
        <p:sp>
          <p:nvSpPr>
            <p:cNvPr id="15" name="Rectangle 14"/>
            <p:cNvSpPr/>
            <p:nvPr/>
          </p:nvSpPr>
          <p:spPr>
            <a:xfrm>
              <a:off x="309454" y="1002268"/>
              <a:ext cx="3962400" cy="369332"/>
            </a:xfrm>
            <a:prstGeom prst="rect">
              <a:avLst/>
            </a:prstGeom>
            <a:solidFill>
              <a:srgbClr val="A32638"/>
            </a:solidFill>
          </p:spPr>
          <p:txBody>
            <a:bodyPr wrap="square">
              <a:spAutoFit/>
            </a:bodyPr>
            <a:lstStyle/>
            <a:p>
              <a:pPr lvl="0"/>
              <a:r>
                <a:rPr lang="en-US" dirty="0" smtClean="0">
                  <a:solidFill>
                    <a:schemeClr val="bg1"/>
                  </a:solidFill>
                </a:rPr>
                <a:t>STRATEGIES</a:t>
              </a:r>
            </a:p>
          </p:txBody>
        </p:sp>
      </p:grpSp>
      <p:grpSp>
        <p:nvGrpSpPr>
          <p:cNvPr id="16" name="Group 15"/>
          <p:cNvGrpSpPr/>
          <p:nvPr/>
        </p:nvGrpSpPr>
        <p:grpSpPr>
          <a:xfrm>
            <a:off x="4800600" y="3276600"/>
            <a:ext cx="3962400" cy="1015663"/>
            <a:chOff x="309454" y="1002268"/>
            <a:chExt cx="3962400" cy="1015663"/>
          </a:xfrm>
        </p:grpSpPr>
        <p:sp>
          <p:nvSpPr>
            <p:cNvPr id="17" name="Rectangle 16"/>
            <p:cNvSpPr/>
            <p:nvPr/>
          </p:nvSpPr>
          <p:spPr>
            <a:xfrm>
              <a:off x="309454" y="1371600"/>
              <a:ext cx="3962400" cy="646331"/>
            </a:xfrm>
            <a:prstGeom prst="rect">
              <a:avLst/>
            </a:prstGeom>
            <a:solidFill>
              <a:schemeClr val="tx1"/>
            </a:solidFill>
          </p:spPr>
          <p:txBody>
            <a:bodyPr wrap="square">
              <a:spAutoFit/>
            </a:bodyPr>
            <a:lstStyle/>
            <a:p>
              <a:pPr marL="342900" lvl="0" indent="-342900">
                <a:buAutoNum type="arabicPeriod"/>
              </a:pPr>
              <a:r>
                <a:rPr lang="en-US" dirty="0" smtClean="0">
                  <a:solidFill>
                    <a:schemeClr val="bg1"/>
                  </a:solidFill>
                </a:rPr>
                <a:t>Listen only or Listen </a:t>
              </a:r>
              <a:r>
                <a:rPr lang="en-US" u="sng" dirty="0" smtClean="0">
                  <a:solidFill>
                    <a:schemeClr val="bg1"/>
                  </a:solidFill>
                </a:rPr>
                <a:t>and</a:t>
              </a:r>
              <a:r>
                <a:rPr lang="en-US" dirty="0" smtClean="0">
                  <a:solidFill>
                    <a:schemeClr val="bg1"/>
                  </a:solidFill>
                </a:rPr>
                <a:t> Brand?</a:t>
              </a:r>
            </a:p>
            <a:p>
              <a:pPr marL="342900" lvl="0" indent="-342900">
                <a:buAutoNum type="arabicPeriod"/>
              </a:pPr>
              <a:r>
                <a:rPr lang="en-US" dirty="0" smtClean="0">
                  <a:solidFill>
                    <a:schemeClr val="bg1"/>
                  </a:solidFill>
                </a:rPr>
                <a:t>What is the ROI for your industry?</a:t>
              </a:r>
              <a:endParaRPr lang="en-US" dirty="0">
                <a:solidFill>
                  <a:schemeClr val="bg1"/>
                </a:solidFill>
              </a:endParaRPr>
            </a:p>
          </p:txBody>
        </p:sp>
        <p:sp>
          <p:nvSpPr>
            <p:cNvPr id="18" name="Rectangle 17"/>
            <p:cNvSpPr/>
            <p:nvPr/>
          </p:nvSpPr>
          <p:spPr>
            <a:xfrm>
              <a:off x="309454" y="1002268"/>
              <a:ext cx="3962400" cy="369332"/>
            </a:xfrm>
            <a:prstGeom prst="rect">
              <a:avLst/>
            </a:prstGeom>
            <a:solidFill>
              <a:srgbClr val="A32638"/>
            </a:solidFill>
          </p:spPr>
          <p:txBody>
            <a:bodyPr wrap="square">
              <a:spAutoFit/>
            </a:bodyPr>
            <a:lstStyle/>
            <a:p>
              <a:pPr lvl="0"/>
              <a:r>
                <a:rPr lang="en-US" dirty="0" smtClean="0">
                  <a:solidFill>
                    <a:schemeClr val="bg1"/>
                  </a:solidFill>
                </a:rPr>
                <a:t>KEY QUESTIONS</a:t>
              </a:r>
            </a:p>
          </p:txBody>
        </p:sp>
      </p:grpSp>
      <p:grpSp>
        <p:nvGrpSpPr>
          <p:cNvPr id="22" name="Group 21"/>
          <p:cNvGrpSpPr/>
          <p:nvPr/>
        </p:nvGrpSpPr>
        <p:grpSpPr>
          <a:xfrm>
            <a:off x="304800" y="3277850"/>
            <a:ext cx="4267200" cy="1427095"/>
            <a:chOff x="309454" y="1002268"/>
            <a:chExt cx="3962400" cy="1506450"/>
          </a:xfrm>
        </p:grpSpPr>
        <p:sp>
          <p:nvSpPr>
            <p:cNvPr id="23" name="Rectangle 22"/>
            <p:cNvSpPr/>
            <p:nvPr/>
          </p:nvSpPr>
          <p:spPr>
            <a:xfrm>
              <a:off x="309454" y="1371600"/>
              <a:ext cx="3962400" cy="1137118"/>
            </a:xfrm>
            <a:prstGeom prst="rect">
              <a:avLst/>
            </a:prstGeom>
            <a:solidFill>
              <a:schemeClr val="accent4"/>
            </a:solidFill>
          </p:spPr>
          <p:txBody>
            <a:bodyPr wrap="square">
              <a:spAutoFit/>
            </a:bodyPr>
            <a:lstStyle/>
            <a:p>
              <a:pPr marL="342900" lvl="0" indent="-342900">
                <a:buFont typeface="+mj-lt"/>
                <a:buAutoNum type="arabicPeriod"/>
              </a:pPr>
              <a:r>
                <a:rPr lang="en-US" dirty="0" smtClean="0"/>
                <a:t>Discount/deals only focus</a:t>
              </a:r>
            </a:p>
            <a:p>
              <a:pPr marL="342900" lvl="0" indent="-342900">
                <a:spcBef>
                  <a:spcPts val="600"/>
                </a:spcBef>
                <a:buFont typeface="+mj-lt"/>
                <a:buAutoNum type="arabicPeriod"/>
              </a:pPr>
              <a:r>
                <a:rPr lang="en-US" dirty="0" smtClean="0"/>
                <a:t>Compliant box</a:t>
              </a:r>
            </a:p>
            <a:p>
              <a:pPr marL="342900" lvl="0" indent="-342900">
                <a:spcBef>
                  <a:spcPts val="600"/>
                </a:spcBef>
                <a:buFont typeface="+mj-lt"/>
                <a:buAutoNum type="arabicPeriod"/>
              </a:pPr>
              <a:r>
                <a:rPr lang="en-US" b="1" dirty="0" smtClean="0"/>
                <a:t>Free-for-all</a:t>
              </a:r>
            </a:p>
          </p:txBody>
        </p:sp>
        <p:sp>
          <p:nvSpPr>
            <p:cNvPr id="24" name="Rectangle 23"/>
            <p:cNvSpPr/>
            <p:nvPr/>
          </p:nvSpPr>
          <p:spPr>
            <a:xfrm>
              <a:off x="309454" y="1002268"/>
              <a:ext cx="3962400" cy="369332"/>
            </a:xfrm>
            <a:prstGeom prst="rect">
              <a:avLst/>
            </a:prstGeom>
            <a:solidFill>
              <a:srgbClr val="A32638"/>
            </a:solidFill>
          </p:spPr>
          <p:txBody>
            <a:bodyPr wrap="square">
              <a:spAutoFit/>
            </a:bodyPr>
            <a:lstStyle/>
            <a:p>
              <a:pPr lvl="0"/>
              <a:r>
                <a:rPr lang="en-US" dirty="0" smtClean="0">
                  <a:solidFill>
                    <a:schemeClr val="bg1"/>
                  </a:solidFill>
                </a:rPr>
                <a:t>RISKS</a:t>
              </a:r>
            </a:p>
          </p:txBody>
        </p:sp>
      </p:grpSp>
    </p:spTree>
    <p:extLst>
      <p:ext uri="{BB962C8B-B14F-4D97-AF65-F5344CB8AC3E}">
        <p14:creationId xmlns:p14="http://schemas.microsoft.com/office/powerpoint/2010/main" val="42695291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BPICTUREIDS" val="598,900,675"/>
  <p:tag name="VBLAYOUTID" val="10201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Temple Red">
      <a:dk1>
        <a:srgbClr val="000000"/>
      </a:dk1>
      <a:lt1>
        <a:srgbClr val="FFFFFF"/>
      </a:lt1>
      <a:dk2>
        <a:srgbClr val="A32638"/>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19852</TotalTime>
  <Words>1694</Words>
  <Application>Microsoft Macintosh PowerPoint</Application>
  <PresentationFormat>On-screen Show (4:3)</PresentationFormat>
  <Paragraphs>269</Paragraphs>
  <Slides>21</Slides>
  <Notes>17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Essential</vt:lpstr>
      <vt:lpstr>User Generated Content and Crowdsourcing</vt:lpstr>
      <vt:lpstr>EVOLUTION OF INTERACTIVITY</vt:lpstr>
      <vt:lpstr>WHAT WEB 2.0 MEANS</vt:lpstr>
      <vt:lpstr>PowerPoint Presentation</vt:lpstr>
      <vt:lpstr>PowerPoint Presentation</vt:lpstr>
      <vt:lpstr>PowerPoint Presentation</vt:lpstr>
      <vt:lpstr>PowerPoint Presentation</vt:lpstr>
      <vt:lpstr>PowerPoint Presentation</vt:lpstr>
      <vt:lpstr>LISTEN AND BRAND</vt:lpstr>
      <vt:lpstr>PowerPoint Presentation</vt:lpstr>
      <vt:lpstr>MINE AND DECIDE</vt:lpstr>
      <vt:lpstr>PowerPoint Presentation</vt:lpstr>
      <vt:lpstr>CONVERSE AND SHARE</vt:lpstr>
      <vt:lpstr>PowerPoint Presentation</vt:lpstr>
      <vt:lpstr>PowerPoint Presentation</vt:lpstr>
      <vt:lpstr>CO-CREATE AND INNOVATE</vt:lpstr>
      <vt:lpstr>Crowdsourcing</vt:lpstr>
      <vt:lpstr>PowerPoint Presentation</vt:lpstr>
      <vt:lpstr>SOCIAL MEDIA STRATEGIC COMPARISON</vt:lpstr>
      <vt:lpstr>SOCIAL MEDIA FRAMEWORK IN HIGHER EDUCATION</vt:lpstr>
      <vt:lpstr>REFLECTION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dc:title>
  <dc:creator>Munir Mandviwalla</dc:creator>
  <cp:lastModifiedBy>Sunil  Wattal</cp:lastModifiedBy>
  <cp:revision>473</cp:revision>
  <cp:lastPrinted>2011-10-02T22:45:27Z</cp:lastPrinted>
  <dcterms:created xsi:type="dcterms:W3CDTF">2010-09-28T21:04:40Z</dcterms:created>
  <dcterms:modified xsi:type="dcterms:W3CDTF">2014-10-13T20:51:53Z</dcterms:modified>
</cp:coreProperties>
</file>