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13" r:id="rId2"/>
    <p:sldId id="327" r:id="rId3"/>
    <p:sldId id="342" r:id="rId4"/>
    <p:sldId id="326" r:id="rId5"/>
    <p:sldId id="323" r:id="rId6"/>
    <p:sldId id="392" r:id="rId7"/>
    <p:sldId id="321" r:id="rId8"/>
    <p:sldId id="352" r:id="rId9"/>
    <p:sldId id="328" r:id="rId10"/>
    <p:sldId id="366" r:id="rId11"/>
    <p:sldId id="318" r:id="rId12"/>
    <p:sldId id="372" r:id="rId13"/>
    <p:sldId id="383" r:id="rId14"/>
    <p:sldId id="374" r:id="rId15"/>
    <p:sldId id="362" r:id="rId16"/>
    <p:sldId id="360" r:id="rId17"/>
    <p:sldId id="388" r:id="rId18"/>
    <p:sldId id="390" r:id="rId19"/>
    <p:sldId id="363" r:id="rId20"/>
    <p:sldId id="364" r:id="rId21"/>
    <p:sldId id="377" r:id="rId22"/>
    <p:sldId id="391" r:id="rId2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BFF41"/>
    <a:srgbClr val="4A5A98"/>
    <a:srgbClr val="798549"/>
    <a:srgbClr val="A32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40" autoAdjust="0"/>
  </p:normalViewPr>
  <p:slideViewPr>
    <p:cSldViewPr>
      <p:cViewPr>
        <p:scale>
          <a:sx n="100" d="100"/>
          <a:sy n="100" d="100"/>
        </p:scale>
        <p:origin x="-1368" y="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64629-EB63-4226-9171-E0467D39C9AA}" type="doc">
      <dgm:prSet loTypeId="urn:microsoft.com/office/officeart/2005/8/layout/venn2" loCatId="relationship" qsTypeId="urn:microsoft.com/office/officeart/2005/8/quickstyle/simple1" qsCatId="simple" csTypeId="urn:microsoft.com/office/officeart/2005/8/colors/accent0_3" csCatId="mainScheme" phldr="1"/>
      <dgm:spPr/>
      <dgm:t>
        <a:bodyPr/>
        <a:lstStyle/>
        <a:p>
          <a:endParaRPr lang="en-US"/>
        </a:p>
      </dgm:t>
    </dgm:pt>
    <dgm:pt modelId="{EBC84F65-B49C-4102-BEC4-72D3A930E0DA}">
      <dgm:prSet custT="1"/>
      <dgm:spPr/>
      <dgm:t>
        <a:bodyPr/>
        <a:lstStyle/>
        <a:p>
          <a:pPr rtl="0"/>
          <a:r>
            <a:rPr lang="en-US" sz="1300" b="1" dirty="0" smtClean="0"/>
            <a:t>Organizations</a:t>
          </a:r>
          <a:endParaRPr lang="en-US" sz="1300" b="1" dirty="0"/>
        </a:p>
      </dgm:t>
    </dgm:pt>
    <dgm:pt modelId="{86CAF7C7-B7C7-4B3B-8F44-ADFBE56BFD9C}" type="parTrans" cxnId="{6AD81462-BB3F-4070-AB13-BC207EA224FB}">
      <dgm:prSet/>
      <dgm:spPr/>
      <dgm:t>
        <a:bodyPr/>
        <a:lstStyle/>
        <a:p>
          <a:endParaRPr lang="en-US"/>
        </a:p>
      </dgm:t>
    </dgm:pt>
    <dgm:pt modelId="{425170B8-265E-4330-B579-38B2B095E6CE}" type="sibTrans" cxnId="{6AD81462-BB3F-4070-AB13-BC207EA224FB}">
      <dgm:prSet/>
      <dgm:spPr/>
      <dgm:t>
        <a:bodyPr/>
        <a:lstStyle/>
        <a:p>
          <a:endParaRPr lang="en-US"/>
        </a:p>
      </dgm:t>
    </dgm:pt>
    <dgm:pt modelId="{4F2CCE28-6A1E-4478-8497-283BAF483D46}">
      <dgm:prSet/>
      <dgm:spPr/>
      <dgm:t>
        <a:bodyPr/>
        <a:lstStyle/>
        <a:p>
          <a:pPr rtl="0"/>
          <a:r>
            <a:rPr lang="en-US" b="1" dirty="0" smtClean="0"/>
            <a:t>Systems</a:t>
          </a:r>
          <a:endParaRPr lang="en-US" b="1" dirty="0"/>
        </a:p>
      </dgm:t>
    </dgm:pt>
    <dgm:pt modelId="{4CD0D369-67CB-4EC9-A840-44492B784CCC}" type="parTrans" cxnId="{8BC61055-568A-47FD-9D5A-8C49915E5FC2}">
      <dgm:prSet/>
      <dgm:spPr/>
      <dgm:t>
        <a:bodyPr/>
        <a:lstStyle/>
        <a:p>
          <a:endParaRPr lang="en-US"/>
        </a:p>
      </dgm:t>
    </dgm:pt>
    <dgm:pt modelId="{2487A24E-8B93-44E2-A1AC-7B933E5140B5}" type="sibTrans" cxnId="{8BC61055-568A-47FD-9D5A-8C49915E5FC2}">
      <dgm:prSet/>
      <dgm:spPr/>
      <dgm:t>
        <a:bodyPr/>
        <a:lstStyle/>
        <a:p>
          <a:endParaRPr lang="en-US"/>
        </a:p>
      </dgm:t>
    </dgm:pt>
    <dgm:pt modelId="{35EF78A2-5E3C-4660-B3D7-BF0BA2F86D10}">
      <dgm:prSet/>
      <dgm:spPr/>
      <dgm:t>
        <a:bodyPr/>
        <a:lstStyle/>
        <a:p>
          <a:pPr rtl="0"/>
          <a:r>
            <a:rPr lang="en-US" b="1" dirty="0" smtClean="0"/>
            <a:t>Processes</a:t>
          </a:r>
          <a:endParaRPr lang="en-US" b="1" dirty="0"/>
        </a:p>
      </dgm:t>
    </dgm:pt>
    <dgm:pt modelId="{0BD2497C-7F74-406B-8670-6C1E097B03A5}" type="parTrans" cxnId="{8E44E078-4A5D-405D-93D9-E86A8D9F206C}">
      <dgm:prSet/>
      <dgm:spPr/>
      <dgm:t>
        <a:bodyPr/>
        <a:lstStyle/>
        <a:p>
          <a:endParaRPr lang="en-US"/>
        </a:p>
      </dgm:t>
    </dgm:pt>
    <dgm:pt modelId="{3B8E2DF1-CF41-4A69-B7D8-4CB6A8154BA3}" type="sibTrans" cxnId="{8E44E078-4A5D-405D-93D9-E86A8D9F206C}">
      <dgm:prSet/>
      <dgm:spPr/>
      <dgm:t>
        <a:bodyPr/>
        <a:lstStyle/>
        <a:p>
          <a:endParaRPr lang="en-US"/>
        </a:p>
      </dgm:t>
    </dgm:pt>
    <dgm:pt modelId="{E2270A1E-FC3B-4FFA-B7E5-C714EA5857AC}" type="pres">
      <dgm:prSet presAssocID="{CC364629-EB63-4226-9171-E0467D39C9AA}" presName="Name0" presStyleCnt="0">
        <dgm:presLayoutVars>
          <dgm:chMax val="7"/>
          <dgm:resizeHandles val="exact"/>
        </dgm:presLayoutVars>
      </dgm:prSet>
      <dgm:spPr/>
      <dgm:t>
        <a:bodyPr/>
        <a:lstStyle/>
        <a:p>
          <a:endParaRPr lang="en-US"/>
        </a:p>
      </dgm:t>
    </dgm:pt>
    <dgm:pt modelId="{0D629228-DE16-47E2-801D-DD088ABCA3A5}" type="pres">
      <dgm:prSet presAssocID="{CC364629-EB63-4226-9171-E0467D39C9AA}" presName="comp1" presStyleCnt="0"/>
      <dgm:spPr/>
    </dgm:pt>
    <dgm:pt modelId="{0823D9C1-8C93-407A-BC81-1F9DCC433CE4}" type="pres">
      <dgm:prSet presAssocID="{CC364629-EB63-4226-9171-E0467D39C9AA}" presName="circle1" presStyleLbl="node1" presStyleIdx="0" presStyleCnt="3" custScaleY="115000" custLinFactNeighborY="-2500"/>
      <dgm:spPr/>
      <dgm:t>
        <a:bodyPr/>
        <a:lstStyle/>
        <a:p>
          <a:endParaRPr lang="en-US"/>
        </a:p>
      </dgm:t>
    </dgm:pt>
    <dgm:pt modelId="{0D1423C0-5890-42C7-A6D4-305A70347749}" type="pres">
      <dgm:prSet presAssocID="{CC364629-EB63-4226-9171-E0467D39C9AA}" presName="c1text" presStyleLbl="node1" presStyleIdx="0" presStyleCnt="3">
        <dgm:presLayoutVars>
          <dgm:bulletEnabled val="1"/>
        </dgm:presLayoutVars>
      </dgm:prSet>
      <dgm:spPr/>
      <dgm:t>
        <a:bodyPr/>
        <a:lstStyle/>
        <a:p>
          <a:endParaRPr lang="en-US"/>
        </a:p>
      </dgm:t>
    </dgm:pt>
    <dgm:pt modelId="{665A9B17-A549-483F-9ED6-3029FFFE5E61}" type="pres">
      <dgm:prSet presAssocID="{CC364629-EB63-4226-9171-E0467D39C9AA}" presName="comp2" presStyleCnt="0"/>
      <dgm:spPr/>
    </dgm:pt>
    <dgm:pt modelId="{62C943D2-5E78-4FA1-A9EE-5C717481E211}" type="pres">
      <dgm:prSet presAssocID="{CC364629-EB63-4226-9171-E0467D39C9AA}" presName="circle2" presStyleLbl="node1" presStyleIdx="1" presStyleCnt="3"/>
      <dgm:spPr/>
      <dgm:t>
        <a:bodyPr/>
        <a:lstStyle/>
        <a:p>
          <a:endParaRPr lang="en-US"/>
        </a:p>
      </dgm:t>
    </dgm:pt>
    <dgm:pt modelId="{04B7BAD8-7F73-419A-8D78-F1D58CF5E73D}" type="pres">
      <dgm:prSet presAssocID="{CC364629-EB63-4226-9171-E0467D39C9AA}" presName="c2text" presStyleLbl="node1" presStyleIdx="1" presStyleCnt="3">
        <dgm:presLayoutVars>
          <dgm:bulletEnabled val="1"/>
        </dgm:presLayoutVars>
      </dgm:prSet>
      <dgm:spPr/>
      <dgm:t>
        <a:bodyPr/>
        <a:lstStyle/>
        <a:p>
          <a:endParaRPr lang="en-US"/>
        </a:p>
      </dgm:t>
    </dgm:pt>
    <dgm:pt modelId="{69B37C88-E0F3-4278-91E9-FB8C11362436}" type="pres">
      <dgm:prSet presAssocID="{CC364629-EB63-4226-9171-E0467D39C9AA}" presName="comp3" presStyleCnt="0"/>
      <dgm:spPr/>
    </dgm:pt>
    <dgm:pt modelId="{8537EABC-2019-4001-8E31-7922A127F404}" type="pres">
      <dgm:prSet presAssocID="{CC364629-EB63-4226-9171-E0467D39C9AA}" presName="circle3" presStyleLbl="node1" presStyleIdx="2" presStyleCnt="3" custScaleX="80000" custScaleY="80000" custLinFactNeighborY="-15000"/>
      <dgm:spPr/>
      <dgm:t>
        <a:bodyPr/>
        <a:lstStyle/>
        <a:p>
          <a:endParaRPr lang="en-US"/>
        </a:p>
      </dgm:t>
    </dgm:pt>
    <dgm:pt modelId="{90D201CA-8B63-4A39-BB62-25D62B024518}" type="pres">
      <dgm:prSet presAssocID="{CC364629-EB63-4226-9171-E0467D39C9AA}" presName="c3text" presStyleLbl="node1" presStyleIdx="2" presStyleCnt="3">
        <dgm:presLayoutVars>
          <dgm:bulletEnabled val="1"/>
        </dgm:presLayoutVars>
      </dgm:prSet>
      <dgm:spPr/>
      <dgm:t>
        <a:bodyPr/>
        <a:lstStyle/>
        <a:p>
          <a:endParaRPr lang="en-US"/>
        </a:p>
      </dgm:t>
    </dgm:pt>
  </dgm:ptLst>
  <dgm:cxnLst>
    <dgm:cxn modelId="{507DB9E7-61CC-49BF-9A6F-A1F7B569AFBA}" type="presOf" srcId="{35EF78A2-5E3C-4660-B3D7-BF0BA2F86D10}" destId="{90D201CA-8B63-4A39-BB62-25D62B024518}" srcOrd="1" destOrd="0" presId="urn:microsoft.com/office/officeart/2005/8/layout/venn2"/>
    <dgm:cxn modelId="{8E44E078-4A5D-405D-93D9-E86A8D9F206C}" srcId="{CC364629-EB63-4226-9171-E0467D39C9AA}" destId="{35EF78A2-5E3C-4660-B3D7-BF0BA2F86D10}" srcOrd="2" destOrd="0" parTransId="{0BD2497C-7F74-406B-8670-6C1E097B03A5}" sibTransId="{3B8E2DF1-CF41-4A69-B7D8-4CB6A8154BA3}"/>
    <dgm:cxn modelId="{6AD81462-BB3F-4070-AB13-BC207EA224FB}" srcId="{CC364629-EB63-4226-9171-E0467D39C9AA}" destId="{EBC84F65-B49C-4102-BEC4-72D3A930E0DA}" srcOrd="0" destOrd="0" parTransId="{86CAF7C7-B7C7-4B3B-8F44-ADFBE56BFD9C}" sibTransId="{425170B8-265E-4330-B579-38B2B095E6CE}"/>
    <dgm:cxn modelId="{88F7617D-E6C3-4017-83EC-5539B92188EF}" type="presOf" srcId="{EBC84F65-B49C-4102-BEC4-72D3A930E0DA}" destId="{0D1423C0-5890-42C7-A6D4-305A70347749}" srcOrd="1" destOrd="0" presId="urn:microsoft.com/office/officeart/2005/8/layout/venn2"/>
    <dgm:cxn modelId="{5A2F5158-C33E-49BC-BD4A-6C367AC5FCF1}" type="presOf" srcId="{4F2CCE28-6A1E-4478-8497-283BAF483D46}" destId="{04B7BAD8-7F73-419A-8D78-F1D58CF5E73D}" srcOrd="1" destOrd="0" presId="urn:microsoft.com/office/officeart/2005/8/layout/venn2"/>
    <dgm:cxn modelId="{270EBCB1-9173-41B7-B73A-5A4B520DEA4F}" type="presOf" srcId="{4F2CCE28-6A1E-4478-8497-283BAF483D46}" destId="{62C943D2-5E78-4FA1-A9EE-5C717481E211}" srcOrd="0" destOrd="0" presId="urn:microsoft.com/office/officeart/2005/8/layout/venn2"/>
    <dgm:cxn modelId="{B324309F-C424-4377-8825-54B7C4684EE1}" type="presOf" srcId="{EBC84F65-B49C-4102-BEC4-72D3A930E0DA}" destId="{0823D9C1-8C93-407A-BC81-1F9DCC433CE4}" srcOrd="0" destOrd="0" presId="urn:microsoft.com/office/officeart/2005/8/layout/venn2"/>
    <dgm:cxn modelId="{8BC61055-568A-47FD-9D5A-8C49915E5FC2}" srcId="{CC364629-EB63-4226-9171-E0467D39C9AA}" destId="{4F2CCE28-6A1E-4478-8497-283BAF483D46}" srcOrd="1" destOrd="0" parTransId="{4CD0D369-67CB-4EC9-A840-44492B784CCC}" sibTransId="{2487A24E-8B93-44E2-A1AC-7B933E5140B5}"/>
    <dgm:cxn modelId="{D40AEFD5-AB22-4669-AD47-D3163F0C8AC1}" type="presOf" srcId="{35EF78A2-5E3C-4660-B3D7-BF0BA2F86D10}" destId="{8537EABC-2019-4001-8E31-7922A127F404}" srcOrd="0" destOrd="0" presId="urn:microsoft.com/office/officeart/2005/8/layout/venn2"/>
    <dgm:cxn modelId="{C2551C89-6FFD-40E1-8750-9D12968EF065}" type="presOf" srcId="{CC364629-EB63-4226-9171-E0467D39C9AA}" destId="{E2270A1E-FC3B-4FFA-B7E5-C714EA5857AC}" srcOrd="0" destOrd="0" presId="urn:microsoft.com/office/officeart/2005/8/layout/venn2"/>
    <dgm:cxn modelId="{0A002631-DA2C-4181-B65B-441EA169C459}" type="presParOf" srcId="{E2270A1E-FC3B-4FFA-B7E5-C714EA5857AC}" destId="{0D629228-DE16-47E2-801D-DD088ABCA3A5}" srcOrd="0" destOrd="0" presId="urn:microsoft.com/office/officeart/2005/8/layout/venn2"/>
    <dgm:cxn modelId="{AC60C013-6123-4C84-9E30-E02E6ECDFC37}" type="presParOf" srcId="{0D629228-DE16-47E2-801D-DD088ABCA3A5}" destId="{0823D9C1-8C93-407A-BC81-1F9DCC433CE4}" srcOrd="0" destOrd="0" presId="urn:microsoft.com/office/officeart/2005/8/layout/venn2"/>
    <dgm:cxn modelId="{C0996F0D-1753-465A-B233-E69AFF2DAB4D}" type="presParOf" srcId="{0D629228-DE16-47E2-801D-DD088ABCA3A5}" destId="{0D1423C0-5890-42C7-A6D4-305A70347749}" srcOrd="1" destOrd="0" presId="urn:microsoft.com/office/officeart/2005/8/layout/venn2"/>
    <dgm:cxn modelId="{BE0BD697-FA91-432B-B0C4-275792B49C4E}" type="presParOf" srcId="{E2270A1E-FC3B-4FFA-B7E5-C714EA5857AC}" destId="{665A9B17-A549-483F-9ED6-3029FFFE5E61}" srcOrd="1" destOrd="0" presId="urn:microsoft.com/office/officeart/2005/8/layout/venn2"/>
    <dgm:cxn modelId="{314D8296-EDDC-483F-9C58-B95D91CAC105}" type="presParOf" srcId="{665A9B17-A549-483F-9ED6-3029FFFE5E61}" destId="{62C943D2-5E78-4FA1-A9EE-5C717481E211}" srcOrd="0" destOrd="0" presId="urn:microsoft.com/office/officeart/2005/8/layout/venn2"/>
    <dgm:cxn modelId="{D3155BD7-A4E0-448C-B852-1D658873B083}" type="presParOf" srcId="{665A9B17-A549-483F-9ED6-3029FFFE5E61}" destId="{04B7BAD8-7F73-419A-8D78-F1D58CF5E73D}" srcOrd="1" destOrd="0" presId="urn:microsoft.com/office/officeart/2005/8/layout/venn2"/>
    <dgm:cxn modelId="{14FCA3F8-0230-486A-B66F-75DF76D58BBF}" type="presParOf" srcId="{E2270A1E-FC3B-4FFA-B7E5-C714EA5857AC}" destId="{69B37C88-E0F3-4278-91E9-FB8C11362436}" srcOrd="2" destOrd="0" presId="urn:microsoft.com/office/officeart/2005/8/layout/venn2"/>
    <dgm:cxn modelId="{07177C04-F649-403C-85FE-A52E52ACCBCA}" type="presParOf" srcId="{69B37C88-E0F3-4278-91E9-FB8C11362436}" destId="{8537EABC-2019-4001-8E31-7922A127F404}" srcOrd="0" destOrd="0" presId="urn:microsoft.com/office/officeart/2005/8/layout/venn2"/>
    <dgm:cxn modelId="{B41BA9B3-DADB-4E57-ABBD-1668317FEDE6}" type="presParOf" srcId="{69B37C88-E0F3-4278-91E9-FB8C11362436}" destId="{90D201CA-8B63-4A39-BB62-25D62B02451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C907E-766A-482C-8310-EDC95E0F19C7}" type="doc">
      <dgm:prSet loTypeId="urn:microsoft.com/office/officeart/2005/8/layout/process4" loCatId="list" qsTypeId="urn:microsoft.com/office/officeart/2005/8/quickstyle/simple5" qsCatId="simple" csTypeId="urn:microsoft.com/office/officeart/2005/8/colors/accent0_2" csCatId="mainScheme" phldr="1"/>
      <dgm:spPr/>
      <dgm:t>
        <a:bodyPr/>
        <a:lstStyle/>
        <a:p>
          <a:endParaRPr lang="en-US"/>
        </a:p>
      </dgm:t>
    </dgm:pt>
    <dgm:pt modelId="{CDD15084-48FB-4240-9637-B65631FC6AF4}">
      <dgm:prSet/>
      <dgm:spPr/>
      <dgm:t>
        <a:bodyPr/>
        <a:lstStyle/>
        <a:p>
          <a:pPr rtl="0"/>
          <a:r>
            <a:rPr lang="en-US" dirty="0" smtClean="0"/>
            <a:t>What are they?</a:t>
          </a:r>
          <a:endParaRPr lang="en-US" dirty="0"/>
        </a:p>
      </dgm:t>
    </dgm:pt>
    <dgm:pt modelId="{449DFF70-CA8E-49AE-AD2A-E1832F4AAEB8}" type="parTrans" cxnId="{88895FDF-9A69-47AC-A486-1E9A9924068E}">
      <dgm:prSet/>
      <dgm:spPr/>
      <dgm:t>
        <a:bodyPr/>
        <a:lstStyle/>
        <a:p>
          <a:endParaRPr lang="en-US"/>
        </a:p>
      </dgm:t>
    </dgm:pt>
    <dgm:pt modelId="{EA523A54-8C4F-41F4-A7FE-EB1C7D21C101}" type="sibTrans" cxnId="{88895FDF-9A69-47AC-A486-1E9A9924068E}">
      <dgm:prSet/>
      <dgm:spPr/>
      <dgm:t>
        <a:bodyPr/>
        <a:lstStyle/>
        <a:p>
          <a:endParaRPr lang="en-US"/>
        </a:p>
      </dgm:t>
    </dgm:pt>
    <dgm:pt modelId="{116F052A-BCC4-478A-B400-B73C895A37E6}">
      <dgm:prSet/>
      <dgm:spPr/>
      <dgm:t>
        <a:bodyPr/>
        <a:lstStyle/>
        <a:p>
          <a:pPr rtl="0"/>
          <a:r>
            <a:rPr lang="en-US" dirty="0" smtClean="0"/>
            <a:t>Why are they important?</a:t>
          </a:r>
          <a:endParaRPr lang="en-US" dirty="0"/>
        </a:p>
      </dgm:t>
    </dgm:pt>
    <dgm:pt modelId="{4144C40C-2582-4773-BD9E-3BCFF8661667}" type="parTrans" cxnId="{94382D7D-9F9D-4059-9294-C96DADC7B9B1}">
      <dgm:prSet/>
      <dgm:spPr/>
      <dgm:t>
        <a:bodyPr/>
        <a:lstStyle/>
        <a:p>
          <a:endParaRPr lang="en-US"/>
        </a:p>
      </dgm:t>
    </dgm:pt>
    <dgm:pt modelId="{64094B45-C504-4D50-BFCE-4B6DAE0DB8D1}" type="sibTrans" cxnId="{94382D7D-9F9D-4059-9294-C96DADC7B9B1}">
      <dgm:prSet/>
      <dgm:spPr/>
      <dgm:t>
        <a:bodyPr/>
        <a:lstStyle/>
        <a:p>
          <a:endParaRPr lang="en-US"/>
        </a:p>
      </dgm:t>
    </dgm:pt>
    <dgm:pt modelId="{383123C5-64EA-4718-8A41-DF6DDF99065E}">
      <dgm:prSet/>
      <dgm:spPr/>
      <dgm:t>
        <a:bodyPr/>
        <a:lstStyle/>
        <a:p>
          <a:pPr rtl="0"/>
          <a:r>
            <a:rPr lang="en-US" dirty="0" smtClean="0"/>
            <a:t>How do they relate to IT?</a:t>
          </a:r>
          <a:endParaRPr lang="en-US" dirty="0"/>
        </a:p>
      </dgm:t>
    </dgm:pt>
    <dgm:pt modelId="{BE3E72C3-B059-4938-A15E-1A0B2E117494}" type="parTrans" cxnId="{C7A9C793-EC1F-47CA-893F-B5A889BD546A}">
      <dgm:prSet/>
      <dgm:spPr/>
      <dgm:t>
        <a:bodyPr/>
        <a:lstStyle/>
        <a:p>
          <a:endParaRPr lang="en-US"/>
        </a:p>
      </dgm:t>
    </dgm:pt>
    <dgm:pt modelId="{89EC8905-6254-4950-A9D2-A871645ADFB7}" type="sibTrans" cxnId="{C7A9C793-EC1F-47CA-893F-B5A889BD546A}">
      <dgm:prSet/>
      <dgm:spPr/>
      <dgm:t>
        <a:bodyPr/>
        <a:lstStyle/>
        <a:p>
          <a:endParaRPr lang="en-US"/>
        </a:p>
      </dgm:t>
    </dgm:pt>
    <dgm:pt modelId="{43B27E01-CCCB-4B11-B9CD-41AFC4FA0EC1}" type="pres">
      <dgm:prSet presAssocID="{FEAC907E-766A-482C-8310-EDC95E0F19C7}" presName="Name0" presStyleCnt="0">
        <dgm:presLayoutVars>
          <dgm:dir/>
          <dgm:animLvl val="lvl"/>
          <dgm:resizeHandles val="exact"/>
        </dgm:presLayoutVars>
      </dgm:prSet>
      <dgm:spPr/>
      <dgm:t>
        <a:bodyPr/>
        <a:lstStyle/>
        <a:p>
          <a:endParaRPr lang="en-US"/>
        </a:p>
      </dgm:t>
    </dgm:pt>
    <dgm:pt modelId="{4B02C5F0-16C1-4949-AD79-9D427C73A13B}" type="pres">
      <dgm:prSet presAssocID="{383123C5-64EA-4718-8A41-DF6DDF99065E}" presName="boxAndChildren" presStyleCnt="0"/>
      <dgm:spPr/>
      <dgm:t>
        <a:bodyPr/>
        <a:lstStyle/>
        <a:p>
          <a:endParaRPr lang="en-US"/>
        </a:p>
      </dgm:t>
    </dgm:pt>
    <dgm:pt modelId="{94228D57-3573-4F5A-A9C7-07C1C09B8AC7}" type="pres">
      <dgm:prSet presAssocID="{383123C5-64EA-4718-8A41-DF6DDF99065E}" presName="parentTextBox" presStyleLbl="node1" presStyleIdx="0" presStyleCnt="3"/>
      <dgm:spPr/>
      <dgm:t>
        <a:bodyPr/>
        <a:lstStyle/>
        <a:p>
          <a:endParaRPr lang="en-US"/>
        </a:p>
      </dgm:t>
    </dgm:pt>
    <dgm:pt modelId="{053C7A8E-21C6-4D05-A1F3-8B6F5E6481DF}" type="pres">
      <dgm:prSet presAssocID="{64094B45-C504-4D50-BFCE-4B6DAE0DB8D1}" presName="sp" presStyleCnt="0"/>
      <dgm:spPr/>
      <dgm:t>
        <a:bodyPr/>
        <a:lstStyle/>
        <a:p>
          <a:endParaRPr lang="en-US"/>
        </a:p>
      </dgm:t>
    </dgm:pt>
    <dgm:pt modelId="{4A2850C3-9DE3-4173-BE5B-616D473E5453}" type="pres">
      <dgm:prSet presAssocID="{116F052A-BCC4-478A-B400-B73C895A37E6}" presName="arrowAndChildren" presStyleCnt="0"/>
      <dgm:spPr/>
      <dgm:t>
        <a:bodyPr/>
        <a:lstStyle/>
        <a:p>
          <a:endParaRPr lang="en-US"/>
        </a:p>
      </dgm:t>
    </dgm:pt>
    <dgm:pt modelId="{982DA9EA-221C-4D2A-A705-98F9951A6547}" type="pres">
      <dgm:prSet presAssocID="{116F052A-BCC4-478A-B400-B73C895A37E6}" presName="parentTextArrow" presStyleLbl="node1" presStyleIdx="1" presStyleCnt="3"/>
      <dgm:spPr/>
      <dgm:t>
        <a:bodyPr/>
        <a:lstStyle/>
        <a:p>
          <a:endParaRPr lang="en-US"/>
        </a:p>
      </dgm:t>
    </dgm:pt>
    <dgm:pt modelId="{9C22A0E1-028C-4E04-9F0E-F4C8F5C397F9}" type="pres">
      <dgm:prSet presAssocID="{EA523A54-8C4F-41F4-A7FE-EB1C7D21C101}" presName="sp" presStyleCnt="0"/>
      <dgm:spPr/>
      <dgm:t>
        <a:bodyPr/>
        <a:lstStyle/>
        <a:p>
          <a:endParaRPr lang="en-US"/>
        </a:p>
      </dgm:t>
    </dgm:pt>
    <dgm:pt modelId="{C2AF6A38-CA40-4979-9036-3EAFEA1F77F3}" type="pres">
      <dgm:prSet presAssocID="{CDD15084-48FB-4240-9637-B65631FC6AF4}" presName="arrowAndChildren" presStyleCnt="0"/>
      <dgm:spPr/>
      <dgm:t>
        <a:bodyPr/>
        <a:lstStyle/>
        <a:p>
          <a:endParaRPr lang="en-US"/>
        </a:p>
      </dgm:t>
    </dgm:pt>
    <dgm:pt modelId="{2D262403-A79F-42B8-8674-2758B0411A6A}" type="pres">
      <dgm:prSet presAssocID="{CDD15084-48FB-4240-9637-B65631FC6AF4}" presName="parentTextArrow" presStyleLbl="node1" presStyleIdx="2" presStyleCnt="3"/>
      <dgm:spPr/>
      <dgm:t>
        <a:bodyPr/>
        <a:lstStyle/>
        <a:p>
          <a:endParaRPr lang="en-US"/>
        </a:p>
      </dgm:t>
    </dgm:pt>
  </dgm:ptLst>
  <dgm:cxnLst>
    <dgm:cxn modelId="{8114FF17-FEE1-4CE9-985F-B2C067D6C0A5}" type="presOf" srcId="{116F052A-BCC4-478A-B400-B73C895A37E6}" destId="{982DA9EA-221C-4D2A-A705-98F9951A6547}" srcOrd="0" destOrd="0" presId="urn:microsoft.com/office/officeart/2005/8/layout/process4"/>
    <dgm:cxn modelId="{88895FDF-9A69-47AC-A486-1E9A9924068E}" srcId="{FEAC907E-766A-482C-8310-EDC95E0F19C7}" destId="{CDD15084-48FB-4240-9637-B65631FC6AF4}" srcOrd="0" destOrd="0" parTransId="{449DFF70-CA8E-49AE-AD2A-E1832F4AAEB8}" sibTransId="{EA523A54-8C4F-41F4-A7FE-EB1C7D21C101}"/>
    <dgm:cxn modelId="{87B56FD6-E05E-4E94-AE10-489585E62CC1}" type="presOf" srcId="{CDD15084-48FB-4240-9637-B65631FC6AF4}" destId="{2D262403-A79F-42B8-8674-2758B0411A6A}" srcOrd="0" destOrd="0" presId="urn:microsoft.com/office/officeart/2005/8/layout/process4"/>
    <dgm:cxn modelId="{C7A9C793-EC1F-47CA-893F-B5A889BD546A}" srcId="{FEAC907E-766A-482C-8310-EDC95E0F19C7}" destId="{383123C5-64EA-4718-8A41-DF6DDF99065E}" srcOrd="2" destOrd="0" parTransId="{BE3E72C3-B059-4938-A15E-1A0B2E117494}" sibTransId="{89EC8905-6254-4950-A9D2-A871645ADFB7}"/>
    <dgm:cxn modelId="{B0D1410B-D7A5-4205-AB49-E2BAE1FF7034}" type="presOf" srcId="{FEAC907E-766A-482C-8310-EDC95E0F19C7}" destId="{43B27E01-CCCB-4B11-B9CD-41AFC4FA0EC1}" srcOrd="0" destOrd="0" presId="urn:microsoft.com/office/officeart/2005/8/layout/process4"/>
    <dgm:cxn modelId="{8AABCAE8-9B64-45AB-86F2-28D68A99F6B1}" type="presOf" srcId="{383123C5-64EA-4718-8A41-DF6DDF99065E}" destId="{94228D57-3573-4F5A-A9C7-07C1C09B8AC7}" srcOrd="0" destOrd="0" presId="urn:microsoft.com/office/officeart/2005/8/layout/process4"/>
    <dgm:cxn modelId="{94382D7D-9F9D-4059-9294-C96DADC7B9B1}" srcId="{FEAC907E-766A-482C-8310-EDC95E0F19C7}" destId="{116F052A-BCC4-478A-B400-B73C895A37E6}" srcOrd="1" destOrd="0" parTransId="{4144C40C-2582-4773-BD9E-3BCFF8661667}" sibTransId="{64094B45-C504-4D50-BFCE-4B6DAE0DB8D1}"/>
    <dgm:cxn modelId="{CF404FC3-A24F-4739-8604-00C563725082}" type="presParOf" srcId="{43B27E01-CCCB-4B11-B9CD-41AFC4FA0EC1}" destId="{4B02C5F0-16C1-4949-AD79-9D427C73A13B}" srcOrd="0" destOrd="0" presId="urn:microsoft.com/office/officeart/2005/8/layout/process4"/>
    <dgm:cxn modelId="{E76AB192-C3E9-4879-9998-70CFB6C79B67}" type="presParOf" srcId="{4B02C5F0-16C1-4949-AD79-9D427C73A13B}" destId="{94228D57-3573-4F5A-A9C7-07C1C09B8AC7}" srcOrd="0" destOrd="0" presId="urn:microsoft.com/office/officeart/2005/8/layout/process4"/>
    <dgm:cxn modelId="{26A4B6BF-BF3F-4518-84BB-0675FCF76FB0}" type="presParOf" srcId="{43B27E01-CCCB-4B11-B9CD-41AFC4FA0EC1}" destId="{053C7A8E-21C6-4D05-A1F3-8B6F5E6481DF}" srcOrd="1" destOrd="0" presId="urn:microsoft.com/office/officeart/2005/8/layout/process4"/>
    <dgm:cxn modelId="{A883DC56-AEBF-4503-B69E-703F1B875BAD}" type="presParOf" srcId="{43B27E01-CCCB-4B11-B9CD-41AFC4FA0EC1}" destId="{4A2850C3-9DE3-4173-BE5B-616D473E5453}" srcOrd="2" destOrd="0" presId="urn:microsoft.com/office/officeart/2005/8/layout/process4"/>
    <dgm:cxn modelId="{6C640022-7AD0-4FCF-A30D-A57D36C00E9B}" type="presParOf" srcId="{4A2850C3-9DE3-4173-BE5B-616D473E5453}" destId="{982DA9EA-221C-4D2A-A705-98F9951A6547}" srcOrd="0" destOrd="0" presId="urn:microsoft.com/office/officeart/2005/8/layout/process4"/>
    <dgm:cxn modelId="{866A85F7-8171-4A44-BB25-9E6321AF2177}" type="presParOf" srcId="{43B27E01-CCCB-4B11-B9CD-41AFC4FA0EC1}" destId="{9C22A0E1-028C-4E04-9F0E-F4C8F5C397F9}" srcOrd="3" destOrd="0" presId="urn:microsoft.com/office/officeart/2005/8/layout/process4"/>
    <dgm:cxn modelId="{1913BC50-FF21-4F08-84A5-7A3D2A302A79}" type="presParOf" srcId="{43B27E01-CCCB-4B11-B9CD-41AFC4FA0EC1}" destId="{C2AF6A38-CA40-4979-9036-3EAFEA1F77F3}" srcOrd="4" destOrd="0" presId="urn:microsoft.com/office/officeart/2005/8/layout/process4"/>
    <dgm:cxn modelId="{14E0B7FB-FB8B-4744-A507-A98770E234FF}" type="presParOf" srcId="{C2AF6A38-CA40-4979-9036-3EAFEA1F77F3}" destId="{2D262403-A79F-42B8-8674-2758B0411A6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4E2A0A-D402-448D-A23D-142C6DEAE930}" type="doc">
      <dgm:prSet loTypeId="urn:microsoft.com/office/officeart/2005/8/layout/arrow5" loCatId="process" qsTypeId="urn:microsoft.com/office/officeart/2005/8/quickstyle/3d2" qsCatId="3D" csTypeId="urn:microsoft.com/office/officeart/2005/8/colors/colorful4" csCatId="colorful" phldr="1"/>
      <dgm:spPr/>
      <dgm:t>
        <a:bodyPr/>
        <a:lstStyle/>
        <a:p>
          <a:endParaRPr lang="en-US"/>
        </a:p>
      </dgm:t>
    </dgm:pt>
    <dgm:pt modelId="{F7D9EE2A-99FE-4CB7-B070-3B932AC96730}">
      <dgm:prSet/>
      <dgm:spPr/>
      <dgm:t>
        <a:bodyPr/>
        <a:lstStyle/>
        <a:p>
          <a:pPr rtl="0"/>
          <a:r>
            <a:rPr lang="en-US" dirty="0" smtClean="0">
              <a:solidFill>
                <a:schemeClr val="tx1"/>
              </a:solidFill>
            </a:rPr>
            <a:t>Process Thinking</a:t>
          </a:r>
          <a:endParaRPr lang="en-US" dirty="0">
            <a:solidFill>
              <a:schemeClr val="tx1"/>
            </a:solidFill>
          </a:endParaRPr>
        </a:p>
      </dgm:t>
    </dgm:pt>
    <dgm:pt modelId="{7384F341-EF85-4E93-A3F8-CC7A3639D81E}" type="parTrans" cxnId="{25E98613-0A52-4CC3-AAF6-62D113553464}">
      <dgm:prSet/>
      <dgm:spPr/>
      <dgm:t>
        <a:bodyPr/>
        <a:lstStyle/>
        <a:p>
          <a:endParaRPr lang="en-US"/>
        </a:p>
      </dgm:t>
    </dgm:pt>
    <dgm:pt modelId="{612A5203-41E8-4C82-AD93-556F15F7B40C}" type="sibTrans" cxnId="{25E98613-0A52-4CC3-AAF6-62D113553464}">
      <dgm:prSet/>
      <dgm:spPr/>
      <dgm:t>
        <a:bodyPr/>
        <a:lstStyle/>
        <a:p>
          <a:endParaRPr lang="en-US"/>
        </a:p>
      </dgm:t>
    </dgm:pt>
    <dgm:pt modelId="{57261223-DD36-45FD-ACF3-B4B73D51640D}">
      <dgm:prSet/>
      <dgm:spPr/>
      <dgm:t>
        <a:bodyPr/>
        <a:lstStyle/>
        <a:p>
          <a:pPr rtl="0"/>
          <a:r>
            <a:rPr lang="en-US" dirty="0" smtClean="0">
              <a:solidFill>
                <a:schemeClr val="tx1"/>
              </a:solidFill>
            </a:rPr>
            <a:t>A series of steps and flows</a:t>
          </a:r>
          <a:endParaRPr lang="en-US" dirty="0">
            <a:solidFill>
              <a:schemeClr val="tx1"/>
            </a:solidFill>
          </a:endParaRPr>
        </a:p>
      </dgm:t>
    </dgm:pt>
    <dgm:pt modelId="{0C8CA2F0-E9AF-4A56-9D65-22B475132378}" type="parTrans" cxnId="{2A4CCAC8-C56C-4DF2-96B6-E335A2F2BF90}">
      <dgm:prSet/>
      <dgm:spPr/>
      <dgm:t>
        <a:bodyPr/>
        <a:lstStyle/>
        <a:p>
          <a:endParaRPr lang="en-US"/>
        </a:p>
      </dgm:t>
    </dgm:pt>
    <dgm:pt modelId="{32BEC576-6D5A-4BB6-9EA5-3AFD65142073}" type="sibTrans" cxnId="{2A4CCAC8-C56C-4DF2-96B6-E335A2F2BF90}">
      <dgm:prSet/>
      <dgm:spPr/>
      <dgm:t>
        <a:bodyPr/>
        <a:lstStyle/>
        <a:p>
          <a:endParaRPr lang="en-US"/>
        </a:p>
      </dgm:t>
    </dgm:pt>
    <dgm:pt modelId="{624CE8EE-342E-4B87-9399-71D4586DC4A4}">
      <dgm:prSet/>
      <dgm:spPr/>
      <dgm:t>
        <a:bodyPr/>
        <a:lstStyle/>
        <a:p>
          <a:pPr rtl="0"/>
          <a:r>
            <a:rPr lang="en-US" dirty="0" smtClean="0">
              <a:solidFill>
                <a:schemeClr val="tx1"/>
              </a:solidFill>
            </a:rPr>
            <a:t>Decompose</a:t>
          </a:r>
          <a:endParaRPr lang="en-US" dirty="0">
            <a:solidFill>
              <a:schemeClr val="tx1"/>
            </a:solidFill>
          </a:endParaRPr>
        </a:p>
      </dgm:t>
    </dgm:pt>
    <dgm:pt modelId="{B0ACD2F5-326E-478D-A99D-2DF4C795E6E2}" type="parTrans" cxnId="{F903FD8A-A786-4076-95BB-0AAE5E0F3A43}">
      <dgm:prSet/>
      <dgm:spPr/>
      <dgm:t>
        <a:bodyPr/>
        <a:lstStyle/>
        <a:p>
          <a:endParaRPr lang="en-US"/>
        </a:p>
      </dgm:t>
    </dgm:pt>
    <dgm:pt modelId="{77EF2BC3-DD71-4CDA-985B-6054A4F6FEF3}" type="sibTrans" cxnId="{F903FD8A-A786-4076-95BB-0AAE5E0F3A43}">
      <dgm:prSet/>
      <dgm:spPr/>
      <dgm:t>
        <a:bodyPr/>
        <a:lstStyle/>
        <a:p>
          <a:endParaRPr lang="en-US"/>
        </a:p>
      </dgm:t>
    </dgm:pt>
    <dgm:pt modelId="{BC71B6BB-ADC7-4D08-BA55-D59BEBECB69D}">
      <dgm:prSet/>
      <dgm:spPr/>
      <dgm:t>
        <a:bodyPr/>
        <a:lstStyle/>
        <a:p>
          <a:pPr rtl="0"/>
          <a:r>
            <a:rPr lang="en-US" smtClean="0"/>
            <a:t>Systems Thinking</a:t>
          </a:r>
          <a:endParaRPr lang="en-US"/>
        </a:p>
      </dgm:t>
    </dgm:pt>
    <dgm:pt modelId="{2F60DE4F-B049-441A-BEA2-3AD51415FBB5}" type="parTrans" cxnId="{B7F03947-61CA-4A7E-8F69-DEDB838E84AC}">
      <dgm:prSet/>
      <dgm:spPr/>
      <dgm:t>
        <a:bodyPr/>
        <a:lstStyle/>
        <a:p>
          <a:endParaRPr lang="en-US"/>
        </a:p>
      </dgm:t>
    </dgm:pt>
    <dgm:pt modelId="{E1249763-6D20-48E0-A5E9-EE222F4B6D51}" type="sibTrans" cxnId="{B7F03947-61CA-4A7E-8F69-DEDB838E84AC}">
      <dgm:prSet/>
      <dgm:spPr/>
      <dgm:t>
        <a:bodyPr/>
        <a:lstStyle/>
        <a:p>
          <a:endParaRPr lang="en-US"/>
        </a:p>
      </dgm:t>
    </dgm:pt>
    <dgm:pt modelId="{D6CDCCE7-98C3-40A3-921A-20FABAC2B8C9}">
      <dgm:prSet/>
      <dgm:spPr/>
      <dgm:t>
        <a:bodyPr/>
        <a:lstStyle/>
        <a:p>
          <a:pPr rtl="0"/>
          <a:r>
            <a:rPr lang="en-US" dirty="0" smtClean="0"/>
            <a:t>Collection of processes and technological components</a:t>
          </a:r>
          <a:endParaRPr lang="en-US" dirty="0"/>
        </a:p>
      </dgm:t>
    </dgm:pt>
    <dgm:pt modelId="{0A6A8FD5-0D8E-42E5-8B73-B1C61B0F0246}" type="parTrans" cxnId="{02A5EBD9-5EBE-4750-9E77-72E2E5E699AF}">
      <dgm:prSet/>
      <dgm:spPr/>
      <dgm:t>
        <a:bodyPr/>
        <a:lstStyle/>
        <a:p>
          <a:endParaRPr lang="en-US"/>
        </a:p>
      </dgm:t>
    </dgm:pt>
    <dgm:pt modelId="{D9B84FBD-8E23-4159-B88B-3B9D5340E867}" type="sibTrans" cxnId="{02A5EBD9-5EBE-4750-9E77-72E2E5E699AF}">
      <dgm:prSet/>
      <dgm:spPr/>
      <dgm:t>
        <a:bodyPr/>
        <a:lstStyle/>
        <a:p>
          <a:endParaRPr lang="en-US"/>
        </a:p>
      </dgm:t>
    </dgm:pt>
    <dgm:pt modelId="{E8EE2341-79B7-4A85-B1A6-EF011992900F}">
      <dgm:prSet/>
      <dgm:spPr/>
      <dgm:t>
        <a:bodyPr/>
        <a:lstStyle/>
        <a:p>
          <a:pPr rtl="0"/>
          <a:r>
            <a:rPr lang="en-US" dirty="0" smtClean="0"/>
            <a:t>Synthesize</a:t>
          </a:r>
          <a:endParaRPr lang="en-US" dirty="0"/>
        </a:p>
      </dgm:t>
    </dgm:pt>
    <dgm:pt modelId="{80C296E2-54DD-44AB-BA75-F559A0E386D3}" type="parTrans" cxnId="{BC3E0799-268D-4C26-B826-22ADD6D8CBB5}">
      <dgm:prSet/>
      <dgm:spPr/>
      <dgm:t>
        <a:bodyPr/>
        <a:lstStyle/>
        <a:p>
          <a:endParaRPr lang="en-US"/>
        </a:p>
      </dgm:t>
    </dgm:pt>
    <dgm:pt modelId="{A0E047CB-0530-441E-BA53-016D7B5811CF}" type="sibTrans" cxnId="{BC3E0799-268D-4C26-B826-22ADD6D8CBB5}">
      <dgm:prSet/>
      <dgm:spPr/>
      <dgm:t>
        <a:bodyPr/>
        <a:lstStyle/>
        <a:p>
          <a:endParaRPr lang="en-US"/>
        </a:p>
      </dgm:t>
    </dgm:pt>
    <dgm:pt modelId="{EBAE5F61-81F3-4AA4-A773-109C72C4A5AB}">
      <dgm:prSet/>
      <dgm:spPr/>
      <dgm:t>
        <a:bodyPr/>
        <a:lstStyle/>
        <a:p>
          <a:pPr rtl="0"/>
          <a:r>
            <a:rPr lang="en-US" dirty="0" smtClean="0"/>
            <a:t>Feedback loop</a:t>
          </a:r>
          <a:endParaRPr lang="en-US" dirty="0"/>
        </a:p>
      </dgm:t>
    </dgm:pt>
    <dgm:pt modelId="{2E812A10-ABF9-41ED-9D08-50070400F270}" type="parTrans" cxnId="{D4F4E393-D39C-4AC3-B826-035A79132238}">
      <dgm:prSet/>
      <dgm:spPr/>
      <dgm:t>
        <a:bodyPr/>
        <a:lstStyle/>
        <a:p>
          <a:endParaRPr lang="en-US"/>
        </a:p>
      </dgm:t>
    </dgm:pt>
    <dgm:pt modelId="{E38A0BE7-7BE9-48CB-B326-1538802C261B}" type="sibTrans" cxnId="{D4F4E393-D39C-4AC3-B826-035A79132238}">
      <dgm:prSet/>
      <dgm:spPr/>
      <dgm:t>
        <a:bodyPr/>
        <a:lstStyle/>
        <a:p>
          <a:endParaRPr lang="en-US"/>
        </a:p>
      </dgm:t>
    </dgm:pt>
    <dgm:pt modelId="{F6822CD6-8689-4603-A4E7-80C44DA34FC9}" type="pres">
      <dgm:prSet presAssocID="{EA4E2A0A-D402-448D-A23D-142C6DEAE930}" presName="diagram" presStyleCnt="0">
        <dgm:presLayoutVars>
          <dgm:dir/>
          <dgm:resizeHandles val="exact"/>
        </dgm:presLayoutVars>
      </dgm:prSet>
      <dgm:spPr/>
      <dgm:t>
        <a:bodyPr/>
        <a:lstStyle/>
        <a:p>
          <a:endParaRPr lang="en-US"/>
        </a:p>
      </dgm:t>
    </dgm:pt>
    <dgm:pt modelId="{16D42F91-E4F4-437A-9BAD-0BFA759811B3}" type="pres">
      <dgm:prSet presAssocID="{F7D9EE2A-99FE-4CB7-B070-3B932AC96730}" presName="arrow" presStyleLbl="node1" presStyleIdx="0" presStyleCnt="2">
        <dgm:presLayoutVars>
          <dgm:bulletEnabled val="1"/>
        </dgm:presLayoutVars>
      </dgm:prSet>
      <dgm:spPr/>
      <dgm:t>
        <a:bodyPr/>
        <a:lstStyle/>
        <a:p>
          <a:endParaRPr lang="en-US"/>
        </a:p>
      </dgm:t>
    </dgm:pt>
    <dgm:pt modelId="{E3583A2E-3F2E-4D63-9355-BC394BFEA39A}" type="pres">
      <dgm:prSet presAssocID="{BC71B6BB-ADC7-4D08-BA55-D59BEBECB69D}" presName="arrow" presStyleLbl="node1" presStyleIdx="1" presStyleCnt="2">
        <dgm:presLayoutVars>
          <dgm:bulletEnabled val="1"/>
        </dgm:presLayoutVars>
      </dgm:prSet>
      <dgm:spPr/>
      <dgm:t>
        <a:bodyPr/>
        <a:lstStyle/>
        <a:p>
          <a:endParaRPr lang="en-US"/>
        </a:p>
      </dgm:t>
    </dgm:pt>
  </dgm:ptLst>
  <dgm:cxnLst>
    <dgm:cxn modelId="{25E98613-0A52-4CC3-AAF6-62D113553464}" srcId="{EA4E2A0A-D402-448D-A23D-142C6DEAE930}" destId="{F7D9EE2A-99FE-4CB7-B070-3B932AC96730}" srcOrd="0" destOrd="0" parTransId="{7384F341-EF85-4E93-A3F8-CC7A3639D81E}" sibTransId="{612A5203-41E8-4C82-AD93-556F15F7B40C}"/>
    <dgm:cxn modelId="{BC3E0799-268D-4C26-B826-22ADD6D8CBB5}" srcId="{BC71B6BB-ADC7-4D08-BA55-D59BEBECB69D}" destId="{E8EE2341-79B7-4A85-B1A6-EF011992900F}" srcOrd="2" destOrd="0" parTransId="{80C296E2-54DD-44AB-BA75-F559A0E386D3}" sibTransId="{A0E047CB-0530-441E-BA53-016D7B5811CF}"/>
    <dgm:cxn modelId="{02A5EBD9-5EBE-4750-9E77-72E2E5E699AF}" srcId="{BC71B6BB-ADC7-4D08-BA55-D59BEBECB69D}" destId="{D6CDCCE7-98C3-40A3-921A-20FABAC2B8C9}" srcOrd="0" destOrd="0" parTransId="{0A6A8FD5-0D8E-42E5-8B73-B1C61B0F0246}" sibTransId="{D9B84FBD-8E23-4159-B88B-3B9D5340E867}"/>
    <dgm:cxn modelId="{D4F4E393-D39C-4AC3-B826-035A79132238}" srcId="{BC71B6BB-ADC7-4D08-BA55-D59BEBECB69D}" destId="{EBAE5F61-81F3-4AA4-A773-109C72C4A5AB}" srcOrd="1" destOrd="0" parTransId="{2E812A10-ABF9-41ED-9D08-50070400F270}" sibTransId="{E38A0BE7-7BE9-48CB-B326-1538802C261B}"/>
    <dgm:cxn modelId="{100BF89C-89F2-42BD-AA0A-A74C680ADE45}" type="presOf" srcId="{BC71B6BB-ADC7-4D08-BA55-D59BEBECB69D}" destId="{E3583A2E-3F2E-4D63-9355-BC394BFEA39A}" srcOrd="0" destOrd="0" presId="urn:microsoft.com/office/officeart/2005/8/layout/arrow5"/>
    <dgm:cxn modelId="{F9C3F41E-9DB3-4DB0-B243-B61E4E0A1B28}" type="presOf" srcId="{EBAE5F61-81F3-4AA4-A773-109C72C4A5AB}" destId="{E3583A2E-3F2E-4D63-9355-BC394BFEA39A}" srcOrd="0" destOrd="2" presId="urn:microsoft.com/office/officeart/2005/8/layout/arrow5"/>
    <dgm:cxn modelId="{C8F19AB4-3417-4E1B-BC73-89F82F970A84}" type="presOf" srcId="{624CE8EE-342E-4B87-9399-71D4586DC4A4}" destId="{16D42F91-E4F4-437A-9BAD-0BFA759811B3}" srcOrd="0" destOrd="2" presId="urn:microsoft.com/office/officeart/2005/8/layout/arrow5"/>
    <dgm:cxn modelId="{B7F03947-61CA-4A7E-8F69-DEDB838E84AC}" srcId="{EA4E2A0A-D402-448D-A23D-142C6DEAE930}" destId="{BC71B6BB-ADC7-4D08-BA55-D59BEBECB69D}" srcOrd="1" destOrd="0" parTransId="{2F60DE4F-B049-441A-BEA2-3AD51415FBB5}" sibTransId="{E1249763-6D20-48E0-A5E9-EE222F4B6D51}"/>
    <dgm:cxn modelId="{F903FD8A-A786-4076-95BB-0AAE5E0F3A43}" srcId="{F7D9EE2A-99FE-4CB7-B070-3B932AC96730}" destId="{624CE8EE-342E-4B87-9399-71D4586DC4A4}" srcOrd="1" destOrd="0" parTransId="{B0ACD2F5-326E-478D-A99D-2DF4C795E6E2}" sibTransId="{77EF2BC3-DD71-4CDA-985B-6054A4F6FEF3}"/>
    <dgm:cxn modelId="{226F9263-00A8-49D5-910B-B5AA99306628}" type="presOf" srcId="{E8EE2341-79B7-4A85-B1A6-EF011992900F}" destId="{E3583A2E-3F2E-4D63-9355-BC394BFEA39A}" srcOrd="0" destOrd="3" presId="urn:microsoft.com/office/officeart/2005/8/layout/arrow5"/>
    <dgm:cxn modelId="{2A4CCAC8-C56C-4DF2-96B6-E335A2F2BF90}" srcId="{F7D9EE2A-99FE-4CB7-B070-3B932AC96730}" destId="{57261223-DD36-45FD-ACF3-B4B73D51640D}" srcOrd="0" destOrd="0" parTransId="{0C8CA2F0-E9AF-4A56-9D65-22B475132378}" sibTransId="{32BEC576-6D5A-4BB6-9EA5-3AFD65142073}"/>
    <dgm:cxn modelId="{D86A6FB3-6813-4F0F-A7E3-5C56237B0C63}" type="presOf" srcId="{57261223-DD36-45FD-ACF3-B4B73D51640D}" destId="{16D42F91-E4F4-437A-9BAD-0BFA759811B3}" srcOrd="0" destOrd="1" presId="urn:microsoft.com/office/officeart/2005/8/layout/arrow5"/>
    <dgm:cxn modelId="{CEC1B1BA-5B43-4110-A77E-BD81E058D889}" type="presOf" srcId="{F7D9EE2A-99FE-4CB7-B070-3B932AC96730}" destId="{16D42F91-E4F4-437A-9BAD-0BFA759811B3}" srcOrd="0" destOrd="0" presId="urn:microsoft.com/office/officeart/2005/8/layout/arrow5"/>
    <dgm:cxn modelId="{8681AF56-0287-463F-B083-F5C8CDAF2E2D}" type="presOf" srcId="{D6CDCCE7-98C3-40A3-921A-20FABAC2B8C9}" destId="{E3583A2E-3F2E-4D63-9355-BC394BFEA39A}" srcOrd="0" destOrd="1" presId="urn:microsoft.com/office/officeart/2005/8/layout/arrow5"/>
    <dgm:cxn modelId="{A71B7FEA-784F-47BE-99A9-8AB505747113}" type="presOf" srcId="{EA4E2A0A-D402-448D-A23D-142C6DEAE930}" destId="{F6822CD6-8689-4603-A4E7-80C44DA34FC9}" srcOrd="0" destOrd="0" presId="urn:microsoft.com/office/officeart/2005/8/layout/arrow5"/>
    <dgm:cxn modelId="{DA276B1E-C2AD-4638-BA5C-F0ADEC6063B8}" type="presParOf" srcId="{F6822CD6-8689-4603-A4E7-80C44DA34FC9}" destId="{16D42F91-E4F4-437A-9BAD-0BFA759811B3}" srcOrd="0" destOrd="0" presId="urn:microsoft.com/office/officeart/2005/8/layout/arrow5"/>
    <dgm:cxn modelId="{E889C5E8-029B-4F6A-B574-C1C7A03C6014}" type="presParOf" srcId="{F6822CD6-8689-4603-A4E7-80C44DA34FC9}" destId="{E3583A2E-3F2E-4D63-9355-BC394BFEA39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905BBA-4DF1-47EB-8F39-F207533AEA1A}" type="doc">
      <dgm:prSet loTypeId="urn:microsoft.com/office/officeart/2011/layout/ConvergingText#1" loCatId="process" qsTypeId="urn:microsoft.com/office/officeart/2005/8/quickstyle/3d1" qsCatId="3D" csTypeId="urn:microsoft.com/office/officeart/2005/8/colors/colorful1" csCatId="colorful"/>
      <dgm:spPr/>
      <dgm:t>
        <a:bodyPr/>
        <a:lstStyle/>
        <a:p>
          <a:endParaRPr lang="en-US"/>
        </a:p>
      </dgm:t>
    </dgm:pt>
    <dgm:pt modelId="{E43DC8BD-3672-4F5A-81A4-B9C9A8A6990F}">
      <dgm:prSet/>
      <dgm:spPr/>
      <dgm:t>
        <a:bodyPr/>
        <a:lstStyle/>
        <a:p>
          <a:pPr rtl="0"/>
          <a:r>
            <a:rPr lang="en-US" dirty="0" smtClean="0">
              <a:solidFill>
                <a:schemeClr val="tx1"/>
              </a:solidFill>
            </a:rPr>
            <a:t>Choose a business process in which one of you has experience with and map it out</a:t>
          </a:r>
          <a:endParaRPr lang="en-US" dirty="0">
            <a:solidFill>
              <a:schemeClr val="tx1"/>
            </a:solidFill>
          </a:endParaRPr>
        </a:p>
      </dgm:t>
    </dgm:pt>
    <dgm:pt modelId="{309A786D-0463-49E4-9EB1-FEB6DF9E0C02}" type="parTrans" cxnId="{FEA60070-2972-4571-A750-8DD59313B4A0}">
      <dgm:prSet/>
      <dgm:spPr/>
      <dgm:t>
        <a:bodyPr/>
        <a:lstStyle/>
        <a:p>
          <a:endParaRPr lang="en-US"/>
        </a:p>
      </dgm:t>
    </dgm:pt>
    <dgm:pt modelId="{80011D7F-E3D2-4DC7-96EC-9C926DB9613F}" type="sibTrans" cxnId="{FEA60070-2972-4571-A750-8DD59313B4A0}">
      <dgm:prSet/>
      <dgm:spPr/>
      <dgm:t>
        <a:bodyPr/>
        <a:lstStyle/>
        <a:p>
          <a:endParaRPr lang="en-US"/>
        </a:p>
      </dgm:t>
    </dgm:pt>
    <dgm:pt modelId="{366E432D-A84B-4A2A-9596-9897956BE442}">
      <dgm:prSet custT="1"/>
      <dgm:spPr/>
      <dgm:t>
        <a:bodyPr/>
        <a:lstStyle/>
        <a:p>
          <a:pPr rtl="0"/>
          <a:r>
            <a:rPr lang="en-US" sz="1800" dirty="0" smtClean="0"/>
            <a:t>Who owns the process? What are its boundaries?</a:t>
          </a:r>
          <a:endParaRPr lang="en-US" sz="1800" dirty="0"/>
        </a:p>
      </dgm:t>
    </dgm:pt>
    <dgm:pt modelId="{6E09FBC0-0F57-459C-84F6-EB7BE9ABD0BA}" type="parTrans" cxnId="{A045421E-10FD-4FAD-AB07-65BE0CDED268}">
      <dgm:prSet/>
      <dgm:spPr/>
      <dgm:t>
        <a:bodyPr/>
        <a:lstStyle/>
        <a:p>
          <a:endParaRPr lang="en-US"/>
        </a:p>
      </dgm:t>
    </dgm:pt>
    <dgm:pt modelId="{62DB4A9D-C246-4722-8481-1BF724E5B759}" type="sibTrans" cxnId="{A045421E-10FD-4FAD-AB07-65BE0CDED268}">
      <dgm:prSet/>
      <dgm:spPr/>
      <dgm:t>
        <a:bodyPr/>
        <a:lstStyle/>
        <a:p>
          <a:endParaRPr lang="en-US"/>
        </a:p>
      </dgm:t>
    </dgm:pt>
    <dgm:pt modelId="{06A6841F-C023-4D40-A1FB-FC58BC903860}">
      <dgm:prSet custT="1"/>
      <dgm:spPr/>
      <dgm:t>
        <a:bodyPr/>
        <a:lstStyle/>
        <a:p>
          <a:pPr rtl="0"/>
          <a:r>
            <a:rPr lang="en-US" sz="1800" dirty="0" smtClean="0"/>
            <a:t>Where are the opportunities for improvement?</a:t>
          </a:r>
          <a:endParaRPr lang="en-US" sz="1800" dirty="0"/>
        </a:p>
      </dgm:t>
    </dgm:pt>
    <dgm:pt modelId="{151EF001-CC91-4CDC-B6AA-1A6233899EED}" type="parTrans" cxnId="{D44EDE77-BDEE-466E-B15E-FB29A323F66F}">
      <dgm:prSet/>
      <dgm:spPr/>
      <dgm:t>
        <a:bodyPr/>
        <a:lstStyle/>
        <a:p>
          <a:endParaRPr lang="en-US"/>
        </a:p>
      </dgm:t>
    </dgm:pt>
    <dgm:pt modelId="{EA422A40-8F14-4A70-95D5-C46EE5C5B091}" type="sibTrans" cxnId="{D44EDE77-BDEE-466E-B15E-FB29A323F66F}">
      <dgm:prSet/>
      <dgm:spPr/>
      <dgm:t>
        <a:bodyPr/>
        <a:lstStyle/>
        <a:p>
          <a:endParaRPr lang="en-US"/>
        </a:p>
      </dgm:t>
    </dgm:pt>
    <dgm:pt modelId="{16DD4ADA-A6D8-4A10-8A22-A089CE30F978}">
      <dgm:prSet custT="1"/>
      <dgm:spPr/>
      <dgm:t>
        <a:bodyPr/>
        <a:lstStyle/>
        <a:p>
          <a:pPr rtl="0"/>
          <a:r>
            <a:rPr lang="en-US" sz="2000" dirty="0" smtClean="0"/>
            <a:t>Where are the opportunities for transformation?</a:t>
          </a:r>
          <a:endParaRPr lang="en-US" sz="2000" dirty="0"/>
        </a:p>
      </dgm:t>
    </dgm:pt>
    <dgm:pt modelId="{13DDC326-3F13-41AE-870B-F99773A985A9}" type="parTrans" cxnId="{F2442AD0-54DD-49F6-97F7-089FFA0EABB1}">
      <dgm:prSet/>
      <dgm:spPr/>
      <dgm:t>
        <a:bodyPr/>
        <a:lstStyle/>
        <a:p>
          <a:endParaRPr lang="en-US"/>
        </a:p>
      </dgm:t>
    </dgm:pt>
    <dgm:pt modelId="{B6D9125E-575D-41C3-9D59-ACD8F0ED2E1B}" type="sibTrans" cxnId="{F2442AD0-54DD-49F6-97F7-089FFA0EABB1}">
      <dgm:prSet/>
      <dgm:spPr/>
      <dgm:t>
        <a:bodyPr/>
        <a:lstStyle/>
        <a:p>
          <a:endParaRPr lang="en-US"/>
        </a:p>
      </dgm:t>
    </dgm:pt>
    <dgm:pt modelId="{C6A7C347-620B-4F6C-9D7F-715819C07512}" type="pres">
      <dgm:prSet presAssocID="{81905BBA-4DF1-47EB-8F39-F207533AEA1A}" presName="Name0" presStyleCnt="0">
        <dgm:presLayoutVars>
          <dgm:chMax/>
          <dgm:chPref val="1"/>
          <dgm:dir/>
          <dgm:animOne val="branch"/>
          <dgm:animLvl val="lvl"/>
          <dgm:resizeHandles/>
        </dgm:presLayoutVars>
      </dgm:prSet>
      <dgm:spPr/>
      <dgm:t>
        <a:bodyPr/>
        <a:lstStyle/>
        <a:p>
          <a:endParaRPr lang="en-US"/>
        </a:p>
      </dgm:t>
    </dgm:pt>
    <dgm:pt modelId="{FF17C42F-BA7B-43A6-B0C8-BC99FC7BAEE2}" type="pres">
      <dgm:prSet presAssocID="{E43DC8BD-3672-4F5A-81A4-B9C9A8A6990F}" presName="composite" presStyleCnt="0"/>
      <dgm:spPr/>
    </dgm:pt>
    <dgm:pt modelId="{65256ED0-F8AB-492D-B538-2A9BDD29BF2C}" type="pres">
      <dgm:prSet presAssocID="{E43DC8BD-3672-4F5A-81A4-B9C9A8A6990F}" presName="ParentAccent1" presStyleLbl="alignNode1" presStyleIdx="0" presStyleCnt="34"/>
      <dgm:spPr/>
    </dgm:pt>
    <dgm:pt modelId="{3A329B8B-AFC1-49F4-AB92-6EF89D3B08A9}" type="pres">
      <dgm:prSet presAssocID="{E43DC8BD-3672-4F5A-81A4-B9C9A8A6990F}" presName="ParentAccent2" presStyleLbl="alignNode1" presStyleIdx="1" presStyleCnt="34"/>
      <dgm:spPr/>
    </dgm:pt>
    <dgm:pt modelId="{EB919249-B200-4653-A982-98BE1F140E7A}" type="pres">
      <dgm:prSet presAssocID="{E43DC8BD-3672-4F5A-81A4-B9C9A8A6990F}" presName="ParentAccent3" presStyleLbl="alignNode1" presStyleIdx="2" presStyleCnt="34"/>
      <dgm:spPr/>
    </dgm:pt>
    <dgm:pt modelId="{F86AE8A8-646E-4789-A41B-C080FAE8E778}" type="pres">
      <dgm:prSet presAssocID="{E43DC8BD-3672-4F5A-81A4-B9C9A8A6990F}" presName="ParentAccent4" presStyleLbl="alignNode1" presStyleIdx="3" presStyleCnt="34"/>
      <dgm:spPr/>
    </dgm:pt>
    <dgm:pt modelId="{9124BBDF-F4CA-453C-B5F7-4414DB74FAB4}" type="pres">
      <dgm:prSet presAssocID="{E43DC8BD-3672-4F5A-81A4-B9C9A8A6990F}" presName="ParentAccent5" presStyleLbl="alignNode1" presStyleIdx="4" presStyleCnt="34"/>
      <dgm:spPr/>
    </dgm:pt>
    <dgm:pt modelId="{64F501B8-F64E-435B-BE60-1FDD2254BC66}" type="pres">
      <dgm:prSet presAssocID="{E43DC8BD-3672-4F5A-81A4-B9C9A8A6990F}" presName="ParentAccent6" presStyleLbl="alignNode1" presStyleIdx="5" presStyleCnt="34"/>
      <dgm:spPr/>
    </dgm:pt>
    <dgm:pt modelId="{BAD90558-64ED-4719-A770-238A361C8975}" type="pres">
      <dgm:prSet presAssocID="{E43DC8BD-3672-4F5A-81A4-B9C9A8A6990F}" presName="ParentAccent7" presStyleLbl="alignNode1" presStyleIdx="6" presStyleCnt="34"/>
      <dgm:spPr/>
    </dgm:pt>
    <dgm:pt modelId="{20B4BEA0-9B7D-4864-9C52-0D11D0C71917}" type="pres">
      <dgm:prSet presAssocID="{E43DC8BD-3672-4F5A-81A4-B9C9A8A6990F}" presName="ParentAccent8" presStyleLbl="alignNode1" presStyleIdx="7" presStyleCnt="34"/>
      <dgm:spPr/>
    </dgm:pt>
    <dgm:pt modelId="{B01CB566-CD17-451E-A2D7-C4948CB52605}" type="pres">
      <dgm:prSet presAssocID="{E43DC8BD-3672-4F5A-81A4-B9C9A8A6990F}" presName="ParentAccent9" presStyleLbl="alignNode1" presStyleIdx="8" presStyleCnt="34"/>
      <dgm:spPr/>
    </dgm:pt>
    <dgm:pt modelId="{131C70E7-3199-47C1-A805-78B0FF524EE0}" type="pres">
      <dgm:prSet presAssocID="{E43DC8BD-3672-4F5A-81A4-B9C9A8A6990F}" presName="ParentAccent10" presStyleLbl="alignNode1" presStyleIdx="9" presStyleCnt="34"/>
      <dgm:spPr/>
    </dgm:pt>
    <dgm:pt modelId="{49278549-F909-42EA-9D99-4C38BC5B8BC9}" type="pres">
      <dgm:prSet presAssocID="{E43DC8BD-3672-4F5A-81A4-B9C9A8A6990F}" presName="Parent" presStyleLbl="alignNode1" presStyleIdx="10" presStyleCnt="34">
        <dgm:presLayoutVars>
          <dgm:chMax val="5"/>
          <dgm:chPref val="3"/>
          <dgm:bulletEnabled val="1"/>
        </dgm:presLayoutVars>
      </dgm:prSet>
      <dgm:spPr/>
      <dgm:t>
        <a:bodyPr/>
        <a:lstStyle/>
        <a:p>
          <a:endParaRPr lang="en-US"/>
        </a:p>
      </dgm:t>
    </dgm:pt>
    <dgm:pt modelId="{1AC38274-E7EE-4186-A5F2-7F0AE9874A00}" type="pres">
      <dgm:prSet presAssocID="{366E432D-A84B-4A2A-9596-9897956BE442}" presName="Child1Accent1" presStyleLbl="alignNode1" presStyleIdx="11" presStyleCnt="34"/>
      <dgm:spPr/>
    </dgm:pt>
    <dgm:pt modelId="{E6A1EE97-AD26-4056-8CAB-7C3249C9927E}" type="pres">
      <dgm:prSet presAssocID="{366E432D-A84B-4A2A-9596-9897956BE442}" presName="Child1Accent2" presStyleLbl="alignNode1" presStyleIdx="12" presStyleCnt="34"/>
      <dgm:spPr/>
    </dgm:pt>
    <dgm:pt modelId="{CC5B2F4D-C4F9-4E4B-A69F-9152EF1E6C68}" type="pres">
      <dgm:prSet presAssocID="{366E432D-A84B-4A2A-9596-9897956BE442}" presName="Child1Accent3" presStyleLbl="alignNode1" presStyleIdx="13" presStyleCnt="34"/>
      <dgm:spPr/>
    </dgm:pt>
    <dgm:pt modelId="{7A1021CD-13AB-40CA-AE18-42CEFB296AD8}" type="pres">
      <dgm:prSet presAssocID="{366E432D-A84B-4A2A-9596-9897956BE442}" presName="Child1Accent4" presStyleLbl="alignNode1" presStyleIdx="14" presStyleCnt="34"/>
      <dgm:spPr/>
    </dgm:pt>
    <dgm:pt modelId="{4489FD70-9DD4-416A-9DFE-DBF249B51B78}" type="pres">
      <dgm:prSet presAssocID="{366E432D-A84B-4A2A-9596-9897956BE442}" presName="Child1Accent5" presStyleLbl="alignNode1" presStyleIdx="15" presStyleCnt="34"/>
      <dgm:spPr/>
    </dgm:pt>
    <dgm:pt modelId="{D9B39738-3B2D-4D25-A7E6-B8905A318CD7}" type="pres">
      <dgm:prSet presAssocID="{366E432D-A84B-4A2A-9596-9897956BE442}" presName="Child1Accent6" presStyleLbl="alignNode1" presStyleIdx="16" presStyleCnt="34"/>
      <dgm:spPr/>
    </dgm:pt>
    <dgm:pt modelId="{A50968B3-060B-411E-A7E6-0B7F7D96E3E7}" type="pres">
      <dgm:prSet presAssocID="{366E432D-A84B-4A2A-9596-9897956BE442}" presName="Child1Accent7" presStyleLbl="alignNode1" presStyleIdx="17" presStyleCnt="34"/>
      <dgm:spPr/>
    </dgm:pt>
    <dgm:pt modelId="{2F991BE0-7A2D-4016-99CA-7770AFBF16D9}" type="pres">
      <dgm:prSet presAssocID="{366E432D-A84B-4A2A-9596-9897956BE442}" presName="Child1Accent8" presStyleLbl="alignNode1" presStyleIdx="18" presStyleCnt="34"/>
      <dgm:spPr/>
    </dgm:pt>
    <dgm:pt modelId="{AAB82177-C20F-4625-B21A-278587B8F4FB}" type="pres">
      <dgm:prSet presAssocID="{366E432D-A84B-4A2A-9596-9897956BE442}" presName="Child1Accent9" presStyleLbl="alignNode1" presStyleIdx="19" presStyleCnt="34"/>
      <dgm:spPr/>
    </dgm:pt>
    <dgm:pt modelId="{4EFB5659-91D1-44F0-B809-49E1EDC33B78}" type="pres">
      <dgm:prSet presAssocID="{366E432D-A84B-4A2A-9596-9897956BE442}" presName="Child1" presStyleLbl="revTx" presStyleIdx="0" presStyleCnt="3">
        <dgm:presLayoutVars>
          <dgm:chMax/>
          <dgm:chPref val="0"/>
          <dgm:bulletEnabled val="1"/>
        </dgm:presLayoutVars>
      </dgm:prSet>
      <dgm:spPr/>
      <dgm:t>
        <a:bodyPr/>
        <a:lstStyle/>
        <a:p>
          <a:endParaRPr lang="en-US"/>
        </a:p>
      </dgm:t>
    </dgm:pt>
    <dgm:pt modelId="{7AE255EA-384B-46D1-B6D6-332C90331270}" type="pres">
      <dgm:prSet presAssocID="{06A6841F-C023-4D40-A1FB-FC58BC903860}" presName="Child2Accent1" presStyleLbl="alignNode1" presStyleIdx="20" presStyleCnt="34"/>
      <dgm:spPr/>
    </dgm:pt>
    <dgm:pt modelId="{ED98558D-2BF1-41C6-81F1-F82F1CC8536E}" type="pres">
      <dgm:prSet presAssocID="{06A6841F-C023-4D40-A1FB-FC58BC903860}" presName="Child2Accent2" presStyleLbl="alignNode1" presStyleIdx="21" presStyleCnt="34"/>
      <dgm:spPr/>
    </dgm:pt>
    <dgm:pt modelId="{9C276587-B78F-4A13-8C0D-A659B710A5BA}" type="pres">
      <dgm:prSet presAssocID="{06A6841F-C023-4D40-A1FB-FC58BC903860}" presName="Child2Accent3" presStyleLbl="alignNode1" presStyleIdx="22" presStyleCnt="34"/>
      <dgm:spPr/>
    </dgm:pt>
    <dgm:pt modelId="{2EEFB470-4E4F-4E59-8035-5B0649B0BA4C}" type="pres">
      <dgm:prSet presAssocID="{06A6841F-C023-4D40-A1FB-FC58BC903860}" presName="Child2Accent4" presStyleLbl="alignNode1" presStyleIdx="23" presStyleCnt="34"/>
      <dgm:spPr/>
    </dgm:pt>
    <dgm:pt modelId="{4252895F-8115-4C88-903E-A7D8ACB0F18F}" type="pres">
      <dgm:prSet presAssocID="{06A6841F-C023-4D40-A1FB-FC58BC903860}" presName="Child2Accent5" presStyleLbl="alignNode1" presStyleIdx="24" presStyleCnt="34"/>
      <dgm:spPr/>
    </dgm:pt>
    <dgm:pt modelId="{5C4A1ED1-DFDA-46DC-87C1-C8A51B0FA5BD}" type="pres">
      <dgm:prSet presAssocID="{06A6841F-C023-4D40-A1FB-FC58BC903860}" presName="Child2Accent6" presStyleLbl="alignNode1" presStyleIdx="25" presStyleCnt="34"/>
      <dgm:spPr/>
    </dgm:pt>
    <dgm:pt modelId="{F2B2E5CF-22C7-4DA7-A6DA-768B5C7F9671}" type="pres">
      <dgm:prSet presAssocID="{06A6841F-C023-4D40-A1FB-FC58BC903860}" presName="Child2Accent7" presStyleLbl="alignNode1" presStyleIdx="26" presStyleCnt="34"/>
      <dgm:spPr/>
    </dgm:pt>
    <dgm:pt modelId="{0143A2A7-A463-460D-B273-4DBBFCDA9B24}" type="pres">
      <dgm:prSet presAssocID="{06A6841F-C023-4D40-A1FB-FC58BC903860}" presName="Child2" presStyleLbl="revTx" presStyleIdx="1" presStyleCnt="3">
        <dgm:presLayoutVars>
          <dgm:chMax/>
          <dgm:chPref val="0"/>
          <dgm:bulletEnabled val="1"/>
        </dgm:presLayoutVars>
      </dgm:prSet>
      <dgm:spPr/>
      <dgm:t>
        <a:bodyPr/>
        <a:lstStyle/>
        <a:p>
          <a:endParaRPr lang="en-US"/>
        </a:p>
      </dgm:t>
    </dgm:pt>
    <dgm:pt modelId="{73BD87ED-1372-4A32-AF7F-E52E887F592C}" type="pres">
      <dgm:prSet presAssocID="{16DD4ADA-A6D8-4A10-8A22-A089CE30F978}" presName="Child3Accent1" presStyleLbl="alignNode1" presStyleIdx="27" presStyleCnt="34"/>
      <dgm:spPr/>
    </dgm:pt>
    <dgm:pt modelId="{E61F0631-C0C9-460E-8AC2-15E84B3E6452}" type="pres">
      <dgm:prSet presAssocID="{16DD4ADA-A6D8-4A10-8A22-A089CE30F978}" presName="Child3Accent2" presStyleLbl="alignNode1" presStyleIdx="28" presStyleCnt="34"/>
      <dgm:spPr/>
    </dgm:pt>
    <dgm:pt modelId="{D6802A25-3293-4334-BEF6-424BF17696C4}" type="pres">
      <dgm:prSet presAssocID="{16DD4ADA-A6D8-4A10-8A22-A089CE30F978}" presName="Child3Accent3" presStyleLbl="alignNode1" presStyleIdx="29" presStyleCnt="34"/>
      <dgm:spPr/>
    </dgm:pt>
    <dgm:pt modelId="{64D01C6E-CB19-43EB-9E03-C3EA894E0FE6}" type="pres">
      <dgm:prSet presAssocID="{16DD4ADA-A6D8-4A10-8A22-A089CE30F978}" presName="Child3Accent4" presStyleLbl="alignNode1" presStyleIdx="30" presStyleCnt="34"/>
      <dgm:spPr/>
    </dgm:pt>
    <dgm:pt modelId="{D7CD3211-911C-4513-9542-9877A9D98FCA}" type="pres">
      <dgm:prSet presAssocID="{16DD4ADA-A6D8-4A10-8A22-A089CE30F978}" presName="Child3Accent5" presStyleLbl="alignNode1" presStyleIdx="31" presStyleCnt="34"/>
      <dgm:spPr/>
    </dgm:pt>
    <dgm:pt modelId="{F13039E1-7416-4677-B577-57D94FC890BC}" type="pres">
      <dgm:prSet presAssocID="{16DD4ADA-A6D8-4A10-8A22-A089CE30F978}" presName="Child3Accent6" presStyleLbl="alignNode1" presStyleIdx="32" presStyleCnt="34"/>
      <dgm:spPr/>
    </dgm:pt>
    <dgm:pt modelId="{7C2D77E2-4E71-4B78-9728-BD75DCEEAA14}" type="pres">
      <dgm:prSet presAssocID="{16DD4ADA-A6D8-4A10-8A22-A089CE30F978}" presName="Child3Accent7" presStyleLbl="alignNode1" presStyleIdx="33" presStyleCnt="34"/>
      <dgm:spPr/>
    </dgm:pt>
    <dgm:pt modelId="{B6457D1B-6564-43F3-B2B3-05741A5F56F0}" type="pres">
      <dgm:prSet presAssocID="{16DD4ADA-A6D8-4A10-8A22-A089CE30F978}" presName="Child3" presStyleLbl="revTx" presStyleIdx="2" presStyleCnt="3">
        <dgm:presLayoutVars>
          <dgm:chMax/>
          <dgm:chPref val="0"/>
          <dgm:bulletEnabled val="1"/>
        </dgm:presLayoutVars>
      </dgm:prSet>
      <dgm:spPr/>
      <dgm:t>
        <a:bodyPr/>
        <a:lstStyle/>
        <a:p>
          <a:endParaRPr lang="en-US"/>
        </a:p>
      </dgm:t>
    </dgm:pt>
  </dgm:ptLst>
  <dgm:cxnLst>
    <dgm:cxn modelId="{A045421E-10FD-4FAD-AB07-65BE0CDED268}" srcId="{E43DC8BD-3672-4F5A-81A4-B9C9A8A6990F}" destId="{366E432D-A84B-4A2A-9596-9897956BE442}" srcOrd="0" destOrd="0" parTransId="{6E09FBC0-0F57-459C-84F6-EB7BE9ABD0BA}" sibTransId="{62DB4A9D-C246-4722-8481-1BF724E5B759}"/>
    <dgm:cxn modelId="{FEA60070-2972-4571-A750-8DD59313B4A0}" srcId="{81905BBA-4DF1-47EB-8F39-F207533AEA1A}" destId="{E43DC8BD-3672-4F5A-81A4-B9C9A8A6990F}" srcOrd="0" destOrd="0" parTransId="{309A786D-0463-49E4-9EB1-FEB6DF9E0C02}" sibTransId="{80011D7F-E3D2-4DC7-96EC-9C926DB9613F}"/>
    <dgm:cxn modelId="{1777EAB8-73F2-4E86-A86C-904410C833EF}" type="presOf" srcId="{06A6841F-C023-4D40-A1FB-FC58BC903860}" destId="{0143A2A7-A463-460D-B273-4DBBFCDA9B24}" srcOrd="0" destOrd="0" presId="urn:microsoft.com/office/officeart/2011/layout/ConvergingText#1"/>
    <dgm:cxn modelId="{9C1AF8C0-6EF2-49D1-8865-348991244A57}" type="presOf" srcId="{366E432D-A84B-4A2A-9596-9897956BE442}" destId="{4EFB5659-91D1-44F0-B809-49E1EDC33B78}" srcOrd="0" destOrd="0" presId="urn:microsoft.com/office/officeart/2011/layout/ConvergingText#1"/>
    <dgm:cxn modelId="{D1A93AB3-19D5-4BE5-9541-573DCA04D671}" type="presOf" srcId="{81905BBA-4DF1-47EB-8F39-F207533AEA1A}" destId="{C6A7C347-620B-4F6C-9D7F-715819C07512}" srcOrd="0" destOrd="0" presId="urn:microsoft.com/office/officeart/2011/layout/ConvergingText#1"/>
    <dgm:cxn modelId="{D4E38702-A523-4757-8CA6-23AFE3E2A3AD}" type="presOf" srcId="{16DD4ADA-A6D8-4A10-8A22-A089CE30F978}" destId="{B6457D1B-6564-43F3-B2B3-05741A5F56F0}" srcOrd="0" destOrd="0" presId="urn:microsoft.com/office/officeart/2011/layout/ConvergingText#1"/>
    <dgm:cxn modelId="{D44EDE77-BDEE-466E-B15E-FB29A323F66F}" srcId="{E43DC8BD-3672-4F5A-81A4-B9C9A8A6990F}" destId="{06A6841F-C023-4D40-A1FB-FC58BC903860}" srcOrd="1" destOrd="0" parTransId="{151EF001-CC91-4CDC-B6AA-1A6233899EED}" sibTransId="{EA422A40-8F14-4A70-95D5-C46EE5C5B091}"/>
    <dgm:cxn modelId="{AE942C34-94D6-4F83-988B-0A7A40E1541C}" type="presOf" srcId="{E43DC8BD-3672-4F5A-81A4-B9C9A8A6990F}" destId="{49278549-F909-42EA-9D99-4C38BC5B8BC9}" srcOrd="0" destOrd="0" presId="urn:microsoft.com/office/officeart/2011/layout/ConvergingText#1"/>
    <dgm:cxn modelId="{F2442AD0-54DD-49F6-97F7-089FFA0EABB1}" srcId="{E43DC8BD-3672-4F5A-81A4-B9C9A8A6990F}" destId="{16DD4ADA-A6D8-4A10-8A22-A089CE30F978}" srcOrd="2" destOrd="0" parTransId="{13DDC326-3F13-41AE-870B-F99773A985A9}" sibTransId="{B6D9125E-575D-41C3-9D59-ACD8F0ED2E1B}"/>
    <dgm:cxn modelId="{44C53A6E-4592-4266-B135-11BCFD0CF248}" type="presParOf" srcId="{C6A7C347-620B-4F6C-9D7F-715819C07512}" destId="{FF17C42F-BA7B-43A6-B0C8-BC99FC7BAEE2}" srcOrd="0" destOrd="0" presId="urn:microsoft.com/office/officeart/2011/layout/ConvergingText#1"/>
    <dgm:cxn modelId="{8E3DD35D-8898-4EA3-A2C4-38DD8A0ED78B}" type="presParOf" srcId="{FF17C42F-BA7B-43A6-B0C8-BC99FC7BAEE2}" destId="{65256ED0-F8AB-492D-B538-2A9BDD29BF2C}" srcOrd="0" destOrd="0" presId="urn:microsoft.com/office/officeart/2011/layout/ConvergingText#1"/>
    <dgm:cxn modelId="{3D4A0679-78B3-4337-9D78-02C6D876C23A}" type="presParOf" srcId="{FF17C42F-BA7B-43A6-B0C8-BC99FC7BAEE2}" destId="{3A329B8B-AFC1-49F4-AB92-6EF89D3B08A9}" srcOrd="1" destOrd="0" presId="urn:microsoft.com/office/officeart/2011/layout/ConvergingText#1"/>
    <dgm:cxn modelId="{08311355-08DA-4881-BFBB-236A8711691A}" type="presParOf" srcId="{FF17C42F-BA7B-43A6-B0C8-BC99FC7BAEE2}" destId="{EB919249-B200-4653-A982-98BE1F140E7A}" srcOrd="2" destOrd="0" presId="urn:microsoft.com/office/officeart/2011/layout/ConvergingText#1"/>
    <dgm:cxn modelId="{4156C9BC-AD0E-4285-9542-E56889E083E8}" type="presParOf" srcId="{FF17C42F-BA7B-43A6-B0C8-BC99FC7BAEE2}" destId="{F86AE8A8-646E-4789-A41B-C080FAE8E778}" srcOrd="3" destOrd="0" presId="urn:microsoft.com/office/officeart/2011/layout/ConvergingText#1"/>
    <dgm:cxn modelId="{3B9F315C-6020-4229-AE6F-9863ED117E27}" type="presParOf" srcId="{FF17C42F-BA7B-43A6-B0C8-BC99FC7BAEE2}" destId="{9124BBDF-F4CA-453C-B5F7-4414DB74FAB4}" srcOrd="4" destOrd="0" presId="urn:microsoft.com/office/officeart/2011/layout/ConvergingText#1"/>
    <dgm:cxn modelId="{EF9F9CD8-8CFA-4EC8-879A-D90E2913058F}" type="presParOf" srcId="{FF17C42F-BA7B-43A6-B0C8-BC99FC7BAEE2}" destId="{64F501B8-F64E-435B-BE60-1FDD2254BC66}" srcOrd="5" destOrd="0" presId="urn:microsoft.com/office/officeart/2011/layout/ConvergingText#1"/>
    <dgm:cxn modelId="{E3EC121E-3DF7-4225-9386-BA128E66948B}" type="presParOf" srcId="{FF17C42F-BA7B-43A6-B0C8-BC99FC7BAEE2}" destId="{BAD90558-64ED-4719-A770-238A361C8975}" srcOrd="6" destOrd="0" presId="urn:microsoft.com/office/officeart/2011/layout/ConvergingText#1"/>
    <dgm:cxn modelId="{6DDE7078-F6D0-4A60-9F4B-8099A012A615}" type="presParOf" srcId="{FF17C42F-BA7B-43A6-B0C8-BC99FC7BAEE2}" destId="{20B4BEA0-9B7D-4864-9C52-0D11D0C71917}" srcOrd="7" destOrd="0" presId="urn:microsoft.com/office/officeart/2011/layout/ConvergingText#1"/>
    <dgm:cxn modelId="{C724305C-310F-4E8A-8298-6E500532E786}" type="presParOf" srcId="{FF17C42F-BA7B-43A6-B0C8-BC99FC7BAEE2}" destId="{B01CB566-CD17-451E-A2D7-C4948CB52605}" srcOrd="8" destOrd="0" presId="urn:microsoft.com/office/officeart/2011/layout/ConvergingText#1"/>
    <dgm:cxn modelId="{18385414-0798-4433-A820-FC3EB05AA6D6}" type="presParOf" srcId="{FF17C42F-BA7B-43A6-B0C8-BC99FC7BAEE2}" destId="{131C70E7-3199-47C1-A805-78B0FF524EE0}" srcOrd="9" destOrd="0" presId="urn:microsoft.com/office/officeart/2011/layout/ConvergingText#1"/>
    <dgm:cxn modelId="{998A2DEE-46FC-4DF3-B40E-809C89D3891E}" type="presParOf" srcId="{FF17C42F-BA7B-43A6-B0C8-BC99FC7BAEE2}" destId="{49278549-F909-42EA-9D99-4C38BC5B8BC9}" srcOrd="10" destOrd="0" presId="urn:microsoft.com/office/officeart/2011/layout/ConvergingText#1"/>
    <dgm:cxn modelId="{F7B6B73E-4543-4AD9-84F2-39B3BE32D85E}" type="presParOf" srcId="{FF17C42F-BA7B-43A6-B0C8-BC99FC7BAEE2}" destId="{1AC38274-E7EE-4186-A5F2-7F0AE9874A00}" srcOrd="11" destOrd="0" presId="urn:microsoft.com/office/officeart/2011/layout/ConvergingText#1"/>
    <dgm:cxn modelId="{DDF042AD-8AC7-4416-BB0A-2129FFB0E21F}" type="presParOf" srcId="{FF17C42F-BA7B-43A6-B0C8-BC99FC7BAEE2}" destId="{E6A1EE97-AD26-4056-8CAB-7C3249C9927E}" srcOrd="12" destOrd="0" presId="urn:microsoft.com/office/officeart/2011/layout/ConvergingText#1"/>
    <dgm:cxn modelId="{A02642E1-AAB6-4263-8012-0C3ED05C2388}" type="presParOf" srcId="{FF17C42F-BA7B-43A6-B0C8-BC99FC7BAEE2}" destId="{CC5B2F4D-C4F9-4E4B-A69F-9152EF1E6C68}" srcOrd="13" destOrd="0" presId="urn:microsoft.com/office/officeart/2011/layout/ConvergingText#1"/>
    <dgm:cxn modelId="{6704E006-F9E4-4387-808F-32D27AC7E333}" type="presParOf" srcId="{FF17C42F-BA7B-43A6-B0C8-BC99FC7BAEE2}" destId="{7A1021CD-13AB-40CA-AE18-42CEFB296AD8}" srcOrd="14" destOrd="0" presId="urn:microsoft.com/office/officeart/2011/layout/ConvergingText#1"/>
    <dgm:cxn modelId="{E2DBD7F8-8F12-483F-AE4F-E13DE624F602}" type="presParOf" srcId="{FF17C42F-BA7B-43A6-B0C8-BC99FC7BAEE2}" destId="{4489FD70-9DD4-416A-9DFE-DBF249B51B78}" srcOrd="15" destOrd="0" presId="urn:microsoft.com/office/officeart/2011/layout/ConvergingText#1"/>
    <dgm:cxn modelId="{1EA9AE17-CDB3-439D-803B-23A8BF0A3A02}" type="presParOf" srcId="{FF17C42F-BA7B-43A6-B0C8-BC99FC7BAEE2}" destId="{D9B39738-3B2D-4D25-A7E6-B8905A318CD7}" srcOrd="16" destOrd="0" presId="urn:microsoft.com/office/officeart/2011/layout/ConvergingText#1"/>
    <dgm:cxn modelId="{A866E2E5-4324-4235-BC1E-59E28DD9ABA8}" type="presParOf" srcId="{FF17C42F-BA7B-43A6-B0C8-BC99FC7BAEE2}" destId="{A50968B3-060B-411E-A7E6-0B7F7D96E3E7}" srcOrd="17" destOrd="0" presId="urn:microsoft.com/office/officeart/2011/layout/ConvergingText#1"/>
    <dgm:cxn modelId="{AC36CF45-0C9A-42F6-AA3D-1C70FC61D23C}" type="presParOf" srcId="{FF17C42F-BA7B-43A6-B0C8-BC99FC7BAEE2}" destId="{2F991BE0-7A2D-4016-99CA-7770AFBF16D9}" srcOrd="18" destOrd="0" presId="urn:microsoft.com/office/officeart/2011/layout/ConvergingText#1"/>
    <dgm:cxn modelId="{100CBEF1-877F-4E6F-A14E-2D91D5C6BF78}" type="presParOf" srcId="{FF17C42F-BA7B-43A6-B0C8-BC99FC7BAEE2}" destId="{AAB82177-C20F-4625-B21A-278587B8F4FB}" srcOrd="19" destOrd="0" presId="urn:microsoft.com/office/officeart/2011/layout/ConvergingText#1"/>
    <dgm:cxn modelId="{B9A98F7C-C2F7-4541-AB8E-CECC86B3544C}" type="presParOf" srcId="{FF17C42F-BA7B-43A6-B0C8-BC99FC7BAEE2}" destId="{4EFB5659-91D1-44F0-B809-49E1EDC33B78}" srcOrd="20" destOrd="0" presId="urn:microsoft.com/office/officeart/2011/layout/ConvergingText#1"/>
    <dgm:cxn modelId="{71FD898D-2E4A-4C0F-8E9C-55E3D48E0CBA}" type="presParOf" srcId="{FF17C42F-BA7B-43A6-B0C8-BC99FC7BAEE2}" destId="{7AE255EA-384B-46D1-B6D6-332C90331270}" srcOrd="21" destOrd="0" presId="urn:microsoft.com/office/officeart/2011/layout/ConvergingText#1"/>
    <dgm:cxn modelId="{0DEAD8EC-EDC8-471D-B923-1AFCE4B4FF05}" type="presParOf" srcId="{FF17C42F-BA7B-43A6-B0C8-BC99FC7BAEE2}" destId="{ED98558D-2BF1-41C6-81F1-F82F1CC8536E}" srcOrd="22" destOrd="0" presId="urn:microsoft.com/office/officeart/2011/layout/ConvergingText#1"/>
    <dgm:cxn modelId="{42A6A8E7-DF1D-426B-844E-B7BC2416E753}" type="presParOf" srcId="{FF17C42F-BA7B-43A6-B0C8-BC99FC7BAEE2}" destId="{9C276587-B78F-4A13-8C0D-A659B710A5BA}" srcOrd="23" destOrd="0" presId="urn:microsoft.com/office/officeart/2011/layout/ConvergingText#1"/>
    <dgm:cxn modelId="{4BF5D766-B7E1-4154-AFE9-7886E11568D8}" type="presParOf" srcId="{FF17C42F-BA7B-43A6-B0C8-BC99FC7BAEE2}" destId="{2EEFB470-4E4F-4E59-8035-5B0649B0BA4C}" srcOrd="24" destOrd="0" presId="urn:microsoft.com/office/officeart/2011/layout/ConvergingText#1"/>
    <dgm:cxn modelId="{C8C3631A-F97E-4166-9032-5BFF7855F6EA}" type="presParOf" srcId="{FF17C42F-BA7B-43A6-B0C8-BC99FC7BAEE2}" destId="{4252895F-8115-4C88-903E-A7D8ACB0F18F}" srcOrd="25" destOrd="0" presId="urn:microsoft.com/office/officeart/2011/layout/ConvergingText#1"/>
    <dgm:cxn modelId="{2DEB2632-36FC-4D46-9A5F-035E837C642F}" type="presParOf" srcId="{FF17C42F-BA7B-43A6-B0C8-BC99FC7BAEE2}" destId="{5C4A1ED1-DFDA-46DC-87C1-C8A51B0FA5BD}" srcOrd="26" destOrd="0" presId="urn:microsoft.com/office/officeart/2011/layout/ConvergingText#1"/>
    <dgm:cxn modelId="{337E7E1B-6799-4254-A678-A067E4690E09}" type="presParOf" srcId="{FF17C42F-BA7B-43A6-B0C8-BC99FC7BAEE2}" destId="{F2B2E5CF-22C7-4DA7-A6DA-768B5C7F9671}" srcOrd="27" destOrd="0" presId="urn:microsoft.com/office/officeart/2011/layout/ConvergingText#1"/>
    <dgm:cxn modelId="{CA9603EB-C4CF-4850-8218-7D86562FBE61}" type="presParOf" srcId="{FF17C42F-BA7B-43A6-B0C8-BC99FC7BAEE2}" destId="{0143A2A7-A463-460D-B273-4DBBFCDA9B24}" srcOrd="28" destOrd="0" presId="urn:microsoft.com/office/officeart/2011/layout/ConvergingText#1"/>
    <dgm:cxn modelId="{78F7E0D2-A1AA-4183-8075-E991D05D2F89}" type="presParOf" srcId="{FF17C42F-BA7B-43A6-B0C8-BC99FC7BAEE2}" destId="{73BD87ED-1372-4A32-AF7F-E52E887F592C}" srcOrd="29" destOrd="0" presId="urn:microsoft.com/office/officeart/2011/layout/ConvergingText#1"/>
    <dgm:cxn modelId="{5732F1E1-6E76-4BF2-B261-A18879EDB573}" type="presParOf" srcId="{FF17C42F-BA7B-43A6-B0C8-BC99FC7BAEE2}" destId="{E61F0631-C0C9-460E-8AC2-15E84B3E6452}" srcOrd="30" destOrd="0" presId="urn:microsoft.com/office/officeart/2011/layout/ConvergingText#1"/>
    <dgm:cxn modelId="{73CB51B2-F4CC-478E-AC55-134755CB0455}" type="presParOf" srcId="{FF17C42F-BA7B-43A6-B0C8-BC99FC7BAEE2}" destId="{D6802A25-3293-4334-BEF6-424BF17696C4}" srcOrd="31" destOrd="0" presId="urn:microsoft.com/office/officeart/2011/layout/ConvergingText#1"/>
    <dgm:cxn modelId="{22335560-9192-44F4-8D89-DD421ED0A805}" type="presParOf" srcId="{FF17C42F-BA7B-43A6-B0C8-BC99FC7BAEE2}" destId="{64D01C6E-CB19-43EB-9E03-C3EA894E0FE6}" srcOrd="32" destOrd="0" presId="urn:microsoft.com/office/officeart/2011/layout/ConvergingText#1"/>
    <dgm:cxn modelId="{2A74F8AF-045F-42DF-A989-5A14EC45552F}" type="presParOf" srcId="{FF17C42F-BA7B-43A6-B0C8-BC99FC7BAEE2}" destId="{D7CD3211-911C-4513-9542-9877A9D98FCA}" srcOrd="33" destOrd="0" presId="urn:microsoft.com/office/officeart/2011/layout/ConvergingText#1"/>
    <dgm:cxn modelId="{69D0ED88-70F3-4943-9C4E-6C7B630EB80D}" type="presParOf" srcId="{FF17C42F-BA7B-43A6-B0C8-BC99FC7BAEE2}" destId="{F13039E1-7416-4677-B577-57D94FC890BC}" srcOrd="34" destOrd="0" presId="urn:microsoft.com/office/officeart/2011/layout/ConvergingText#1"/>
    <dgm:cxn modelId="{C895B14C-20CB-46E4-93B1-A21D535209E8}" type="presParOf" srcId="{FF17C42F-BA7B-43A6-B0C8-BC99FC7BAEE2}" destId="{7C2D77E2-4E71-4B78-9728-BD75DCEEAA14}" srcOrd="35" destOrd="0" presId="urn:microsoft.com/office/officeart/2011/layout/ConvergingText#1"/>
    <dgm:cxn modelId="{C0546AFF-E865-4126-A862-500548034CF6}" type="presParOf" srcId="{FF17C42F-BA7B-43A6-B0C8-BC99FC7BAEE2}" destId="{B6457D1B-6564-43F3-B2B3-05741A5F56F0}" srcOrd="36" destOrd="0" presId="urn:microsoft.com/office/officeart/2011/layout/ConvergingTex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3D9C1-8C93-407A-BC81-1F9DCC433CE4}">
      <dsp:nvSpPr>
        <dsp:cNvPr id="0" name=""/>
        <dsp:cNvSpPr/>
      </dsp:nvSpPr>
      <dsp:spPr>
        <a:xfrm>
          <a:off x="0" y="0"/>
          <a:ext cx="3352800" cy="3855720"/>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t>Organizations</a:t>
          </a:r>
          <a:endParaRPr lang="en-US" sz="1300" b="1" kern="1200" dirty="0"/>
        </a:p>
      </dsp:txBody>
      <dsp:txXfrm>
        <a:off x="1090498" y="192786"/>
        <a:ext cx="1171803" cy="578358"/>
      </dsp:txXfrm>
    </dsp:sp>
    <dsp:sp modelId="{62C943D2-5E78-4FA1-A9EE-5C717481E211}">
      <dsp:nvSpPr>
        <dsp:cNvPr id="0" name=""/>
        <dsp:cNvSpPr/>
      </dsp:nvSpPr>
      <dsp:spPr>
        <a:xfrm>
          <a:off x="419099" y="1104899"/>
          <a:ext cx="2514600" cy="2514600"/>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t>Systems</a:t>
          </a:r>
          <a:endParaRPr lang="en-US" sz="1400" b="1" kern="1200" dirty="0"/>
        </a:p>
      </dsp:txBody>
      <dsp:txXfrm>
        <a:off x="1090498" y="1262062"/>
        <a:ext cx="1171803" cy="471487"/>
      </dsp:txXfrm>
    </dsp:sp>
    <dsp:sp modelId="{8537EABC-2019-4001-8E31-7922A127F404}">
      <dsp:nvSpPr>
        <dsp:cNvPr id="0" name=""/>
        <dsp:cNvSpPr/>
      </dsp:nvSpPr>
      <dsp:spPr>
        <a:xfrm>
          <a:off x="1005840" y="1859280"/>
          <a:ext cx="1341120" cy="1341120"/>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t>Processes</a:t>
          </a:r>
          <a:endParaRPr lang="en-US" sz="1400" b="1" kern="1200" dirty="0"/>
        </a:p>
      </dsp:txBody>
      <dsp:txXfrm>
        <a:off x="1202242" y="2194559"/>
        <a:ext cx="948315" cy="670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28D57-3573-4F5A-A9C7-07C1C09B8AC7}">
      <dsp:nvSpPr>
        <dsp:cNvPr id="0" name=""/>
        <dsp:cNvSpPr/>
      </dsp:nvSpPr>
      <dsp:spPr>
        <a:xfrm>
          <a:off x="0" y="3154787"/>
          <a:ext cx="2895600" cy="1035471"/>
        </a:xfrm>
        <a:prstGeom prst="rect">
          <a:avLst/>
        </a:prstGeom>
        <a:solidFill>
          <a:schemeClr val="lt1">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How do they relate to IT?</a:t>
          </a:r>
          <a:endParaRPr lang="en-US" sz="2400" kern="1200" dirty="0"/>
        </a:p>
      </dsp:txBody>
      <dsp:txXfrm>
        <a:off x="0" y="3154787"/>
        <a:ext cx="2895600" cy="1035471"/>
      </dsp:txXfrm>
    </dsp:sp>
    <dsp:sp modelId="{982DA9EA-221C-4D2A-A705-98F9951A6547}">
      <dsp:nvSpPr>
        <dsp:cNvPr id="0" name=""/>
        <dsp:cNvSpPr/>
      </dsp:nvSpPr>
      <dsp:spPr>
        <a:xfrm rot="10800000">
          <a:off x="0" y="1577764"/>
          <a:ext cx="2895600" cy="1592555"/>
        </a:xfrm>
        <a:prstGeom prst="upArrowCallout">
          <a:avLst/>
        </a:prstGeom>
        <a:solidFill>
          <a:schemeClr val="lt1">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Why are they important?</a:t>
          </a:r>
          <a:endParaRPr lang="en-US" sz="2400" kern="1200" dirty="0"/>
        </a:p>
      </dsp:txBody>
      <dsp:txXfrm rot="10800000">
        <a:off x="0" y="1577764"/>
        <a:ext cx="2895600" cy="1034794"/>
      </dsp:txXfrm>
    </dsp:sp>
    <dsp:sp modelId="{2D262403-A79F-42B8-8674-2758B0411A6A}">
      <dsp:nvSpPr>
        <dsp:cNvPr id="0" name=""/>
        <dsp:cNvSpPr/>
      </dsp:nvSpPr>
      <dsp:spPr>
        <a:xfrm rot="10800000">
          <a:off x="0" y="740"/>
          <a:ext cx="2895600" cy="1592555"/>
        </a:xfrm>
        <a:prstGeom prst="upArrowCallout">
          <a:avLst/>
        </a:prstGeom>
        <a:solidFill>
          <a:schemeClr val="lt1">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What are they?</a:t>
          </a:r>
          <a:endParaRPr lang="en-US" sz="2400" kern="1200" dirty="0"/>
        </a:p>
      </dsp:txBody>
      <dsp:txXfrm rot="10800000">
        <a:off x="0" y="740"/>
        <a:ext cx="2895600" cy="1034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42F91-E4F4-437A-9BAD-0BFA759811B3}">
      <dsp:nvSpPr>
        <dsp:cNvPr id="0" name=""/>
        <dsp:cNvSpPr/>
      </dsp:nvSpPr>
      <dsp:spPr>
        <a:xfrm rot="16200000">
          <a:off x="615" y="502332"/>
          <a:ext cx="4253135" cy="4253135"/>
        </a:xfrm>
        <a:prstGeom prst="downArrow">
          <a:avLst>
            <a:gd name="adj1" fmla="val 50000"/>
            <a:gd name="adj2" fmla="val 35000"/>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t" anchorCtr="0">
          <a:noAutofit/>
        </a:bodyPr>
        <a:lstStyle/>
        <a:p>
          <a:pPr lvl="0" algn="l" defTabSz="1155700" rtl="0">
            <a:lnSpc>
              <a:spcPct val="90000"/>
            </a:lnSpc>
            <a:spcBef>
              <a:spcPct val="0"/>
            </a:spcBef>
            <a:spcAft>
              <a:spcPct val="35000"/>
            </a:spcAft>
          </a:pPr>
          <a:r>
            <a:rPr lang="en-US" sz="2600" kern="1200" dirty="0" smtClean="0">
              <a:solidFill>
                <a:schemeClr val="tx1"/>
              </a:solidFill>
            </a:rPr>
            <a:t>Process Thinking</a:t>
          </a:r>
          <a:endParaRPr lang="en-US" sz="26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smtClean="0">
              <a:solidFill>
                <a:schemeClr val="tx1"/>
              </a:solidFill>
            </a:rPr>
            <a:t>A series of steps and flows</a:t>
          </a:r>
          <a:endParaRPr lang="en-US" sz="2000" kern="1200" dirty="0">
            <a:solidFill>
              <a:schemeClr val="tx1"/>
            </a:solidFill>
          </a:endParaRPr>
        </a:p>
        <a:p>
          <a:pPr marL="228600" lvl="1" indent="-228600" algn="l" defTabSz="889000" rtl="0">
            <a:lnSpc>
              <a:spcPct val="90000"/>
            </a:lnSpc>
            <a:spcBef>
              <a:spcPct val="0"/>
            </a:spcBef>
            <a:spcAft>
              <a:spcPct val="15000"/>
            </a:spcAft>
            <a:buChar char="••"/>
          </a:pPr>
          <a:r>
            <a:rPr lang="en-US" sz="2000" kern="1200" dirty="0" smtClean="0">
              <a:solidFill>
                <a:schemeClr val="tx1"/>
              </a:solidFill>
            </a:rPr>
            <a:t>Decompose</a:t>
          </a:r>
          <a:endParaRPr lang="en-US" sz="2000" kern="1200" dirty="0">
            <a:solidFill>
              <a:schemeClr val="tx1"/>
            </a:solidFill>
          </a:endParaRPr>
        </a:p>
      </dsp:txBody>
      <dsp:txXfrm rot="5400000">
        <a:off x="616" y="1565615"/>
        <a:ext cx="3508836" cy="2126567"/>
      </dsp:txXfrm>
    </dsp:sp>
    <dsp:sp modelId="{E3583A2E-3F2E-4D63-9355-BC394BFEA39A}">
      <dsp:nvSpPr>
        <dsp:cNvPr id="0" name=""/>
        <dsp:cNvSpPr/>
      </dsp:nvSpPr>
      <dsp:spPr>
        <a:xfrm rot="5400000">
          <a:off x="4509248" y="502332"/>
          <a:ext cx="4253135" cy="4253135"/>
        </a:xfrm>
        <a:prstGeom prst="downArrow">
          <a:avLst>
            <a:gd name="adj1" fmla="val 50000"/>
            <a:gd name="adj2" fmla="val 35000"/>
          </a:avLst>
        </a:prstGeom>
        <a:solidFill>
          <a:schemeClr val="accent4">
            <a:hueOff val="-13003162"/>
            <a:satOff val="61689"/>
            <a:lumOff val="-13333"/>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t" anchorCtr="0">
          <a:noAutofit/>
        </a:bodyPr>
        <a:lstStyle/>
        <a:p>
          <a:pPr lvl="0" algn="l" defTabSz="1155700" rtl="0">
            <a:lnSpc>
              <a:spcPct val="90000"/>
            </a:lnSpc>
            <a:spcBef>
              <a:spcPct val="0"/>
            </a:spcBef>
            <a:spcAft>
              <a:spcPct val="35000"/>
            </a:spcAft>
          </a:pPr>
          <a:r>
            <a:rPr lang="en-US" sz="2600" kern="1200" smtClean="0"/>
            <a:t>Systems Thinking</a:t>
          </a:r>
          <a:endParaRPr lang="en-US" sz="2600" kern="1200"/>
        </a:p>
        <a:p>
          <a:pPr marL="228600" lvl="1" indent="-228600" algn="l" defTabSz="889000" rtl="0">
            <a:lnSpc>
              <a:spcPct val="90000"/>
            </a:lnSpc>
            <a:spcBef>
              <a:spcPct val="0"/>
            </a:spcBef>
            <a:spcAft>
              <a:spcPct val="15000"/>
            </a:spcAft>
            <a:buChar char="••"/>
          </a:pPr>
          <a:r>
            <a:rPr lang="en-US" sz="2000" kern="1200" dirty="0" smtClean="0"/>
            <a:t>Collection of processes and technological components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Feedback loop</a:t>
          </a:r>
          <a:endParaRPr lang="en-US" sz="2000" kern="1200" dirty="0"/>
        </a:p>
        <a:p>
          <a:pPr marL="228600" lvl="1" indent="-228600" algn="l" defTabSz="889000" rtl="0">
            <a:lnSpc>
              <a:spcPct val="90000"/>
            </a:lnSpc>
            <a:spcBef>
              <a:spcPct val="0"/>
            </a:spcBef>
            <a:spcAft>
              <a:spcPct val="15000"/>
            </a:spcAft>
            <a:buChar char="••"/>
          </a:pPr>
          <a:r>
            <a:rPr lang="en-US" sz="2000" kern="1200" dirty="0" smtClean="0"/>
            <a:t>Synthesize</a:t>
          </a:r>
          <a:endParaRPr lang="en-US" sz="2000" kern="1200" dirty="0"/>
        </a:p>
      </dsp:txBody>
      <dsp:txXfrm rot="-5400000">
        <a:off x="5253548" y="1565616"/>
        <a:ext cx="3508836" cy="2126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56ED0-F8AB-492D-B538-2A9BDD29BF2C}">
      <dsp:nvSpPr>
        <dsp:cNvPr id="0" name=""/>
        <dsp:cNvSpPr/>
      </dsp:nvSpPr>
      <dsp:spPr>
        <a:xfrm>
          <a:off x="8507468" y="2801965"/>
          <a:ext cx="251252" cy="25124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A329B8B-AFC1-49F4-AB92-6EF89D3B08A9}">
      <dsp:nvSpPr>
        <dsp:cNvPr id="0" name=""/>
        <dsp:cNvSpPr/>
      </dsp:nvSpPr>
      <dsp:spPr>
        <a:xfrm>
          <a:off x="8046985" y="2801965"/>
          <a:ext cx="251252" cy="25124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B919249-B200-4653-A982-98BE1F140E7A}">
      <dsp:nvSpPr>
        <dsp:cNvPr id="0" name=""/>
        <dsp:cNvSpPr/>
      </dsp:nvSpPr>
      <dsp:spPr>
        <a:xfrm>
          <a:off x="7586501" y="2801965"/>
          <a:ext cx="251252" cy="25124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86AE8A8-646E-4789-A41B-C080FAE8E778}">
      <dsp:nvSpPr>
        <dsp:cNvPr id="0" name=""/>
        <dsp:cNvSpPr/>
      </dsp:nvSpPr>
      <dsp:spPr>
        <a:xfrm>
          <a:off x="7126893" y="2801965"/>
          <a:ext cx="251252" cy="25124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124BBDF-F4CA-453C-B5F7-4414DB74FAB4}">
      <dsp:nvSpPr>
        <dsp:cNvPr id="0" name=""/>
        <dsp:cNvSpPr/>
      </dsp:nvSpPr>
      <dsp:spPr>
        <a:xfrm>
          <a:off x="6666409" y="2801965"/>
          <a:ext cx="251252" cy="25124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4F501B8-F64E-435B-BE60-1FDD2254BC66}">
      <dsp:nvSpPr>
        <dsp:cNvPr id="0" name=""/>
        <dsp:cNvSpPr/>
      </dsp:nvSpPr>
      <dsp:spPr>
        <a:xfrm>
          <a:off x="5954673" y="2676340"/>
          <a:ext cx="502504" cy="50291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AD90558-64ED-4719-A770-238A361C8975}">
      <dsp:nvSpPr>
        <dsp:cNvPr id="0" name=""/>
        <dsp:cNvSpPr/>
      </dsp:nvSpPr>
      <dsp:spPr>
        <a:xfrm>
          <a:off x="8097760" y="2282938"/>
          <a:ext cx="251252" cy="25124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B4BEA0-9B7D-4864-9C52-0D11D0C71917}">
      <dsp:nvSpPr>
        <dsp:cNvPr id="0" name=""/>
        <dsp:cNvSpPr/>
      </dsp:nvSpPr>
      <dsp:spPr>
        <a:xfrm>
          <a:off x="8097760" y="3324710"/>
          <a:ext cx="251252" cy="25124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01CB566-CD17-451E-A2D7-C4948CB52605}">
      <dsp:nvSpPr>
        <dsp:cNvPr id="0" name=""/>
        <dsp:cNvSpPr/>
      </dsp:nvSpPr>
      <dsp:spPr>
        <a:xfrm>
          <a:off x="8321874" y="2508566"/>
          <a:ext cx="251252" cy="25124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31C70E7-3199-47C1-A805-78B0FF524EE0}">
      <dsp:nvSpPr>
        <dsp:cNvPr id="0" name=""/>
        <dsp:cNvSpPr/>
      </dsp:nvSpPr>
      <dsp:spPr>
        <a:xfrm>
          <a:off x="8336757" y="3100322"/>
          <a:ext cx="251252" cy="25124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9278549-F909-42EA-9D99-4C38BC5B8BC9}">
      <dsp:nvSpPr>
        <dsp:cNvPr id="0" name=""/>
        <dsp:cNvSpPr/>
      </dsp:nvSpPr>
      <dsp:spPr>
        <a:xfrm>
          <a:off x="3202276" y="1655643"/>
          <a:ext cx="2544040" cy="254430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rPr>
            <a:t>Choose a business process in which one of you has experience with and map it out</a:t>
          </a:r>
          <a:endParaRPr lang="en-US" sz="2000" kern="1200" dirty="0">
            <a:solidFill>
              <a:schemeClr val="tx1"/>
            </a:solidFill>
          </a:endParaRPr>
        </a:p>
      </dsp:txBody>
      <dsp:txXfrm>
        <a:off x="3574842" y="2028248"/>
        <a:ext cx="1798908" cy="1799095"/>
      </dsp:txXfrm>
    </dsp:sp>
    <dsp:sp modelId="{1AC38274-E7EE-4186-A5F2-7F0AE9874A00}">
      <dsp:nvSpPr>
        <dsp:cNvPr id="0" name=""/>
        <dsp:cNvSpPr/>
      </dsp:nvSpPr>
      <dsp:spPr>
        <a:xfrm>
          <a:off x="3012305" y="1438280"/>
          <a:ext cx="502504" cy="50291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6A1EE97-AD26-4056-8CAB-7C3249C9927E}">
      <dsp:nvSpPr>
        <dsp:cNvPr id="0" name=""/>
        <dsp:cNvSpPr/>
      </dsp:nvSpPr>
      <dsp:spPr>
        <a:xfrm>
          <a:off x="2690141" y="1172981"/>
          <a:ext cx="251252" cy="25124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C5B2F4D-C4F9-4E4B-A69F-9152EF1E6C68}">
      <dsp:nvSpPr>
        <dsp:cNvPr id="0" name=""/>
        <dsp:cNvSpPr/>
      </dsp:nvSpPr>
      <dsp:spPr>
        <a:xfrm>
          <a:off x="2153494" y="1172981"/>
          <a:ext cx="251252" cy="25124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A1021CD-13AB-40CA-AE18-42CEFB296AD8}">
      <dsp:nvSpPr>
        <dsp:cNvPr id="0" name=""/>
        <dsp:cNvSpPr/>
      </dsp:nvSpPr>
      <dsp:spPr>
        <a:xfrm>
          <a:off x="1616847" y="1172981"/>
          <a:ext cx="251252" cy="25124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489FD70-9DD4-416A-9DFE-DBF249B51B78}">
      <dsp:nvSpPr>
        <dsp:cNvPr id="0" name=""/>
        <dsp:cNvSpPr/>
      </dsp:nvSpPr>
      <dsp:spPr>
        <a:xfrm>
          <a:off x="1080199" y="1172981"/>
          <a:ext cx="251252" cy="25124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9B39738-3B2D-4D25-A7E6-B8905A318CD7}">
      <dsp:nvSpPr>
        <dsp:cNvPr id="0" name=""/>
        <dsp:cNvSpPr/>
      </dsp:nvSpPr>
      <dsp:spPr>
        <a:xfrm>
          <a:off x="542677" y="1172981"/>
          <a:ext cx="251252" cy="25124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50968B3-060B-411E-A7E6-0B7F7D96E3E7}">
      <dsp:nvSpPr>
        <dsp:cNvPr id="0" name=""/>
        <dsp:cNvSpPr/>
      </dsp:nvSpPr>
      <dsp:spPr>
        <a:xfrm>
          <a:off x="6029" y="1172981"/>
          <a:ext cx="251252" cy="25124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EFB5659-91D1-44F0-B809-49E1EDC33B78}">
      <dsp:nvSpPr>
        <dsp:cNvPr id="0" name=""/>
        <dsp:cNvSpPr/>
      </dsp:nvSpPr>
      <dsp:spPr>
        <a:xfrm>
          <a:off x="4278" y="524611"/>
          <a:ext cx="2944994" cy="6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rtl="0">
            <a:lnSpc>
              <a:spcPct val="90000"/>
            </a:lnSpc>
            <a:spcBef>
              <a:spcPct val="0"/>
            </a:spcBef>
            <a:spcAft>
              <a:spcPct val="35000"/>
            </a:spcAft>
          </a:pPr>
          <a:r>
            <a:rPr lang="en-US" sz="1800" kern="1200" dirty="0" smtClean="0"/>
            <a:t>Who owns the process? What are its boundaries?</a:t>
          </a:r>
          <a:endParaRPr lang="en-US" sz="1800" kern="1200" dirty="0"/>
        </a:p>
      </dsp:txBody>
      <dsp:txXfrm>
        <a:off x="4278" y="524611"/>
        <a:ext cx="2944994" cy="646303"/>
      </dsp:txXfrm>
    </dsp:sp>
    <dsp:sp modelId="{7AE255EA-384B-46D1-B6D6-332C90331270}">
      <dsp:nvSpPr>
        <dsp:cNvPr id="0" name=""/>
        <dsp:cNvSpPr/>
      </dsp:nvSpPr>
      <dsp:spPr>
        <a:xfrm>
          <a:off x="2490540" y="2676340"/>
          <a:ext cx="502504" cy="50291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98558D-2BF1-41C6-81F1-F82F1CC8536E}">
      <dsp:nvSpPr>
        <dsp:cNvPr id="0" name=""/>
        <dsp:cNvSpPr/>
      </dsp:nvSpPr>
      <dsp:spPr>
        <a:xfrm>
          <a:off x="1993288" y="2801965"/>
          <a:ext cx="251252" cy="25124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C276587-B78F-4A13-8C0D-A659B710A5BA}">
      <dsp:nvSpPr>
        <dsp:cNvPr id="0" name=""/>
        <dsp:cNvSpPr/>
      </dsp:nvSpPr>
      <dsp:spPr>
        <a:xfrm>
          <a:off x="1496911" y="2801965"/>
          <a:ext cx="251252" cy="25124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EEFB470-4E4F-4E59-8035-5B0649B0BA4C}">
      <dsp:nvSpPr>
        <dsp:cNvPr id="0" name=""/>
        <dsp:cNvSpPr/>
      </dsp:nvSpPr>
      <dsp:spPr>
        <a:xfrm>
          <a:off x="999658" y="2801965"/>
          <a:ext cx="251252" cy="25124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252895F-8115-4C88-903E-A7D8ACB0F18F}">
      <dsp:nvSpPr>
        <dsp:cNvPr id="0" name=""/>
        <dsp:cNvSpPr/>
      </dsp:nvSpPr>
      <dsp:spPr>
        <a:xfrm>
          <a:off x="503282" y="2801965"/>
          <a:ext cx="251252" cy="25124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C4A1ED1-DFDA-46DC-87C1-C8A51B0FA5BD}">
      <dsp:nvSpPr>
        <dsp:cNvPr id="0" name=""/>
        <dsp:cNvSpPr/>
      </dsp:nvSpPr>
      <dsp:spPr>
        <a:xfrm>
          <a:off x="6029" y="2801965"/>
          <a:ext cx="251252" cy="25124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143A2A7-A463-460D-B273-4DBBFCDA9B24}">
      <dsp:nvSpPr>
        <dsp:cNvPr id="0" name=""/>
        <dsp:cNvSpPr/>
      </dsp:nvSpPr>
      <dsp:spPr>
        <a:xfrm>
          <a:off x="4278" y="2158967"/>
          <a:ext cx="2227130" cy="6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00100" rtl="0">
            <a:lnSpc>
              <a:spcPct val="90000"/>
            </a:lnSpc>
            <a:spcBef>
              <a:spcPct val="0"/>
            </a:spcBef>
            <a:spcAft>
              <a:spcPct val="35000"/>
            </a:spcAft>
          </a:pPr>
          <a:r>
            <a:rPr lang="en-US" sz="1800" kern="1200" dirty="0" smtClean="0"/>
            <a:t>Where are the opportunities for improvement?</a:t>
          </a:r>
          <a:endParaRPr lang="en-US" sz="1800" kern="1200" dirty="0"/>
        </a:p>
      </dsp:txBody>
      <dsp:txXfrm>
        <a:off x="4278" y="2158967"/>
        <a:ext cx="2227130" cy="646303"/>
      </dsp:txXfrm>
    </dsp:sp>
    <dsp:sp modelId="{73BD87ED-1372-4A32-AF7F-E52E887F592C}">
      <dsp:nvSpPr>
        <dsp:cNvPr id="0" name=""/>
        <dsp:cNvSpPr/>
      </dsp:nvSpPr>
      <dsp:spPr>
        <a:xfrm>
          <a:off x="3012305" y="3893739"/>
          <a:ext cx="502504" cy="50291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61F0631-C0C9-460E-8AC2-15E84B3E6452}">
      <dsp:nvSpPr>
        <dsp:cNvPr id="0" name=""/>
        <dsp:cNvSpPr/>
      </dsp:nvSpPr>
      <dsp:spPr>
        <a:xfrm>
          <a:off x="2690141" y="4405740"/>
          <a:ext cx="251252" cy="25124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6802A25-3293-4334-BEF6-424BF17696C4}">
      <dsp:nvSpPr>
        <dsp:cNvPr id="0" name=""/>
        <dsp:cNvSpPr/>
      </dsp:nvSpPr>
      <dsp:spPr>
        <a:xfrm>
          <a:off x="2153494" y="4405740"/>
          <a:ext cx="251252" cy="25124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4D01C6E-CB19-43EB-9E03-C3EA894E0FE6}">
      <dsp:nvSpPr>
        <dsp:cNvPr id="0" name=""/>
        <dsp:cNvSpPr/>
      </dsp:nvSpPr>
      <dsp:spPr>
        <a:xfrm>
          <a:off x="1616847" y="4405740"/>
          <a:ext cx="251252" cy="25124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CD3211-911C-4513-9542-9877A9D98FCA}">
      <dsp:nvSpPr>
        <dsp:cNvPr id="0" name=""/>
        <dsp:cNvSpPr/>
      </dsp:nvSpPr>
      <dsp:spPr>
        <a:xfrm>
          <a:off x="1080199" y="4405740"/>
          <a:ext cx="251252" cy="25124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13039E1-7416-4677-B577-57D94FC890BC}">
      <dsp:nvSpPr>
        <dsp:cNvPr id="0" name=""/>
        <dsp:cNvSpPr/>
      </dsp:nvSpPr>
      <dsp:spPr>
        <a:xfrm>
          <a:off x="542677" y="4405740"/>
          <a:ext cx="251252" cy="25124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C2D77E2-4E71-4B78-9728-BD75DCEEAA14}">
      <dsp:nvSpPr>
        <dsp:cNvPr id="0" name=""/>
        <dsp:cNvSpPr/>
      </dsp:nvSpPr>
      <dsp:spPr>
        <a:xfrm>
          <a:off x="6029" y="4405740"/>
          <a:ext cx="251252" cy="25124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6457D1B-6564-43F3-B2B3-05741A5F56F0}">
      <dsp:nvSpPr>
        <dsp:cNvPr id="0" name=""/>
        <dsp:cNvSpPr/>
      </dsp:nvSpPr>
      <dsp:spPr>
        <a:xfrm>
          <a:off x="4278" y="3756957"/>
          <a:ext cx="2944994" cy="6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889000" rtl="0">
            <a:lnSpc>
              <a:spcPct val="90000"/>
            </a:lnSpc>
            <a:spcBef>
              <a:spcPct val="0"/>
            </a:spcBef>
            <a:spcAft>
              <a:spcPct val="35000"/>
            </a:spcAft>
          </a:pPr>
          <a:r>
            <a:rPr lang="en-US" sz="2000" kern="1200" dirty="0" smtClean="0"/>
            <a:t>Where are the opportunities for transformation?</a:t>
          </a:r>
          <a:endParaRPr lang="en-US" sz="2000" kern="1200" dirty="0"/>
        </a:p>
      </dsp:txBody>
      <dsp:txXfrm>
        <a:off x="4278" y="3756957"/>
        <a:ext cx="2944994" cy="64630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onvergingText#1">
  <dgm:title val="Converging Text"/>
  <dgm:desc val="Use to show multiple steps or parts that merge into a whole. Works best with a small number of Level 1 shapes. Unused text does not appear, but remains available if you switch layout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1440" tIns="45720" rIns="91440" bIns="45720" rtlCol="0"/>
          <a:lstStyle>
            <a:lvl1pPr algn="r">
              <a:defRPr sz="1200"/>
            </a:lvl1pPr>
          </a:lstStyle>
          <a:p>
            <a:fld id="{44FDB732-742A-F246-93B7-BD2309428310}" type="datetimeFigureOut">
              <a:rPr lang="en-US" smtClean="0"/>
              <a:t>9/30/14</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1440" tIns="45720" rIns="91440" bIns="45720" rtlCol="0" anchor="b"/>
          <a:lstStyle>
            <a:lvl1pPr algn="r">
              <a:defRPr sz="1200"/>
            </a:lvl1pPr>
          </a:lstStyle>
          <a:p>
            <a:fld id="{540C0C91-A447-FA4C-A6B9-0C2C185D3A3C}" type="slidenum">
              <a:rPr lang="en-US" smtClean="0"/>
              <a:t>‹#›</a:t>
            </a:fld>
            <a:endParaRPr lang="en-US"/>
          </a:p>
        </p:txBody>
      </p:sp>
    </p:spTree>
    <p:extLst>
      <p:ext uri="{BB962C8B-B14F-4D97-AF65-F5344CB8AC3E}">
        <p14:creationId xmlns:p14="http://schemas.microsoft.com/office/powerpoint/2010/main" val="3484187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1" tIns="46746" rIns="93491" bIns="46746" rtlCol="0"/>
          <a:lstStyle>
            <a:lvl1pPr algn="l">
              <a:defRPr sz="13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1" tIns="46746" rIns="93491" bIns="46746" rtlCol="0"/>
          <a:lstStyle>
            <a:lvl1pPr algn="r">
              <a:defRPr sz="1300"/>
            </a:lvl1pPr>
          </a:lstStyle>
          <a:p>
            <a:fld id="{3D001412-9042-462B-87CE-AF1E3127FF21}" type="datetimeFigureOut">
              <a:rPr lang="en-US" smtClean="0"/>
              <a:t>9/30/14</a:t>
            </a:fld>
            <a:endParaRPr lang="en-US" dirty="0"/>
          </a:p>
        </p:txBody>
      </p:sp>
      <p:sp>
        <p:nvSpPr>
          <p:cNvPr id="4" name="Slide Image Placeholder 3"/>
          <p:cNvSpPr>
            <a:spLocks noGrp="1" noRot="1" noChangeAspect="1"/>
          </p:cNvSpPr>
          <p:nvPr>
            <p:ph type="sldImg" idx="2"/>
          </p:nvPr>
        </p:nvSpPr>
        <p:spPr>
          <a:xfrm>
            <a:off x="1200150" y="698500"/>
            <a:ext cx="4652963" cy="3490913"/>
          </a:xfrm>
          <a:prstGeom prst="rect">
            <a:avLst/>
          </a:prstGeom>
          <a:noFill/>
          <a:ln w="12700">
            <a:solidFill>
              <a:prstClr val="black"/>
            </a:solidFill>
          </a:ln>
        </p:spPr>
        <p:txBody>
          <a:bodyPr vert="horz" lIns="93491" tIns="46746" rIns="93491" bIns="46746"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1" tIns="46746" rIns="93491" bIns="467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3491" tIns="46746" rIns="93491" bIns="4674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91" tIns="46746" rIns="93491" bIns="46746" rtlCol="0" anchor="b"/>
          <a:lstStyle>
            <a:lvl1pPr algn="r">
              <a:defRPr sz="1300"/>
            </a:lvl1pPr>
          </a:lstStyle>
          <a:p>
            <a:fld id="{57B364F1-7988-44A9-9AEE-C93F42B2633E}" type="slidenum">
              <a:rPr lang="en-US" smtClean="0"/>
              <a:t>‹#›</a:t>
            </a:fld>
            <a:endParaRPr lang="en-US" dirty="0"/>
          </a:p>
        </p:txBody>
      </p:sp>
    </p:spTree>
    <p:extLst>
      <p:ext uri="{BB962C8B-B14F-4D97-AF65-F5344CB8AC3E}">
        <p14:creationId xmlns:p14="http://schemas.microsoft.com/office/powerpoint/2010/main" val="335998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a:t>
            </a:fld>
            <a:endParaRPr lang="en-US" dirty="0"/>
          </a:p>
        </p:txBody>
      </p:sp>
    </p:spTree>
    <p:extLst>
      <p:ext uri="{BB962C8B-B14F-4D97-AF65-F5344CB8AC3E}">
        <p14:creationId xmlns:p14="http://schemas.microsoft.com/office/powerpoint/2010/main" val="365372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55"/>
          <p:cNvSpPr>
            <a:spLocks noGrp="1" noChangeArrowheads="1"/>
          </p:cNvSpPr>
          <p:nvPr>
            <p:ph type="sldNum" sz="quarter" idx="5"/>
          </p:nvPr>
        </p:nvSpPr>
        <p:spPr>
          <a:noFill/>
        </p:spPr>
        <p:txBody>
          <a:bodyPr/>
          <a:lstStyle/>
          <a:p>
            <a:fld id="{96BAD97F-9FC5-468F-92D3-637C3D7003B8}" type="slidenum">
              <a:rPr lang="en-US" smtClean="0"/>
              <a:pPr/>
              <a:t>19</a:t>
            </a:fld>
            <a:endParaRPr lang="en-US" smtClean="0"/>
          </a:p>
        </p:txBody>
      </p:sp>
      <p:sp>
        <p:nvSpPr>
          <p:cNvPr id="57347" name="Rectangle 2"/>
          <p:cNvSpPr>
            <a:spLocks noGrp="1" noRot="1" noChangeAspect="1" noChangeArrowheads="1" noTextEdit="1"/>
          </p:cNvSpPr>
          <p:nvPr>
            <p:ph type="sldImg"/>
          </p:nvPr>
        </p:nvSpPr>
        <p:spPr>
          <a:xfrm>
            <a:off x="1208088" y="706438"/>
            <a:ext cx="4637087" cy="3476625"/>
          </a:xfrm>
          <a:ln w="12700" cap="flat">
            <a:solidFill>
              <a:schemeClr val="tx1"/>
            </a:solidFill>
          </a:ln>
        </p:spPr>
      </p:sp>
      <p:sp>
        <p:nvSpPr>
          <p:cNvPr id="57348" name="Rectangle 3"/>
          <p:cNvSpPr>
            <a:spLocks noGrp="1" noChangeArrowheads="1"/>
          </p:cNvSpPr>
          <p:nvPr>
            <p:ph type="body" idx="1"/>
          </p:nvPr>
        </p:nvSpPr>
        <p:spPr>
          <a:xfrm>
            <a:off x="940756" y="4422459"/>
            <a:ext cx="5171754" cy="4187187"/>
          </a:xfrm>
          <a:noFill/>
          <a:ln w="9525"/>
        </p:spPr>
        <p:txBody>
          <a:bodyPr lIns="93967" tIns="46984" rIns="93967" bIns="46984"/>
          <a:lstStyle/>
          <a:p>
            <a:endParaRPr lang="en-US" smtClean="0"/>
          </a:p>
        </p:txBody>
      </p:sp>
    </p:spTree>
    <p:extLst>
      <p:ext uri="{BB962C8B-B14F-4D97-AF65-F5344CB8AC3E}">
        <p14:creationId xmlns:p14="http://schemas.microsoft.com/office/powerpoint/2010/main" val="355796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055"/>
          <p:cNvSpPr>
            <a:spLocks noGrp="1" noChangeArrowheads="1"/>
          </p:cNvSpPr>
          <p:nvPr>
            <p:ph type="sldNum" sz="quarter" idx="5"/>
          </p:nvPr>
        </p:nvSpPr>
        <p:spPr>
          <a:noFill/>
        </p:spPr>
        <p:txBody>
          <a:bodyPr/>
          <a:lstStyle/>
          <a:p>
            <a:fld id="{BE943AB0-7673-4EC2-A0C5-69F9AB556F80}" type="slidenum">
              <a:rPr lang="en-US" smtClean="0"/>
              <a:pPr/>
              <a:t>20</a:t>
            </a:fld>
            <a:endParaRPr lang="en-US" smtClean="0"/>
          </a:p>
        </p:txBody>
      </p:sp>
      <p:sp>
        <p:nvSpPr>
          <p:cNvPr id="58371" name="Rectangle 2"/>
          <p:cNvSpPr>
            <a:spLocks noGrp="1" noRot="1" noChangeAspect="1" noChangeArrowheads="1" noTextEdit="1"/>
          </p:cNvSpPr>
          <p:nvPr>
            <p:ph type="sldImg"/>
          </p:nvPr>
        </p:nvSpPr>
        <p:spPr>
          <a:xfrm>
            <a:off x="1208088" y="706438"/>
            <a:ext cx="4637087" cy="3476625"/>
          </a:xfrm>
          <a:ln w="12700" cap="flat">
            <a:solidFill>
              <a:schemeClr val="tx1"/>
            </a:solidFill>
          </a:ln>
        </p:spPr>
      </p:sp>
      <p:sp>
        <p:nvSpPr>
          <p:cNvPr id="58372" name="Rectangle 3"/>
          <p:cNvSpPr>
            <a:spLocks noGrp="1" noChangeArrowheads="1"/>
          </p:cNvSpPr>
          <p:nvPr>
            <p:ph type="body" idx="1"/>
          </p:nvPr>
        </p:nvSpPr>
        <p:spPr>
          <a:xfrm>
            <a:off x="940756" y="4422459"/>
            <a:ext cx="5171754" cy="4187187"/>
          </a:xfrm>
          <a:noFill/>
          <a:ln w="9525"/>
        </p:spPr>
        <p:txBody>
          <a:bodyPr lIns="93967" tIns="46984" rIns="93967" bIns="46984"/>
          <a:lstStyle/>
          <a:p>
            <a:endParaRPr lang="en-US" dirty="0" smtClean="0"/>
          </a:p>
        </p:txBody>
      </p:sp>
    </p:spTree>
    <p:extLst>
      <p:ext uri="{BB962C8B-B14F-4D97-AF65-F5344CB8AC3E}">
        <p14:creationId xmlns:p14="http://schemas.microsoft.com/office/powerpoint/2010/main" val="392837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EF7027-C31F-4022-9587-42535BD32A57}" type="slidenum">
              <a:rPr lang="en-US" smtClean="0"/>
              <a:t>22</a:t>
            </a:fld>
            <a:endParaRPr lang="en-US"/>
          </a:p>
        </p:txBody>
      </p:sp>
    </p:spTree>
    <p:extLst>
      <p:ext uri="{BB962C8B-B14F-4D97-AF65-F5344CB8AC3E}">
        <p14:creationId xmlns:p14="http://schemas.microsoft.com/office/powerpoint/2010/main" val="190206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effectLst/>
              </a:rPr>
              <a:t>Alter, S. (2006) The Work System Method: Connecting People, Processes, and IT for Business Results,” Larkspur, CA: Work System Press.</a:t>
            </a:r>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5</a:t>
            </a:fld>
            <a:endParaRPr lang="en-US" dirty="0"/>
          </a:p>
        </p:txBody>
      </p:sp>
    </p:spTree>
    <p:extLst>
      <p:ext uri="{BB962C8B-B14F-4D97-AF65-F5344CB8AC3E}">
        <p14:creationId xmlns:p14="http://schemas.microsoft.com/office/powerpoint/2010/main" val="416011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Alter</a:t>
            </a:r>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7</a:t>
            </a:fld>
            <a:endParaRPr lang="en-US" dirty="0"/>
          </a:p>
        </p:txBody>
      </p:sp>
    </p:spTree>
    <p:extLst>
      <p:ext uri="{BB962C8B-B14F-4D97-AF65-F5344CB8AC3E}">
        <p14:creationId xmlns:p14="http://schemas.microsoft.com/office/powerpoint/2010/main" val="40117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726E9-91D4-4D9F-ACFC-BB5AC6C74952}" type="slidenum">
              <a:rPr lang="en-US"/>
              <a:pPr/>
              <a:t>11</a:t>
            </a:fld>
            <a:endParaRPr lang="en-US" dirty="0"/>
          </a:p>
        </p:txBody>
      </p:sp>
      <p:sp>
        <p:nvSpPr>
          <p:cNvPr id="193538" name="Rectangle 2"/>
          <p:cNvSpPr>
            <a:spLocks noGrp="1" noRot="1" noChangeAspect="1" noChangeArrowheads="1" noTextEdit="1"/>
          </p:cNvSpPr>
          <p:nvPr>
            <p:ph type="sldImg"/>
          </p:nvPr>
        </p:nvSpPr>
        <p:spPr>
          <a:xfrm>
            <a:off x="1208088" y="696913"/>
            <a:ext cx="4638675" cy="3479800"/>
          </a:xfrm>
          <a:ln/>
        </p:spPr>
      </p:sp>
      <p:sp>
        <p:nvSpPr>
          <p:cNvPr id="193539" name="Rectangle 3"/>
          <p:cNvSpPr>
            <a:spLocks noGrp="1" noChangeArrowheads="1"/>
          </p:cNvSpPr>
          <p:nvPr>
            <p:ph type="body" idx="1"/>
          </p:nvPr>
        </p:nvSpPr>
        <p:spPr>
          <a:xfrm>
            <a:off x="940435" y="4407278"/>
            <a:ext cx="5172393" cy="4174549"/>
          </a:xfrm>
        </p:spPr>
        <p:txBody>
          <a:bodyPr/>
          <a:lstStyle/>
          <a:p>
            <a:endParaRPr lang="en-US" dirty="0"/>
          </a:p>
        </p:txBody>
      </p:sp>
    </p:spTree>
    <p:extLst>
      <p:ext uri="{BB962C8B-B14F-4D97-AF65-F5344CB8AC3E}">
        <p14:creationId xmlns:p14="http://schemas.microsoft.com/office/powerpoint/2010/main" val="3640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364F1-7988-44A9-9AEE-C93F42B2633E}" type="slidenum">
              <a:rPr lang="en-US" smtClean="0"/>
              <a:t>12</a:t>
            </a:fld>
            <a:endParaRPr lang="en-US" dirty="0"/>
          </a:p>
        </p:txBody>
      </p:sp>
    </p:spTree>
    <p:extLst>
      <p:ext uri="{BB962C8B-B14F-4D97-AF65-F5344CB8AC3E}">
        <p14:creationId xmlns:p14="http://schemas.microsoft.com/office/powerpoint/2010/main" val="267534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after a lot of initial movement, the group will start to settle </a:t>
            </a:r>
          </a:p>
          <a:p>
            <a:r>
              <a:rPr lang="en-US" dirty="0" smtClean="0"/>
              <a:t>down a bit and then more movement will get triggered, and it just keeps </a:t>
            </a:r>
          </a:p>
          <a:p>
            <a:r>
              <a:rPr lang="en-US" dirty="0" smtClean="0"/>
              <a:t>going.  There are some good lessons about the complexity of systems and the </a:t>
            </a:r>
          </a:p>
          <a:p>
            <a:r>
              <a:rPr lang="en-US" dirty="0" smtClean="0"/>
              <a:t>interdependency of various elements within a system, the delays inherent in </a:t>
            </a:r>
          </a:p>
          <a:p>
            <a:r>
              <a:rPr lang="en-US" dirty="0" smtClean="0"/>
              <a:t>reactions, etc.</a:t>
            </a:r>
          </a:p>
          <a:p>
            <a:r>
              <a:rPr lang="en-US" dirty="0" smtClean="0"/>
              <a:t>http://www.albany.edu/cpr/gf/resources/Systems-Thinking-Exercises.htm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EE0864-BB70-4888-99A3-9EF3B418DD83}" type="slidenum">
              <a:rPr lang="en-US" smtClean="0"/>
              <a:t>13</a:t>
            </a:fld>
            <a:endParaRPr lang="en-US"/>
          </a:p>
        </p:txBody>
      </p:sp>
    </p:spTree>
    <p:extLst>
      <p:ext uri="{BB962C8B-B14F-4D97-AF65-F5344CB8AC3E}">
        <p14:creationId xmlns:p14="http://schemas.microsoft.com/office/powerpoint/2010/main" val="204512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055"/>
          <p:cNvSpPr>
            <a:spLocks noGrp="1" noChangeArrowheads="1"/>
          </p:cNvSpPr>
          <p:nvPr>
            <p:ph type="sldNum" sz="quarter" idx="5"/>
          </p:nvPr>
        </p:nvSpPr>
        <p:spPr>
          <a:noFill/>
        </p:spPr>
        <p:txBody>
          <a:bodyPr/>
          <a:lstStyle/>
          <a:p>
            <a:fld id="{8BE32AA6-D186-40EE-A0B3-7100DB90A570}" type="slidenum">
              <a:rPr lang="en-US" smtClean="0"/>
              <a:pPr/>
              <a:t>15</a:t>
            </a:fld>
            <a:endParaRPr lang="en-US" smtClean="0"/>
          </a:p>
        </p:txBody>
      </p:sp>
      <p:sp>
        <p:nvSpPr>
          <p:cNvPr id="56323" name="Rectangle 2"/>
          <p:cNvSpPr>
            <a:spLocks noGrp="1" noRot="1" noChangeAspect="1" noChangeArrowheads="1" noTextEdit="1"/>
          </p:cNvSpPr>
          <p:nvPr>
            <p:ph type="sldImg"/>
          </p:nvPr>
        </p:nvSpPr>
        <p:spPr>
          <a:xfrm>
            <a:off x="715963" y="125413"/>
            <a:ext cx="5626100" cy="4219575"/>
          </a:xfrm>
          <a:ln/>
        </p:spPr>
      </p:sp>
      <p:sp>
        <p:nvSpPr>
          <p:cNvPr id="56324" name="Rectangle 3"/>
          <p:cNvSpPr>
            <a:spLocks noGrp="1" noChangeArrowheads="1"/>
          </p:cNvSpPr>
          <p:nvPr>
            <p:ph type="body" idx="1"/>
          </p:nvPr>
        </p:nvSpPr>
        <p:spPr>
          <a:xfrm>
            <a:off x="1600401" y="4640244"/>
            <a:ext cx="5158976" cy="4161753"/>
          </a:xfrm>
          <a:noFill/>
          <a:ln w="9525"/>
        </p:spPr>
        <p:txBody>
          <a:bodyPr/>
          <a:lstStyle/>
          <a:p>
            <a:pPr marL="114689" indent="-114689"/>
            <a:r>
              <a:rPr lang="en-US" dirty="0" smtClean="0">
                <a:latin typeface="Arial Unicode MS" pitchFamily="34" charset="-128"/>
              </a:rPr>
              <a:t>How do you determine what level of process you are discussing?</a:t>
            </a:r>
          </a:p>
          <a:p>
            <a:pPr marL="114689" indent="-114689">
              <a:buFontTx/>
              <a:buChar char="•"/>
            </a:pPr>
            <a:r>
              <a:rPr lang="en-US" dirty="0" smtClean="0">
                <a:latin typeface="Arial Unicode MS" pitchFamily="34" charset="-128"/>
              </a:rPr>
              <a:t>It’s easy, different people describe processes in different ways</a:t>
            </a:r>
          </a:p>
          <a:p>
            <a:pPr marL="114689" indent="-114689">
              <a:buFontTx/>
              <a:buChar char="•"/>
            </a:pPr>
            <a:r>
              <a:rPr lang="en-US" dirty="0" smtClean="0">
                <a:latin typeface="Arial Unicode MS" pitchFamily="34" charset="-128"/>
              </a:rPr>
              <a:t>A VP describes the world at the Process and Sub- process level</a:t>
            </a:r>
          </a:p>
          <a:p>
            <a:pPr marL="114689" indent="-114689">
              <a:buFontTx/>
              <a:buChar char="•"/>
            </a:pPr>
            <a:r>
              <a:rPr lang="en-US" dirty="0" smtClean="0">
                <a:latin typeface="Arial Unicode MS" pitchFamily="34" charset="-128"/>
              </a:rPr>
              <a:t>A Director describes the world at the Sub- process and Activity level</a:t>
            </a:r>
          </a:p>
          <a:p>
            <a:pPr marL="114689" indent="-114689">
              <a:buFontTx/>
              <a:buChar char="•"/>
            </a:pPr>
            <a:r>
              <a:rPr lang="en-US" dirty="0" smtClean="0">
                <a:latin typeface="Arial Unicode MS" pitchFamily="34" charset="-128"/>
              </a:rPr>
              <a:t>A Manager describes the world at the Activity and Task level</a:t>
            </a:r>
          </a:p>
          <a:p>
            <a:pPr marL="114689" indent="-114689">
              <a:buFontTx/>
              <a:buChar char="•"/>
            </a:pPr>
            <a:r>
              <a:rPr lang="en-US" dirty="0" smtClean="0">
                <a:latin typeface="Arial Unicode MS" pitchFamily="34" charset="-128"/>
              </a:rPr>
              <a:t>Line Staff describes the world at the Task level</a:t>
            </a:r>
          </a:p>
        </p:txBody>
      </p:sp>
    </p:spTree>
    <p:extLst>
      <p:ext uri="{BB962C8B-B14F-4D97-AF65-F5344CB8AC3E}">
        <p14:creationId xmlns:p14="http://schemas.microsoft.com/office/powerpoint/2010/main" val="308134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055"/>
          <p:cNvSpPr>
            <a:spLocks noGrp="1" noChangeArrowheads="1"/>
          </p:cNvSpPr>
          <p:nvPr>
            <p:ph type="sldNum" sz="quarter" idx="5"/>
          </p:nvPr>
        </p:nvSpPr>
        <p:spPr>
          <a:noFill/>
        </p:spPr>
        <p:txBody>
          <a:bodyPr/>
          <a:lstStyle/>
          <a:p>
            <a:fld id="{2ADFC718-3AE4-4407-8F26-1111743C8CF4}" type="slidenum">
              <a:rPr lang="en-US" smtClean="0"/>
              <a:pPr/>
              <a:t>16</a:t>
            </a:fld>
            <a:endParaRPr lang="en-US" smtClean="0"/>
          </a:p>
        </p:txBody>
      </p:sp>
      <p:sp>
        <p:nvSpPr>
          <p:cNvPr id="54275" name="Rectangle 2"/>
          <p:cNvSpPr>
            <a:spLocks noGrp="1" noRot="1" noChangeAspect="1" noChangeArrowheads="1" noTextEdit="1"/>
          </p:cNvSpPr>
          <p:nvPr>
            <p:ph type="sldImg"/>
          </p:nvPr>
        </p:nvSpPr>
        <p:spPr>
          <a:xfrm>
            <a:off x="715963" y="125413"/>
            <a:ext cx="5626100" cy="4219575"/>
          </a:xfrm>
          <a:ln/>
        </p:spPr>
      </p:sp>
      <p:sp>
        <p:nvSpPr>
          <p:cNvPr id="432131" name="Text Box 3"/>
          <p:cNvSpPr txBox="1">
            <a:spLocks noChangeArrowheads="1"/>
          </p:cNvSpPr>
          <p:nvPr/>
        </p:nvSpPr>
        <p:spPr bwMode="auto">
          <a:xfrm>
            <a:off x="705965" y="4654550"/>
            <a:ext cx="5649319" cy="10348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lIns="91888" tIns="45945" rIns="91888" bIns="45945">
            <a:spAutoFit/>
          </a:bodyPr>
          <a:lstStyle/>
          <a:p>
            <a:pPr marL="229377" indent="-229377" defTabSz="919102" eaLnBrk="0" hangingPunct="0">
              <a:spcBef>
                <a:spcPct val="25000"/>
              </a:spcBef>
              <a:spcAft>
                <a:spcPct val="30000"/>
              </a:spcAft>
              <a:buClr>
                <a:srgbClr val="CC3300"/>
              </a:buClr>
              <a:buSzPct val="65000"/>
              <a:defRPr/>
            </a:pPr>
            <a:r>
              <a:rPr lang="en-US" sz="900" b="1" i="1"/>
              <a:t>Instructor Prompt</a:t>
            </a:r>
            <a:r>
              <a:rPr lang="en-US" sz="900"/>
              <a:t>:</a:t>
            </a:r>
            <a:r>
              <a:rPr lang="en-US" sz="1000"/>
              <a:t> </a:t>
            </a:r>
            <a:endParaRPr lang="en-US" sz="900"/>
          </a:p>
          <a:p>
            <a:pPr marL="229377" indent="-229377" defTabSz="919102" eaLnBrk="0" hangingPunct="0">
              <a:spcBef>
                <a:spcPct val="25000"/>
              </a:spcBef>
              <a:spcAft>
                <a:spcPct val="30000"/>
              </a:spcAft>
              <a:buClr>
                <a:schemeClr val="tx1"/>
              </a:buClr>
              <a:buFontTx/>
              <a:buChar char="•"/>
              <a:defRPr/>
            </a:pPr>
            <a:r>
              <a:rPr lang="en-US" sz="1000"/>
              <a:t>Briefly explain the use of any additional symbols which you did not explain on the prior slide. </a:t>
            </a:r>
          </a:p>
          <a:p>
            <a:pPr marL="229377" indent="-229377" defTabSz="919102" eaLnBrk="0" hangingPunct="0">
              <a:spcBef>
                <a:spcPct val="25000"/>
              </a:spcBef>
              <a:spcAft>
                <a:spcPct val="30000"/>
              </a:spcAft>
              <a:buClr>
                <a:schemeClr val="tx1"/>
              </a:buClr>
              <a:buFontTx/>
              <a:buChar char="•"/>
              <a:defRPr/>
            </a:pPr>
            <a:r>
              <a:rPr lang="en-US" sz="1000"/>
              <a:t>Explain that while these are widely used and accepted symbols, different projects may need additional, or different symbols to portray their processes.  There is no right or wrong set of symbols, what is important is that everyone involved in a project uses their chosen set</a:t>
            </a:r>
          </a:p>
        </p:txBody>
      </p:sp>
    </p:spTree>
    <p:extLst>
      <p:ext uri="{BB962C8B-B14F-4D97-AF65-F5344CB8AC3E}">
        <p14:creationId xmlns:p14="http://schemas.microsoft.com/office/powerpoint/2010/main" val="1095477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023A4-9EE3-844B-B85E-5BF1747F89F5}" type="slidenum">
              <a:rPr lang="en-US"/>
              <a:pPr/>
              <a:t>18</a:t>
            </a:fld>
            <a:endParaRPr lang="en-US"/>
          </a:p>
        </p:txBody>
      </p:sp>
      <p:sp>
        <p:nvSpPr>
          <p:cNvPr id="309250" name="Rectangle 2"/>
          <p:cNvSpPr>
            <a:spLocks noChangeArrowheads="1" noTextEdit="1"/>
          </p:cNvSpPr>
          <p:nvPr>
            <p:ph type="sldImg"/>
          </p:nvPr>
        </p:nvSpPr>
        <p:spPr>
          <a:xfrm>
            <a:off x="1204913" y="703263"/>
            <a:ext cx="4643437" cy="3481387"/>
          </a:xfrm>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a:xfrm>
            <a:off x="940435" y="4420208"/>
            <a:ext cx="5172393" cy="4192327"/>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4343399"/>
          </a:xfrm>
        </p:spPr>
        <p:txBody>
          <a:bodyPr anchor="ctr">
            <a:noAutofit/>
          </a:bodyPr>
          <a:lstStyle>
            <a:lvl1pPr>
              <a:lnSpc>
                <a:spcPct val="100000"/>
              </a:lnSpc>
              <a:defRPr sz="88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77724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800600" y="5791200"/>
            <a:ext cx="3429000" cy="304800"/>
          </a:xfrm>
        </p:spPr>
        <p:txBody>
          <a:bodyPr/>
          <a:lstStyle/>
          <a:p>
            <a:fld id="{C2A359D1-A1C5-473F-AFCA-C92300299581}" type="datetimeFigureOut">
              <a:rPr lang="en-US" smtClean="0"/>
              <a:t>9/30/14</a:t>
            </a:fld>
            <a:endParaRPr lang="en-US" dirty="0"/>
          </a:p>
        </p:txBody>
      </p:sp>
      <p:sp>
        <p:nvSpPr>
          <p:cNvPr id="5" name="Footer Placeholder 4"/>
          <p:cNvSpPr>
            <a:spLocks noGrp="1"/>
          </p:cNvSpPr>
          <p:nvPr>
            <p:ph type="ftr" sz="quarter" idx="11"/>
          </p:nvPr>
        </p:nvSpPr>
        <p:spPr>
          <a:xfrm>
            <a:off x="4800600" y="6201727"/>
            <a:ext cx="3429000" cy="28384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11" name="Rectangle 10"/>
          <p:cNvSpPr/>
          <p:nvPr userDrawn="1"/>
        </p:nvSpPr>
        <p:spPr>
          <a:xfrm>
            <a:off x="0" y="6629400"/>
            <a:ext cx="9144000" cy="2286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752" y="6137911"/>
            <a:ext cx="2125766" cy="274320"/>
          </a:xfrm>
          <a:prstGeom prst="rect">
            <a:avLst/>
          </a:prstGeom>
        </p:spPr>
      </p:pic>
      <p:sp>
        <p:nvSpPr>
          <p:cNvPr id="13" name="Rectangle 12"/>
          <p:cNvSpPr/>
          <p:nvPr userDrawn="1"/>
        </p:nvSpPr>
        <p:spPr>
          <a:xfrm>
            <a:off x="0" y="0"/>
            <a:ext cx="9144000" cy="2286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359D1-A1C5-473F-AFCA-C92300299581}" type="datetimeFigureOut">
              <a:rPr lang="en-US" smtClean="0"/>
              <a:t>9/30/14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A359D1-A1C5-473F-AFCA-C92300299581}" type="datetimeFigureOut">
              <a:rPr lang="en-US" smtClean="0"/>
              <a:t>9/30/14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Content Image big">
    <p:spTree>
      <p:nvGrpSpPr>
        <p:cNvPr id="1" name=""/>
        <p:cNvGrpSpPr/>
        <p:nvPr/>
      </p:nvGrpSpPr>
      <p:grpSpPr>
        <a:xfrm>
          <a:off x="0" y="0"/>
          <a:ext cx="0" cy="0"/>
          <a:chOff x="0" y="0"/>
          <a:chExt cx="0" cy="0"/>
        </a:xfrm>
      </p:grpSpPr>
      <p:sp>
        <p:nvSpPr>
          <p:cNvPr id="8" name="Picture Placeholder 7"/>
          <p:cNvSpPr>
            <a:spLocks noGrp="1" noChangeAspect="1"/>
          </p:cNvSpPr>
          <p:nvPr>
            <p:ph type="pic" sz="quarter" idx="11"/>
          </p:nvPr>
        </p:nvSpPr>
        <p:spPr>
          <a:xfrm>
            <a:off x="3311353" y="1340768"/>
            <a:ext cx="5832647" cy="5517232"/>
          </a:xfrm>
          <a:prstGeom prst="rect">
            <a:avLst/>
          </a:prstGeom>
          <a:noFill/>
          <a:ln>
            <a:noFill/>
          </a:ln>
          <a:effectLst>
            <a:outerShdw blurRad="76200" dist="50800" dir="5400000" rotWithShape="0">
              <a:srgbClr val="4E3B30">
                <a:alpha val="60000"/>
              </a:srgbClr>
            </a:outerShdw>
          </a:effectLst>
          <a:scene3d>
            <a:camera prst="orthographicFront"/>
            <a:lightRig rig="threePt" dir="tl">
              <a:rot lat="0" lon="0" rev="0"/>
            </a:lightRig>
          </a:scene3d>
          <a:sp3d prstMaterial="metal">
            <a:bevelT w="10000" h="10000"/>
          </a:sp3d>
        </p:spPr>
        <p:style>
          <a:lnRef idx="1">
            <a:schemeClr val="accent2"/>
          </a:lnRef>
          <a:fillRef idx="3">
            <a:schemeClr val="accent2"/>
          </a:fillRef>
          <a:effectRef idx="2">
            <a:schemeClr val="accent2"/>
          </a:effectRef>
          <a:fontRef idx="none"/>
        </p:style>
        <p:txBody>
          <a:bodyPr anchor="ctr" anchorCtr="0">
            <a:normAutofit/>
          </a:bodyPr>
          <a:lstStyle>
            <a:lvl1pPr algn="ctr">
              <a:buNone/>
              <a:defRPr sz="2400"/>
            </a:lvl1pPr>
          </a:lstStyle>
          <a:p>
            <a:endParaRPr lang="en-US" dirty="0"/>
          </a:p>
        </p:txBody>
      </p:sp>
      <p:sp>
        <p:nvSpPr>
          <p:cNvPr id="6" name="Title 1"/>
          <p:cNvSpPr>
            <a:spLocks noGrp="1"/>
          </p:cNvSpPr>
          <p:nvPr>
            <p:ph type="title"/>
          </p:nvPr>
        </p:nvSpPr>
        <p:spPr>
          <a:xfrm>
            <a:off x="457200" y="56146"/>
            <a:ext cx="8229600" cy="1068598"/>
          </a:xfrm>
          <a:prstGeom prst="rect">
            <a:avLst/>
          </a:prstGeom>
        </p:spPr>
        <p:txBody>
          <a:bodyPr anchor="ctr" anchorCtr="0"/>
          <a:lstStyle>
            <a:lvl1pPr algn="l" defTabSz="914400" rtl="0" eaLnBrk="1" latinLnBrk="0" hangingPunct="1">
              <a:spcBef>
                <a:spcPct val="0"/>
              </a:spcBef>
              <a:buNone/>
              <a:defRPr lang="en-US" sz="3600" b="1" kern="1200" dirty="0">
                <a:solidFill>
                  <a:schemeClr val="tx2"/>
                </a:solidFill>
                <a:latin typeface="+mj-lt"/>
                <a:ea typeface="+mj-ea"/>
                <a:cs typeface="+mj-cs"/>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1340768"/>
            <a:ext cx="2674640" cy="4968552"/>
          </a:xfrm>
          <a:prstGeom prst="rect">
            <a:avLst/>
          </a:prstGeom>
          <a:noFill/>
        </p:spPr>
        <p:txBody>
          <a:bodyPr/>
          <a:lstStyle>
            <a:lvl1pPr>
              <a:buClr>
                <a:schemeClr val="tx2"/>
              </a:buClr>
              <a:buSzPct val="140000"/>
              <a:buFont typeface="Arial" pitchFamily="34" charset="0"/>
              <a:buChar char="•"/>
              <a:defRPr sz="2400">
                <a:solidFill>
                  <a:schemeClr val="tx1"/>
                </a:solidFill>
              </a:defRPr>
            </a:lvl1pPr>
            <a:lvl2pPr>
              <a:buClr>
                <a:schemeClr val="tx1"/>
              </a:buClr>
              <a:buSzPct val="140000"/>
              <a:buFont typeface="Arial" pitchFamily="34" charset="0"/>
              <a:buChar char="•"/>
              <a:defRPr sz="2000">
                <a:solidFill>
                  <a:schemeClr val="tx1"/>
                </a:solidFill>
              </a:defRPr>
            </a:lvl2pPr>
            <a:lvl3pPr>
              <a:buSzPct val="140000"/>
              <a:buFont typeface="Arial" pitchFamily="34" charset="0"/>
              <a:buChar char="•"/>
              <a:defRPr sz="1800">
                <a:solidFill>
                  <a:schemeClr val="tx1"/>
                </a:solidFill>
              </a:defRPr>
            </a:lvl3pPr>
            <a:lvl4pPr>
              <a:buSzPct val="140000"/>
              <a:buFont typeface="Arial" pitchFamily="34" charset="0"/>
              <a:buChar char="•"/>
              <a:defRPr sz="1600">
                <a:solidFill>
                  <a:schemeClr val="tx1"/>
                </a:solidFill>
              </a:defRPr>
            </a:lvl4pPr>
            <a:lvl5pPr>
              <a:buSzPct val="140000"/>
              <a:buFont typeface="Arial" pitchFamily="34" charset="0"/>
              <a:buChar cha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844634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Image Trans">
    <p:spTree>
      <p:nvGrpSpPr>
        <p:cNvPr id="1" name=""/>
        <p:cNvGrpSpPr/>
        <p:nvPr/>
      </p:nvGrpSpPr>
      <p:grpSpPr>
        <a:xfrm>
          <a:off x="0" y="0"/>
          <a:ext cx="0" cy="0"/>
          <a:chOff x="0" y="0"/>
          <a:chExt cx="0" cy="0"/>
        </a:xfrm>
      </p:grpSpPr>
      <p:sp>
        <p:nvSpPr>
          <p:cNvPr id="8" name="Picture Placeholder 7"/>
          <p:cNvSpPr>
            <a:spLocks noGrp="1" noChangeAspect="1"/>
          </p:cNvSpPr>
          <p:nvPr>
            <p:ph type="pic" sz="quarter" idx="11"/>
          </p:nvPr>
        </p:nvSpPr>
        <p:spPr>
          <a:xfrm>
            <a:off x="3203849" y="1916832"/>
            <a:ext cx="5832647" cy="4394933"/>
          </a:xfrm>
          <a:prstGeom prst="roundRect">
            <a:avLst>
              <a:gd name="adj" fmla="val 6447"/>
            </a:avLst>
          </a:prstGeom>
          <a:noFill/>
          <a:ln>
            <a:noFill/>
          </a:ln>
          <a:effectLst>
            <a:outerShdw blurRad="76200" dist="50800" dir="5400000" rotWithShape="0">
              <a:srgbClr val="4E3B30">
                <a:alpha val="60000"/>
              </a:srgbClr>
            </a:outerShdw>
          </a:effectLst>
          <a:scene3d>
            <a:camera prst="orthographicFront"/>
            <a:lightRig rig="threePt" dir="tl">
              <a:rot lat="0" lon="0" rev="0"/>
            </a:lightRig>
          </a:scene3d>
          <a:sp3d prstMaterial="metal">
            <a:bevelT w="10000" h="10000"/>
          </a:sp3d>
        </p:spPr>
        <p:style>
          <a:lnRef idx="1">
            <a:schemeClr val="accent2"/>
          </a:lnRef>
          <a:fillRef idx="3">
            <a:schemeClr val="accent2"/>
          </a:fillRef>
          <a:effectRef idx="2">
            <a:schemeClr val="accent2"/>
          </a:effectRef>
          <a:fontRef idx="none"/>
        </p:style>
        <p:txBody>
          <a:bodyPr anchor="ctr" anchorCtr="0">
            <a:normAutofit/>
          </a:bodyPr>
          <a:lstStyle>
            <a:lvl1pPr algn="ctr">
              <a:buNone/>
              <a:defRPr sz="2400"/>
            </a:lvl1pPr>
          </a:lstStyle>
          <a:p>
            <a:endParaRPr lang="en-US" dirty="0"/>
          </a:p>
        </p:txBody>
      </p:sp>
      <p:sp>
        <p:nvSpPr>
          <p:cNvPr id="6" name="Title 1"/>
          <p:cNvSpPr>
            <a:spLocks noGrp="1"/>
          </p:cNvSpPr>
          <p:nvPr>
            <p:ph type="title"/>
          </p:nvPr>
        </p:nvSpPr>
        <p:spPr>
          <a:xfrm>
            <a:off x="457200" y="116632"/>
            <a:ext cx="8229600" cy="1008112"/>
          </a:xfrm>
          <a:prstGeom prst="rect">
            <a:avLst/>
          </a:prstGeom>
        </p:spPr>
        <p:txBody>
          <a:bodyPr anchor="b" anchorCtr="0"/>
          <a:lstStyle>
            <a:lvl1pPr algn="l">
              <a:defRPr sz="3600" b="0">
                <a:solidFill>
                  <a:schemeClr val="bg1"/>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457200" y="1916832"/>
            <a:ext cx="2530624" cy="4392488"/>
          </a:xfrm>
          <a:prstGeom prst="rect">
            <a:avLst/>
          </a:prstGeom>
          <a:noFill/>
        </p:spPr>
        <p:txBody>
          <a:bodyPr/>
          <a:lstStyle>
            <a:lvl1pPr>
              <a:buClr>
                <a:schemeClr val="tx2"/>
              </a:buClr>
              <a:buSzPct val="140000"/>
              <a:buFont typeface="Arial" pitchFamily="34" charset="0"/>
              <a:buChar char="•"/>
              <a:defRPr sz="2400">
                <a:solidFill>
                  <a:schemeClr val="tx1"/>
                </a:solidFill>
              </a:defRPr>
            </a:lvl1pPr>
            <a:lvl2pPr>
              <a:buClr>
                <a:schemeClr val="accent1"/>
              </a:buClr>
              <a:buSzPct val="140000"/>
              <a:buFont typeface="Arial" pitchFamily="34" charset="0"/>
              <a:buChar char="•"/>
              <a:defRPr sz="2000">
                <a:solidFill>
                  <a:schemeClr val="tx1"/>
                </a:solidFill>
              </a:defRPr>
            </a:lvl2pPr>
            <a:lvl3pPr>
              <a:buSzPct val="140000"/>
              <a:buFont typeface="Arial" pitchFamily="34" charset="0"/>
              <a:buChar char="•"/>
              <a:defRPr sz="1800">
                <a:solidFill>
                  <a:schemeClr val="tx1"/>
                </a:solidFill>
              </a:defRPr>
            </a:lvl3pPr>
            <a:lvl4pPr>
              <a:buSzPct val="140000"/>
              <a:buFont typeface="Arial" pitchFamily="34" charset="0"/>
              <a:buChar char="•"/>
              <a:defRPr sz="1600">
                <a:solidFill>
                  <a:schemeClr val="tx1"/>
                </a:solidFill>
              </a:defRPr>
            </a:lvl4pPr>
            <a:lvl5pPr>
              <a:buSzPct val="140000"/>
              <a:buFont typeface="Arial" pitchFamily="34" charset="0"/>
              <a:buChar cha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551898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A359D1-A1C5-473F-AFCA-C92300299581}" type="datetimeFigureOut">
              <a:rPr lang="en-US" smtClean="0"/>
              <a:t>9/30/14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2A359D1-A1C5-473F-AFCA-C92300299581}" type="datetimeFigureOut">
              <a:rPr lang="en-US" smtClean="0"/>
              <a:t>9/30/14</a:t>
            </a:fld>
            <a:endParaRPr lang="en-US" dirty="0"/>
          </a:p>
        </p:txBody>
      </p:sp>
      <p:sp>
        <p:nvSpPr>
          <p:cNvPr id="8" name="Slide Number Placeholder 7"/>
          <p:cNvSpPr>
            <a:spLocks noGrp="1"/>
          </p:cNvSpPr>
          <p:nvPr>
            <p:ph type="sldNum" sz="quarter" idx="11"/>
          </p:nvPr>
        </p:nvSpPr>
        <p:spPr/>
        <p:txBody>
          <a:bodyPr/>
          <a:lstStyle/>
          <a:p>
            <a:fld id="{5027EEFF-BB7A-4911-8AC2-B2914480165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A359D1-A1C5-473F-AFCA-C92300299581}" type="datetimeFigureOut">
              <a:rPr lang="en-US" smtClean="0"/>
              <a:t>9/30/14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A359D1-A1C5-473F-AFCA-C92300299581}" type="datetimeFigureOut">
              <a:rPr lang="en-US" smtClean="0"/>
              <a:t>9/30/14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2A359D1-A1C5-473F-AFCA-C92300299581}" type="datetimeFigureOut">
              <a:rPr lang="en-US" smtClean="0"/>
              <a:t>9/30/14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359D1-A1C5-473F-AFCA-C92300299581}" type="datetimeFigureOut">
              <a:rPr lang="en-US" smtClean="0"/>
              <a:t>9/30/14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27EEFF-BB7A-4911-8AC2-B29144801651}"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9/30/14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27EEFF-BB7A-4911-8AC2-B29144801651}"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1060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359D1-A1C5-473F-AFCA-C92300299581}" type="datetimeFigureOut">
              <a:rPr lang="en-US" smtClean="0"/>
              <a:t>9/30/14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027EEFF-BB7A-4911-8AC2-B29144801651}"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dirty="0" smtClean="0"/>
              <a:t>Click to edit Master title style</a:t>
            </a:r>
            <a:endParaRPr lang="en-US" dirty="0"/>
          </a:p>
        </p:txBody>
      </p:sp>
      <p:sp>
        <p:nvSpPr>
          <p:cNvPr id="14" name="Rectangle 13"/>
          <p:cNvSpPr/>
          <p:nvPr userDrawn="1"/>
        </p:nvSpPr>
        <p:spPr>
          <a:xfrm>
            <a:off x="8822889" y="4846320"/>
            <a:ext cx="321111" cy="201168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8822889" y="365760"/>
            <a:ext cx="321111" cy="448056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822889" y="0"/>
            <a:ext cx="318370" cy="36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7620000" cy="4800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648200" y="5867400"/>
            <a:ext cx="3429000" cy="304800"/>
          </a:xfrm>
          <a:prstGeom prst="rect">
            <a:avLst/>
          </a:prstGeom>
        </p:spPr>
        <p:txBody>
          <a:bodyPr vert="horz" lIns="91440" tIns="45720" rIns="91440" bIns="0" rtlCol="0" anchor="b"/>
          <a:lstStyle>
            <a:lvl1pPr algn="l">
              <a:defRPr sz="1000">
                <a:solidFill>
                  <a:schemeClr val="tx1"/>
                </a:solidFill>
              </a:defRPr>
            </a:lvl1pPr>
          </a:lstStyle>
          <a:p>
            <a:fld id="{C2A359D1-A1C5-473F-AFCA-C92300299581}" type="datetimeFigureOut">
              <a:rPr lang="en-US" smtClean="0"/>
              <a:t>9/30/14</a:t>
            </a:fld>
            <a:endParaRPr lang="en-US" dirty="0"/>
          </a:p>
        </p:txBody>
      </p:sp>
      <p:sp>
        <p:nvSpPr>
          <p:cNvPr id="5" name="Footer Placeholder 4"/>
          <p:cNvSpPr>
            <a:spLocks noGrp="1"/>
          </p:cNvSpPr>
          <p:nvPr>
            <p:ph type="ftr" sz="quarter" idx="3"/>
          </p:nvPr>
        </p:nvSpPr>
        <p:spPr>
          <a:xfrm>
            <a:off x="4648200" y="6172200"/>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7906702" y="5580698"/>
            <a:ext cx="1315721" cy="365125"/>
          </a:xfrm>
          <a:prstGeom prst="rect">
            <a:avLst/>
          </a:prstGeom>
        </p:spPr>
        <p:txBody>
          <a:bodyPr vert="horz" lIns="91440" tIns="45720" rIns="91440" bIns="45720" rtlCol="0" anchor="ctr"/>
          <a:lstStyle>
            <a:lvl1pPr algn="l">
              <a:defRPr sz="2400" b="1">
                <a:solidFill>
                  <a:schemeClr val="tx2"/>
                </a:solidFill>
              </a:defRPr>
            </a:lvl1pPr>
          </a:lstStyle>
          <a:p>
            <a:fld id="{5027EEFF-BB7A-4911-8AC2-B29144801651}" type="slidenum">
              <a:rPr lang="en-US" smtClean="0"/>
              <a:t>‹#›</a:t>
            </a:fld>
            <a:endParaRPr lang="en-US" dirty="0"/>
          </a:p>
        </p:txBody>
      </p:sp>
      <p:sp>
        <p:nvSpPr>
          <p:cNvPr id="9" name="Rectangle 8"/>
          <p:cNvSpPr/>
          <p:nvPr userDrawn="1"/>
        </p:nvSpPr>
        <p:spPr>
          <a:xfrm>
            <a:off x="1" y="6553200"/>
            <a:ext cx="9144000" cy="304800"/>
          </a:xfrm>
          <a:prstGeom prst="rect">
            <a:avLst/>
          </a:prstGeom>
          <a:gradFill flip="none" rotWithShape="1">
            <a:gsLst>
              <a:gs pos="0">
                <a:srgbClr val="A32638">
                  <a:shade val="30000"/>
                  <a:satMod val="115000"/>
                </a:srgbClr>
              </a:gs>
              <a:gs pos="50000">
                <a:srgbClr val="A32638">
                  <a:shade val="67500"/>
                  <a:satMod val="115000"/>
                </a:srgbClr>
              </a:gs>
              <a:gs pos="100000">
                <a:srgbClr val="A32638">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752" y="6137910"/>
            <a:ext cx="2125766" cy="274320"/>
          </a:xfrm>
          <a:prstGeom prst="rect">
            <a:avLst/>
          </a:prstGeom>
        </p:spPr>
      </p:pic>
      <p:sp>
        <p:nvSpPr>
          <p:cNvPr id="12" name="Rectangle 11"/>
          <p:cNvSpPr/>
          <p:nvPr userDrawn="1"/>
        </p:nvSpPr>
        <p:spPr>
          <a:xfrm>
            <a:off x="1" y="0"/>
            <a:ext cx="9144000" cy="4572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8625" y="0"/>
            <a:ext cx="7620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9" r:id="rId12"/>
    <p:sldLayoutId id="2147483680"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2400" kern="1200" cap="none" spc="-60" baseline="0">
          <a:solidFill>
            <a:schemeClr val="bg1"/>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wmf"/><Relationship Id="rId8"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9.jpg"/><Relationship Id="rId1" Type="http://schemas.openxmlformats.org/officeDocument/2006/relationships/tags" Target="../tags/tag1.x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1.jpg"/><Relationship Id="rId1" Type="http://schemas.openxmlformats.org/officeDocument/2006/relationships/tags" Target="../tags/tag2.x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mandviwa\AppData\Local\Microsoft\Windows\Temporary Internet Files\Content.IE5\NY5MBDN1\MP9004054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472" y="2819400"/>
            <a:ext cx="4224528" cy="3017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838200"/>
            <a:ext cx="8138160" cy="2756416"/>
          </a:xfrm>
        </p:spPr>
        <p:txBody>
          <a:bodyPr>
            <a:noAutofit/>
          </a:bodyPr>
          <a:lstStyle/>
          <a:p>
            <a:pPr>
              <a:spcBef>
                <a:spcPts val="9600"/>
              </a:spcBef>
            </a:pPr>
            <a:r>
              <a:rPr lang="en-US" sz="4400" dirty="0" smtClean="0">
                <a:solidFill>
                  <a:schemeClr val="tx1">
                    <a:lumMod val="65000"/>
                    <a:lumOff val="35000"/>
                  </a:schemeClr>
                </a:solidFill>
              </a:rPr>
              <a:t>MIS 5801</a:t>
            </a:r>
            <a:br>
              <a:rPr lang="en-US" sz="4400" dirty="0" smtClean="0">
                <a:solidFill>
                  <a:schemeClr val="tx1">
                    <a:lumMod val="65000"/>
                    <a:lumOff val="35000"/>
                  </a:schemeClr>
                </a:solidFill>
              </a:rPr>
            </a:br>
            <a:r>
              <a:rPr lang="en-US" sz="3600" dirty="0">
                <a:solidFill>
                  <a:schemeClr val="bg1">
                    <a:lumMod val="65000"/>
                  </a:schemeClr>
                </a:solidFill>
              </a:rPr>
              <a:t>PROCESSES </a:t>
            </a:r>
            <a:r>
              <a:rPr lang="en-US" sz="3600" dirty="0" smtClean="0">
                <a:solidFill>
                  <a:schemeClr val="bg1">
                    <a:lumMod val="65000"/>
                  </a:schemeClr>
                </a:solidFill>
              </a:rPr>
              <a:t>| SYSTEMS </a:t>
            </a:r>
            <a:endParaRPr lang="en-US" sz="700" dirty="0">
              <a:solidFill>
                <a:schemeClr val="bg1">
                  <a:lumMod val="65000"/>
                </a:schemeClr>
              </a:solidFill>
            </a:endParaRPr>
          </a:p>
        </p:txBody>
      </p:sp>
      <p:cxnSp>
        <p:nvCxnSpPr>
          <p:cNvPr id="7" name="Straight Connector 6"/>
          <p:cNvCxnSpPr/>
          <p:nvPr/>
        </p:nvCxnSpPr>
        <p:spPr>
          <a:xfrm>
            <a:off x="457200" y="3429000"/>
            <a:ext cx="813816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40080" y="3810000"/>
            <a:ext cx="7772400" cy="1230868"/>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none" spc="-80" baseline="0">
                <a:solidFill>
                  <a:schemeClr val="tx1"/>
                </a:solidFill>
                <a:latin typeface="+mj-lt"/>
                <a:ea typeface="+mj-ea"/>
                <a:cs typeface="+mj-cs"/>
              </a:defRPr>
            </a:lvl1pPr>
          </a:lstStyle>
          <a:p>
            <a:r>
              <a:rPr lang="en-US" sz="3600" dirty="0" smtClean="0">
                <a:solidFill>
                  <a:schemeClr val="tx1">
                    <a:lumMod val="75000"/>
                    <a:lumOff val="25000"/>
                  </a:schemeClr>
                </a:solidFill>
              </a:rPr>
              <a:t>Sunil Wattal</a:t>
            </a:r>
            <a:endParaRPr lang="en-US" sz="3600" dirty="0" smtClean="0">
              <a:solidFill>
                <a:schemeClr val="tx1">
                  <a:lumMod val="75000"/>
                  <a:lumOff val="25000"/>
                </a:schemeClr>
              </a:solidFill>
            </a:endParaRPr>
          </a:p>
        </p:txBody>
      </p:sp>
    </p:spTree>
    <p:extLst>
      <p:ext uri="{BB962C8B-B14F-4D97-AF65-F5344CB8AC3E}">
        <p14:creationId xmlns:p14="http://schemas.microsoft.com/office/powerpoint/2010/main" val="3701546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SYSTEMS</a:t>
            </a:r>
            <a:endParaRPr lang="en-US" dirty="0"/>
          </a:p>
        </p:txBody>
      </p:sp>
      <p:sp>
        <p:nvSpPr>
          <p:cNvPr id="57347" name="Rectangle 3"/>
          <p:cNvSpPr>
            <a:spLocks noGrp="1" noChangeArrowheads="1"/>
          </p:cNvSpPr>
          <p:nvPr>
            <p:ph type="body" idx="1"/>
          </p:nvPr>
        </p:nvSpPr>
        <p:spPr>
          <a:xfrm>
            <a:off x="1447800" y="838200"/>
            <a:ext cx="6248400" cy="2209800"/>
          </a:xfrm>
        </p:spPr>
        <p:txBody>
          <a:bodyPr>
            <a:normAutofit/>
          </a:bodyPr>
          <a:lstStyle/>
          <a:p>
            <a:pPr lvl="1">
              <a:lnSpc>
                <a:spcPct val="90000"/>
              </a:lnSpc>
            </a:pPr>
            <a:r>
              <a:rPr lang="en-US" dirty="0" smtClean="0"/>
              <a:t>Purpose </a:t>
            </a:r>
            <a:r>
              <a:rPr lang="en-US" dirty="0"/>
              <a:t>– its reason for existence</a:t>
            </a:r>
          </a:p>
          <a:p>
            <a:pPr lvl="1">
              <a:lnSpc>
                <a:spcPct val="90000"/>
              </a:lnSpc>
            </a:pPr>
            <a:r>
              <a:rPr lang="en-US" dirty="0"/>
              <a:t>Boundary – where it begins and ends</a:t>
            </a:r>
          </a:p>
          <a:p>
            <a:pPr lvl="1">
              <a:lnSpc>
                <a:spcPct val="90000"/>
              </a:lnSpc>
            </a:pPr>
            <a:r>
              <a:rPr lang="en-US" dirty="0" smtClean="0"/>
              <a:t>Components – the pieces that make up the system</a:t>
            </a:r>
            <a:endParaRPr lang="en-US" dirty="0"/>
          </a:p>
          <a:p>
            <a:pPr lvl="1">
              <a:lnSpc>
                <a:spcPct val="90000"/>
              </a:lnSpc>
            </a:pPr>
            <a:r>
              <a:rPr lang="en-US" dirty="0"/>
              <a:t>Environment – </a:t>
            </a:r>
            <a:r>
              <a:rPr lang="en-US" dirty="0" smtClean="0"/>
              <a:t>things outside the system boundary</a:t>
            </a:r>
            <a:endParaRPr lang="en-US" dirty="0"/>
          </a:p>
          <a:p>
            <a:pPr lvl="1">
              <a:lnSpc>
                <a:spcPct val="90000"/>
              </a:lnSpc>
            </a:pPr>
            <a:r>
              <a:rPr lang="en-US" dirty="0"/>
              <a:t>Inputs – objects and information that enter system</a:t>
            </a:r>
          </a:p>
          <a:p>
            <a:pPr lvl="1">
              <a:lnSpc>
                <a:spcPct val="90000"/>
              </a:lnSpc>
            </a:pPr>
            <a:r>
              <a:rPr lang="en-US" dirty="0"/>
              <a:t>Outputs – objects and information that leave system</a:t>
            </a:r>
          </a:p>
          <a:p>
            <a:pPr>
              <a:lnSpc>
                <a:spcPct val="90000"/>
              </a:lnSpc>
            </a:pPr>
            <a:endParaRPr lang="en-US" dirty="0"/>
          </a:p>
        </p:txBody>
      </p:sp>
      <p:pic>
        <p:nvPicPr>
          <p:cNvPr id="573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5867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9" name="Rectangle 5"/>
          <p:cNvSpPr>
            <a:spLocks noChangeArrowheads="1"/>
          </p:cNvSpPr>
          <p:nvPr/>
        </p:nvSpPr>
        <p:spPr bwMode="auto">
          <a:xfrm>
            <a:off x="6705600" y="4004102"/>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dirty="0"/>
              <a:t>A system with five </a:t>
            </a:r>
            <a:r>
              <a:rPr lang="en-US" sz="2400" dirty="0" smtClean="0"/>
              <a:t>subsystems</a:t>
            </a:r>
            <a:endParaRPr lang="en-US" sz="2400" dirty="0"/>
          </a:p>
        </p:txBody>
      </p:sp>
      <p:sp>
        <p:nvSpPr>
          <p:cNvPr id="7" name="TextBox 6"/>
          <p:cNvSpPr txBox="1"/>
          <p:nvPr/>
        </p:nvSpPr>
        <p:spPr>
          <a:xfrm>
            <a:off x="5268121" y="5867400"/>
            <a:ext cx="1249637" cy="184666"/>
          </a:xfrm>
          <a:prstGeom prst="rect">
            <a:avLst/>
          </a:prstGeom>
          <a:noFill/>
        </p:spPr>
        <p:txBody>
          <a:bodyPr wrap="none" lIns="0" tIns="0" rIns="0" bIns="0" rtlCol="0" anchor="ctr" anchorCtr="1">
            <a:spAutoFit/>
          </a:bodyPr>
          <a:lstStyle/>
          <a:p>
            <a:r>
              <a:rPr lang="en-US" sz="1200" dirty="0" smtClean="0"/>
              <a:t>Source: Alter (2006)</a:t>
            </a:r>
            <a:endParaRPr lang="en-US" sz="1200" dirty="0"/>
          </a:p>
        </p:txBody>
      </p:sp>
    </p:spTree>
    <p:extLst>
      <p:ext uri="{BB962C8B-B14F-4D97-AF65-F5344CB8AC3E}">
        <p14:creationId xmlns:p14="http://schemas.microsoft.com/office/powerpoint/2010/main" val="38660956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790700" y="285750"/>
            <a:ext cx="6511925" cy="1247775"/>
          </a:xfrm>
        </p:spPr>
        <p:txBody>
          <a:bodyPr/>
          <a:lstStyle/>
          <a:p>
            <a:r>
              <a:rPr lang="en-US" sz="3800" dirty="0"/>
              <a:t>What is an Information System?</a:t>
            </a:r>
          </a:p>
        </p:txBody>
      </p:sp>
      <p:grpSp>
        <p:nvGrpSpPr>
          <p:cNvPr id="192515" name="Group 3"/>
          <p:cNvGrpSpPr>
            <a:grpSpLocks/>
          </p:cNvGrpSpPr>
          <p:nvPr/>
        </p:nvGrpSpPr>
        <p:grpSpPr bwMode="auto">
          <a:xfrm>
            <a:off x="679450" y="838200"/>
            <a:ext cx="7626350" cy="3444875"/>
            <a:chOff x="288" y="912"/>
            <a:chExt cx="4804" cy="2170"/>
          </a:xfrm>
        </p:grpSpPr>
        <p:grpSp>
          <p:nvGrpSpPr>
            <p:cNvPr id="192516" name="Group 4"/>
            <p:cNvGrpSpPr>
              <a:grpSpLocks/>
            </p:cNvGrpSpPr>
            <p:nvPr/>
          </p:nvGrpSpPr>
          <p:grpSpPr bwMode="auto">
            <a:xfrm>
              <a:off x="384" y="2016"/>
              <a:ext cx="1152" cy="1018"/>
              <a:chOff x="4368" y="1248"/>
              <a:chExt cx="1152" cy="1018"/>
            </a:xfrm>
          </p:grpSpPr>
          <p:pic>
            <p:nvPicPr>
              <p:cNvPr id="192517" name="Picture 5" descr="j03045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 y="1248"/>
                <a:ext cx="1149" cy="779"/>
              </a:xfrm>
              <a:prstGeom prst="rect">
                <a:avLst/>
              </a:prstGeom>
              <a:noFill/>
              <a:extLst>
                <a:ext uri="{909E8E84-426E-40dd-AFC4-6F175D3DCCD1}">
                  <a14:hiddenFill xmlns:a14="http://schemas.microsoft.com/office/drawing/2010/main">
                    <a:solidFill>
                      <a:srgbClr val="FFFFFF"/>
                    </a:solidFill>
                  </a14:hiddenFill>
                </a:ext>
              </a:extLst>
            </p:spPr>
          </p:pic>
          <p:sp>
            <p:nvSpPr>
              <p:cNvPr id="192518" name="Text Box 6"/>
              <p:cNvSpPr txBox="1">
                <a:spLocks noChangeArrowheads="1"/>
              </p:cNvSpPr>
              <p:nvPr/>
            </p:nvSpPr>
            <p:spPr bwMode="auto">
              <a:xfrm>
                <a:off x="4368" y="2016"/>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People</a:t>
                </a:r>
              </a:p>
            </p:txBody>
          </p:sp>
        </p:grpSp>
        <p:grpSp>
          <p:nvGrpSpPr>
            <p:cNvPr id="192519" name="Group 7"/>
            <p:cNvGrpSpPr>
              <a:grpSpLocks/>
            </p:cNvGrpSpPr>
            <p:nvPr/>
          </p:nvGrpSpPr>
          <p:grpSpPr bwMode="auto">
            <a:xfrm>
              <a:off x="2160" y="2016"/>
              <a:ext cx="1342" cy="1018"/>
              <a:chOff x="1680" y="1344"/>
              <a:chExt cx="1342" cy="1018"/>
            </a:xfrm>
          </p:grpSpPr>
          <p:sp>
            <p:nvSpPr>
              <p:cNvPr id="192520" name="Text Box 8"/>
              <p:cNvSpPr txBox="1">
                <a:spLocks noChangeArrowheads="1"/>
              </p:cNvSpPr>
              <p:nvPr/>
            </p:nvSpPr>
            <p:spPr bwMode="auto">
              <a:xfrm>
                <a:off x="1680" y="2112"/>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Data</a:t>
                </a:r>
              </a:p>
            </p:txBody>
          </p:sp>
          <p:pic>
            <p:nvPicPr>
              <p:cNvPr id="192521" name="Picture 9" descr="bs0027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 y="1392"/>
                <a:ext cx="1054" cy="713"/>
              </a:xfrm>
              <a:prstGeom prst="rect">
                <a:avLst/>
              </a:prstGeom>
              <a:noFill/>
              <a:extLst>
                <a:ext uri="{909E8E84-426E-40dd-AFC4-6F175D3DCCD1}">
                  <a14:hiddenFill xmlns:a14="http://schemas.microsoft.com/office/drawing/2010/main">
                    <a:solidFill>
                      <a:srgbClr val="FFFFFF"/>
                    </a:solidFill>
                  </a14:hiddenFill>
                </a:ext>
              </a:extLst>
            </p:spPr>
          </p:pic>
          <p:pic>
            <p:nvPicPr>
              <p:cNvPr id="192522" name="Picture 10" descr="j01914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0" y="1344"/>
                <a:ext cx="862" cy="7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2523" name="Group 11"/>
            <p:cNvGrpSpPr>
              <a:grpSpLocks/>
            </p:cNvGrpSpPr>
            <p:nvPr/>
          </p:nvGrpSpPr>
          <p:grpSpPr bwMode="auto">
            <a:xfrm>
              <a:off x="288" y="1152"/>
              <a:ext cx="1200" cy="816"/>
              <a:chOff x="480" y="1402"/>
              <a:chExt cx="1200" cy="816"/>
            </a:xfrm>
          </p:grpSpPr>
          <p:sp>
            <p:nvSpPr>
              <p:cNvPr id="192524" name="Text Box 12"/>
              <p:cNvSpPr txBox="1">
                <a:spLocks noChangeArrowheads="1"/>
              </p:cNvSpPr>
              <p:nvPr/>
            </p:nvSpPr>
            <p:spPr bwMode="auto">
              <a:xfrm>
                <a:off x="480" y="1968"/>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Hardware</a:t>
                </a:r>
              </a:p>
            </p:txBody>
          </p:sp>
          <p:pic>
            <p:nvPicPr>
              <p:cNvPr id="192525" name="Picture 13" descr="j02824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 y="1402"/>
                <a:ext cx="866" cy="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2526" name="Group 14"/>
            <p:cNvGrpSpPr>
              <a:grpSpLocks/>
            </p:cNvGrpSpPr>
            <p:nvPr/>
          </p:nvGrpSpPr>
          <p:grpSpPr bwMode="auto">
            <a:xfrm>
              <a:off x="1680" y="1152"/>
              <a:ext cx="2016" cy="826"/>
              <a:chOff x="2112" y="2832"/>
              <a:chExt cx="2016" cy="826"/>
            </a:xfrm>
          </p:grpSpPr>
          <p:sp>
            <p:nvSpPr>
              <p:cNvPr id="192527" name="Text Box 15"/>
              <p:cNvSpPr txBox="1">
                <a:spLocks noChangeArrowheads="1"/>
              </p:cNvSpPr>
              <p:nvPr/>
            </p:nvSpPr>
            <p:spPr bwMode="auto">
              <a:xfrm>
                <a:off x="2112" y="2832"/>
                <a:ext cx="2016" cy="585"/>
              </a:xfrm>
              <a:prstGeom prst="rect">
                <a:avLst/>
              </a:prstGeom>
              <a:solidFill>
                <a:schemeClr val="bg2"/>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dirty="0">
                    <a:solidFill>
                      <a:srgbClr val="FF0000"/>
                    </a:solidFill>
                    <a:latin typeface="courier new" pitchFamily="49" charset="0"/>
                  </a:rPr>
                  <a:t>IF SSNO &lt;&gt; 9 Char THEN</a:t>
                </a:r>
              </a:p>
              <a:p>
                <a:pPr eaLnBrk="1" hangingPunct="1"/>
                <a:r>
                  <a:rPr lang="en-US" b="1" dirty="0">
                    <a:solidFill>
                      <a:srgbClr val="FF0000"/>
                    </a:solidFill>
                    <a:latin typeface="courier new" pitchFamily="49" charset="0"/>
                  </a:rPr>
                  <a:t>   Error</a:t>
                </a:r>
              </a:p>
              <a:p>
                <a:pPr eaLnBrk="1" hangingPunct="1"/>
                <a:r>
                  <a:rPr lang="en-US" b="1" dirty="0">
                    <a:solidFill>
                      <a:srgbClr val="FF0000"/>
                    </a:solidFill>
                    <a:latin typeface="courier new" pitchFamily="49" charset="0"/>
                  </a:rPr>
                  <a:t>END IF</a:t>
                </a:r>
              </a:p>
            </p:txBody>
          </p:sp>
          <p:sp>
            <p:nvSpPr>
              <p:cNvPr id="192528" name="Text Box 16"/>
              <p:cNvSpPr txBox="1">
                <a:spLocks noChangeArrowheads="1"/>
              </p:cNvSpPr>
              <p:nvPr/>
            </p:nvSpPr>
            <p:spPr bwMode="auto">
              <a:xfrm>
                <a:off x="2496" y="3408"/>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Software</a:t>
                </a:r>
              </a:p>
            </p:txBody>
          </p:sp>
        </p:grpSp>
        <p:grpSp>
          <p:nvGrpSpPr>
            <p:cNvPr id="192529" name="Group 17"/>
            <p:cNvGrpSpPr>
              <a:grpSpLocks/>
            </p:cNvGrpSpPr>
            <p:nvPr/>
          </p:nvGrpSpPr>
          <p:grpSpPr bwMode="auto">
            <a:xfrm>
              <a:off x="3936" y="912"/>
              <a:ext cx="1156" cy="1262"/>
              <a:chOff x="3932" y="1244"/>
              <a:chExt cx="1156" cy="1262"/>
            </a:xfrm>
          </p:grpSpPr>
          <p:pic>
            <p:nvPicPr>
              <p:cNvPr id="192530" name="Picture 18" descr="bs0164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2" y="1244"/>
                <a:ext cx="1048" cy="1060"/>
              </a:xfrm>
              <a:prstGeom prst="rect">
                <a:avLst/>
              </a:prstGeom>
              <a:noFill/>
              <a:extLst>
                <a:ext uri="{909E8E84-426E-40dd-AFC4-6F175D3DCCD1}">
                  <a14:hiddenFill xmlns:a14="http://schemas.microsoft.com/office/drawing/2010/main">
                    <a:solidFill>
                      <a:srgbClr val="FFFFFF"/>
                    </a:solidFill>
                  </a14:hiddenFill>
                </a:ext>
              </a:extLst>
            </p:spPr>
          </p:pic>
          <p:sp>
            <p:nvSpPr>
              <p:cNvPr id="192531" name="Text Box 19"/>
              <p:cNvSpPr txBox="1">
                <a:spLocks noChangeArrowheads="1"/>
              </p:cNvSpPr>
              <p:nvPr/>
            </p:nvSpPr>
            <p:spPr bwMode="auto">
              <a:xfrm>
                <a:off x="3936" y="2256"/>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Networking</a:t>
                </a:r>
              </a:p>
            </p:txBody>
          </p:sp>
        </p:grpSp>
        <p:grpSp>
          <p:nvGrpSpPr>
            <p:cNvPr id="192532" name="Group 20"/>
            <p:cNvGrpSpPr>
              <a:grpSpLocks/>
            </p:cNvGrpSpPr>
            <p:nvPr/>
          </p:nvGrpSpPr>
          <p:grpSpPr bwMode="auto">
            <a:xfrm>
              <a:off x="3888" y="2208"/>
              <a:ext cx="1152" cy="874"/>
              <a:chOff x="4272" y="3312"/>
              <a:chExt cx="1152" cy="874"/>
            </a:xfrm>
          </p:grpSpPr>
          <p:pic>
            <p:nvPicPr>
              <p:cNvPr id="192533" name="Picture 21" descr="j023630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608" y="3312"/>
                <a:ext cx="490" cy="446"/>
              </a:xfrm>
              <a:prstGeom prst="rect">
                <a:avLst/>
              </a:prstGeom>
              <a:noFill/>
              <a:extLst>
                <a:ext uri="{909E8E84-426E-40dd-AFC4-6F175D3DCCD1}">
                  <a14:hiddenFill xmlns:a14="http://schemas.microsoft.com/office/drawing/2010/main">
                    <a:solidFill>
                      <a:srgbClr val="FFFFFF"/>
                    </a:solidFill>
                  </a14:hiddenFill>
                </a:ext>
              </a:extLst>
            </p:spPr>
          </p:pic>
          <p:sp>
            <p:nvSpPr>
              <p:cNvPr id="192534" name="Text Box 22"/>
              <p:cNvSpPr txBox="1">
                <a:spLocks noChangeArrowheads="1"/>
              </p:cNvSpPr>
              <p:nvPr/>
            </p:nvSpPr>
            <p:spPr bwMode="auto">
              <a:xfrm>
                <a:off x="4272" y="3744"/>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00" dirty="0">
                    <a:solidFill>
                      <a:srgbClr val="000000"/>
                    </a:solidFill>
                    <a:latin typeface="Tahoma" pitchFamily="34" charset="0"/>
                  </a:rPr>
                  <a:t>Business Processes</a:t>
                </a:r>
              </a:p>
            </p:txBody>
          </p:sp>
        </p:grpSp>
      </p:grpSp>
      <p:sp>
        <p:nvSpPr>
          <p:cNvPr id="192535" name="Text Box 23"/>
          <p:cNvSpPr txBox="1">
            <a:spLocks noChangeArrowheads="1"/>
          </p:cNvSpPr>
          <p:nvPr/>
        </p:nvSpPr>
        <p:spPr bwMode="auto">
          <a:xfrm>
            <a:off x="914400" y="4681537"/>
            <a:ext cx="7391400" cy="118186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eaLnBrk="1" hangingPunct="1">
              <a:spcBef>
                <a:spcPct val="20000"/>
              </a:spcBef>
              <a:buClr>
                <a:srgbClr val="CC0000"/>
              </a:buClr>
              <a:buFont typeface="Wingdings" pitchFamily="2" charset="2"/>
              <a:buNone/>
            </a:pPr>
            <a:r>
              <a:rPr lang="en-US" i="1" dirty="0">
                <a:solidFill>
                  <a:srgbClr val="A32638"/>
                </a:solidFill>
              </a:rPr>
              <a:t>A set of interrelated components that collect  (or retrieve), process, store, and distribute information to support decision making and control in an organization</a:t>
            </a:r>
          </a:p>
          <a:p>
            <a:pPr algn="r" eaLnBrk="1" hangingPunct="1">
              <a:spcBef>
                <a:spcPct val="20000"/>
              </a:spcBef>
              <a:buClr>
                <a:srgbClr val="CC0000"/>
              </a:buClr>
              <a:buFont typeface="Wingdings" pitchFamily="2" charset="2"/>
              <a:buNone/>
            </a:pPr>
            <a:r>
              <a:rPr lang="en-US" sz="1200" dirty="0"/>
              <a:t>Source: Laudon, K., &amp; Laudon, J. Management Information Systems. 8/e </a:t>
            </a:r>
          </a:p>
        </p:txBody>
      </p:sp>
      <p:sp>
        <p:nvSpPr>
          <p:cNvPr id="25" name="Title 1"/>
          <p:cNvSpPr txBox="1">
            <a:spLocks/>
          </p:cNvSpPr>
          <p:nvPr/>
        </p:nvSpPr>
        <p:spPr>
          <a:xfrm>
            <a:off x="428625" y="0"/>
            <a:ext cx="7620000" cy="457200"/>
          </a:xfrm>
          <a:prstGeom prst="rect">
            <a:avLst/>
          </a:prstGeom>
        </p:spPr>
        <p:txBody>
          <a:bodyPr vert="horz" lIns="0" tIns="45720" rIns="91440" bIns="45720" rtlCol="0" anchor="ctr">
            <a:noAutofit/>
          </a:bodyPr>
          <a:lstStyle>
            <a:lvl1pPr algn="l" defTabSz="914400" rtl="0" eaLnBrk="1" latinLnBrk="0" hangingPunct="1">
              <a:spcBef>
                <a:spcPct val="0"/>
              </a:spcBef>
              <a:buNone/>
              <a:defRPr sz="2400" kern="1200" cap="none" spc="-60" baseline="0">
                <a:solidFill>
                  <a:schemeClr val="bg1"/>
                </a:solidFill>
                <a:latin typeface="+mj-lt"/>
                <a:ea typeface="+mj-ea"/>
                <a:cs typeface="+mj-cs"/>
              </a:defRPr>
            </a:lvl1pPr>
          </a:lstStyle>
          <a:p>
            <a:r>
              <a:rPr lang="en-US" dirty="0" smtClean="0"/>
              <a:t>INFORMATION SYSTEM</a:t>
            </a:r>
            <a:endParaRPr lang="en-US" dirty="0"/>
          </a:p>
        </p:txBody>
      </p:sp>
    </p:spTree>
    <p:extLst>
      <p:ext uri="{BB962C8B-B14F-4D97-AF65-F5344CB8AC3E}">
        <p14:creationId xmlns:p14="http://schemas.microsoft.com/office/powerpoint/2010/main" val="136585267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SYSTEMS THINKING VERSUS PROCESS THINKING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422769"/>
              </p:ext>
            </p:extLst>
          </p:nvPr>
        </p:nvGraphicFramePr>
        <p:xfrm>
          <a:off x="152400" y="6858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239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5580" r="15580"/>
          <a:stretch>
            <a:fillRect/>
          </a:stretch>
        </p:blipFill>
        <p:spPr>
          <a:xfrm>
            <a:off x="3962400" y="914400"/>
            <a:ext cx="5029200" cy="4769074"/>
          </a:xfrm>
        </p:spPr>
      </p:pic>
      <p:sp>
        <p:nvSpPr>
          <p:cNvPr id="12" name="Content Placeholder 11"/>
          <p:cNvSpPr>
            <a:spLocks noGrp="1"/>
          </p:cNvSpPr>
          <p:nvPr>
            <p:ph idx="1"/>
          </p:nvPr>
        </p:nvSpPr>
        <p:spPr>
          <a:xfrm>
            <a:off x="152400" y="914400"/>
            <a:ext cx="6172200" cy="4773168"/>
          </a:xfrm>
          <a:solidFill>
            <a:srgbClr val="798549">
              <a:alpha val="50000"/>
            </a:srgbClr>
          </a:solidFill>
          <a:ln w="12700">
            <a:solidFill>
              <a:srgbClr val="798549"/>
            </a:solidFill>
          </a:ln>
          <a:effectLst/>
        </p:spPr>
        <p:txBody>
          <a:bodyPr lIns="182880" tIns="182880" rIns="182880" bIns="182880" anchor="ctr" anchorCtr="1">
            <a:noAutofit/>
          </a:bodyPr>
          <a:lstStyle/>
          <a:p>
            <a:pPr marL="457200" indent="-457200">
              <a:buClr>
                <a:srgbClr val="798549"/>
              </a:buClr>
              <a:buSzPct val="100000"/>
              <a:buFont typeface="+mj-lt"/>
              <a:buAutoNum type="arabicPeriod"/>
            </a:pPr>
            <a:r>
              <a:rPr lang="en-US" sz="2100" dirty="0" smtClean="0">
                <a:solidFill>
                  <a:schemeClr val="bg1"/>
                </a:solidFill>
              </a:rPr>
              <a:t>Please stand and for the duration of the exercise you are not allowed to talk or use hand signals!</a:t>
            </a:r>
          </a:p>
          <a:p>
            <a:pPr marL="457200" indent="-457200">
              <a:buClr>
                <a:srgbClr val="798549"/>
              </a:buClr>
              <a:buSzPct val="100000"/>
              <a:buFont typeface="+mj-lt"/>
              <a:buAutoNum type="arabicPeriod"/>
            </a:pPr>
            <a:r>
              <a:rPr lang="en-US" sz="2100" dirty="0" smtClean="0">
                <a:solidFill>
                  <a:schemeClr val="bg1"/>
                </a:solidFill>
              </a:rPr>
              <a:t>Each person will silently choose two other people in the room as their points of reference.</a:t>
            </a:r>
          </a:p>
          <a:p>
            <a:pPr marL="457200" indent="-457200">
              <a:buClr>
                <a:srgbClr val="798549"/>
              </a:buClr>
              <a:buSzPct val="100000"/>
              <a:buFont typeface="+mj-lt"/>
              <a:buAutoNum type="arabicPeriod"/>
            </a:pPr>
            <a:r>
              <a:rPr lang="en-US" sz="2100" dirty="0" smtClean="0">
                <a:solidFill>
                  <a:schemeClr val="bg1"/>
                </a:solidFill>
              </a:rPr>
              <a:t>Stand in a place which is equidistant from the 2 </a:t>
            </a:r>
          </a:p>
          <a:p>
            <a:pPr marL="457200" indent="-457200">
              <a:buClr>
                <a:srgbClr val="798549"/>
              </a:buClr>
              <a:buSzPct val="100000"/>
              <a:buFont typeface="+mj-lt"/>
              <a:buAutoNum type="arabicPeriod"/>
            </a:pPr>
            <a:r>
              <a:rPr lang="en-US" sz="2100" dirty="0" smtClean="0">
                <a:solidFill>
                  <a:schemeClr val="bg1"/>
                </a:solidFill>
              </a:rPr>
              <a:t>Don’t reveal who your points of reference are to the others .</a:t>
            </a:r>
          </a:p>
          <a:p>
            <a:pPr marL="457200" indent="-457200">
              <a:buClr>
                <a:srgbClr val="798549"/>
              </a:buClr>
              <a:buSzPct val="100000"/>
              <a:buFont typeface="+mj-lt"/>
              <a:buAutoNum type="arabicPeriod"/>
            </a:pPr>
            <a:r>
              <a:rPr lang="en-US" sz="2100" dirty="0" smtClean="0">
                <a:solidFill>
                  <a:schemeClr val="bg1"/>
                </a:solidFill>
              </a:rPr>
              <a:t>It doesn't make any difference how far apart you are – they key is to be equidistant from both your points of reference.</a:t>
            </a:r>
            <a:endParaRPr lang="en-US" sz="2100" dirty="0">
              <a:solidFill>
                <a:schemeClr val="bg1"/>
              </a:solidFill>
            </a:endParaRPr>
          </a:p>
        </p:txBody>
      </p:sp>
      <p:sp>
        <p:nvSpPr>
          <p:cNvPr id="5" name="Title 1"/>
          <p:cNvSpPr>
            <a:spLocks noGrp="1"/>
          </p:cNvSpPr>
          <p:nvPr>
            <p:ph type="title"/>
          </p:nvPr>
        </p:nvSpPr>
        <p:spPr>
          <a:xfrm>
            <a:off x="428625" y="0"/>
            <a:ext cx="7620000" cy="457200"/>
          </a:xfrm>
        </p:spPr>
        <p:txBody>
          <a:bodyPr/>
          <a:lstStyle/>
          <a:p>
            <a:r>
              <a:rPr lang="en-US" sz="2400" b="0" dirty="0" smtClean="0">
                <a:solidFill>
                  <a:schemeClr val="bg1"/>
                </a:solidFill>
              </a:rPr>
              <a:t>ACTIVITY: SYSTEMS THINKING</a:t>
            </a:r>
            <a:endParaRPr lang="en-US" b="0" dirty="0">
              <a:solidFill>
                <a:schemeClr val="bg1"/>
              </a:solidFill>
            </a:endParaRPr>
          </a:p>
        </p:txBody>
      </p:sp>
    </p:spTree>
    <p:custDataLst>
      <p:tags r:id="rId1"/>
    </p:custDataLst>
    <p:extLst>
      <p:ext uri="{BB962C8B-B14F-4D97-AF65-F5344CB8AC3E}">
        <p14:creationId xmlns:p14="http://schemas.microsoft.com/office/powerpoint/2010/main" val="19532076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a:t>
            </a:r>
            <a:endParaRPr lang="en-US" dirty="0"/>
          </a:p>
        </p:txBody>
      </p:sp>
      <p:pic>
        <p:nvPicPr>
          <p:cNvPr id="8194" name="Picture 2" descr="C:\Users\mandviwa\AppData\Local\Microsoft\Windows\Temporary Internet Files\Content.IE5\RM4WOQDN\MP9004022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0397" y="838200"/>
            <a:ext cx="6266858" cy="502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841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73"/>
          <p:cNvSpPr>
            <a:spLocks noGrp="1" noChangeArrowheads="1"/>
          </p:cNvSpPr>
          <p:nvPr>
            <p:ph type="title"/>
          </p:nvPr>
        </p:nvSpPr>
        <p:spPr/>
        <p:txBody>
          <a:bodyPr/>
          <a:lstStyle/>
          <a:p>
            <a:pPr eaLnBrk="1" hangingPunct="1"/>
            <a:r>
              <a:rPr lang="en-US" dirty="0" smtClean="0"/>
              <a:t>PROCESS MAPPING:  EXAMPLE</a:t>
            </a:r>
          </a:p>
        </p:txBody>
      </p:sp>
      <p:grpSp>
        <p:nvGrpSpPr>
          <p:cNvPr id="26628" name="Group 3"/>
          <p:cNvGrpSpPr>
            <a:grpSpLocks/>
          </p:cNvGrpSpPr>
          <p:nvPr/>
        </p:nvGrpSpPr>
        <p:grpSpPr bwMode="auto">
          <a:xfrm>
            <a:off x="2770188" y="1711325"/>
            <a:ext cx="1441450" cy="458787"/>
            <a:chOff x="1852" y="988"/>
            <a:chExt cx="904" cy="280"/>
          </a:xfrm>
        </p:grpSpPr>
        <p:sp>
          <p:nvSpPr>
            <p:cNvPr id="26688" name="Rectangle 4"/>
            <p:cNvSpPr>
              <a:spLocks noChangeArrowheads="1"/>
            </p:cNvSpPr>
            <p:nvPr/>
          </p:nvSpPr>
          <p:spPr bwMode="auto">
            <a:xfrm>
              <a:off x="1852" y="1084"/>
              <a:ext cx="136" cy="88"/>
            </a:xfrm>
            <a:prstGeom prst="rect">
              <a:avLst/>
            </a:prstGeom>
            <a:noFill/>
            <a:ln w="12700">
              <a:solidFill>
                <a:schemeClr val="tx1"/>
              </a:solidFill>
              <a:miter lim="800000"/>
              <a:headEnd/>
              <a:tailEnd/>
            </a:ln>
          </p:spPr>
          <p:txBody>
            <a:bodyPr wrap="none" anchor="ctr"/>
            <a:lstStyle/>
            <a:p>
              <a:endParaRPr lang="en-US"/>
            </a:p>
          </p:txBody>
        </p:sp>
        <p:sp>
          <p:nvSpPr>
            <p:cNvPr id="26689" name="Rectangle 5"/>
            <p:cNvSpPr>
              <a:spLocks noChangeArrowheads="1"/>
            </p:cNvSpPr>
            <p:nvPr/>
          </p:nvSpPr>
          <p:spPr bwMode="auto">
            <a:xfrm>
              <a:off x="2140" y="988"/>
              <a:ext cx="136" cy="88"/>
            </a:xfrm>
            <a:prstGeom prst="rect">
              <a:avLst/>
            </a:prstGeom>
            <a:noFill/>
            <a:ln w="12700">
              <a:solidFill>
                <a:schemeClr val="tx1"/>
              </a:solidFill>
              <a:miter lim="800000"/>
              <a:headEnd/>
              <a:tailEnd/>
            </a:ln>
          </p:spPr>
          <p:txBody>
            <a:bodyPr wrap="none" anchor="ctr"/>
            <a:lstStyle/>
            <a:p>
              <a:endParaRPr lang="en-US"/>
            </a:p>
          </p:txBody>
        </p:sp>
        <p:sp>
          <p:nvSpPr>
            <p:cNvPr id="26690" name="Rectangle 6"/>
            <p:cNvSpPr>
              <a:spLocks noChangeArrowheads="1"/>
            </p:cNvSpPr>
            <p:nvPr/>
          </p:nvSpPr>
          <p:spPr bwMode="auto">
            <a:xfrm>
              <a:off x="2140" y="1180"/>
              <a:ext cx="136" cy="88"/>
            </a:xfrm>
            <a:prstGeom prst="rect">
              <a:avLst/>
            </a:prstGeom>
            <a:noFill/>
            <a:ln w="12700">
              <a:solidFill>
                <a:schemeClr val="tx1"/>
              </a:solidFill>
              <a:miter lim="800000"/>
              <a:headEnd/>
              <a:tailEnd/>
            </a:ln>
          </p:spPr>
          <p:txBody>
            <a:bodyPr wrap="none" anchor="ctr"/>
            <a:lstStyle/>
            <a:p>
              <a:endParaRPr lang="en-US"/>
            </a:p>
          </p:txBody>
        </p:sp>
        <p:sp>
          <p:nvSpPr>
            <p:cNvPr id="26691" name="Rectangle 7"/>
            <p:cNvSpPr>
              <a:spLocks noChangeArrowheads="1"/>
            </p:cNvSpPr>
            <p:nvPr/>
          </p:nvSpPr>
          <p:spPr bwMode="auto">
            <a:xfrm>
              <a:off x="2380" y="988"/>
              <a:ext cx="136" cy="88"/>
            </a:xfrm>
            <a:prstGeom prst="rect">
              <a:avLst/>
            </a:prstGeom>
            <a:noFill/>
            <a:ln w="12700">
              <a:solidFill>
                <a:schemeClr val="tx1"/>
              </a:solidFill>
              <a:miter lim="800000"/>
              <a:headEnd/>
              <a:tailEnd/>
            </a:ln>
          </p:spPr>
          <p:txBody>
            <a:bodyPr wrap="none" anchor="ctr"/>
            <a:lstStyle/>
            <a:p>
              <a:endParaRPr lang="en-US"/>
            </a:p>
          </p:txBody>
        </p:sp>
        <p:sp>
          <p:nvSpPr>
            <p:cNvPr id="26692" name="Rectangle 8"/>
            <p:cNvSpPr>
              <a:spLocks noChangeArrowheads="1"/>
            </p:cNvSpPr>
            <p:nvPr/>
          </p:nvSpPr>
          <p:spPr bwMode="auto">
            <a:xfrm>
              <a:off x="2620" y="1180"/>
              <a:ext cx="136" cy="88"/>
            </a:xfrm>
            <a:prstGeom prst="rect">
              <a:avLst/>
            </a:prstGeom>
            <a:noFill/>
            <a:ln w="12700">
              <a:solidFill>
                <a:schemeClr val="tx1"/>
              </a:solidFill>
              <a:miter lim="800000"/>
              <a:headEnd/>
              <a:tailEnd/>
            </a:ln>
          </p:spPr>
          <p:txBody>
            <a:bodyPr wrap="none" anchor="ctr"/>
            <a:lstStyle/>
            <a:p>
              <a:endParaRPr lang="en-US"/>
            </a:p>
          </p:txBody>
        </p:sp>
        <p:sp>
          <p:nvSpPr>
            <p:cNvPr id="26693" name="Freeform 9"/>
            <p:cNvSpPr>
              <a:spLocks/>
            </p:cNvSpPr>
            <p:nvPr/>
          </p:nvSpPr>
          <p:spPr bwMode="auto">
            <a:xfrm>
              <a:off x="1992" y="1032"/>
              <a:ext cx="145" cy="97"/>
            </a:xfrm>
            <a:custGeom>
              <a:avLst/>
              <a:gdLst>
                <a:gd name="T0" fmla="*/ 0 w 145"/>
                <a:gd name="T1" fmla="*/ 96 h 97"/>
                <a:gd name="T2" fmla="*/ 96 w 145"/>
                <a:gd name="T3" fmla="*/ 96 h 97"/>
                <a:gd name="T4" fmla="*/ 96 w 145"/>
                <a:gd name="T5" fmla="*/ 0 h 97"/>
                <a:gd name="T6" fmla="*/ 144 w 145"/>
                <a:gd name="T7" fmla="*/ 0 h 97"/>
                <a:gd name="T8" fmla="*/ 0 60000 65536"/>
                <a:gd name="T9" fmla="*/ 0 60000 65536"/>
                <a:gd name="T10" fmla="*/ 0 60000 65536"/>
                <a:gd name="T11" fmla="*/ 0 60000 65536"/>
                <a:gd name="T12" fmla="*/ 0 w 145"/>
                <a:gd name="T13" fmla="*/ 0 h 97"/>
                <a:gd name="T14" fmla="*/ 145 w 145"/>
                <a:gd name="T15" fmla="*/ 97 h 97"/>
              </a:gdLst>
              <a:ahLst/>
              <a:cxnLst>
                <a:cxn ang="T8">
                  <a:pos x="T0" y="T1"/>
                </a:cxn>
                <a:cxn ang="T9">
                  <a:pos x="T2" y="T3"/>
                </a:cxn>
                <a:cxn ang="T10">
                  <a:pos x="T4" y="T5"/>
                </a:cxn>
                <a:cxn ang="T11">
                  <a:pos x="T6" y="T7"/>
                </a:cxn>
              </a:cxnLst>
              <a:rect l="T12" t="T13" r="T14" b="T15"/>
              <a:pathLst>
                <a:path w="145" h="97">
                  <a:moveTo>
                    <a:pt x="0" y="96"/>
                  </a:moveTo>
                  <a:lnTo>
                    <a:pt x="96" y="96"/>
                  </a:lnTo>
                  <a:lnTo>
                    <a:pt x="96" y="0"/>
                  </a:lnTo>
                  <a:lnTo>
                    <a:pt x="144"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94" name="Freeform 10"/>
            <p:cNvSpPr>
              <a:spLocks/>
            </p:cNvSpPr>
            <p:nvPr/>
          </p:nvSpPr>
          <p:spPr bwMode="auto">
            <a:xfrm>
              <a:off x="2088" y="1128"/>
              <a:ext cx="49" cy="97"/>
            </a:xfrm>
            <a:custGeom>
              <a:avLst/>
              <a:gdLst>
                <a:gd name="T0" fmla="*/ 0 w 49"/>
                <a:gd name="T1" fmla="*/ 0 h 97"/>
                <a:gd name="T2" fmla="*/ 0 w 49"/>
                <a:gd name="T3" fmla="*/ 96 h 97"/>
                <a:gd name="T4" fmla="*/ 48 w 49"/>
                <a:gd name="T5" fmla="*/ 96 h 97"/>
                <a:gd name="T6" fmla="*/ 0 60000 65536"/>
                <a:gd name="T7" fmla="*/ 0 60000 65536"/>
                <a:gd name="T8" fmla="*/ 0 60000 65536"/>
                <a:gd name="T9" fmla="*/ 0 w 49"/>
                <a:gd name="T10" fmla="*/ 0 h 97"/>
                <a:gd name="T11" fmla="*/ 49 w 49"/>
                <a:gd name="T12" fmla="*/ 97 h 97"/>
              </a:gdLst>
              <a:ahLst/>
              <a:cxnLst>
                <a:cxn ang="T6">
                  <a:pos x="T0" y="T1"/>
                </a:cxn>
                <a:cxn ang="T7">
                  <a:pos x="T2" y="T3"/>
                </a:cxn>
                <a:cxn ang="T8">
                  <a:pos x="T4" y="T5"/>
                </a:cxn>
              </a:cxnLst>
              <a:rect l="T9" t="T10" r="T11" b="T12"/>
              <a:pathLst>
                <a:path w="49" h="97">
                  <a:moveTo>
                    <a:pt x="0" y="0"/>
                  </a:moveTo>
                  <a:lnTo>
                    <a:pt x="0" y="96"/>
                  </a:lnTo>
                  <a:lnTo>
                    <a:pt x="48" y="96"/>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95" name="Line 11"/>
            <p:cNvSpPr>
              <a:spLocks noChangeShapeType="1"/>
            </p:cNvSpPr>
            <p:nvPr/>
          </p:nvSpPr>
          <p:spPr bwMode="auto">
            <a:xfrm>
              <a:off x="2280" y="1032"/>
              <a:ext cx="96" cy="0"/>
            </a:xfrm>
            <a:prstGeom prst="line">
              <a:avLst/>
            </a:prstGeom>
            <a:noFill/>
            <a:ln w="12700">
              <a:solidFill>
                <a:schemeClr val="tx1"/>
              </a:solidFill>
              <a:round/>
              <a:headEnd/>
              <a:tailEnd/>
            </a:ln>
          </p:spPr>
          <p:txBody>
            <a:bodyPr/>
            <a:lstStyle/>
            <a:p>
              <a:endParaRPr lang="en-US"/>
            </a:p>
          </p:txBody>
        </p:sp>
        <p:sp>
          <p:nvSpPr>
            <p:cNvPr id="26696" name="Freeform 12"/>
            <p:cNvSpPr>
              <a:spLocks/>
            </p:cNvSpPr>
            <p:nvPr/>
          </p:nvSpPr>
          <p:spPr bwMode="auto">
            <a:xfrm>
              <a:off x="2520" y="1032"/>
              <a:ext cx="145" cy="145"/>
            </a:xfrm>
            <a:custGeom>
              <a:avLst/>
              <a:gdLst>
                <a:gd name="T0" fmla="*/ 0 w 145"/>
                <a:gd name="T1" fmla="*/ 0 h 145"/>
                <a:gd name="T2" fmla="*/ 144 w 145"/>
                <a:gd name="T3" fmla="*/ 0 h 145"/>
                <a:gd name="T4" fmla="*/ 144 w 145"/>
                <a:gd name="T5" fmla="*/ 144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0" y="0"/>
                  </a:moveTo>
                  <a:lnTo>
                    <a:pt x="144" y="0"/>
                  </a:lnTo>
                  <a:lnTo>
                    <a:pt x="144" y="144"/>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97" name="Freeform 13"/>
            <p:cNvSpPr>
              <a:spLocks/>
            </p:cNvSpPr>
            <p:nvPr/>
          </p:nvSpPr>
          <p:spPr bwMode="auto">
            <a:xfrm>
              <a:off x="2232" y="1080"/>
              <a:ext cx="385" cy="145"/>
            </a:xfrm>
            <a:custGeom>
              <a:avLst/>
              <a:gdLst>
                <a:gd name="T0" fmla="*/ 0 w 385"/>
                <a:gd name="T1" fmla="*/ 0 h 145"/>
                <a:gd name="T2" fmla="*/ 0 w 385"/>
                <a:gd name="T3" fmla="*/ 48 h 145"/>
                <a:gd name="T4" fmla="*/ 192 w 385"/>
                <a:gd name="T5" fmla="*/ 48 h 145"/>
                <a:gd name="T6" fmla="*/ 192 w 385"/>
                <a:gd name="T7" fmla="*/ 144 h 145"/>
                <a:gd name="T8" fmla="*/ 384 w 385"/>
                <a:gd name="T9" fmla="*/ 144 h 145"/>
                <a:gd name="T10" fmla="*/ 0 60000 65536"/>
                <a:gd name="T11" fmla="*/ 0 60000 65536"/>
                <a:gd name="T12" fmla="*/ 0 60000 65536"/>
                <a:gd name="T13" fmla="*/ 0 60000 65536"/>
                <a:gd name="T14" fmla="*/ 0 60000 65536"/>
                <a:gd name="T15" fmla="*/ 0 w 385"/>
                <a:gd name="T16" fmla="*/ 0 h 145"/>
                <a:gd name="T17" fmla="*/ 385 w 385"/>
                <a:gd name="T18" fmla="*/ 145 h 145"/>
              </a:gdLst>
              <a:ahLst/>
              <a:cxnLst>
                <a:cxn ang="T10">
                  <a:pos x="T0" y="T1"/>
                </a:cxn>
                <a:cxn ang="T11">
                  <a:pos x="T2" y="T3"/>
                </a:cxn>
                <a:cxn ang="T12">
                  <a:pos x="T4" y="T5"/>
                </a:cxn>
                <a:cxn ang="T13">
                  <a:pos x="T6" y="T7"/>
                </a:cxn>
                <a:cxn ang="T14">
                  <a:pos x="T8" y="T9"/>
                </a:cxn>
              </a:cxnLst>
              <a:rect l="T15" t="T16" r="T17" b="T18"/>
              <a:pathLst>
                <a:path w="385" h="145">
                  <a:moveTo>
                    <a:pt x="0" y="0"/>
                  </a:moveTo>
                  <a:lnTo>
                    <a:pt x="0" y="48"/>
                  </a:lnTo>
                  <a:lnTo>
                    <a:pt x="192" y="48"/>
                  </a:lnTo>
                  <a:lnTo>
                    <a:pt x="192" y="144"/>
                  </a:lnTo>
                  <a:lnTo>
                    <a:pt x="384" y="144"/>
                  </a:lnTo>
                </a:path>
              </a:pathLst>
            </a:custGeom>
            <a:noFill/>
            <a:ln w="12700" cap="rnd" cmpd="sng">
              <a:solidFill>
                <a:schemeClr val="tx1"/>
              </a:solidFill>
              <a:prstDash val="solid"/>
              <a:round/>
              <a:headEnd type="none" w="med" len="med"/>
              <a:tailEnd type="none" w="med" len="med"/>
            </a:ln>
          </p:spPr>
          <p:txBody>
            <a:bodyPr/>
            <a:lstStyle/>
            <a:p>
              <a:endParaRPr lang="en-US"/>
            </a:p>
          </p:txBody>
        </p:sp>
      </p:grpSp>
      <p:sp>
        <p:nvSpPr>
          <p:cNvPr id="26629" name="Rectangle 14"/>
          <p:cNvSpPr>
            <a:spLocks noChangeArrowheads="1"/>
          </p:cNvSpPr>
          <p:nvPr/>
        </p:nvSpPr>
        <p:spPr bwMode="auto">
          <a:xfrm>
            <a:off x="757238" y="1600200"/>
            <a:ext cx="914400" cy="333375"/>
          </a:xfrm>
          <a:prstGeom prst="rect">
            <a:avLst/>
          </a:prstGeom>
          <a:noFill/>
          <a:ln w="12700">
            <a:noFill/>
            <a:miter lim="800000"/>
            <a:headEnd/>
            <a:tailEnd/>
          </a:ln>
        </p:spPr>
        <p:txBody>
          <a:bodyPr wrap="none" lIns="90488" tIns="44450" rIns="90488" bIns="44450">
            <a:spAutoFit/>
          </a:bodyPr>
          <a:lstStyle/>
          <a:p>
            <a:pPr algn="ctr" eaLnBrk="0" hangingPunct="0"/>
            <a:r>
              <a:rPr lang="en-US" sz="1600" dirty="0"/>
              <a:t>Process</a:t>
            </a:r>
          </a:p>
        </p:txBody>
      </p:sp>
      <p:grpSp>
        <p:nvGrpSpPr>
          <p:cNvPr id="26630" name="Group 15"/>
          <p:cNvGrpSpPr>
            <a:grpSpLocks/>
          </p:cNvGrpSpPr>
          <p:nvPr/>
        </p:nvGrpSpPr>
        <p:grpSpPr bwMode="auto">
          <a:xfrm>
            <a:off x="454025" y="2176462"/>
            <a:ext cx="3221038" cy="1152525"/>
            <a:chOff x="633" y="1600"/>
            <a:chExt cx="2029" cy="726"/>
          </a:xfrm>
        </p:grpSpPr>
        <p:sp>
          <p:nvSpPr>
            <p:cNvPr id="26673" name="Freeform 16"/>
            <p:cNvSpPr>
              <a:spLocks/>
            </p:cNvSpPr>
            <p:nvPr/>
          </p:nvSpPr>
          <p:spPr bwMode="auto">
            <a:xfrm>
              <a:off x="1648" y="1600"/>
              <a:ext cx="1014" cy="360"/>
            </a:xfrm>
            <a:custGeom>
              <a:avLst/>
              <a:gdLst>
                <a:gd name="T0" fmla="*/ 724 w 1009"/>
                <a:gd name="T1" fmla="*/ 0 h 349"/>
                <a:gd name="T2" fmla="*/ 0 w 1009"/>
                <a:gd name="T3" fmla="*/ 353 h 349"/>
                <a:gd name="T4" fmla="*/ 1013 w 1009"/>
                <a:gd name="T5" fmla="*/ 359 h 349"/>
                <a:gd name="T6" fmla="*/ 874 w 1009"/>
                <a:gd name="T7" fmla="*/ 6 h 349"/>
                <a:gd name="T8" fmla="*/ 0 60000 65536"/>
                <a:gd name="T9" fmla="*/ 0 60000 65536"/>
                <a:gd name="T10" fmla="*/ 0 60000 65536"/>
                <a:gd name="T11" fmla="*/ 0 60000 65536"/>
                <a:gd name="T12" fmla="*/ 0 w 1009"/>
                <a:gd name="T13" fmla="*/ 0 h 349"/>
                <a:gd name="T14" fmla="*/ 1009 w 1009"/>
                <a:gd name="T15" fmla="*/ 349 h 349"/>
              </a:gdLst>
              <a:ahLst/>
              <a:cxnLst>
                <a:cxn ang="T8">
                  <a:pos x="T0" y="T1"/>
                </a:cxn>
                <a:cxn ang="T9">
                  <a:pos x="T2" y="T3"/>
                </a:cxn>
                <a:cxn ang="T10">
                  <a:pos x="T4" y="T5"/>
                </a:cxn>
                <a:cxn ang="T11">
                  <a:pos x="T6" y="T7"/>
                </a:cxn>
              </a:cxnLst>
              <a:rect l="T12" t="T13" r="T14" b="T15"/>
              <a:pathLst>
                <a:path w="1009" h="349">
                  <a:moveTo>
                    <a:pt x="720" y="0"/>
                  </a:moveTo>
                  <a:lnTo>
                    <a:pt x="0" y="342"/>
                  </a:lnTo>
                  <a:lnTo>
                    <a:pt x="1008" y="348"/>
                  </a:lnTo>
                  <a:lnTo>
                    <a:pt x="870" y="6"/>
                  </a:lnTo>
                </a:path>
              </a:pathLst>
            </a:custGeom>
            <a:solidFill>
              <a:srgbClr val="99CCFF"/>
            </a:solidFill>
            <a:ln w="12700" cap="rnd" cmpd="sng">
              <a:noFill/>
              <a:prstDash val="solid"/>
              <a:round/>
              <a:headEnd type="none" w="med" len="med"/>
              <a:tailEnd type="none" w="med" len="med"/>
            </a:ln>
          </p:spPr>
          <p:txBody>
            <a:bodyPr/>
            <a:lstStyle/>
            <a:p>
              <a:endParaRPr lang="en-US"/>
            </a:p>
          </p:txBody>
        </p:sp>
        <p:grpSp>
          <p:nvGrpSpPr>
            <p:cNvPr id="26674" name="Group 17"/>
            <p:cNvGrpSpPr>
              <a:grpSpLocks/>
            </p:cNvGrpSpPr>
            <p:nvPr/>
          </p:nvGrpSpPr>
          <p:grpSpPr bwMode="auto">
            <a:xfrm>
              <a:off x="1646" y="1957"/>
              <a:ext cx="1011" cy="369"/>
              <a:chOff x="1408" y="1618"/>
              <a:chExt cx="1006" cy="358"/>
            </a:xfrm>
          </p:grpSpPr>
          <p:sp>
            <p:nvSpPr>
              <p:cNvPr id="26676" name="Rectangle 18"/>
              <p:cNvSpPr>
                <a:spLocks noChangeArrowheads="1"/>
              </p:cNvSpPr>
              <p:nvPr/>
            </p:nvSpPr>
            <p:spPr bwMode="auto">
              <a:xfrm>
                <a:off x="1408" y="1618"/>
                <a:ext cx="1006" cy="358"/>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6677" name="Group 19"/>
              <p:cNvGrpSpPr>
                <a:grpSpLocks/>
              </p:cNvGrpSpPr>
              <p:nvPr/>
            </p:nvGrpSpPr>
            <p:grpSpPr bwMode="auto">
              <a:xfrm>
                <a:off x="1468" y="1642"/>
                <a:ext cx="904" cy="280"/>
                <a:chOff x="1468" y="1642"/>
                <a:chExt cx="904" cy="280"/>
              </a:xfrm>
            </p:grpSpPr>
            <p:sp>
              <p:nvSpPr>
                <p:cNvPr id="26678" name="Rectangle 20"/>
                <p:cNvSpPr>
                  <a:spLocks noChangeArrowheads="1"/>
                </p:cNvSpPr>
                <p:nvPr/>
              </p:nvSpPr>
              <p:spPr bwMode="auto">
                <a:xfrm>
                  <a:off x="2236" y="1738"/>
                  <a:ext cx="136" cy="88"/>
                </a:xfrm>
                <a:prstGeom prst="rect">
                  <a:avLst/>
                </a:prstGeom>
                <a:noFill/>
                <a:ln w="12700">
                  <a:solidFill>
                    <a:schemeClr val="tx1"/>
                  </a:solidFill>
                  <a:miter lim="800000"/>
                  <a:headEnd/>
                  <a:tailEnd/>
                </a:ln>
              </p:spPr>
              <p:txBody>
                <a:bodyPr wrap="none" anchor="ctr"/>
                <a:lstStyle/>
                <a:p>
                  <a:endParaRPr lang="en-US"/>
                </a:p>
              </p:txBody>
            </p:sp>
            <p:sp>
              <p:nvSpPr>
                <p:cNvPr id="26679" name="Rectangle 21"/>
                <p:cNvSpPr>
                  <a:spLocks noChangeArrowheads="1"/>
                </p:cNvSpPr>
                <p:nvPr/>
              </p:nvSpPr>
              <p:spPr bwMode="auto">
                <a:xfrm>
                  <a:off x="1948" y="1642"/>
                  <a:ext cx="136" cy="88"/>
                </a:xfrm>
                <a:prstGeom prst="rect">
                  <a:avLst/>
                </a:prstGeom>
                <a:noFill/>
                <a:ln w="12700">
                  <a:solidFill>
                    <a:schemeClr val="tx1"/>
                  </a:solidFill>
                  <a:miter lim="800000"/>
                  <a:headEnd/>
                  <a:tailEnd/>
                </a:ln>
              </p:spPr>
              <p:txBody>
                <a:bodyPr wrap="none" anchor="ctr"/>
                <a:lstStyle/>
                <a:p>
                  <a:endParaRPr lang="en-US"/>
                </a:p>
              </p:txBody>
            </p:sp>
            <p:sp>
              <p:nvSpPr>
                <p:cNvPr id="26680" name="Rectangle 22"/>
                <p:cNvSpPr>
                  <a:spLocks noChangeArrowheads="1"/>
                </p:cNvSpPr>
                <p:nvPr/>
              </p:nvSpPr>
              <p:spPr bwMode="auto">
                <a:xfrm>
                  <a:off x="1948" y="1834"/>
                  <a:ext cx="136" cy="88"/>
                </a:xfrm>
                <a:prstGeom prst="rect">
                  <a:avLst/>
                </a:prstGeom>
                <a:noFill/>
                <a:ln w="12700">
                  <a:solidFill>
                    <a:schemeClr val="tx1"/>
                  </a:solidFill>
                  <a:miter lim="800000"/>
                  <a:headEnd/>
                  <a:tailEnd/>
                </a:ln>
              </p:spPr>
              <p:txBody>
                <a:bodyPr wrap="none" anchor="ctr"/>
                <a:lstStyle/>
                <a:p>
                  <a:endParaRPr lang="en-US"/>
                </a:p>
              </p:txBody>
            </p:sp>
            <p:sp>
              <p:nvSpPr>
                <p:cNvPr id="26681" name="Rectangle 23"/>
                <p:cNvSpPr>
                  <a:spLocks noChangeArrowheads="1"/>
                </p:cNvSpPr>
                <p:nvPr/>
              </p:nvSpPr>
              <p:spPr bwMode="auto">
                <a:xfrm>
                  <a:off x="1708" y="1642"/>
                  <a:ext cx="136" cy="88"/>
                </a:xfrm>
                <a:prstGeom prst="rect">
                  <a:avLst/>
                </a:prstGeom>
                <a:noFill/>
                <a:ln w="12700">
                  <a:solidFill>
                    <a:schemeClr val="tx1"/>
                  </a:solidFill>
                  <a:miter lim="800000"/>
                  <a:headEnd/>
                  <a:tailEnd/>
                </a:ln>
              </p:spPr>
              <p:txBody>
                <a:bodyPr wrap="none" anchor="ctr"/>
                <a:lstStyle/>
                <a:p>
                  <a:endParaRPr lang="en-US"/>
                </a:p>
              </p:txBody>
            </p:sp>
            <p:sp>
              <p:nvSpPr>
                <p:cNvPr id="26682" name="Rectangle 24"/>
                <p:cNvSpPr>
                  <a:spLocks noChangeArrowheads="1"/>
                </p:cNvSpPr>
                <p:nvPr/>
              </p:nvSpPr>
              <p:spPr bwMode="auto">
                <a:xfrm>
                  <a:off x="1468" y="1834"/>
                  <a:ext cx="136" cy="88"/>
                </a:xfrm>
                <a:prstGeom prst="rect">
                  <a:avLst/>
                </a:prstGeom>
                <a:noFill/>
                <a:ln w="12700">
                  <a:solidFill>
                    <a:schemeClr val="tx1"/>
                  </a:solidFill>
                  <a:miter lim="800000"/>
                  <a:headEnd/>
                  <a:tailEnd/>
                </a:ln>
              </p:spPr>
              <p:txBody>
                <a:bodyPr wrap="none" anchor="ctr"/>
                <a:lstStyle/>
                <a:p>
                  <a:endParaRPr lang="en-US"/>
                </a:p>
              </p:txBody>
            </p:sp>
            <p:sp>
              <p:nvSpPr>
                <p:cNvPr id="26683" name="Freeform 25"/>
                <p:cNvSpPr>
                  <a:spLocks/>
                </p:cNvSpPr>
                <p:nvPr/>
              </p:nvSpPr>
              <p:spPr bwMode="auto">
                <a:xfrm>
                  <a:off x="2088" y="1686"/>
                  <a:ext cx="145" cy="97"/>
                </a:xfrm>
                <a:custGeom>
                  <a:avLst/>
                  <a:gdLst>
                    <a:gd name="T0" fmla="*/ 144 w 145"/>
                    <a:gd name="T1" fmla="*/ 96 h 97"/>
                    <a:gd name="T2" fmla="*/ 48 w 145"/>
                    <a:gd name="T3" fmla="*/ 96 h 97"/>
                    <a:gd name="T4" fmla="*/ 48 w 145"/>
                    <a:gd name="T5" fmla="*/ 0 h 97"/>
                    <a:gd name="T6" fmla="*/ 0 w 145"/>
                    <a:gd name="T7" fmla="*/ 0 h 97"/>
                    <a:gd name="T8" fmla="*/ 0 60000 65536"/>
                    <a:gd name="T9" fmla="*/ 0 60000 65536"/>
                    <a:gd name="T10" fmla="*/ 0 60000 65536"/>
                    <a:gd name="T11" fmla="*/ 0 60000 65536"/>
                    <a:gd name="T12" fmla="*/ 0 w 145"/>
                    <a:gd name="T13" fmla="*/ 0 h 97"/>
                    <a:gd name="T14" fmla="*/ 145 w 145"/>
                    <a:gd name="T15" fmla="*/ 97 h 97"/>
                  </a:gdLst>
                  <a:ahLst/>
                  <a:cxnLst>
                    <a:cxn ang="T8">
                      <a:pos x="T0" y="T1"/>
                    </a:cxn>
                    <a:cxn ang="T9">
                      <a:pos x="T2" y="T3"/>
                    </a:cxn>
                    <a:cxn ang="T10">
                      <a:pos x="T4" y="T5"/>
                    </a:cxn>
                    <a:cxn ang="T11">
                      <a:pos x="T6" y="T7"/>
                    </a:cxn>
                  </a:cxnLst>
                  <a:rect l="T12" t="T13" r="T14" b="T15"/>
                  <a:pathLst>
                    <a:path w="145" h="97">
                      <a:moveTo>
                        <a:pt x="144" y="96"/>
                      </a:moveTo>
                      <a:lnTo>
                        <a:pt x="48" y="96"/>
                      </a:lnTo>
                      <a:lnTo>
                        <a:pt x="48" y="0"/>
                      </a:lnTo>
                      <a:lnTo>
                        <a:pt x="0"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84" name="Freeform 26"/>
                <p:cNvSpPr>
                  <a:spLocks/>
                </p:cNvSpPr>
                <p:nvPr/>
              </p:nvSpPr>
              <p:spPr bwMode="auto">
                <a:xfrm>
                  <a:off x="2088" y="1782"/>
                  <a:ext cx="49" cy="97"/>
                </a:xfrm>
                <a:custGeom>
                  <a:avLst/>
                  <a:gdLst>
                    <a:gd name="T0" fmla="*/ 48 w 49"/>
                    <a:gd name="T1" fmla="*/ 0 h 97"/>
                    <a:gd name="T2" fmla="*/ 48 w 49"/>
                    <a:gd name="T3" fmla="*/ 96 h 97"/>
                    <a:gd name="T4" fmla="*/ 0 w 49"/>
                    <a:gd name="T5" fmla="*/ 96 h 97"/>
                    <a:gd name="T6" fmla="*/ 0 60000 65536"/>
                    <a:gd name="T7" fmla="*/ 0 60000 65536"/>
                    <a:gd name="T8" fmla="*/ 0 60000 65536"/>
                    <a:gd name="T9" fmla="*/ 0 w 49"/>
                    <a:gd name="T10" fmla="*/ 0 h 97"/>
                    <a:gd name="T11" fmla="*/ 49 w 49"/>
                    <a:gd name="T12" fmla="*/ 97 h 97"/>
                  </a:gdLst>
                  <a:ahLst/>
                  <a:cxnLst>
                    <a:cxn ang="T6">
                      <a:pos x="T0" y="T1"/>
                    </a:cxn>
                    <a:cxn ang="T7">
                      <a:pos x="T2" y="T3"/>
                    </a:cxn>
                    <a:cxn ang="T8">
                      <a:pos x="T4" y="T5"/>
                    </a:cxn>
                  </a:cxnLst>
                  <a:rect l="T9" t="T10" r="T11" b="T12"/>
                  <a:pathLst>
                    <a:path w="49" h="97">
                      <a:moveTo>
                        <a:pt x="48" y="0"/>
                      </a:moveTo>
                      <a:lnTo>
                        <a:pt x="48" y="96"/>
                      </a:lnTo>
                      <a:lnTo>
                        <a:pt x="0" y="96"/>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85" name="Line 27"/>
                <p:cNvSpPr>
                  <a:spLocks noChangeShapeType="1"/>
                </p:cNvSpPr>
                <p:nvPr/>
              </p:nvSpPr>
              <p:spPr bwMode="auto">
                <a:xfrm flipH="1">
                  <a:off x="1848" y="1686"/>
                  <a:ext cx="96" cy="0"/>
                </a:xfrm>
                <a:prstGeom prst="line">
                  <a:avLst/>
                </a:prstGeom>
                <a:noFill/>
                <a:ln w="12700">
                  <a:solidFill>
                    <a:schemeClr val="tx1"/>
                  </a:solidFill>
                  <a:round/>
                  <a:headEnd/>
                  <a:tailEnd/>
                </a:ln>
              </p:spPr>
              <p:txBody>
                <a:bodyPr/>
                <a:lstStyle/>
                <a:p>
                  <a:endParaRPr lang="en-US"/>
                </a:p>
              </p:txBody>
            </p:sp>
            <p:sp>
              <p:nvSpPr>
                <p:cNvPr id="26686" name="Freeform 28"/>
                <p:cNvSpPr>
                  <a:spLocks/>
                </p:cNvSpPr>
                <p:nvPr/>
              </p:nvSpPr>
              <p:spPr bwMode="auto">
                <a:xfrm>
                  <a:off x="1560" y="1686"/>
                  <a:ext cx="145" cy="145"/>
                </a:xfrm>
                <a:custGeom>
                  <a:avLst/>
                  <a:gdLst>
                    <a:gd name="T0" fmla="*/ 144 w 145"/>
                    <a:gd name="T1" fmla="*/ 0 h 145"/>
                    <a:gd name="T2" fmla="*/ 0 w 145"/>
                    <a:gd name="T3" fmla="*/ 0 h 145"/>
                    <a:gd name="T4" fmla="*/ 0 w 145"/>
                    <a:gd name="T5" fmla="*/ 144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144" y="0"/>
                      </a:moveTo>
                      <a:lnTo>
                        <a:pt x="0" y="0"/>
                      </a:lnTo>
                      <a:lnTo>
                        <a:pt x="0" y="144"/>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87" name="Freeform 29"/>
                <p:cNvSpPr>
                  <a:spLocks/>
                </p:cNvSpPr>
                <p:nvPr/>
              </p:nvSpPr>
              <p:spPr bwMode="auto">
                <a:xfrm>
                  <a:off x="1608" y="1734"/>
                  <a:ext cx="385" cy="145"/>
                </a:xfrm>
                <a:custGeom>
                  <a:avLst/>
                  <a:gdLst>
                    <a:gd name="T0" fmla="*/ 384 w 385"/>
                    <a:gd name="T1" fmla="*/ 0 h 145"/>
                    <a:gd name="T2" fmla="*/ 384 w 385"/>
                    <a:gd name="T3" fmla="*/ 48 h 145"/>
                    <a:gd name="T4" fmla="*/ 192 w 385"/>
                    <a:gd name="T5" fmla="*/ 48 h 145"/>
                    <a:gd name="T6" fmla="*/ 192 w 385"/>
                    <a:gd name="T7" fmla="*/ 144 h 145"/>
                    <a:gd name="T8" fmla="*/ 0 w 385"/>
                    <a:gd name="T9" fmla="*/ 144 h 145"/>
                    <a:gd name="T10" fmla="*/ 0 60000 65536"/>
                    <a:gd name="T11" fmla="*/ 0 60000 65536"/>
                    <a:gd name="T12" fmla="*/ 0 60000 65536"/>
                    <a:gd name="T13" fmla="*/ 0 60000 65536"/>
                    <a:gd name="T14" fmla="*/ 0 60000 65536"/>
                    <a:gd name="T15" fmla="*/ 0 w 385"/>
                    <a:gd name="T16" fmla="*/ 0 h 145"/>
                    <a:gd name="T17" fmla="*/ 385 w 385"/>
                    <a:gd name="T18" fmla="*/ 145 h 145"/>
                  </a:gdLst>
                  <a:ahLst/>
                  <a:cxnLst>
                    <a:cxn ang="T10">
                      <a:pos x="T0" y="T1"/>
                    </a:cxn>
                    <a:cxn ang="T11">
                      <a:pos x="T2" y="T3"/>
                    </a:cxn>
                    <a:cxn ang="T12">
                      <a:pos x="T4" y="T5"/>
                    </a:cxn>
                    <a:cxn ang="T13">
                      <a:pos x="T6" y="T7"/>
                    </a:cxn>
                    <a:cxn ang="T14">
                      <a:pos x="T8" y="T9"/>
                    </a:cxn>
                  </a:cxnLst>
                  <a:rect l="T15" t="T16" r="T17" b="T18"/>
                  <a:pathLst>
                    <a:path w="385" h="145">
                      <a:moveTo>
                        <a:pt x="384" y="0"/>
                      </a:moveTo>
                      <a:lnTo>
                        <a:pt x="384" y="48"/>
                      </a:lnTo>
                      <a:lnTo>
                        <a:pt x="192" y="48"/>
                      </a:lnTo>
                      <a:lnTo>
                        <a:pt x="192" y="144"/>
                      </a:lnTo>
                      <a:lnTo>
                        <a:pt x="0" y="144"/>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sp>
          <p:nvSpPr>
            <p:cNvPr id="26675" name="Rectangle 30"/>
            <p:cNvSpPr>
              <a:spLocks noChangeArrowheads="1"/>
            </p:cNvSpPr>
            <p:nvPr/>
          </p:nvSpPr>
          <p:spPr bwMode="auto">
            <a:xfrm>
              <a:off x="633" y="1980"/>
              <a:ext cx="982" cy="210"/>
            </a:xfrm>
            <a:prstGeom prst="rect">
              <a:avLst/>
            </a:prstGeom>
            <a:noFill/>
            <a:ln w="12700">
              <a:noFill/>
              <a:miter lim="800000"/>
              <a:headEnd/>
              <a:tailEnd/>
            </a:ln>
          </p:spPr>
          <p:txBody>
            <a:bodyPr wrap="none" lIns="90488" tIns="44450" rIns="90488" bIns="44450">
              <a:spAutoFit/>
            </a:bodyPr>
            <a:lstStyle/>
            <a:p>
              <a:pPr algn="ctr" eaLnBrk="0" hangingPunct="0"/>
              <a:r>
                <a:rPr lang="en-US" sz="1600"/>
                <a:t>Sub-Processes</a:t>
              </a:r>
            </a:p>
          </p:txBody>
        </p:sp>
      </p:grpSp>
      <p:grpSp>
        <p:nvGrpSpPr>
          <p:cNvPr id="26631" name="Group 31"/>
          <p:cNvGrpSpPr>
            <a:grpSpLocks/>
          </p:cNvGrpSpPr>
          <p:nvPr/>
        </p:nvGrpSpPr>
        <p:grpSpPr bwMode="auto">
          <a:xfrm>
            <a:off x="723900" y="3248025"/>
            <a:ext cx="3744913" cy="1211262"/>
            <a:chOff x="803" y="2275"/>
            <a:chExt cx="2359" cy="763"/>
          </a:xfrm>
        </p:grpSpPr>
        <p:sp>
          <p:nvSpPr>
            <p:cNvPr id="26658" name="Freeform 32"/>
            <p:cNvSpPr>
              <a:spLocks/>
            </p:cNvSpPr>
            <p:nvPr/>
          </p:nvSpPr>
          <p:spPr bwMode="auto">
            <a:xfrm>
              <a:off x="2142" y="2275"/>
              <a:ext cx="1020" cy="397"/>
            </a:xfrm>
            <a:custGeom>
              <a:avLst/>
              <a:gdLst>
                <a:gd name="T0" fmla="*/ 30 w 1015"/>
                <a:gd name="T1" fmla="*/ 0 h 379"/>
                <a:gd name="T2" fmla="*/ 0 w 1015"/>
                <a:gd name="T3" fmla="*/ 396 h 379"/>
                <a:gd name="T4" fmla="*/ 1019 w 1015"/>
                <a:gd name="T5" fmla="*/ 396 h 379"/>
                <a:gd name="T6" fmla="*/ 181 w 1015"/>
                <a:gd name="T7" fmla="*/ 6 h 379"/>
                <a:gd name="T8" fmla="*/ 0 60000 65536"/>
                <a:gd name="T9" fmla="*/ 0 60000 65536"/>
                <a:gd name="T10" fmla="*/ 0 60000 65536"/>
                <a:gd name="T11" fmla="*/ 0 60000 65536"/>
                <a:gd name="T12" fmla="*/ 0 w 1015"/>
                <a:gd name="T13" fmla="*/ 0 h 379"/>
                <a:gd name="T14" fmla="*/ 1015 w 1015"/>
                <a:gd name="T15" fmla="*/ 379 h 379"/>
              </a:gdLst>
              <a:ahLst/>
              <a:cxnLst>
                <a:cxn ang="T8">
                  <a:pos x="T0" y="T1"/>
                </a:cxn>
                <a:cxn ang="T9">
                  <a:pos x="T2" y="T3"/>
                </a:cxn>
                <a:cxn ang="T10">
                  <a:pos x="T4" y="T5"/>
                </a:cxn>
                <a:cxn ang="T11">
                  <a:pos x="T6" y="T7"/>
                </a:cxn>
              </a:cxnLst>
              <a:rect l="T12" t="T13" r="T14" b="T15"/>
              <a:pathLst>
                <a:path w="1015" h="379">
                  <a:moveTo>
                    <a:pt x="30" y="0"/>
                  </a:moveTo>
                  <a:lnTo>
                    <a:pt x="0" y="378"/>
                  </a:lnTo>
                  <a:lnTo>
                    <a:pt x="1014" y="378"/>
                  </a:lnTo>
                  <a:lnTo>
                    <a:pt x="180" y="6"/>
                  </a:lnTo>
                </a:path>
              </a:pathLst>
            </a:custGeom>
            <a:solidFill>
              <a:srgbClr val="99CCFF"/>
            </a:solidFill>
            <a:ln w="12700" cap="rnd" cmpd="sng">
              <a:noFill/>
              <a:prstDash val="solid"/>
              <a:round/>
              <a:headEnd type="none" w="med" len="med"/>
              <a:tailEnd type="none" w="med" len="med"/>
            </a:ln>
          </p:spPr>
          <p:txBody>
            <a:bodyPr/>
            <a:lstStyle/>
            <a:p>
              <a:endParaRPr lang="en-US"/>
            </a:p>
          </p:txBody>
        </p:sp>
        <p:grpSp>
          <p:nvGrpSpPr>
            <p:cNvPr id="26659" name="Group 33"/>
            <p:cNvGrpSpPr>
              <a:grpSpLocks/>
            </p:cNvGrpSpPr>
            <p:nvPr/>
          </p:nvGrpSpPr>
          <p:grpSpPr bwMode="auto">
            <a:xfrm>
              <a:off x="2146" y="2669"/>
              <a:ext cx="1011" cy="369"/>
              <a:chOff x="1906" y="2308"/>
              <a:chExt cx="1006" cy="358"/>
            </a:xfrm>
          </p:grpSpPr>
          <p:sp>
            <p:nvSpPr>
              <p:cNvPr id="26661" name="Rectangle 34"/>
              <p:cNvSpPr>
                <a:spLocks noChangeArrowheads="1"/>
              </p:cNvSpPr>
              <p:nvPr/>
            </p:nvSpPr>
            <p:spPr bwMode="auto">
              <a:xfrm>
                <a:off x="1906" y="2308"/>
                <a:ext cx="1006" cy="358"/>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6662" name="Group 35"/>
              <p:cNvGrpSpPr>
                <a:grpSpLocks/>
              </p:cNvGrpSpPr>
              <p:nvPr/>
            </p:nvGrpSpPr>
            <p:grpSpPr bwMode="auto">
              <a:xfrm>
                <a:off x="1966" y="2356"/>
                <a:ext cx="904" cy="280"/>
                <a:chOff x="1966" y="2356"/>
                <a:chExt cx="904" cy="280"/>
              </a:xfrm>
            </p:grpSpPr>
            <p:sp>
              <p:nvSpPr>
                <p:cNvPr id="26663" name="Rectangle 36"/>
                <p:cNvSpPr>
                  <a:spLocks noChangeArrowheads="1"/>
                </p:cNvSpPr>
                <p:nvPr/>
              </p:nvSpPr>
              <p:spPr bwMode="auto">
                <a:xfrm>
                  <a:off x="1966" y="2452"/>
                  <a:ext cx="136" cy="88"/>
                </a:xfrm>
                <a:prstGeom prst="rect">
                  <a:avLst/>
                </a:prstGeom>
                <a:noFill/>
                <a:ln w="12700">
                  <a:solidFill>
                    <a:schemeClr val="tx1"/>
                  </a:solidFill>
                  <a:miter lim="800000"/>
                  <a:headEnd/>
                  <a:tailEnd/>
                </a:ln>
              </p:spPr>
              <p:txBody>
                <a:bodyPr wrap="none" anchor="ctr"/>
                <a:lstStyle/>
                <a:p>
                  <a:endParaRPr lang="en-US"/>
                </a:p>
              </p:txBody>
            </p:sp>
            <p:sp>
              <p:nvSpPr>
                <p:cNvPr id="26664" name="Rectangle 37"/>
                <p:cNvSpPr>
                  <a:spLocks noChangeArrowheads="1"/>
                </p:cNvSpPr>
                <p:nvPr/>
              </p:nvSpPr>
              <p:spPr bwMode="auto">
                <a:xfrm>
                  <a:off x="2254" y="2548"/>
                  <a:ext cx="136" cy="88"/>
                </a:xfrm>
                <a:prstGeom prst="rect">
                  <a:avLst/>
                </a:prstGeom>
                <a:noFill/>
                <a:ln w="12700">
                  <a:solidFill>
                    <a:schemeClr val="tx1"/>
                  </a:solidFill>
                  <a:miter lim="800000"/>
                  <a:headEnd/>
                  <a:tailEnd/>
                </a:ln>
              </p:spPr>
              <p:txBody>
                <a:bodyPr wrap="none" anchor="ctr"/>
                <a:lstStyle/>
                <a:p>
                  <a:endParaRPr lang="en-US"/>
                </a:p>
              </p:txBody>
            </p:sp>
            <p:sp>
              <p:nvSpPr>
                <p:cNvPr id="26665" name="Rectangle 38"/>
                <p:cNvSpPr>
                  <a:spLocks noChangeArrowheads="1"/>
                </p:cNvSpPr>
                <p:nvPr/>
              </p:nvSpPr>
              <p:spPr bwMode="auto">
                <a:xfrm>
                  <a:off x="2254" y="2356"/>
                  <a:ext cx="136" cy="88"/>
                </a:xfrm>
                <a:prstGeom prst="rect">
                  <a:avLst/>
                </a:prstGeom>
                <a:noFill/>
                <a:ln w="12700">
                  <a:solidFill>
                    <a:schemeClr val="tx1"/>
                  </a:solidFill>
                  <a:miter lim="800000"/>
                  <a:headEnd/>
                  <a:tailEnd/>
                </a:ln>
              </p:spPr>
              <p:txBody>
                <a:bodyPr wrap="none" anchor="ctr"/>
                <a:lstStyle/>
                <a:p>
                  <a:endParaRPr lang="en-US"/>
                </a:p>
              </p:txBody>
            </p:sp>
            <p:sp>
              <p:nvSpPr>
                <p:cNvPr id="26666" name="Rectangle 39"/>
                <p:cNvSpPr>
                  <a:spLocks noChangeArrowheads="1"/>
                </p:cNvSpPr>
                <p:nvPr/>
              </p:nvSpPr>
              <p:spPr bwMode="auto">
                <a:xfrm>
                  <a:off x="2494" y="2548"/>
                  <a:ext cx="136" cy="88"/>
                </a:xfrm>
                <a:prstGeom prst="rect">
                  <a:avLst/>
                </a:prstGeom>
                <a:noFill/>
                <a:ln w="12700">
                  <a:solidFill>
                    <a:schemeClr val="tx1"/>
                  </a:solidFill>
                  <a:miter lim="800000"/>
                  <a:headEnd/>
                  <a:tailEnd/>
                </a:ln>
              </p:spPr>
              <p:txBody>
                <a:bodyPr wrap="none" anchor="ctr"/>
                <a:lstStyle/>
                <a:p>
                  <a:endParaRPr lang="en-US"/>
                </a:p>
              </p:txBody>
            </p:sp>
            <p:sp>
              <p:nvSpPr>
                <p:cNvPr id="26667" name="Rectangle 40"/>
                <p:cNvSpPr>
                  <a:spLocks noChangeArrowheads="1"/>
                </p:cNvSpPr>
                <p:nvPr/>
              </p:nvSpPr>
              <p:spPr bwMode="auto">
                <a:xfrm>
                  <a:off x="2734" y="2356"/>
                  <a:ext cx="136" cy="88"/>
                </a:xfrm>
                <a:prstGeom prst="rect">
                  <a:avLst/>
                </a:prstGeom>
                <a:noFill/>
                <a:ln w="12700">
                  <a:solidFill>
                    <a:schemeClr val="tx1"/>
                  </a:solidFill>
                  <a:miter lim="800000"/>
                  <a:headEnd/>
                  <a:tailEnd/>
                </a:ln>
              </p:spPr>
              <p:txBody>
                <a:bodyPr wrap="none" anchor="ctr"/>
                <a:lstStyle/>
                <a:p>
                  <a:endParaRPr lang="en-US"/>
                </a:p>
              </p:txBody>
            </p:sp>
            <p:sp>
              <p:nvSpPr>
                <p:cNvPr id="26668" name="Freeform 41"/>
                <p:cNvSpPr>
                  <a:spLocks/>
                </p:cNvSpPr>
                <p:nvPr/>
              </p:nvSpPr>
              <p:spPr bwMode="auto">
                <a:xfrm>
                  <a:off x="2106" y="2496"/>
                  <a:ext cx="145" cy="97"/>
                </a:xfrm>
                <a:custGeom>
                  <a:avLst/>
                  <a:gdLst>
                    <a:gd name="T0" fmla="*/ 0 w 145"/>
                    <a:gd name="T1" fmla="*/ 0 h 97"/>
                    <a:gd name="T2" fmla="*/ 96 w 145"/>
                    <a:gd name="T3" fmla="*/ 0 h 97"/>
                    <a:gd name="T4" fmla="*/ 96 w 145"/>
                    <a:gd name="T5" fmla="*/ 96 h 97"/>
                    <a:gd name="T6" fmla="*/ 144 w 145"/>
                    <a:gd name="T7" fmla="*/ 96 h 97"/>
                    <a:gd name="T8" fmla="*/ 0 60000 65536"/>
                    <a:gd name="T9" fmla="*/ 0 60000 65536"/>
                    <a:gd name="T10" fmla="*/ 0 60000 65536"/>
                    <a:gd name="T11" fmla="*/ 0 60000 65536"/>
                    <a:gd name="T12" fmla="*/ 0 w 145"/>
                    <a:gd name="T13" fmla="*/ 0 h 97"/>
                    <a:gd name="T14" fmla="*/ 145 w 145"/>
                    <a:gd name="T15" fmla="*/ 97 h 97"/>
                  </a:gdLst>
                  <a:ahLst/>
                  <a:cxnLst>
                    <a:cxn ang="T8">
                      <a:pos x="T0" y="T1"/>
                    </a:cxn>
                    <a:cxn ang="T9">
                      <a:pos x="T2" y="T3"/>
                    </a:cxn>
                    <a:cxn ang="T10">
                      <a:pos x="T4" y="T5"/>
                    </a:cxn>
                    <a:cxn ang="T11">
                      <a:pos x="T6" y="T7"/>
                    </a:cxn>
                  </a:cxnLst>
                  <a:rect l="T12" t="T13" r="T14" b="T15"/>
                  <a:pathLst>
                    <a:path w="145" h="97">
                      <a:moveTo>
                        <a:pt x="0" y="0"/>
                      </a:moveTo>
                      <a:lnTo>
                        <a:pt x="96" y="0"/>
                      </a:lnTo>
                      <a:lnTo>
                        <a:pt x="96" y="96"/>
                      </a:lnTo>
                      <a:lnTo>
                        <a:pt x="144" y="96"/>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69" name="Freeform 42"/>
                <p:cNvSpPr>
                  <a:spLocks/>
                </p:cNvSpPr>
                <p:nvPr/>
              </p:nvSpPr>
              <p:spPr bwMode="auto">
                <a:xfrm>
                  <a:off x="2202" y="2400"/>
                  <a:ext cx="49" cy="97"/>
                </a:xfrm>
                <a:custGeom>
                  <a:avLst/>
                  <a:gdLst>
                    <a:gd name="T0" fmla="*/ 0 w 49"/>
                    <a:gd name="T1" fmla="*/ 96 h 97"/>
                    <a:gd name="T2" fmla="*/ 0 w 49"/>
                    <a:gd name="T3" fmla="*/ 0 h 97"/>
                    <a:gd name="T4" fmla="*/ 48 w 49"/>
                    <a:gd name="T5" fmla="*/ 0 h 97"/>
                    <a:gd name="T6" fmla="*/ 0 60000 65536"/>
                    <a:gd name="T7" fmla="*/ 0 60000 65536"/>
                    <a:gd name="T8" fmla="*/ 0 60000 65536"/>
                    <a:gd name="T9" fmla="*/ 0 w 49"/>
                    <a:gd name="T10" fmla="*/ 0 h 97"/>
                    <a:gd name="T11" fmla="*/ 49 w 49"/>
                    <a:gd name="T12" fmla="*/ 97 h 97"/>
                  </a:gdLst>
                  <a:ahLst/>
                  <a:cxnLst>
                    <a:cxn ang="T6">
                      <a:pos x="T0" y="T1"/>
                    </a:cxn>
                    <a:cxn ang="T7">
                      <a:pos x="T2" y="T3"/>
                    </a:cxn>
                    <a:cxn ang="T8">
                      <a:pos x="T4" y="T5"/>
                    </a:cxn>
                  </a:cxnLst>
                  <a:rect l="T9" t="T10" r="T11" b="T12"/>
                  <a:pathLst>
                    <a:path w="49" h="97">
                      <a:moveTo>
                        <a:pt x="0" y="96"/>
                      </a:moveTo>
                      <a:lnTo>
                        <a:pt x="0" y="0"/>
                      </a:lnTo>
                      <a:lnTo>
                        <a:pt x="48"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70" name="Line 43"/>
                <p:cNvSpPr>
                  <a:spLocks noChangeShapeType="1"/>
                </p:cNvSpPr>
                <p:nvPr/>
              </p:nvSpPr>
              <p:spPr bwMode="auto">
                <a:xfrm>
                  <a:off x="2394" y="2592"/>
                  <a:ext cx="96" cy="0"/>
                </a:xfrm>
                <a:prstGeom prst="line">
                  <a:avLst/>
                </a:prstGeom>
                <a:noFill/>
                <a:ln w="12700">
                  <a:solidFill>
                    <a:schemeClr val="tx1"/>
                  </a:solidFill>
                  <a:round/>
                  <a:headEnd/>
                  <a:tailEnd/>
                </a:ln>
              </p:spPr>
              <p:txBody>
                <a:bodyPr/>
                <a:lstStyle/>
                <a:p>
                  <a:endParaRPr lang="en-US"/>
                </a:p>
              </p:txBody>
            </p:sp>
            <p:sp>
              <p:nvSpPr>
                <p:cNvPr id="26671" name="Freeform 44"/>
                <p:cNvSpPr>
                  <a:spLocks/>
                </p:cNvSpPr>
                <p:nvPr/>
              </p:nvSpPr>
              <p:spPr bwMode="auto">
                <a:xfrm>
                  <a:off x="2634" y="2448"/>
                  <a:ext cx="145" cy="145"/>
                </a:xfrm>
                <a:custGeom>
                  <a:avLst/>
                  <a:gdLst>
                    <a:gd name="T0" fmla="*/ 0 w 145"/>
                    <a:gd name="T1" fmla="*/ 144 h 145"/>
                    <a:gd name="T2" fmla="*/ 144 w 145"/>
                    <a:gd name="T3" fmla="*/ 144 h 145"/>
                    <a:gd name="T4" fmla="*/ 144 w 145"/>
                    <a:gd name="T5" fmla="*/ 0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0" y="144"/>
                      </a:moveTo>
                      <a:lnTo>
                        <a:pt x="144" y="144"/>
                      </a:lnTo>
                      <a:lnTo>
                        <a:pt x="144"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72" name="Freeform 45"/>
                <p:cNvSpPr>
                  <a:spLocks/>
                </p:cNvSpPr>
                <p:nvPr/>
              </p:nvSpPr>
              <p:spPr bwMode="auto">
                <a:xfrm>
                  <a:off x="2346" y="2400"/>
                  <a:ext cx="385" cy="145"/>
                </a:xfrm>
                <a:custGeom>
                  <a:avLst/>
                  <a:gdLst>
                    <a:gd name="T0" fmla="*/ 0 w 385"/>
                    <a:gd name="T1" fmla="*/ 144 h 145"/>
                    <a:gd name="T2" fmla="*/ 0 w 385"/>
                    <a:gd name="T3" fmla="*/ 96 h 145"/>
                    <a:gd name="T4" fmla="*/ 192 w 385"/>
                    <a:gd name="T5" fmla="*/ 96 h 145"/>
                    <a:gd name="T6" fmla="*/ 192 w 385"/>
                    <a:gd name="T7" fmla="*/ 0 h 145"/>
                    <a:gd name="T8" fmla="*/ 384 w 385"/>
                    <a:gd name="T9" fmla="*/ 0 h 145"/>
                    <a:gd name="T10" fmla="*/ 0 60000 65536"/>
                    <a:gd name="T11" fmla="*/ 0 60000 65536"/>
                    <a:gd name="T12" fmla="*/ 0 60000 65536"/>
                    <a:gd name="T13" fmla="*/ 0 60000 65536"/>
                    <a:gd name="T14" fmla="*/ 0 60000 65536"/>
                    <a:gd name="T15" fmla="*/ 0 w 385"/>
                    <a:gd name="T16" fmla="*/ 0 h 145"/>
                    <a:gd name="T17" fmla="*/ 385 w 385"/>
                    <a:gd name="T18" fmla="*/ 145 h 145"/>
                  </a:gdLst>
                  <a:ahLst/>
                  <a:cxnLst>
                    <a:cxn ang="T10">
                      <a:pos x="T0" y="T1"/>
                    </a:cxn>
                    <a:cxn ang="T11">
                      <a:pos x="T2" y="T3"/>
                    </a:cxn>
                    <a:cxn ang="T12">
                      <a:pos x="T4" y="T5"/>
                    </a:cxn>
                    <a:cxn ang="T13">
                      <a:pos x="T6" y="T7"/>
                    </a:cxn>
                    <a:cxn ang="T14">
                      <a:pos x="T8" y="T9"/>
                    </a:cxn>
                  </a:cxnLst>
                  <a:rect l="T15" t="T16" r="T17" b="T18"/>
                  <a:pathLst>
                    <a:path w="385" h="145">
                      <a:moveTo>
                        <a:pt x="0" y="144"/>
                      </a:moveTo>
                      <a:lnTo>
                        <a:pt x="0" y="96"/>
                      </a:lnTo>
                      <a:lnTo>
                        <a:pt x="192" y="96"/>
                      </a:lnTo>
                      <a:lnTo>
                        <a:pt x="192" y="0"/>
                      </a:lnTo>
                      <a:lnTo>
                        <a:pt x="384" y="0"/>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sp>
          <p:nvSpPr>
            <p:cNvPr id="26660" name="Rectangle 46"/>
            <p:cNvSpPr>
              <a:spLocks noChangeArrowheads="1"/>
            </p:cNvSpPr>
            <p:nvPr/>
          </p:nvSpPr>
          <p:spPr bwMode="auto">
            <a:xfrm>
              <a:off x="803" y="2661"/>
              <a:ext cx="619" cy="210"/>
            </a:xfrm>
            <a:prstGeom prst="rect">
              <a:avLst/>
            </a:prstGeom>
            <a:noFill/>
            <a:ln w="12700">
              <a:noFill/>
              <a:miter lim="800000"/>
              <a:headEnd/>
              <a:tailEnd/>
            </a:ln>
          </p:spPr>
          <p:txBody>
            <a:bodyPr wrap="none" lIns="90488" tIns="44450" rIns="90488" bIns="44450">
              <a:spAutoFit/>
            </a:bodyPr>
            <a:lstStyle/>
            <a:p>
              <a:pPr algn="ctr" eaLnBrk="0" hangingPunct="0"/>
              <a:r>
                <a:rPr lang="en-US" sz="1600"/>
                <a:t>Activities</a:t>
              </a:r>
            </a:p>
          </p:txBody>
        </p:sp>
      </p:grpSp>
      <p:grpSp>
        <p:nvGrpSpPr>
          <p:cNvPr id="26632" name="Group 47"/>
          <p:cNvGrpSpPr>
            <a:grpSpLocks/>
          </p:cNvGrpSpPr>
          <p:nvPr/>
        </p:nvGrpSpPr>
        <p:grpSpPr bwMode="auto">
          <a:xfrm>
            <a:off x="854075" y="4418012"/>
            <a:ext cx="2801938" cy="1516063"/>
            <a:chOff x="885" y="3012"/>
            <a:chExt cx="1765" cy="955"/>
          </a:xfrm>
        </p:grpSpPr>
        <p:grpSp>
          <p:nvGrpSpPr>
            <p:cNvPr id="26643" name="Group 48"/>
            <p:cNvGrpSpPr>
              <a:grpSpLocks/>
            </p:cNvGrpSpPr>
            <p:nvPr/>
          </p:nvGrpSpPr>
          <p:grpSpPr bwMode="auto">
            <a:xfrm>
              <a:off x="1622" y="3598"/>
              <a:ext cx="1011" cy="369"/>
              <a:chOff x="1384" y="3208"/>
              <a:chExt cx="1006" cy="358"/>
            </a:xfrm>
          </p:grpSpPr>
          <p:sp>
            <p:nvSpPr>
              <p:cNvPr id="26646" name="Rectangle 49"/>
              <p:cNvSpPr>
                <a:spLocks noChangeArrowheads="1"/>
              </p:cNvSpPr>
              <p:nvPr/>
            </p:nvSpPr>
            <p:spPr bwMode="auto">
              <a:xfrm>
                <a:off x="1384" y="3208"/>
                <a:ext cx="1006" cy="358"/>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6647" name="Group 50"/>
              <p:cNvGrpSpPr>
                <a:grpSpLocks/>
              </p:cNvGrpSpPr>
              <p:nvPr/>
            </p:nvGrpSpPr>
            <p:grpSpPr bwMode="auto">
              <a:xfrm>
                <a:off x="1432" y="3250"/>
                <a:ext cx="904" cy="280"/>
                <a:chOff x="1432" y="3250"/>
                <a:chExt cx="904" cy="280"/>
              </a:xfrm>
            </p:grpSpPr>
            <p:sp>
              <p:nvSpPr>
                <p:cNvPr id="26648" name="Rectangle 51"/>
                <p:cNvSpPr>
                  <a:spLocks noChangeArrowheads="1"/>
                </p:cNvSpPr>
                <p:nvPr/>
              </p:nvSpPr>
              <p:spPr bwMode="auto">
                <a:xfrm>
                  <a:off x="2200" y="3346"/>
                  <a:ext cx="136" cy="88"/>
                </a:xfrm>
                <a:prstGeom prst="rect">
                  <a:avLst/>
                </a:prstGeom>
                <a:noFill/>
                <a:ln w="12700">
                  <a:solidFill>
                    <a:schemeClr val="tx1"/>
                  </a:solidFill>
                  <a:miter lim="800000"/>
                  <a:headEnd/>
                  <a:tailEnd/>
                </a:ln>
              </p:spPr>
              <p:txBody>
                <a:bodyPr wrap="none" anchor="ctr"/>
                <a:lstStyle/>
                <a:p>
                  <a:endParaRPr lang="en-US"/>
                </a:p>
              </p:txBody>
            </p:sp>
            <p:sp>
              <p:nvSpPr>
                <p:cNvPr id="26649" name="Rectangle 52"/>
                <p:cNvSpPr>
                  <a:spLocks noChangeArrowheads="1"/>
                </p:cNvSpPr>
                <p:nvPr/>
              </p:nvSpPr>
              <p:spPr bwMode="auto">
                <a:xfrm>
                  <a:off x="1912" y="3442"/>
                  <a:ext cx="136" cy="88"/>
                </a:xfrm>
                <a:prstGeom prst="rect">
                  <a:avLst/>
                </a:prstGeom>
                <a:noFill/>
                <a:ln w="12700">
                  <a:solidFill>
                    <a:schemeClr val="tx1"/>
                  </a:solidFill>
                  <a:miter lim="800000"/>
                  <a:headEnd/>
                  <a:tailEnd/>
                </a:ln>
              </p:spPr>
              <p:txBody>
                <a:bodyPr wrap="none" anchor="ctr"/>
                <a:lstStyle/>
                <a:p>
                  <a:endParaRPr lang="en-US"/>
                </a:p>
              </p:txBody>
            </p:sp>
            <p:sp>
              <p:nvSpPr>
                <p:cNvPr id="26650" name="Rectangle 53"/>
                <p:cNvSpPr>
                  <a:spLocks noChangeArrowheads="1"/>
                </p:cNvSpPr>
                <p:nvPr/>
              </p:nvSpPr>
              <p:spPr bwMode="auto">
                <a:xfrm>
                  <a:off x="1912" y="3250"/>
                  <a:ext cx="136" cy="88"/>
                </a:xfrm>
                <a:prstGeom prst="rect">
                  <a:avLst/>
                </a:prstGeom>
                <a:noFill/>
                <a:ln w="12700">
                  <a:solidFill>
                    <a:schemeClr val="tx1"/>
                  </a:solidFill>
                  <a:miter lim="800000"/>
                  <a:headEnd/>
                  <a:tailEnd/>
                </a:ln>
              </p:spPr>
              <p:txBody>
                <a:bodyPr wrap="none" anchor="ctr"/>
                <a:lstStyle/>
                <a:p>
                  <a:endParaRPr lang="en-US"/>
                </a:p>
              </p:txBody>
            </p:sp>
            <p:sp>
              <p:nvSpPr>
                <p:cNvPr id="26651" name="Rectangle 54"/>
                <p:cNvSpPr>
                  <a:spLocks noChangeArrowheads="1"/>
                </p:cNvSpPr>
                <p:nvPr/>
              </p:nvSpPr>
              <p:spPr bwMode="auto">
                <a:xfrm>
                  <a:off x="1672" y="3442"/>
                  <a:ext cx="136" cy="88"/>
                </a:xfrm>
                <a:prstGeom prst="rect">
                  <a:avLst/>
                </a:prstGeom>
                <a:noFill/>
                <a:ln w="12700">
                  <a:solidFill>
                    <a:schemeClr val="tx1"/>
                  </a:solidFill>
                  <a:miter lim="800000"/>
                  <a:headEnd/>
                  <a:tailEnd/>
                </a:ln>
              </p:spPr>
              <p:txBody>
                <a:bodyPr wrap="none" anchor="ctr"/>
                <a:lstStyle/>
                <a:p>
                  <a:endParaRPr lang="en-US"/>
                </a:p>
              </p:txBody>
            </p:sp>
            <p:sp>
              <p:nvSpPr>
                <p:cNvPr id="26652" name="Rectangle 55"/>
                <p:cNvSpPr>
                  <a:spLocks noChangeArrowheads="1"/>
                </p:cNvSpPr>
                <p:nvPr/>
              </p:nvSpPr>
              <p:spPr bwMode="auto">
                <a:xfrm>
                  <a:off x="1432" y="3250"/>
                  <a:ext cx="136" cy="88"/>
                </a:xfrm>
                <a:prstGeom prst="rect">
                  <a:avLst/>
                </a:prstGeom>
                <a:noFill/>
                <a:ln w="12700">
                  <a:solidFill>
                    <a:schemeClr val="tx1"/>
                  </a:solidFill>
                  <a:miter lim="800000"/>
                  <a:headEnd/>
                  <a:tailEnd/>
                </a:ln>
              </p:spPr>
              <p:txBody>
                <a:bodyPr wrap="none" anchor="ctr"/>
                <a:lstStyle/>
                <a:p>
                  <a:endParaRPr lang="en-US"/>
                </a:p>
              </p:txBody>
            </p:sp>
            <p:sp>
              <p:nvSpPr>
                <p:cNvPr id="26653" name="Freeform 56"/>
                <p:cNvSpPr>
                  <a:spLocks/>
                </p:cNvSpPr>
                <p:nvPr/>
              </p:nvSpPr>
              <p:spPr bwMode="auto">
                <a:xfrm>
                  <a:off x="2052" y="3390"/>
                  <a:ext cx="145" cy="97"/>
                </a:xfrm>
                <a:custGeom>
                  <a:avLst/>
                  <a:gdLst>
                    <a:gd name="T0" fmla="*/ 144 w 145"/>
                    <a:gd name="T1" fmla="*/ 0 h 97"/>
                    <a:gd name="T2" fmla="*/ 48 w 145"/>
                    <a:gd name="T3" fmla="*/ 0 h 97"/>
                    <a:gd name="T4" fmla="*/ 48 w 145"/>
                    <a:gd name="T5" fmla="*/ 96 h 97"/>
                    <a:gd name="T6" fmla="*/ 0 w 145"/>
                    <a:gd name="T7" fmla="*/ 96 h 97"/>
                    <a:gd name="T8" fmla="*/ 0 60000 65536"/>
                    <a:gd name="T9" fmla="*/ 0 60000 65536"/>
                    <a:gd name="T10" fmla="*/ 0 60000 65536"/>
                    <a:gd name="T11" fmla="*/ 0 60000 65536"/>
                    <a:gd name="T12" fmla="*/ 0 w 145"/>
                    <a:gd name="T13" fmla="*/ 0 h 97"/>
                    <a:gd name="T14" fmla="*/ 145 w 145"/>
                    <a:gd name="T15" fmla="*/ 97 h 97"/>
                  </a:gdLst>
                  <a:ahLst/>
                  <a:cxnLst>
                    <a:cxn ang="T8">
                      <a:pos x="T0" y="T1"/>
                    </a:cxn>
                    <a:cxn ang="T9">
                      <a:pos x="T2" y="T3"/>
                    </a:cxn>
                    <a:cxn ang="T10">
                      <a:pos x="T4" y="T5"/>
                    </a:cxn>
                    <a:cxn ang="T11">
                      <a:pos x="T6" y="T7"/>
                    </a:cxn>
                  </a:cxnLst>
                  <a:rect l="T12" t="T13" r="T14" b="T15"/>
                  <a:pathLst>
                    <a:path w="145" h="97">
                      <a:moveTo>
                        <a:pt x="144" y="0"/>
                      </a:moveTo>
                      <a:lnTo>
                        <a:pt x="48" y="0"/>
                      </a:lnTo>
                      <a:lnTo>
                        <a:pt x="48" y="96"/>
                      </a:lnTo>
                      <a:lnTo>
                        <a:pt x="0" y="96"/>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54" name="Freeform 57"/>
                <p:cNvSpPr>
                  <a:spLocks/>
                </p:cNvSpPr>
                <p:nvPr/>
              </p:nvSpPr>
              <p:spPr bwMode="auto">
                <a:xfrm>
                  <a:off x="2052" y="3294"/>
                  <a:ext cx="49" cy="97"/>
                </a:xfrm>
                <a:custGeom>
                  <a:avLst/>
                  <a:gdLst>
                    <a:gd name="T0" fmla="*/ 48 w 49"/>
                    <a:gd name="T1" fmla="*/ 96 h 97"/>
                    <a:gd name="T2" fmla="*/ 48 w 49"/>
                    <a:gd name="T3" fmla="*/ 0 h 97"/>
                    <a:gd name="T4" fmla="*/ 0 w 49"/>
                    <a:gd name="T5" fmla="*/ 0 h 97"/>
                    <a:gd name="T6" fmla="*/ 0 60000 65536"/>
                    <a:gd name="T7" fmla="*/ 0 60000 65536"/>
                    <a:gd name="T8" fmla="*/ 0 60000 65536"/>
                    <a:gd name="T9" fmla="*/ 0 w 49"/>
                    <a:gd name="T10" fmla="*/ 0 h 97"/>
                    <a:gd name="T11" fmla="*/ 49 w 49"/>
                    <a:gd name="T12" fmla="*/ 97 h 97"/>
                  </a:gdLst>
                  <a:ahLst/>
                  <a:cxnLst>
                    <a:cxn ang="T6">
                      <a:pos x="T0" y="T1"/>
                    </a:cxn>
                    <a:cxn ang="T7">
                      <a:pos x="T2" y="T3"/>
                    </a:cxn>
                    <a:cxn ang="T8">
                      <a:pos x="T4" y="T5"/>
                    </a:cxn>
                  </a:cxnLst>
                  <a:rect l="T9" t="T10" r="T11" b="T12"/>
                  <a:pathLst>
                    <a:path w="49" h="97">
                      <a:moveTo>
                        <a:pt x="48" y="96"/>
                      </a:moveTo>
                      <a:lnTo>
                        <a:pt x="48" y="0"/>
                      </a:lnTo>
                      <a:lnTo>
                        <a:pt x="0"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55" name="Line 58"/>
                <p:cNvSpPr>
                  <a:spLocks noChangeShapeType="1"/>
                </p:cNvSpPr>
                <p:nvPr/>
              </p:nvSpPr>
              <p:spPr bwMode="auto">
                <a:xfrm flipH="1">
                  <a:off x="1812" y="3486"/>
                  <a:ext cx="96" cy="0"/>
                </a:xfrm>
                <a:prstGeom prst="line">
                  <a:avLst/>
                </a:prstGeom>
                <a:noFill/>
                <a:ln w="12700">
                  <a:solidFill>
                    <a:schemeClr val="tx1"/>
                  </a:solidFill>
                  <a:round/>
                  <a:headEnd/>
                  <a:tailEnd/>
                </a:ln>
              </p:spPr>
              <p:txBody>
                <a:bodyPr/>
                <a:lstStyle/>
                <a:p>
                  <a:endParaRPr lang="en-US"/>
                </a:p>
              </p:txBody>
            </p:sp>
            <p:sp>
              <p:nvSpPr>
                <p:cNvPr id="26656" name="Freeform 59"/>
                <p:cNvSpPr>
                  <a:spLocks/>
                </p:cNvSpPr>
                <p:nvPr/>
              </p:nvSpPr>
              <p:spPr bwMode="auto">
                <a:xfrm>
                  <a:off x="1524" y="3342"/>
                  <a:ext cx="145" cy="145"/>
                </a:xfrm>
                <a:custGeom>
                  <a:avLst/>
                  <a:gdLst>
                    <a:gd name="T0" fmla="*/ 144 w 145"/>
                    <a:gd name="T1" fmla="*/ 144 h 145"/>
                    <a:gd name="T2" fmla="*/ 0 w 145"/>
                    <a:gd name="T3" fmla="*/ 144 h 145"/>
                    <a:gd name="T4" fmla="*/ 0 w 145"/>
                    <a:gd name="T5" fmla="*/ 0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144" y="144"/>
                      </a:moveTo>
                      <a:lnTo>
                        <a:pt x="0" y="144"/>
                      </a:lnTo>
                      <a:lnTo>
                        <a:pt x="0"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26657" name="Freeform 60"/>
                <p:cNvSpPr>
                  <a:spLocks/>
                </p:cNvSpPr>
                <p:nvPr/>
              </p:nvSpPr>
              <p:spPr bwMode="auto">
                <a:xfrm>
                  <a:off x="1572" y="3294"/>
                  <a:ext cx="385" cy="145"/>
                </a:xfrm>
                <a:custGeom>
                  <a:avLst/>
                  <a:gdLst>
                    <a:gd name="T0" fmla="*/ 384 w 385"/>
                    <a:gd name="T1" fmla="*/ 144 h 145"/>
                    <a:gd name="T2" fmla="*/ 384 w 385"/>
                    <a:gd name="T3" fmla="*/ 96 h 145"/>
                    <a:gd name="T4" fmla="*/ 192 w 385"/>
                    <a:gd name="T5" fmla="*/ 96 h 145"/>
                    <a:gd name="T6" fmla="*/ 192 w 385"/>
                    <a:gd name="T7" fmla="*/ 0 h 145"/>
                    <a:gd name="T8" fmla="*/ 0 w 385"/>
                    <a:gd name="T9" fmla="*/ 0 h 145"/>
                    <a:gd name="T10" fmla="*/ 0 60000 65536"/>
                    <a:gd name="T11" fmla="*/ 0 60000 65536"/>
                    <a:gd name="T12" fmla="*/ 0 60000 65536"/>
                    <a:gd name="T13" fmla="*/ 0 60000 65536"/>
                    <a:gd name="T14" fmla="*/ 0 60000 65536"/>
                    <a:gd name="T15" fmla="*/ 0 w 385"/>
                    <a:gd name="T16" fmla="*/ 0 h 145"/>
                    <a:gd name="T17" fmla="*/ 385 w 385"/>
                    <a:gd name="T18" fmla="*/ 145 h 145"/>
                  </a:gdLst>
                  <a:ahLst/>
                  <a:cxnLst>
                    <a:cxn ang="T10">
                      <a:pos x="T0" y="T1"/>
                    </a:cxn>
                    <a:cxn ang="T11">
                      <a:pos x="T2" y="T3"/>
                    </a:cxn>
                    <a:cxn ang="T12">
                      <a:pos x="T4" y="T5"/>
                    </a:cxn>
                    <a:cxn ang="T13">
                      <a:pos x="T6" y="T7"/>
                    </a:cxn>
                    <a:cxn ang="T14">
                      <a:pos x="T8" y="T9"/>
                    </a:cxn>
                  </a:cxnLst>
                  <a:rect l="T15" t="T16" r="T17" b="T18"/>
                  <a:pathLst>
                    <a:path w="385" h="145">
                      <a:moveTo>
                        <a:pt x="384" y="144"/>
                      </a:moveTo>
                      <a:lnTo>
                        <a:pt x="384" y="96"/>
                      </a:lnTo>
                      <a:lnTo>
                        <a:pt x="192" y="96"/>
                      </a:lnTo>
                      <a:lnTo>
                        <a:pt x="192" y="0"/>
                      </a:lnTo>
                      <a:lnTo>
                        <a:pt x="0" y="0"/>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sp>
          <p:nvSpPr>
            <p:cNvPr id="26644" name="Freeform 61"/>
            <p:cNvSpPr>
              <a:spLocks/>
            </p:cNvSpPr>
            <p:nvPr/>
          </p:nvSpPr>
          <p:spPr bwMode="auto">
            <a:xfrm>
              <a:off x="1618" y="3012"/>
              <a:ext cx="1032" cy="588"/>
            </a:xfrm>
            <a:custGeom>
              <a:avLst/>
              <a:gdLst>
                <a:gd name="T0" fmla="*/ 880 w 1027"/>
                <a:gd name="T1" fmla="*/ 0 h 553"/>
                <a:gd name="T2" fmla="*/ 0 w 1027"/>
                <a:gd name="T3" fmla="*/ 587 h 553"/>
                <a:gd name="T4" fmla="*/ 1025 w 1027"/>
                <a:gd name="T5" fmla="*/ 587 h 553"/>
                <a:gd name="T6" fmla="*/ 1031 w 1027"/>
                <a:gd name="T7" fmla="*/ 6 h 553"/>
                <a:gd name="T8" fmla="*/ 0 60000 65536"/>
                <a:gd name="T9" fmla="*/ 0 60000 65536"/>
                <a:gd name="T10" fmla="*/ 0 60000 65536"/>
                <a:gd name="T11" fmla="*/ 0 60000 65536"/>
                <a:gd name="T12" fmla="*/ 0 w 1027"/>
                <a:gd name="T13" fmla="*/ 0 h 553"/>
                <a:gd name="T14" fmla="*/ 1027 w 1027"/>
                <a:gd name="T15" fmla="*/ 553 h 553"/>
              </a:gdLst>
              <a:ahLst/>
              <a:cxnLst>
                <a:cxn ang="T8">
                  <a:pos x="T0" y="T1"/>
                </a:cxn>
                <a:cxn ang="T9">
                  <a:pos x="T2" y="T3"/>
                </a:cxn>
                <a:cxn ang="T10">
                  <a:pos x="T4" y="T5"/>
                </a:cxn>
                <a:cxn ang="T11">
                  <a:pos x="T6" y="T7"/>
                </a:cxn>
              </a:cxnLst>
              <a:rect l="T12" t="T13" r="T14" b="T15"/>
              <a:pathLst>
                <a:path w="1027" h="553">
                  <a:moveTo>
                    <a:pt x="876" y="0"/>
                  </a:moveTo>
                  <a:lnTo>
                    <a:pt x="0" y="552"/>
                  </a:lnTo>
                  <a:lnTo>
                    <a:pt x="1020" y="552"/>
                  </a:lnTo>
                  <a:lnTo>
                    <a:pt x="1026" y="6"/>
                  </a:lnTo>
                </a:path>
              </a:pathLst>
            </a:custGeom>
            <a:solidFill>
              <a:srgbClr val="99CCFF"/>
            </a:solidFill>
            <a:ln w="12700" cap="rnd" cmpd="sng">
              <a:noFill/>
              <a:prstDash val="solid"/>
              <a:round/>
              <a:headEnd type="none" w="med" len="med"/>
              <a:tailEnd type="none" w="med" len="med"/>
            </a:ln>
          </p:spPr>
          <p:txBody>
            <a:bodyPr/>
            <a:lstStyle/>
            <a:p>
              <a:endParaRPr lang="en-US"/>
            </a:p>
          </p:txBody>
        </p:sp>
        <p:sp>
          <p:nvSpPr>
            <p:cNvPr id="26645" name="Rectangle 62"/>
            <p:cNvSpPr>
              <a:spLocks noChangeArrowheads="1"/>
            </p:cNvSpPr>
            <p:nvPr/>
          </p:nvSpPr>
          <p:spPr bwMode="auto">
            <a:xfrm>
              <a:off x="885" y="3577"/>
              <a:ext cx="455" cy="210"/>
            </a:xfrm>
            <a:prstGeom prst="rect">
              <a:avLst/>
            </a:prstGeom>
            <a:noFill/>
            <a:ln w="12700">
              <a:noFill/>
              <a:miter lim="800000"/>
              <a:headEnd/>
              <a:tailEnd/>
            </a:ln>
          </p:spPr>
          <p:txBody>
            <a:bodyPr wrap="none" lIns="90488" tIns="44450" rIns="90488" bIns="44450">
              <a:spAutoFit/>
            </a:bodyPr>
            <a:lstStyle/>
            <a:p>
              <a:pPr algn="ctr" eaLnBrk="0" hangingPunct="0"/>
              <a:r>
                <a:rPr lang="en-US" sz="1600"/>
                <a:t>Tasks</a:t>
              </a:r>
            </a:p>
          </p:txBody>
        </p:sp>
      </p:grpSp>
      <p:grpSp>
        <p:nvGrpSpPr>
          <p:cNvPr id="26633" name="Group 63"/>
          <p:cNvGrpSpPr>
            <a:grpSpLocks/>
          </p:cNvGrpSpPr>
          <p:nvPr/>
        </p:nvGrpSpPr>
        <p:grpSpPr bwMode="auto">
          <a:xfrm>
            <a:off x="4562475" y="1703389"/>
            <a:ext cx="1663700" cy="2216150"/>
            <a:chOff x="3221" y="1073"/>
            <a:chExt cx="1048" cy="1396"/>
          </a:xfrm>
        </p:grpSpPr>
        <p:sp>
          <p:nvSpPr>
            <p:cNvPr id="26641" name="Rectangle 64"/>
            <p:cNvSpPr>
              <a:spLocks noChangeArrowheads="1"/>
            </p:cNvSpPr>
            <p:nvPr/>
          </p:nvSpPr>
          <p:spPr bwMode="auto">
            <a:xfrm>
              <a:off x="3333" y="1073"/>
              <a:ext cx="936" cy="1396"/>
            </a:xfrm>
            <a:prstGeom prst="rect">
              <a:avLst/>
            </a:prstGeom>
            <a:noFill/>
            <a:ln w="12700">
              <a:noFill/>
              <a:miter lim="800000"/>
              <a:headEnd/>
              <a:tailEnd/>
            </a:ln>
          </p:spPr>
          <p:txBody>
            <a:bodyPr lIns="90488" tIns="44450" rIns="90488" bIns="44450">
              <a:spAutoFit/>
            </a:bodyPr>
            <a:lstStyle/>
            <a:p>
              <a:pPr marL="115888" indent="-115888" eaLnBrk="0" hangingPunct="0">
                <a:buSzPct val="100000"/>
                <a:buFontTx/>
                <a:buChar char="•"/>
              </a:pPr>
              <a:r>
                <a:rPr lang="en-US" sz="1400" dirty="0"/>
                <a:t>Confirm Strategy with Executive Users</a:t>
              </a:r>
            </a:p>
            <a:p>
              <a:pPr marL="115888" indent="-115888" eaLnBrk="0" hangingPunct="0">
                <a:buSzPct val="100000"/>
                <a:buFontTx/>
                <a:buChar char="•"/>
              </a:pPr>
              <a:r>
                <a:rPr lang="en-US" sz="1400" dirty="0"/>
                <a:t>Define Project Scope</a:t>
              </a:r>
            </a:p>
            <a:p>
              <a:pPr marL="115888" indent="-115888" eaLnBrk="0" hangingPunct="0">
                <a:buSzPct val="100000"/>
                <a:buFontTx/>
                <a:buChar char="•"/>
              </a:pPr>
              <a:r>
                <a:rPr lang="en-US" sz="1400" dirty="0"/>
                <a:t>Define Organization</a:t>
              </a:r>
            </a:p>
            <a:p>
              <a:pPr marL="115888" indent="-115888" eaLnBrk="0" hangingPunct="0">
                <a:buSzPct val="100000"/>
                <a:buFontTx/>
                <a:buChar char="•"/>
              </a:pPr>
              <a:r>
                <a:rPr lang="en-US" sz="1400" dirty="0"/>
                <a:t>Build Business Case</a:t>
              </a:r>
            </a:p>
          </p:txBody>
        </p:sp>
        <p:sp>
          <p:nvSpPr>
            <p:cNvPr id="26642" name="Freeform 65"/>
            <p:cNvSpPr>
              <a:spLocks/>
            </p:cNvSpPr>
            <p:nvPr/>
          </p:nvSpPr>
          <p:spPr bwMode="auto">
            <a:xfrm>
              <a:off x="3221" y="1075"/>
              <a:ext cx="120" cy="1364"/>
            </a:xfrm>
            <a:custGeom>
              <a:avLst/>
              <a:gdLst>
                <a:gd name="T0" fmla="*/ 0 w 118"/>
                <a:gd name="T1" fmla="*/ 0 h 1207"/>
                <a:gd name="T2" fmla="*/ 119 w 118"/>
                <a:gd name="T3" fmla="*/ 0 h 1207"/>
                <a:gd name="T4" fmla="*/ 119 w 118"/>
                <a:gd name="T5" fmla="*/ 1363 h 1207"/>
                <a:gd name="T6" fmla="*/ 18 w 118"/>
                <a:gd name="T7" fmla="*/ 1363 h 1207"/>
                <a:gd name="T8" fmla="*/ 0 60000 65536"/>
                <a:gd name="T9" fmla="*/ 0 60000 65536"/>
                <a:gd name="T10" fmla="*/ 0 60000 65536"/>
                <a:gd name="T11" fmla="*/ 0 60000 65536"/>
                <a:gd name="T12" fmla="*/ 0 w 118"/>
                <a:gd name="T13" fmla="*/ 0 h 1207"/>
                <a:gd name="T14" fmla="*/ 118 w 118"/>
                <a:gd name="T15" fmla="*/ 1207 h 1207"/>
              </a:gdLst>
              <a:ahLst/>
              <a:cxnLst>
                <a:cxn ang="T8">
                  <a:pos x="T0" y="T1"/>
                </a:cxn>
                <a:cxn ang="T9">
                  <a:pos x="T2" y="T3"/>
                </a:cxn>
                <a:cxn ang="T10">
                  <a:pos x="T4" y="T5"/>
                </a:cxn>
                <a:cxn ang="T11">
                  <a:pos x="T6" y="T7"/>
                </a:cxn>
              </a:cxnLst>
              <a:rect l="T12" t="T13" r="T14" b="T15"/>
              <a:pathLst>
                <a:path w="118" h="1207">
                  <a:moveTo>
                    <a:pt x="0" y="0"/>
                  </a:moveTo>
                  <a:lnTo>
                    <a:pt x="117" y="0"/>
                  </a:lnTo>
                  <a:lnTo>
                    <a:pt x="117" y="1206"/>
                  </a:lnTo>
                  <a:lnTo>
                    <a:pt x="18" y="1206"/>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nvGrpSpPr>
          <p:cNvPr id="26634" name="Group 66"/>
          <p:cNvGrpSpPr>
            <a:grpSpLocks/>
          </p:cNvGrpSpPr>
          <p:nvPr/>
        </p:nvGrpSpPr>
        <p:grpSpPr bwMode="auto">
          <a:xfrm>
            <a:off x="6702425" y="2789238"/>
            <a:ext cx="2136775" cy="2216150"/>
            <a:chOff x="4414" y="1757"/>
            <a:chExt cx="1346" cy="1396"/>
          </a:xfrm>
        </p:grpSpPr>
        <p:sp>
          <p:nvSpPr>
            <p:cNvPr id="26639" name="Rectangle 67"/>
            <p:cNvSpPr>
              <a:spLocks noChangeArrowheads="1"/>
            </p:cNvSpPr>
            <p:nvPr/>
          </p:nvSpPr>
          <p:spPr bwMode="auto">
            <a:xfrm>
              <a:off x="4562" y="1757"/>
              <a:ext cx="1198" cy="1396"/>
            </a:xfrm>
            <a:prstGeom prst="rect">
              <a:avLst/>
            </a:prstGeom>
            <a:noFill/>
            <a:ln w="12700">
              <a:noFill/>
              <a:miter lim="800000"/>
              <a:headEnd/>
              <a:tailEnd/>
            </a:ln>
          </p:spPr>
          <p:txBody>
            <a:bodyPr lIns="90488" tIns="44450" rIns="90488" bIns="44450">
              <a:spAutoFit/>
            </a:bodyPr>
            <a:lstStyle/>
            <a:p>
              <a:pPr marL="115888" indent="-115888" eaLnBrk="0" hangingPunct="0">
                <a:buSzPct val="100000"/>
                <a:buFontTx/>
                <a:buChar char="•"/>
              </a:pPr>
              <a:r>
                <a:rPr lang="en-US" sz="1400"/>
                <a:t>Confirm Sub-Processes/ Activities with Users</a:t>
              </a:r>
            </a:p>
            <a:p>
              <a:pPr marL="115888" indent="-115888" eaLnBrk="0" hangingPunct="0">
                <a:buSzPct val="100000"/>
                <a:buFontTx/>
                <a:buChar char="•"/>
              </a:pPr>
              <a:r>
                <a:rPr lang="en-US" sz="1400"/>
                <a:t>Define Automated/ Manual Activities</a:t>
              </a:r>
            </a:p>
            <a:p>
              <a:pPr marL="115888" indent="-115888" eaLnBrk="0" hangingPunct="0">
                <a:buSzPct val="100000"/>
                <a:buFontTx/>
                <a:buChar char="•"/>
              </a:pPr>
              <a:r>
                <a:rPr lang="en-US" sz="1400"/>
                <a:t>Define Application Scope </a:t>
              </a:r>
            </a:p>
            <a:p>
              <a:pPr marL="115888" indent="-115888" eaLnBrk="0" hangingPunct="0">
                <a:buSzPct val="100000"/>
                <a:buFontTx/>
                <a:buChar char="•"/>
              </a:pPr>
              <a:r>
                <a:rPr lang="en-US" sz="1400"/>
                <a:t>Define Jobs/roles</a:t>
              </a:r>
            </a:p>
            <a:p>
              <a:pPr marL="115888" indent="-115888" eaLnBrk="0" hangingPunct="0">
                <a:buSzPct val="100000"/>
                <a:buFontTx/>
                <a:buChar char="•"/>
              </a:pPr>
              <a:r>
                <a:rPr lang="en-US" sz="1400"/>
                <a:t>Define Benefit Areas</a:t>
              </a:r>
            </a:p>
          </p:txBody>
        </p:sp>
        <p:sp>
          <p:nvSpPr>
            <p:cNvPr id="26640" name="Freeform 68"/>
            <p:cNvSpPr>
              <a:spLocks/>
            </p:cNvSpPr>
            <p:nvPr/>
          </p:nvSpPr>
          <p:spPr bwMode="auto">
            <a:xfrm>
              <a:off x="4414" y="1764"/>
              <a:ext cx="119" cy="1373"/>
            </a:xfrm>
            <a:custGeom>
              <a:avLst/>
              <a:gdLst>
                <a:gd name="T0" fmla="*/ 0 w 118"/>
                <a:gd name="T1" fmla="*/ 0 h 1207"/>
                <a:gd name="T2" fmla="*/ 118 w 118"/>
                <a:gd name="T3" fmla="*/ 0 h 1207"/>
                <a:gd name="T4" fmla="*/ 118 w 118"/>
                <a:gd name="T5" fmla="*/ 1372 h 1207"/>
                <a:gd name="T6" fmla="*/ 18 w 118"/>
                <a:gd name="T7" fmla="*/ 1372 h 1207"/>
                <a:gd name="T8" fmla="*/ 0 60000 65536"/>
                <a:gd name="T9" fmla="*/ 0 60000 65536"/>
                <a:gd name="T10" fmla="*/ 0 60000 65536"/>
                <a:gd name="T11" fmla="*/ 0 60000 65536"/>
                <a:gd name="T12" fmla="*/ 0 w 118"/>
                <a:gd name="T13" fmla="*/ 0 h 1207"/>
                <a:gd name="T14" fmla="*/ 118 w 118"/>
                <a:gd name="T15" fmla="*/ 1207 h 1207"/>
              </a:gdLst>
              <a:ahLst/>
              <a:cxnLst>
                <a:cxn ang="T8">
                  <a:pos x="T0" y="T1"/>
                </a:cxn>
                <a:cxn ang="T9">
                  <a:pos x="T2" y="T3"/>
                </a:cxn>
                <a:cxn ang="T10">
                  <a:pos x="T4" y="T5"/>
                </a:cxn>
                <a:cxn ang="T11">
                  <a:pos x="T6" y="T7"/>
                </a:cxn>
              </a:cxnLst>
              <a:rect l="T12" t="T13" r="T14" b="T15"/>
              <a:pathLst>
                <a:path w="118" h="1207">
                  <a:moveTo>
                    <a:pt x="0" y="0"/>
                  </a:moveTo>
                  <a:lnTo>
                    <a:pt x="117" y="0"/>
                  </a:lnTo>
                  <a:lnTo>
                    <a:pt x="117" y="1206"/>
                  </a:lnTo>
                  <a:lnTo>
                    <a:pt x="18" y="1206"/>
                  </a:lnTo>
                </a:path>
              </a:pathLst>
            </a:custGeom>
            <a:noFill/>
            <a:ln w="12700" cap="rnd" cmpd="sng">
              <a:solidFill>
                <a:schemeClr val="tx1"/>
              </a:solidFill>
              <a:prstDash val="solid"/>
              <a:round/>
              <a:headEnd type="none" w="med" len="med"/>
              <a:tailEnd type="none" w="med" len="med"/>
            </a:ln>
          </p:spPr>
          <p:txBody>
            <a:bodyPr/>
            <a:lstStyle/>
            <a:p>
              <a:endParaRPr lang="en-US"/>
            </a:p>
          </p:txBody>
        </p:sp>
      </p:grpSp>
      <p:grpSp>
        <p:nvGrpSpPr>
          <p:cNvPr id="26635" name="Group 69"/>
          <p:cNvGrpSpPr>
            <a:grpSpLocks/>
          </p:cNvGrpSpPr>
          <p:nvPr/>
        </p:nvGrpSpPr>
        <p:grpSpPr bwMode="auto">
          <a:xfrm>
            <a:off x="4591050" y="4049713"/>
            <a:ext cx="2157413" cy="2330450"/>
            <a:chOff x="3239" y="2551"/>
            <a:chExt cx="1111" cy="1468"/>
          </a:xfrm>
        </p:grpSpPr>
        <p:sp>
          <p:nvSpPr>
            <p:cNvPr id="26637" name="Rectangle 70"/>
            <p:cNvSpPr>
              <a:spLocks noChangeArrowheads="1"/>
            </p:cNvSpPr>
            <p:nvPr/>
          </p:nvSpPr>
          <p:spPr bwMode="auto">
            <a:xfrm>
              <a:off x="3315" y="2698"/>
              <a:ext cx="1035" cy="1128"/>
            </a:xfrm>
            <a:prstGeom prst="rect">
              <a:avLst/>
            </a:prstGeom>
            <a:noFill/>
            <a:ln w="12700">
              <a:noFill/>
              <a:miter lim="800000"/>
              <a:headEnd/>
              <a:tailEnd/>
            </a:ln>
          </p:spPr>
          <p:txBody>
            <a:bodyPr lIns="90488" tIns="44450" rIns="90488" bIns="44450">
              <a:spAutoFit/>
            </a:bodyPr>
            <a:lstStyle/>
            <a:p>
              <a:pPr marL="115888" indent="-115888" eaLnBrk="0" hangingPunct="0">
                <a:buSzPct val="100000"/>
                <a:buFontTx/>
                <a:buChar char="•"/>
              </a:pPr>
              <a:r>
                <a:rPr lang="en-US" sz="1400"/>
                <a:t>Confirm Activities/ Tasks with Users</a:t>
              </a:r>
            </a:p>
            <a:p>
              <a:pPr marL="115888" indent="-115888" eaLnBrk="0" hangingPunct="0">
                <a:buSzPct val="100000"/>
                <a:buFontTx/>
                <a:buChar char="•"/>
              </a:pPr>
              <a:r>
                <a:rPr lang="en-US" sz="1400"/>
                <a:t>Define User Requirements</a:t>
              </a:r>
            </a:p>
            <a:p>
              <a:pPr marL="115888" indent="-115888" eaLnBrk="0" hangingPunct="0">
                <a:buSzPct val="100000"/>
                <a:buFontTx/>
                <a:buChar char="•"/>
              </a:pPr>
              <a:r>
                <a:rPr lang="en-US" sz="1400"/>
                <a:t>Define Information Needs</a:t>
              </a:r>
            </a:p>
            <a:p>
              <a:pPr marL="115888" indent="-115888" eaLnBrk="0" hangingPunct="0">
                <a:buSzPct val="100000"/>
                <a:buFontTx/>
                <a:buChar char="•"/>
              </a:pPr>
              <a:r>
                <a:rPr lang="en-US" sz="1400"/>
                <a:t>Define Skills</a:t>
              </a:r>
            </a:p>
            <a:p>
              <a:pPr marL="115888" indent="-115888" eaLnBrk="0" hangingPunct="0">
                <a:buSzPct val="100000"/>
                <a:buFontTx/>
                <a:buChar char="•"/>
              </a:pPr>
              <a:r>
                <a:rPr lang="en-US" sz="1400"/>
                <a:t>Define Procedures</a:t>
              </a:r>
            </a:p>
          </p:txBody>
        </p:sp>
        <p:sp>
          <p:nvSpPr>
            <p:cNvPr id="26638" name="Freeform 71"/>
            <p:cNvSpPr>
              <a:spLocks/>
            </p:cNvSpPr>
            <p:nvPr/>
          </p:nvSpPr>
          <p:spPr bwMode="auto">
            <a:xfrm>
              <a:off x="3239" y="2551"/>
              <a:ext cx="92" cy="1468"/>
            </a:xfrm>
            <a:custGeom>
              <a:avLst/>
              <a:gdLst>
                <a:gd name="T0" fmla="*/ 0 w 91"/>
                <a:gd name="T1" fmla="*/ 0 h 1423"/>
                <a:gd name="T2" fmla="*/ 91 w 91"/>
                <a:gd name="T3" fmla="*/ 0 h 1423"/>
                <a:gd name="T4" fmla="*/ 91 w 91"/>
                <a:gd name="T5" fmla="*/ 1467 h 1423"/>
                <a:gd name="T6" fmla="*/ 14 w 91"/>
                <a:gd name="T7" fmla="*/ 1467 h 1423"/>
                <a:gd name="T8" fmla="*/ 0 60000 65536"/>
                <a:gd name="T9" fmla="*/ 0 60000 65536"/>
                <a:gd name="T10" fmla="*/ 0 60000 65536"/>
                <a:gd name="T11" fmla="*/ 0 60000 65536"/>
                <a:gd name="T12" fmla="*/ 0 w 91"/>
                <a:gd name="T13" fmla="*/ 0 h 1423"/>
                <a:gd name="T14" fmla="*/ 91 w 91"/>
                <a:gd name="T15" fmla="*/ 1423 h 1423"/>
              </a:gdLst>
              <a:ahLst/>
              <a:cxnLst>
                <a:cxn ang="T8">
                  <a:pos x="T0" y="T1"/>
                </a:cxn>
                <a:cxn ang="T9">
                  <a:pos x="T2" y="T3"/>
                </a:cxn>
                <a:cxn ang="T10">
                  <a:pos x="T4" y="T5"/>
                </a:cxn>
                <a:cxn ang="T11">
                  <a:pos x="T6" y="T7"/>
                </a:cxn>
              </a:cxnLst>
              <a:rect l="T12" t="T13" r="T14" b="T15"/>
              <a:pathLst>
                <a:path w="91" h="1423">
                  <a:moveTo>
                    <a:pt x="0" y="0"/>
                  </a:moveTo>
                  <a:lnTo>
                    <a:pt x="90" y="0"/>
                  </a:lnTo>
                  <a:lnTo>
                    <a:pt x="90" y="1422"/>
                  </a:lnTo>
                  <a:lnTo>
                    <a:pt x="14" y="1422"/>
                  </a:lnTo>
                </a:path>
              </a:pathLst>
            </a:custGeom>
            <a:noFill/>
            <a:ln w="12700" cap="rnd" cmpd="sng">
              <a:solidFill>
                <a:schemeClr val="tx1"/>
              </a:solidFill>
              <a:prstDash val="solid"/>
              <a:round/>
              <a:headEnd type="none" w="med" len="med"/>
              <a:tailEnd type="none" w="med" len="med"/>
            </a:ln>
          </p:spPr>
          <p:txBody>
            <a:bodyPr/>
            <a:lstStyle/>
            <a:p>
              <a:endParaRPr lang="en-US"/>
            </a:p>
          </p:txBody>
        </p:sp>
      </p:grpSp>
      <p:sp>
        <p:nvSpPr>
          <p:cNvPr id="26636" name="Rectangle 72"/>
          <p:cNvSpPr>
            <a:spLocks noChangeArrowheads="1"/>
          </p:cNvSpPr>
          <p:nvPr/>
        </p:nvSpPr>
        <p:spPr bwMode="auto">
          <a:xfrm>
            <a:off x="454025" y="762000"/>
            <a:ext cx="8461375" cy="782265"/>
          </a:xfrm>
          <a:prstGeom prst="rect">
            <a:avLst/>
          </a:prstGeom>
          <a:noFill/>
          <a:ln w="12700">
            <a:noFill/>
            <a:miter lim="800000"/>
            <a:headEnd/>
            <a:tailEnd/>
          </a:ln>
        </p:spPr>
        <p:txBody>
          <a:bodyPr wrap="square" lIns="90488" tIns="44450" rIns="90488" bIns="44450">
            <a:spAutoFit/>
          </a:bodyPr>
          <a:lstStyle/>
          <a:p>
            <a:pPr eaLnBrk="0" hangingPunct="0">
              <a:spcBef>
                <a:spcPct val="50000"/>
              </a:spcBef>
            </a:pPr>
            <a:r>
              <a:rPr lang="en-US" i="1" dirty="0"/>
              <a:t>Process </a:t>
            </a:r>
            <a:r>
              <a:rPr lang="en-US" i="1" dirty="0" smtClean="0"/>
              <a:t>maps </a:t>
            </a:r>
            <a:r>
              <a:rPr lang="en-US" i="1" dirty="0"/>
              <a:t>can be developed to varying levels of detail to serve </a:t>
            </a:r>
            <a:r>
              <a:rPr lang="en-US" i="1" dirty="0" smtClean="0"/>
              <a:t>different  design </a:t>
            </a:r>
            <a:r>
              <a:rPr lang="en-US" i="1" dirty="0" smtClean="0"/>
              <a:t>needs</a:t>
            </a:r>
          </a:p>
          <a:p>
            <a:pPr eaLnBrk="0" hangingPunct="0">
              <a:spcBef>
                <a:spcPct val="50000"/>
              </a:spcBef>
            </a:pPr>
            <a:r>
              <a:rPr lang="en-US" i="1" dirty="0"/>
              <a:t> </a:t>
            </a:r>
            <a:r>
              <a:rPr lang="en-AU" i="1" dirty="0">
                <a:latin typeface="Calibri"/>
                <a:cs typeface="Calibri"/>
              </a:rPr>
              <a:t>Process mapping provides a representation of who does what and in what order</a:t>
            </a:r>
            <a:endParaRPr lang="en-US" i="1" dirty="0">
              <a:latin typeface="Calibri"/>
              <a:cs typeface="Calibri"/>
            </a:endParaRPr>
          </a:p>
        </p:txBody>
      </p:sp>
    </p:spTree>
    <p:extLst>
      <p:ext uri="{BB962C8B-B14F-4D97-AF65-F5344CB8AC3E}">
        <p14:creationId xmlns:p14="http://schemas.microsoft.com/office/powerpoint/2010/main" val="451456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t>ACTIVITY: PROCESS MAPPING - SYMBOLS</a:t>
            </a:r>
          </a:p>
        </p:txBody>
      </p:sp>
      <p:sp>
        <p:nvSpPr>
          <p:cNvPr id="24580" name="AutoShape 3"/>
          <p:cNvSpPr>
            <a:spLocks noChangeArrowheads="1"/>
          </p:cNvSpPr>
          <p:nvPr/>
        </p:nvSpPr>
        <p:spPr bwMode="auto">
          <a:xfrm>
            <a:off x="1420813" y="1754188"/>
            <a:ext cx="1219200" cy="422275"/>
          </a:xfrm>
          <a:prstGeom prst="roundRect">
            <a:avLst>
              <a:gd name="adj" fmla="val 50000"/>
            </a:avLst>
          </a:prstGeom>
          <a:solidFill>
            <a:srgbClr val="FFFFFF"/>
          </a:solidFill>
          <a:ln w="9525" algn="ctr">
            <a:solidFill>
              <a:schemeClr val="tx1"/>
            </a:solidFill>
            <a:round/>
            <a:headEnd/>
            <a:tailEnd/>
          </a:ln>
        </p:spPr>
        <p:txBody>
          <a:bodyPr wrap="none" anchor="ctr"/>
          <a:lstStyle/>
          <a:p>
            <a:endParaRPr lang="en-US"/>
          </a:p>
        </p:txBody>
      </p:sp>
      <p:sp>
        <p:nvSpPr>
          <p:cNvPr id="24581" name="Rectangle 4"/>
          <p:cNvSpPr>
            <a:spLocks noChangeArrowheads="1"/>
          </p:cNvSpPr>
          <p:nvPr/>
        </p:nvSpPr>
        <p:spPr bwMode="auto">
          <a:xfrm>
            <a:off x="3622675" y="1546225"/>
            <a:ext cx="1400175" cy="858838"/>
          </a:xfrm>
          <a:prstGeom prst="rect">
            <a:avLst/>
          </a:prstGeom>
          <a:solidFill>
            <a:srgbClr val="FFFFFF"/>
          </a:solidFill>
          <a:ln w="9525" algn="ctr">
            <a:solidFill>
              <a:schemeClr val="tx1"/>
            </a:solidFill>
            <a:miter lim="800000"/>
            <a:headEnd/>
            <a:tailEnd/>
          </a:ln>
        </p:spPr>
        <p:txBody>
          <a:bodyPr wrap="none" anchor="ctr"/>
          <a:lstStyle/>
          <a:p>
            <a:endParaRPr lang="en-US"/>
          </a:p>
        </p:txBody>
      </p:sp>
      <p:sp>
        <p:nvSpPr>
          <p:cNvPr id="24582" name="AutoShape 5"/>
          <p:cNvSpPr>
            <a:spLocks noChangeArrowheads="1"/>
          </p:cNvSpPr>
          <p:nvPr/>
        </p:nvSpPr>
        <p:spPr bwMode="auto">
          <a:xfrm>
            <a:off x="1012825" y="3314700"/>
            <a:ext cx="1301750" cy="1122363"/>
          </a:xfrm>
          <a:prstGeom prst="flowChartDecision">
            <a:avLst/>
          </a:prstGeom>
          <a:solidFill>
            <a:srgbClr val="FFFFFF"/>
          </a:solidFill>
          <a:ln w="9525" algn="ctr">
            <a:solidFill>
              <a:schemeClr val="tx1"/>
            </a:solidFill>
            <a:miter lim="800000"/>
            <a:headEnd/>
            <a:tailEnd/>
          </a:ln>
        </p:spPr>
        <p:txBody>
          <a:bodyPr wrap="none" anchor="ctr"/>
          <a:lstStyle/>
          <a:p>
            <a:endParaRPr lang="en-US"/>
          </a:p>
        </p:txBody>
      </p:sp>
      <p:sp>
        <p:nvSpPr>
          <p:cNvPr id="24583" name="Text Box 6"/>
          <p:cNvSpPr txBox="1">
            <a:spLocks noChangeArrowheads="1"/>
          </p:cNvSpPr>
          <p:nvPr/>
        </p:nvSpPr>
        <p:spPr bwMode="auto">
          <a:xfrm>
            <a:off x="1265238" y="2190750"/>
            <a:ext cx="1349375" cy="641350"/>
          </a:xfrm>
          <a:prstGeom prst="rect">
            <a:avLst/>
          </a:prstGeom>
          <a:noFill/>
          <a:ln w="9525" algn="ctr">
            <a:noFill/>
            <a:miter lim="800000"/>
            <a:headEnd/>
            <a:tailEnd/>
          </a:ln>
        </p:spPr>
        <p:txBody>
          <a:bodyPr>
            <a:spAutoFit/>
          </a:bodyPr>
          <a:lstStyle/>
          <a:p>
            <a:pPr algn="ctr" eaLnBrk="0" hangingPunct="0">
              <a:spcBef>
                <a:spcPct val="25000"/>
              </a:spcBef>
              <a:spcAft>
                <a:spcPct val="30000"/>
              </a:spcAft>
              <a:buClr>
                <a:srgbClr val="CC3300"/>
              </a:buClr>
              <a:buSzPct val="65000"/>
              <a:buFont typeface="Wingdings" pitchFamily="2" charset="2"/>
              <a:buNone/>
            </a:pPr>
            <a:r>
              <a:rPr lang="en-US"/>
              <a:t>Process Start / End</a:t>
            </a:r>
          </a:p>
        </p:txBody>
      </p:sp>
      <p:sp>
        <p:nvSpPr>
          <p:cNvPr id="24584" name="Text Box 7"/>
          <p:cNvSpPr txBox="1">
            <a:spLocks noChangeArrowheads="1"/>
          </p:cNvSpPr>
          <p:nvPr/>
        </p:nvSpPr>
        <p:spPr bwMode="auto">
          <a:xfrm>
            <a:off x="3648075" y="2519363"/>
            <a:ext cx="1349375" cy="915987"/>
          </a:xfrm>
          <a:prstGeom prst="rect">
            <a:avLst/>
          </a:prstGeom>
          <a:noFill/>
          <a:ln w="9525" algn="ctr">
            <a:noFill/>
            <a:miter lim="800000"/>
            <a:headEnd/>
            <a:tailEnd/>
          </a:ln>
        </p:spPr>
        <p:txBody>
          <a:bodyPr>
            <a:spAutoFit/>
          </a:bodyPr>
          <a:lstStyle/>
          <a:p>
            <a:pPr algn="ctr" eaLnBrk="0" hangingPunct="0">
              <a:spcBef>
                <a:spcPct val="25000"/>
              </a:spcBef>
              <a:spcAft>
                <a:spcPct val="30000"/>
              </a:spcAft>
              <a:buClr>
                <a:srgbClr val="CC3300"/>
              </a:buClr>
              <a:buSzPct val="65000"/>
              <a:buFont typeface="Wingdings" pitchFamily="2" charset="2"/>
              <a:buNone/>
            </a:pPr>
            <a:r>
              <a:rPr lang="en-US"/>
              <a:t>Internal Process / Activity</a:t>
            </a:r>
          </a:p>
        </p:txBody>
      </p:sp>
      <p:sp>
        <p:nvSpPr>
          <p:cNvPr id="24585" name="Text Box 8"/>
          <p:cNvSpPr txBox="1">
            <a:spLocks noChangeArrowheads="1"/>
          </p:cNvSpPr>
          <p:nvPr/>
        </p:nvSpPr>
        <p:spPr bwMode="auto">
          <a:xfrm>
            <a:off x="982663" y="4462463"/>
            <a:ext cx="1349375" cy="366712"/>
          </a:xfrm>
          <a:prstGeom prst="rect">
            <a:avLst/>
          </a:prstGeom>
          <a:noFill/>
          <a:ln w="9525" algn="ctr">
            <a:noFill/>
            <a:miter lim="800000"/>
            <a:headEnd/>
            <a:tailEnd/>
          </a:ln>
        </p:spPr>
        <p:txBody>
          <a:bodyPr>
            <a:spAutoFit/>
          </a:bodyPr>
          <a:lstStyle/>
          <a:p>
            <a:pPr algn="ctr" eaLnBrk="0" hangingPunct="0">
              <a:spcBef>
                <a:spcPct val="25000"/>
              </a:spcBef>
              <a:spcAft>
                <a:spcPct val="30000"/>
              </a:spcAft>
              <a:buClr>
                <a:srgbClr val="CC3300"/>
              </a:buClr>
              <a:buSzPct val="65000"/>
              <a:buFont typeface="Wingdings" pitchFamily="2" charset="2"/>
              <a:buNone/>
            </a:pPr>
            <a:r>
              <a:rPr lang="en-US"/>
              <a:t>Decision</a:t>
            </a:r>
          </a:p>
        </p:txBody>
      </p:sp>
      <p:sp>
        <p:nvSpPr>
          <p:cNvPr id="24586" name="Line 9"/>
          <p:cNvSpPr>
            <a:spLocks noChangeShapeType="1"/>
          </p:cNvSpPr>
          <p:nvPr/>
        </p:nvSpPr>
        <p:spPr bwMode="auto">
          <a:xfrm>
            <a:off x="3168650" y="3725863"/>
            <a:ext cx="1371600" cy="0"/>
          </a:xfrm>
          <a:prstGeom prst="line">
            <a:avLst/>
          </a:prstGeom>
          <a:noFill/>
          <a:ln w="19050">
            <a:solidFill>
              <a:schemeClr val="tx1"/>
            </a:solidFill>
            <a:round/>
            <a:headEnd/>
            <a:tailEnd type="arrow" w="lg" len="lg"/>
          </a:ln>
        </p:spPr>
        <p:txBody>
          <a:bodyPr/>
          <a:lstStyle/>
          <a:p>
            <a:endParaRPr lang="en-US"/>
          </a:p>
        </p:txBody>
      </p:sp>
      <p:sp>
        <p:nvSpPr>
          <p:cNvPr id="24587" name="Line 10"/>
          <p:cNvSpPr>
            <a:spLocks noChangeShapeType="1"/>
          </p:cNvSpPr>
          <p:nvPr/>
        </p:nvSpPr>
        <p:spPr bwMode="auto">
          <a:xfrm>
            <a:off x="3168650" y="3944938"/>
            <a:ext cx="1371600" cy="0"/>
          </a:xfrm>
          <a:prstGeom prst="line">
            <a:avLst/>
          </a:prstGeom>
          <a:noFill/>
          <a:ln w="19050">
            <a:solidFill>
              <a:schemeClr val="tx1"/>
            </a:solidFill>
            <a:round/>
            <a:headEnd type="arrow" w="lg" len="lg"/>
            <a:tailEnd type="none" w="lg" len="lg"/>
          </a:ln>
        </p:spPr>
        <p:txBody>
          <a:bodyPr/>
          <a:lstStyle/>
          <a:p>
            <a:endParaRPr lang="en-US"/>
          </a:p>
        </p:txBody>
      </p:sp>
      <p:sp>
        <p:nvSpPr>
          <p:cNvPr id="24588" name="Line 11"/>
          <p:cNvSpPr>
            <a:spLocks noChangeShapeType="1"/>
          </p:cNvSpPr>
          <p:nvPr/>
        </p:nvSpPr>
        <p:spPr bwMode="auto">
          <a:xfrm>
            <a:off x="3168650" y="4181475"/>
            <a:ext cx="1371600" cy="0"/>
          </a:xfrm>
          <a:prstGeom prst="line">
            <a:avLst/>
          </a:prstGeom>
          <a:noFill/>
          <a:ln w="19050">
            <a:solidFill>
              <a:schemeClr val="tx1"/>
            </a:solidFill>
            <a:round/>
            <a:headEnd type="arrow" w="lg" len="lg"/>
            <a:tailEnd type="arrow" w="lg" len="lg"/>
          </a:ln>
        </p:spPr>
        <p:txBody>
          <a:bodyPr/>
          <a:lstStyle/>
          <a:p>
            <a:endParaRPr lang="en-US"/>
          </a:p>
        </p:txBody>
      </p:sp>
      <p:sp>
        <p:nvSpPr>
          <p:cNvPr id="24589" name="Text Box 12"/>
          <p:cNvSpPr txBox="1">
            <a:spLocks noChangeArrowheads="1"/>
          </p:cNvSpPr>
          <p:nvPr/>
        </p:nvSpPr>
        <p:spPr bwMode="auto">
          <a:xfrm>
            <a:off x="2819400" y="4460875"/>
            <a:ext cx="1792288" cy="366713"/>
          </a:xfrm>
          <a:prstGeom prst="rect">
            <a:avLst/>
          </a:prstGeom>
          <a:noFill/>
          <a:ln w="9525" algn="ctr">
            <a:noFill/>
            <a:miter lim="800000"/>
            <a:headEnd/>
            <a:tailEnd/>
          </a:ln>
        </p:spPr>
        <p:txBody>
          <a:bodyPr>
            <a:spAutoFit/>
          </a:bodyPr>
          <a:lstStyle/>
          <a:p>
            <a:pPr algn="ctr" eaLnBrk="0" hangingPunct="0">
              <a:spcBef>
                <a:spcPct val="25000"/>
              </a:spcBef>
              <a:spcAft>
                <a:spcPct val="30000"/>
              </a:spcAft>
              <a:buClr>
                <a:srgbClr val="CC3300"/>
              </a:buClr>
              <a:buSzPct val="65000"/>
              <a:buFont typeface="Wingdings" pitchFamily="2" charset="2"/>
              <a:buNone/>
            </a:pPr>
            <a:r>
              <a:rPr lang="en-US"/>
              <a:t>Connectors</a:t>
            </a:r>
          </a:p>
        </p:txBody>
      </p:sp>
      <p:sp>
        <p:nvSpPr>
          <p:cNvPr id="24590" name="Rectangle 14"/>
          <p:cNvSpPr>
            <a:spLocks noChangeArrowheads="1"/>
          </p:cNvSpPr>
          <p:nvPr/>
        </p:nvSpPr>
        <p:spPr bwMode="auto">
          <a:xfrm>
            <a:off x="6192838" y="1546225"/>
            <a:ext cx="1400175" cy="858838"/>
          </a:xfrm>
          <a:prstGeom prst="rect">
            <a:avLst/>
          </a:prstGeom>
          <a:solidFill>
            <a:srgbClr val="DDDDDD"/>
          </a:solidFill>
          <a:ln w="9525" algn="ctr">
            <a:solidFill>
              <a:schemeClr val="tx1"/>
            </a:solidFill>
            <a:miter lim="800000"/>
            <a:headEnd/>
            <a:tailEnd/>
          </a:ln>
        </p:spPr>
        <p:txBody>
          <a:bodyPr wrap="none" anchor="ctr"/>
          <a:lstStyle/>
          <a:p>
            <a:endParaRPr lang="en-US"/>
          </a:p>
        </p:txBody>
      </p:sp>
      <p:sp>
        <p:nvSpPr>
          <p:cNvPr id="24591" name="Text Box 15"/>
          <p:cNvSpPr txBox="1">
            <a:spLocks noChangeArrowheads="1"/>
          </p:cNvSpPr>
          <p:nvPr/>
        </p:nvSpPr>
        <p:spPr bwMode="auto">
          <a:xfrm>
            <a:off x="6218238" y="2519363"/>
            <a:ext cx="1349375" cy="915987"/>
          </a:xfrm>
          <a:prstGeom prst="rect">
            <a:avLst/>
          </a:prstGeom>
          <a:noFill/>
          <a:ln w="9525" algn="ctr">
            <a:noFill/>
            <a:miter lim="800000"/>
            <a:headEnd/>
            <a:tailEnd/>
          </a:ln>
        </p:spPr>
        <p:txBody>
          <a:bodyPr>
            <a:spAutoFit/>
          </a:bodyPr>
          <a:lstStyle/>
          <a:p>
            <a:pPr algn="ctr" eaLnBrk="0" hangingPunct="0">
              <a:spcBef>
                <a:spcPct val="25000"/>
              </a:spcBef>
              <a:spcAft>
                <a:spcPct val="30000"/>
              </a:spcAft>
              <a:buClr>
                <a:srgbClr val="CC3300"/>
              </a:buClr>
              <a:buSzPct val="65000"/>
              <a:buFont typeface="Wingdings" pitchFamily="2" charset="2"/>
              <a:buNone/>
            </a:pPr>
            <a:r>
              <a:rPr lang="en-US"/>
              <a:t>External Process / Activity</a:t>
            </a:r>
          </a:p>
        </p:txBody>
      </p:sp>
      <p:sp>
        <p:nvSpPr>
          <p:cNvPr id="24592" name="Text Box 16"/>
          <p:cNvSpPr txBox="1">
            <a:spLocks noChangeArrowheads="1"/>
          </p:cNvSpPr>
          <p:nvPr/>
        </p:nvSpPr>
        <p:spPr bwMode="auto">
          <a:xfrm>
            <a:off x="5059363" y="4464050"/>
            <a:ext cx="1349375" cy="641350"/>
          </a:xfrm>
          <a:prstGeom prst="rect">
            <a:avLst/>
          </a:prstGeom>
          <a:noFill/>
          <a:ln w="9525" algn="ctr">
            <a:noFill/>
            <a:miter lim="800000"/>
            <a:headEnd/>
            <a:tailEnd/>
          </a:ln>
        </p:spPr>
        <p:txBody>
          <a:bodyPr>
            <a:spAutoFit/>
          </a:bodyPr>
          <a:lstStyle/>
          <a:p>
            <a:pPr algn="ctr" eaLnBrk="0" hangingPunct="0">
              <a:spcBef>
                <a:spcPct val="25000"/>
              </a:spcBef>
              <a:spcAft>
                <a:spcPct val="30000"/>
              </a:spcAft>
              <a:buClr>
                <a:srgbClr val="CC3300"/>
              </a:buClr>
              <a:buSzPct val="65000"/>
              <a:buFont typeface="Wingdings" pitchFamily="2" charset="2"/>
              <a:buNone/>
            </a:pPr>
            <a:r>
              <a:rPr lang="en-US"/>
              <a:t>On-page Connector</a:t>
            </a:r>
          </a:p>
        </p:txBody>
      </p:sp>
      <p:sp>
        <p:nvSpPr>
          <p:cNvPr id="24593" name="Text Box 17"/>
          <p:cNvSpPr txBox="1">
            <a:spLocks noChangeArrowheads="1"/>
          </p:cNvSpPr>
          <p:nvPr/>
        </p:nvSpPr>
        <p:spPr bwMode="auto">
          <a:xfrm>
            <a:off x="6956425" y="4464050"/>
            <a:ext cx="1349375" cy="641350"/>
          </a:xfrm>
          <a:prstGeom prst="rect">
            <a:avLst/>
          </a:prstGeom>
          <a:noFill/>
          <a:ln w="9525" algn="ctr">
            <a:noFill/>
            <a:miter lim="800000"/>
            <a:headEnd/>
            <a:tailEnd/>
          </a:ln>
        </p:spPr>
        <p:txBody>
          <a:bodyPr>
            <a:spAutoFit/>
          </a:bodyPr>
          <a:lstStyle/>
          <a:p>
            <a:pPr algn="ctr" eaLnBrk="0" hangingPunct="0">
              <a:spcBef>
                <a:spcPct val="25000"/>
              </a:spcBef>
              <a:spcAft>
                <a:spcPct val="30000"/>
              </a:spcAft>
              <a:buClr>
                <a:srgbClr val="CC3300"/>
              </a:buClr>
              <a:buSzPct val="65000"/>
              <a:buFont typeface="Wingdings" pitchFamily="2" charset="2"/>
              <a:buNone/>
            </a:pPr>
            <a:r>
              <a:rPr lang="en-US"/>
              <a:t>Off-page Connector</a:t>
            </a:r>
          </a:p>
        </p:txBody>
      </p:sp>
      <p:sp>
        <p:nvSpPr>
          <p:cNvPr id="24594" name="Oval 18"/>
          <p:cNvSpPr>
            <a:spLocks noChangeArrowheads="1"/>
          </p:cNvSpPr>
          <p:nvPr/>
        </p:nvSpPr>
        <p:spPr bwMode="auto">
          <a:xfrm>
            <a:off x="5454650" y="3643313"/>
            <a:ext cx="555625" cy="538162"/>
          </a:xfrm>
          <a:prstGeom prst="ellipse">
            <a:avLst/>
          </a:prstGeom>
          <a:solidFill>
            <a:srgbClr val="FFFFFF"/>
          </a:solidFill>
          <a:ln w="19050" algn="ctr">
            <a:solidFill>
              <a:schemeClr val="tx1"/>
            </a:solidFill>
            <a:round/>
            <a:headEnd/>
            <a:tailEnd type="none" w="lg" len="lg"/>
          </a:ln>
        </p:spPr>
        <p:txBody>
          <a:bodyPr wrap="none" anchor="ctr"/>
          <a:lstStyle/>
          <a:p>
            <a:endParaRPr lang="en-US"/>
          </a:p>
        </p:txBody>
      </p:sp>
      <p:sp>
        <p:nvSpPr>
          <p:cNvPr id="24595" name="AutoShape 19"/>
          <p:cNvSpPr>
            <a:spLocks noChangeArrowheads="1"/>
          </p:cNvSpPr>
          <p:nvPr/>
        </p:nvSpPr>
        <p:spPr bwMode="auto">
          <a:xfrm>
            <a:off x="7315200" y="3532188"/>
            <a:ext cx="539750" cy="636587"/>
          </a:xfrm>
          <a:prstGeom prst="flowChartOffpageConnector">
            <a:avLst/>
          </a:prstGeom>
          <a:solidFill>
            <a:srgbClr val="FFFFFF"/>
          </a:solidFill>
          <a:ln w="19050" algn="ctr">
            <a:solidFill>
              <a:schemeClr val="tx1"/>
            </a:solidFill>
            <a:miter lim="800000"/>
            <a:headEnd/>
            <a:tailEnd type="none" w="lg" len="lg"/>
          </a:ln>
        </p:spPr>
        <p:txBody>
          <a:bodyPr wrap="none" anchor="ctr"/>
          <a:lstStyle/>
          <a:p>
            <a:endParaRPr lang="en-US"/>
          </a:p>
        </p:txBody>
      </p:sp>
      <p:sp>
        <p:nvSpPr>
          <p:cNvPr id="24596" name="Rectangle 20"/>
          <p:cNvSpPr>
            <a:spLocks noChangeArrowheads="1"/>
          </p:cNvSpPr>
          <p:nvPr/>
        </p:nvSpPr>
        <p:spPr bwMode="auto">
          <a:xfrm>
            <a:off x="457200" y="5562600"/>
            <a:ext cx="6019800" cy="304800"/>
          </a:xfrm>
          <a:prstGeom prst="rect">
            <a:avLst/>
          </a:prstGeom>
          <a:noFill/>
          <a:ln w="9525">
            <a:noFill/>
            <a:miter lim="800000"/>
            <a:headEnd/>
            <a:tailEnd/>
          </a:ln>
        </p:spPr>
        <p:txBody>
          <a:bodyPr anchor="b"/>
          <a:lstStyle/>
          <a:p>
            <a:r>
              <a:rPr lang="en-US" sz="1000" dirty="0"/>
              <a:t>Source;  Joseph </a:t>
            </a:r>
            <a:r>
              <a:rPr lang="en-US" sz="1000" dirty="0" err="1"/>
              <a:t>Wootten</a:t>
            </a:r>
            <a:r>
              <a:rPr lang="en-US" sz="1000" dirty="0"/>
              <a:t>, BPM Process Mapping Course</a:t>
            </a:r>
          </a:p>
        </p:txBody>
      </p:sp>
    </p:spTree>
    <p:extLst>
      <p:ext uri="{BB962C8B-B14F-4D97-AF65-F5344CB8AC3E}">
        <p14:creationId xmlns:p14="http://schemas.microsoft.com/office/powerpoint/2010/main" val="1189661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0"/>
          </p:nvPr>
        </p:nvSpPr>
        <p:spPr/>
        <p:txBody>
          <a:bodyPr/>
          <a:lstStyle/>
          <a:p>
            <a:fld id="{C10C423B-6D6F-9743-B0AD-688DA3664553}" type="slidenum">
              <a:rPr lang="en-AU"/>
              <a:pPr/>
              <a:t>17</a:t>
            </a:fld>
            <a:endParaRPr lang="en-AU"/>
          </a:p>
        </p:txBody>
      </p:sp>
      <p:sp>
        <p:nvSpPr>
          <p:cNvPr id="151601" name="Rectangle 49"/>
          <p:cNvSpPr>
            <a:spLocks noChangeArrowheads="1"/>
          </p:cNvSpPr>
          <p:nvPr/>
        </p:nvSpPr>
        <p:spPr bwMode="auto">
          <a:xfrm>
            <a:off x="0" y="6165850"/>
            <a:ext cx="9144000" cy="692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99" name="Rectangle 47"/>
          <p:cNvSpPr>
            <a:spLocks noChangeArrowheads="1"/>
          </p:cNvSpPr>
          <p:nvPr/>
        </p:nvSpPr>
        <p:spPr bwMode="auto">
          <a:xfrm>
            <a:off x="0" y="4005263"/>
            <a:ext cx="9144000" cy="2160587"/>
          </a:xfrm>
          <a:prstGeom prst="rect">
            <a:avLst/>
          </a:prstGeom>
          <a:solidFill>
            <a:srgbClr val="FFE2C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600" name="Rectangle 48"/>
          <p:cNvSpPr>
            <a:spLocks noChangeArrowheads="1"/>
          </p:cNvSpPr>
          <p:nvPr/>
        </p:nvSpPr>
        <p:spPr bwMode="auto">
          <a:xfrm>
            <a:off x="0" y="457200"/>
            <a:ext cx="9144000" cy="187325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98" name="Rectangle 46"/>
          <p:cNvSpPr>
            <a:spLocks noChangeArrowheads="1"/>
          </p:cNvSpPr>
          <p:nvPr/>
        </p:nvSpPr>
        <p:spPr bwMode="auto">
          <a:xfrm>
            <a:off x="0" y="2349500"/>
            <a:ext cx="9144000" cy="18002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56" name="Text Box 4"/>
          <p:cNvSpPr txBox="1">
            <a:spLocks noChangeArrowheads="1"/>
          </p:cNvSpPr>
          <p:nvPr/>
        </p:nvSpPr>
        <p:spPr bwMode="auto">
          <a:xfrm>
            <a:off x="0" y="1916113"/>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2000">
                <a:latin typeface="Arial" charset="0"/>
              </a:rPr>
              <a:t>Employee</a:t>
            </a:r>
          </a:p>
        </p:txBody>
      </p:sp>
      <p:sp>
        <p:nvSpPr>
          <p:cNvPr id="151557" name="Text Box 5"/>
          <p:cNvSpPr txBox="1">
            <a:spLocks noChangeArrowheads="1"/>
          </p:cNvSpPr>
          <p:nvPr/>
        </p:nvSpPr>
        <p:spPr bwMode="auto">
          <a:xfrm>
            <a:off x="0" y="3716338"/>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2000">
                <a:latin typeface="Arial" charset="0"/>
              </a:rPr>
              <a:t>Supervisor</a:t>
            </a:r>
          </a:p>
        </p:txBody>
      </p:sp>
      <p:sp>
        <p:nvSpPr>
          <p:cNvPr id="151558" name="Text Box 6"/>
          <p:cNvSpPr txBox="1">
            <a:spLocks noChangeArrowheads="1"/>
          </p:cNvSpPr>
          <p:nvPr/>
        </p:nvSpPr>
        <p:spPr bwMode="auto">
          <a:xfrm>
            <a:off x="0" y="5589588"/>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2000">
                <a:latin typeface="Arial" charset="0"/>
              </a:rPr>
              <a:t>Administration</a:t>
            </a:r>
          </a:p>
        </p:txBody>
      </p:sp>
      <p:sp>
        <p:nvSpPr>
          <p:cNvPr id="151559" name="Oval 7"/>
          <p:cNvSpPr>
            <a:spLocks noChangeArrowheads="1"/>
          </p:cNvSpPr>
          <p:nvPr/>
        </p:nvSpPr>
        <p:spPr bwMode="auto">
          <a:xfrm>
            <a:off x="1116013" y="47625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60" name="Text Box 8"/>
          <p:cNvSpPr txBox="1">
            <a:spLocks noChangeArrowheads="1"/>
          </p:cNvSpPr>
          <p:nvPr/>
        </p:nvSpPr>
        <p:spPr bwMode="auto">
          <a:xfrm>
            <a:off x="611188" y="981075"/>
            <a:ext cx="121920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1.1 Fill out expense form</a:t>
            </a:r>
          </a:p>
        </p:txBody>
      </p:sp>
      <p:sp>
        <p:nvSpPr>
          <p:cNvPr id="151561" name="Text Box 9"/>
          <p:cNvSpPr txBox="1">
            <a:spLocks noChangeArrowheads="1"/>
          </p:cNvSpPr>
          <p:nvPr/>
        </p:nvSpPr>
        <p:spPr bwMode="auto">
          <a:xfrm>
            <a:off x="2268538" y="981075"/>
            <a:ext cx="121920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1.2 Submit expense form</a:t>
            </a:r>
          </a:p>
        </p:txBody>
      </p:sp>
      <p:sp>
        <p:nvSpPr>
          <p:cNvPr id="151562" name="Line 10"/>
          <p:cNvSpPr>
            <a:spLocks noChangeShapeType="1"/>
          </p:cNvSpPr>
          <p:nvPr/>
        </p:nvSpPr>
        <p:spPr bwMode="auto">
          <a:xfrm>
            <a:off x="1258888" y="692150"/>
            <a:ext cx="0" cy="309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63" name="Line 11"/>
          <p:cNvSpPr>
            <a:spLocks noChangeShapeType="1"/>
          </p:cNvSpPr>
          <p:nvPr/>
        </p:nvSpPr>
        <p:spPr bwMode="auto">
          <a:xfrm>
            <a:off x="1835150" y="1412875"/>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64" name="Line 12"/>
          <p:cNvSpPr>
            <a:spLocks noChangeShapeType="1"/>
          </p:cNvSpPr>
          <p:nvPr/>
        </p:nvSpPr>
        <p:spPr bwMode="auto">
          <a:xfrm flipH="1">
            <a:off x="2806700" y="1773238"/>
            <a:ext cx="23813" cy="817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65" name="Text Box 13"/>
          <p:cNvSpPr txBox="1">
            <a:spLocks noChangeArrowheads="1"/>
          </p:cNvSpPr>
          <p:nvPr/>
        </p:nvSpPr>
        <p:spPr bwMode="auto">
          <a:xfrm>
            <a:off x="2044700" y="2571750"/>
            <a:ext cx="129540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1.3 Receive expense form</a:t>
            </a:r>
          </a:p>
        </p:txBody>
      </p:sp>
      <p:sp>
        <p:nvSpPr>
          <p:cNvPr id="151566" name="AutoShape 14"/>
          <p:cNvSpPr>
            <a:spLocks noChangeArrowheads="1"/>
          </p:cNvSpPr>
          <p:nvPr/>
        </p:nvSpPr>
        <p:spPr bwMode="auto">
          <a:xfrm>
            <a:off x="3492500" y="2349500"/>
            <a:ext cx="1447800" cy="129540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67" name="Text Box 15"/>
          <p:cNvSpPr txBox="1">
            <a:spLocks noChangeArrowheads="1"/>
          </p:cNvSpPr>
          <p:nvPr/>
        </p:nvSpPr>
        <p:spPr bwMode="auto">
          <a:xfrm>
            <a:off x="3581400" y="2647950"/>
            <a:ext cx="12954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AU" sz="1600">
                <a:latin typeface="Arial" charset="0"/>
              </a:rPr>
              <a:t>1.4 Expenses</a:t>
            </a:r>
          </a:p>
          <a:p>
            <a:pPr algn="ctr">
              <a:spcBef>
                <a:spcPct val="50000"/>
              </a:spcBef>
            </a:pPr>
            <a:r>
              <a:rPr lang="en-AU" sz="1600">
                <a:latin typeface="Arial" charset="0"/>
              </a:rPr>
              <a:t>Valid?</a:t>
            </a:r>
          </a:p>
        </p:txBody>
      </p:sp>
      <p:sp>
        <p:nvSpPr>
          <p:cNvPr id="151568" name="Line 16"/>
          <p:cNvSpPr>
            <a:spLocks noChangeShapeType="1"/>
          </p:cNvSpPr>
          <p:nvPr/>
        </p:nvSpPr>
        <p:spPr bwMode="auto">
          <a:xfrm>
            <a:off x="3340100" y="2971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69" name="Line 17"/>
          <p:cNvSpPr>
            <a:spLocks noChangeShapeType="1"/>
          </p:cNvSpPr>
          <p:nvPr/>
        </p:nvSpPr>
        <p:spPr bwMode="auto">
          <a:xfrm flipV="1">
            <a:off x="4211638" y="1700213"/>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70" name="Oval 18"/>
          <p:cNvSpPr>
            <a:spLocks noChangeArrowheads="1"/>
          </p:cNvSpPr>
          <p:nvPr/>
        </p:nvSpPr>
        <p:spPr bwMode="auto">
          <a:xfrm>
            <a:off x="4067175" y="148431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71" name="Text Box 19"/>
          <p:cNvSpPr txBox="1">
            <a:spLocks noChangeArrowheads="1"/>
          </p:cNvSpPr>
          <p:nvPr/>
        </p:nvSpPr>
        <p:spPr bwMode="auto">
          <a:xfrm>
            <a:off x="4284663" y="204152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No</a:t>
            </a:r>
          </a:p>
        </p:txBody>
      </p:sp>
      <p:sp>
        <p:nvSpPr>
          <p:cNvPr id="151572" name="Text Box 20"/>
          <p:cNvSpPr txBox="1">
            <a:spLocks noChangeArrowheads="1"/>
          </p:cNvSpPr>
          <p:nvPr/>
        </p:nvSpPr>
        <p:spPr bwMode="auto">
          <a:xfrm>
            <a:off x="4800600" y="31051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Yes</a:t>
            </a:r>
          </a:p>
        </p:txBody>
      </p:sp>
      <p:sp>
        <p:nvSpPr>
          <p:cNvPr id="151573" name="Line 21"/>
          <p:cNvSpPr>
            <a:spLocks noChangeShapeType="1"/>
          </p:cNvSpPr>
          <p:nvPr/>
        </p:nvSpPr>
        <p:spPr bwMode="auto">
          <a:xfrm>
            <a:off x="4953000" y="30480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74" name="Text Box 22"/>
          <p:cNvSpPr txBox="1">
            <a:spLocks noChangeArrowheads="1"/>
          </p:cNvSpPr>
          <p:nvPr/>
        </p:nvSpPr>
        <p:spPr bwMode="auto">
          <a:xfrm>
            <a:off x="5257800" y="2571750"/>
            <a:ext cx="1371600"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1.5 Submit authorised expense form</a:t>
            </a:r>
          </a:p>
        </p:txBody>
      </p:sp>
      <p:sp>
        <p:nvSpPr>
          <p:cNvPr id="151575" name="Line 23"/>
          <p:cNvSpPr>
            <a:spLocks noChangeShapeType="1"/>
          </p:cNvSpPr>
          <p:nvPr/>
        </p:nvSpPr>
        <p:spPr bwMode="auto">
          <a:xfrm>
            <a:off x="5791200" y="34290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76" name="Text Box 24"/>
          <p:cNvSpPr txBox="1">
            <a:spLocks noChangeArrowheads="1"/>
          </p:cNvSpPr>
          <p:nvPr/>
        </p:nvSpPr>
        <p:spPr bwMode="auto">
          <a:xfrm>
            <a:off x="4859338" y="4419600"/>
            <a:ext cx="1465262"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1.6 Receive expense form</a:t>
            </a:r>
          </a:p>
        </p:txBody>
      </p:sp>
      <p:sp>
        <p:nvSpPr>
          <p:cNvPr id="151577" name="Text Box 25"/>
          <p:cNvSpPr txBox="1">
            <a:spLocks noChangeArrowheads="1"/>
          </p:cNvSpPr>
          <p:nvPr/>
        </p:nvSpPr>
        <p:spPr bwMode="auto">
          <a:xfrm>
            <a:off x="4859338" y="5445125"/>
            <a:ext cx="144145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1.7 Log expense form</a:t>
            </a:r>
          </a:p>
        </p:txBody>
      </p:sp>
      <p:sp>
        <p:nvSpPr>
          <p:cNvPr id="151578" name="Text Box 26"/>
          <p:cNvSpPr txBox="1">
            <a:spLocks noChangeArrowheads="1"/>
          </p:cNvSpPr>
          <p:nvPr/>
        </p:nvSpPr>
        <p:spPr bwMode="auto">
          <a:xfrm>
            <a:off x="6659563" y="4365625"/>
            <a:ext cx="1152525"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1.8 Make payment</a:t>
            </a:r>
          </a:p>
        </p:txBody>
      </p:sp>
      <p:sp>
        <p:nvSpPr>
          <p:cNvPr id="151579" name="Line 27"/>
          <p:cNvSpPr>
            <a:spLocks noChangeShapeType="1"/>
          </p:cNvSpPr>
          <p:nvPr/>
        </p:nvSpPr>
        <p:spPr bwMode="auto">
          <a:xfrm flipH="1" flipV="1">
            <a:off x="7162800" y="1676400"/>
            <a:ext cx="1588" cy="2689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80" name="Oval 28"/>
          <p:cNvSpPr>
            <a:spLocks noChangeArrowheads="1"/>
          </p:cNvSpPr>
          <p:nvPr/>
        </p:nvSpPr>
        <p:spPr bwMode="auto">
          <a:xfrm>
            <a:off x="7010400" y="14478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81" name="Line 29"/>
          <p:cNvSpPr>
            <a:spLocks noChangeShapeType="1"/>
          </p:cNvSpPr>
          <p:nvPr/>
        </p:nvSpPr>
        <p:spPr bwMode="auto">
          <a:xfrm>
            <a:off x="5580063" y="50133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83" name="Text Box 31"/>
          <p:cNvSpPr txBox="1">
            <a:spLocks noChangeArrowheads="1"/>
          </p:cNvSpPr>
          <p:nvPr/>
        </p:nvSpPr>
        <p:spPr bwMode="auto">
          <a:xfrm>
            <a:off x="4356100" y="1322388"/>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1.4.1 notification to employee</a:t>
            </a:r>
          </a:p>
        </p:txBody>
      </p:sp>
      <p:sp>
        <p:nvSpPr>
          <p:cNvPr id="151584" name="Text Box 32"/>
          <p:cNvSpPr txBox="1">
            <a:spLocks noChangeArrowheads="1"/>
          </p:cNvSpPr>
          <p:nvPr/>
        </p:nvSpPr>
        <p:spPr bwMode="auto">
          <a:xfrm>
            <a:off x="7239000" y="1276350"/>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1.8.1 notification to employee</a:t>
            </a:r>
          </a:p>
        </p:txBody>
      </p:sp>
      <p:sp>
        <p:nvSpPr>
          <p:cNvPr id="151585" name="Text Box 33"/>
          <p:cNvSpPr txBox="1">
            <a:spLocks noChangeArrowheads="1"/>
          </p:cNvSpPr>
          <p:nvPr/>
        </p:nvSpPr>
        <p:spPr bwMode="auto">
          <a:xfrm>
            <a:off x="3048000" y="333375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m</a:t>
            </a:r>
          </a:p>
        </p:txBody>
      </p:sp>
      <p:sp>
        <p:nvSpPr>
          <p:cNvPr id="151586" name="Text Box 34"/>
          <p:cNvSpPr txBox="1">
            <a:spLocks noChangeArrowheads="1"/>
          </p:cNvSpPr>
          <p:nvPr/>
        </p:nvSpPr>
        <p:spPr bwMode="auto">
          <a:xfrm>
            <a:off x="1600200" y="196215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m</a:t>
            </a:r>
          </a:p>
        </p:txBody>
      </p:sp>
      <p:sp>
        <p:nvSpPr>
          <p:cNvPr id="151587" name="Text Box 35"/>
          <p:cNvSpPr txBox="1">
            <a:spLocks noChangeArrowheads="1"/>
          </p:cNvSpPr>
          <p:nvPr/>
        </p:nvSpPr>
        <p:spPr bwMode="auto">
          <a:xfrm>
            <a:off x="3276600" y="19812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t>m</a:t>
            </a:r>
          </a:p>
        </p:txBody>
      </p:sp>
      <p:sp>
        <p:nvSpPr>
          <p:cNvPr id="151588" name="Text Box 36"/>
          <p:cNvSpPr txBox="1">
            <a:spLocks noChangeArrowheads="1"/>
          </p:cNvSpPr>
          <p:nvPr/>
        </p:nvSpPr>
        <p:spPr bwMode="auto">
          <a:xfrm>
            <a:off x="4343400" y="340995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m</a:t>
            </a:r>
          </a:p>
        </p:txBody>
      </p:sp>
      <p:sp>
        <p:nvSpPr>
          <p:cNvPr id="151589" name="Text Box 37"/>
          <p:cNvSpPr txBox="1">
            <a:spLocks noChangeArrowheads="1"/>
          </p:cNvSpPr>
          <p:nvPr/>
        </p:nvSpPr>
        <p:spPr bwMode="auto">
          <a:xfrm>
            <a:off x="6400800" y="333375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m</a:t>
            </a:r>
          </a:p>
        </p:txBody>
      </p:sp>
      <p:sp>
        <p:nvSpPr>
          <p:cNvPr id="151590" name="Text Box 38"/>
          <p:cNvSpPr txBox="1">
            <a:spLocks noChangeArrowheads="1"/>
          </p:cNvSpPr>
          <p:nvPr/>
        </p:nvSpPr>
        <p:spPr bwMode="auto">
          <a:xfrm>
            <a:off x="6227763" y="4994275"/>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m</a:t>
            </a:r>
          </a:p>
        </p:txBody>
      </p:sp>
      <p:sp>
        <p:nvSpPr>
          <p:cNvPr id="151591" name="Text Box 39"/>
          <p:cNvSpPr txBox="1">
            <a:spLocks noChangeArrowheads="1"/>
          </p:cNvSpPr>
          <p:nvPr/>
        </p:nvSpPr>
        <p:spPr bwMode="auto">
          <a:xfrm>
            <a:off x="6300788" y="58578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sol</a:t>
            </a:r>
          </a:p>
        </p:txBody>
      </p:sp>
      <p:sp>
        <p:nvSpPr>
          <p:cNvPr id="151592" name="Text Box 40"/>
          <p:cNvSpPr txBox="1">
            <a:spLocks noChangeArrowheads="1"/>
          </p:cNvSpPr>
          <p:nvPr/>
        </p:nvSpPr>
        <p:spPr bwMode="auto">
          <a:xfrm>
            <a:off x="468313" y="6521450"/>
            <a:ext cx="1436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M = manual</a:t>
            </a:r>
          </a:p>
        </p:txBody>
      </p:sp>
      <p:sp>
        <p:nvSpPr>
          <p:cNvPr id="151593" name="Text Box 41"/>
          <p:cNvSpPr txBox="1">
            <a:spLocks noChangeArrowheads="1"/>
          </p:cNvSpPr>
          <p:nvPr/>
        </p:nvSpPr>
        <p:spPr bwMode="auto">
          <a:xfrm>
            <a:off x="7596188" y="49942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sol</a:t>
            </a:r>
          </a:p>
        </p:txBody>
      </p:sp>
      <p:sp>
        <p:nvSpPr>
          <p:cNvPr id="151594" name="Text Box 42"/>
          <p:cNvSpPr txBox="1">
            <a:spLocks noChangeArrowheads="1"/>
          </p:cNvSpPr>
          <p:nvPr/>
        </p:nvSpPr>
        <p:spPr bwMode="auto">
          <a:xfrm>
            <a:off x="1905000" y="6521450"/>
            <a:ext cx="311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1600">
                <a:latin typeface="Arial" charset="0"/>
              </a:rPr>
              <a:t>Sol = facilitated by solution</a:t>
            </a:r>
          </a:p>
        </p:txBody>
      </p:sp>
      <p:sp>
        <p:nvSpPr>
          <p:cNvPr id="151595" name="Text Box 43"/>
          <p:cNvSpPr txBox="1">
            <a:spLocks noChangeArrowheads="1"/>
          </p:cNvSpPr>
          <p:nvPr/>
        </p:nvSpPr>
        <p:spPr bwMode="auto">
          <a:xfrm>
            <a:off x="3429000" y="0"/>
            <a:ext cx="571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sz="2000" u="sng">
                <a:latin typeface="Arial" charset="0"/>
              </a:rPr>
              <a:t>Business process 1 – Process expense claim</a:t>
            </a:r>
          </a:p>
        </p:txBody>
      </p:sp>
      <p:sp>
        <p:nvSpPr>
          <p:cNvPr id="151596" name="Line 44"/>
          <p:cNvSpPr>
            <a:spLocks noChangeShapeType="1"/>
          </p:cNvSpPr>
          <p:nvPr/>
        </p:nvSpPr>
        <p:spPr bwMode="auto">
          <a:xfrm>
            <a:off x="6372225" y="5734050"/>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1597" name="Line 45"/>
          <p:cNvSpPr>
            <a:spLocks noChangeShapeType="1"/>
          </p:cNvSpPr>
          <p:nvPr/>
        </p:nvSpPr>
        <p:spPr bwMode="auto">
          <a:xfrm flipV="1">
            <a:off x="7235825" y="4941888"/>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158407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5ACF49-6D80-FA41-8E2E-88E5FC6AE151}" type="datetime1">
              <a:rPr lang="en-US"/>
              <a:pPr/>
              <a:t>10/2/14</a:t>
            </a:fld>
            <a:endParaRPr lang="en-US"/>
          </a:p>
        </p:txBody>
      </p:sp>
      <p:sp>
        <p:nvSpPr>
          <p:cNvPr id="308226" name="Rectangle 2"/>
          <p:cNvSpPr>
            <a:spLocks noGrp="1" noChangeArrowheads="1"/>
          </p:cNvSpPr>
          <p:nvPr>
            <p:ph type="title"/>
          </p:nvPr>
        </p:nvSpPr>
        <p:spPr/>
        <p:txBody>
          <a:bodyPr/>
          <a:lstStyle/>
          <a:p>
            <a:r>
              <a:rPr lang="en-US" dirty="0"/>
              <a:t>PROCESS MODELLING</a:t>
            </a:r>
          </a:p>
        </p:txBody>
      </p:sp>
      <p:sp>
        <p:nvSpPr>
          <p:cNvPr id="308227" name="Rectangle 3"/>
          <p:cNvSpPr>
            <a:spLocks noGrp="1" noChangeArrowheads="1"/>
          </p:cNvSpPr>
          <p:nvPr>
            <p:ph type="body" idx="1"/>
          </p:nvPr>
        </p:nvSpPr>
        <p:spPr/>
        <p:txBody>
          <a:bodyPr>
            <a:normAutofit/>
          </a:bodyPr>
          <a:lstStyle/>
          <a:p>
            <a:pPr lvl="1"/>
            <a:r>
              <a:rPr lang="en-US" sz="2200" b="1" dirty="0"/>
              <a:t>Process modeling</a:t>
            </a:r>
            <a:r>
              <a:rPr lang="en-US" sz="2200" dirty="0"/>
              <a:t> is a technique for organizing and documenting the structure and flow of data through a system</a:t>
            </a:r>
            <a:r>
              <a:rPr lang="ja-JP" altLang="en-US" sz="2200" dirty="0">
                <a:latin typeface="Arial"/>
              </a:rPr>
              <a:t>’</a:t>
            </a:r>
            <a:r>
              <a:rPr lang="en-US" sz="2200" dirty="0"/>
              <a:t>s PROCESSES and/or the logic, policies, and procedures to be implemented by a system</a:t>
            </a:r>
            <a:r>
              <a:rPr lang="ja-JP" altLang="en-US" sz="2200" dirty="0">
                <a:latin typeface="Arial"/>
              </a:rPr>
              <a:t>’</a:t>
            </a:r>
            <a:r>
              <a:rPr lang="en-US" sz="2200" dirty="0"/>
              <a:t>s PROCESSES. </a:t>
            </a:r>
          </a:p>
          <a:p>
            <a:pPr marL="274320" lvl="1" indent="0">
              <a:buNone/>
            </a:pPr>
            <a:endParaRPr lang="en-US" sz="2200" dirty="0" smtClean="0"/>
          </a:p>
          <a:p>
            <a:pPr lvl="1"/>
            <a:r>
              <a:rPr lang="en-US" sz="2200" dirty="0" smtClean="0"/>
              <a:t>A </a:t>
            </a:r>
            <a:r>
              <a:rPr lang="en-US" sz="2200" dirty="0"/>
              <a:t>systems analysis process model consists of </a:t>
            </a:r>
            <a:r>
              <a:rPr lang="en-US" sz="2200" i="1" dirty="0"/>
              <a:t>data flow diagrams</a:t>
            </a:r>
            <a:r>
              <a:rPr lang="en-US" sz="2200" b="1" dirty="0"/>
              <a:t> </a:t>
            </a:r>
            <a:r>
              <a:rPr lang="en-US" sz="2200" dirty="0"/>
              <a:t>(DFDs).</a:t>
            </a:r>
          </a:p>
          <a:p>
            <a:pPr lvl="2"/>
            <a:r>
              <a:rPr lang="en-US" dirty="0"/>
              <a:t>A </a:t>
            </a:r>
            <a:r>
              <a:rPr lang="en-US" b="1" dirty="0"/>
              <a:t>data flow diagram (DFD)</a:t>
            </a:r>
            <a:r>
              <a:rPr lang="en-US" dirty="0"/>
              <a:t> is a tool that depicts the flow of data through a system and the work or processing performed by that system. Synonyms include bubble chart, transformation graph, and </a:t>
            </a:r>
            <a:r>
              <a:rPr lang="en-US" b="1" dirty="0"/>
              <a:t>process model</a:t>
            </a:r>
            <a:r>
              <a:rPr lang="en-US" dirty="0"/>
              <a:t>.</a:t>
            </a:r>
          </a:p>
          <a:p>
            <a:endParaRPr lang="en-US" sz="2800" dirty="0"/>
          </a:p>
        </p:txBody>
      </p:sp>
    </p:spTree>
    <p:extLst>
      <p:ext uri="{BB962C8B-B14F-4D97-AF65-F5344CB8AC3E}">
        <p14:creationId xmlns:p14="http://schemas.microsoft.com/office/powerpoint/2010/main" val="4458070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t>Data Flow Diagram:  </a:t>
            </a:r>
            <a:r>
              <a:rPr lang="en-US" dirty="0" smtClean="0"/>
              <a:t>EXAMPLE LEVEL 0</a:t>
            </a:r>
          </a:p>
        </p:txBody>
      </p:sp>
      <p:sp>
        <p:nvSpPr>
          <p:cNvPr id="27652" name="Rectangle 3"/>
          <p:cNvSpPr>
            <a:spLocks noChangeArrowheads="1"/>
          </p:cNvSpPr>
          <p:nvPr/>
        </p:nvSpPr>
        <p:spPr bwMode="auto">
          <a:xfrm>
            <a:off x="2057400" y="1069975"/>
            <a:ext cx="1295400" cy="533400"/>
          </a:xfrm>
          <a:prstGeom prst="rect">
            <a:avLst/>
          </a:prstGeom>
          <a:solidFill>
            <a:schemeClr val="bg1"/>
          </a:solidFill>
          <a:ln w="12700" algn="ctr">
            <a:solidFill>
              <a:schemeClr val="tx2"/>
            </a:solidFill>
            <a:miter lim="800000"/>
            <a:headEnd type="none" w="sm" len="sm"/>
            <a:tailEnd type="none" w="sm" len="sm"/>
          </a:ln>
        </p:spPr>
        <p:txBody>
          <a:bodyPr wrap="none" anchor="ctr"/>
          <a:lstStyle/>
          <a:p>
            <a:pPr algn="ctr" eaLnBrk="0" hangingPunct="0"/>
            <a:r>
              <a:rPr lang="en-US" sz="1600">
                <a:solidFill>
                  <a:schemeClr val="tx2"/>
                </a:solidFill>
              </a:rPr>
              <a:t>donors</a:t>
            </a:r>
          </a:p>
        </p:txBody>
      </p:sp>
      <p:sp>
        <p:nvSpPr>
          <p:cNvPr id="27653" name="Rectangle 4"/>
          <p:cNvSpPr>
            <a:spLocks noChangeArrowheads="1"/>
          </p:cNvSpPr>
          <p:nvPr/>
        </p:nvSpPr>
        <p:spPr bwMode="auto">
          <a:xfrm>
            <a:off x="3200400" y="841375"/>
            <a:ext cx="1295400" cy="533400"/>
          </a:xfrm>
          <a:prstGeom prst="rect">
            <a:avLst/>
          </a:prstGeom>
          <a:solidFill>
            <a:schemeClr val="bg1"/>
          </a:solidFill>
          <a:ln w="12700" algn="ctr">
            <a:solidFill>
              <a:schemeClr val="tx2"/>
            </a:solidFill>
            <a:miter lim="800000"/>
            <a:headEnd type="none" w="sm" len="sm"/>
            <a:tailEnd type="none" w="sm" len="sm"/>
          </a:ln>
        </p:spPr>
        <p:txBody>
          <a:bodyPr wrap="none" anchor="ctr"/>
          <a:lstStyle/>
          <a:p>
            <a:pPr algn="ctr" eaLnBrk="0" hangingPunct="0"/>
            <a:r>
              <a:rPr lang="en-US" sz="1600">
                <a:solidFill>
                  <a:schemeClr val="tx2"/>
                </a:solidFill>
              </a:rPr>
              <a:t>zoo booster</a:t>
            </a:r>
            <a:br>
              <a:rPr lang="en-US" sz="1600">
                <a:solidFill>
                  <a:schemeClr val="tx2"/>
                </a:solidFill>
              </a:rPr>
            </a:br>
            <a:r>
              <a:rPr lang="en-US" sz="1600">
                <a:solidFill>
                  <a:schemeClr val="tx2"/>
                </a:solidFill>
              </a:rPr>
              <a:t>members</a:t>
            </a:r>
          </a:p>
        </p:txBody>
      </p:sp>
      <p:grpSp>
        <p:nvGrpSpPr>
          <p:cNvPr id="27654" name="Group 5"/>
          <p:cNvGrpSpPr>
            <a:grpSpLocks/>
          </p:cNvGrpSpPr>
          <p:nvPr/>
        </p:nvGrpSpPr>
        <p:grpSpPr bwMode="auto">
          <a:xfrm>
            <a:off x="2133600" y="2212975"/>
            <a:ext cx="1230313" cy="914400"/>
            <a:chOff x="1122" y="1854"/>
            <a:chExt cx="823" cy="768"/>
          </a:xfrm>
        </p:grpSpPr>
        <p:sp>
          <p:nvSpPr>
            <p:cNvPr id="27713" name="AutoShape 6"/>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7714" name="Line 7"/>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7655" name="Text Box 8"/>
          <p:cNvSpPr txBox="1">
            <a:spLocks noChangeArrowheads="1"/>
          </p:cNvSpPr>
          <p:nvPr/>
        </p:nvSpPr>
        <p:spPr bwMode="auto">
          <a:xfrm>
            <a:off x="2133600" y="2190750"/>
            <a:ext cx="1195388"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1</a:t>
            </a:r>
            <a:br>
              <a:rPr lang="en-US" sz="1400">
                <a:solidFill>
                  <a:schemeClr val="tx2"/>
                </a:solidFill>
              </a:rPr>
            </a:br>
            <a:r>
              <a:rPr lang="en-US" sz="1400">
                <a:solidFill>
                  <a:schemeClr val="tx2"/>
                </a:solidFill>
              </a:rPr>
              <a:t>donor and </a:t>
            </a:r>
          </a:p>
          <a:p>
            <a:pPr algn="ctr" eaLnBrk="0" hangingPunct="0"/>
            <a:r>
              <a:rPr lang="en-US" sz="1400">
                <a:solidFill>
                  <a:schemeClr val="tx2"/>
                </a:solidFill>
              </a:rPr>
              <a:t>public relations</a:t>
            </a:r>
          </a:p>
        </p:txBody>
      </p:sp>
      <p:grpSp>
        <p:nvGrpSpPr>
          <p:cNvPr id="27656" name="Group 9"/>
          <p:cNvGrpSpPr>
            <a:grpSpLocks/>
          </p:cNvGrpSpPr>
          <p:nvPr/>
        </p:nvGrpSpPr>
        <p:grpSpPr bwMode="auto">
          <a:xfrm>
            <a:off x="838200" y="3683000"/>
            <a:ext cx="1230313" cy="914400"/>
            <a:chOff x="1122" y="1854"/>
            <a:chExt cx="823" cy="768"/>
          </a:xfrm>
        </p:grpSpPr>
        <p:sp>
          <p:nvSpPr>
            <p:cNvPr id="27711" name="AutoShape 10"/>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7712" name="Line 11"/>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7657" name="Text Box 12"/>
          <p:cNvSpPr txBox="1">
            <a:spLocks noChangeArrowheads="1"/>
          </p:cNvSpPr>
          <p:nvPr/>
        </p:nvSpPr>
        <p:spPr bwMode="auto">
          <a:xfrm>
            <a:off x="762000" y="3660775"/>
            <a:ext cx="1371600"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2</a:t>
            </a:r>
            <a:br>
              <a:rPr lang="en-US" sz="1400">
                <a:solidFill>
                  <a:schemeClr val="tx2"/>
                </a:solidFill>
              </a:rPr>
            </a:br>
            <a:r>
              <a:rPr lang="en-US" sz="1400">
                <a:solidFill>
                  <a:schemeClr val="tx2"/>
                </a:solidFill>
              </a:rPr>
              <a:t>produce</a:t>
            </a:r>
            <a:br>
              <a:rPr lang="en-US" sz="1400">
                <a:solidFill>
                  <a:schemeClr val="tx2"/>
                </a:solidFill>
              </a:rPr>
            </a:br>
            <a:r>
              <a:rPr lang="en-US" sz="1400">
                <a:solidFill>
                  <a:schemeClr val="tx2"/>
                </a:solidFill>
              </a:rPr>
              <a:t>management</a:t>
            </a:r>
            <a:br>
              <a:rPr lang="en-US" sz="1400">
                <a:solidFill>
                  <a:schemeClr val="tx2"/>
                </a:solidFill>
              </a:rPr>
            </a:br>
            <a:r>
              <a:rPr lang="en-US" sz="1400">
                <a:solidFill>
                  <a:schemeClr val="tx2"/>
                </a:solidFill>
              </a:rPr>
              <a:t>reports</a:t>
            </a:r>
          </a:p>
        </p:txBody>
      </p:sp>
      <p:grpSp>
        <p:nvGrpSpPr>
          <p:cNvPr id="27658" name="Group 13"/>
          <p:cNvGrpSpPr>
            <a:grpSpLocks/>
          </p:cNvGrpSpPr>
          <p:nvPr/>
        </p:nvGrpSpPr>
        <p:grpSpPr bwMode="auto">
          <a:xfrm>
            <a:off x="4343400" y="3203575"/>
            <a:ext cx="1230313" cy="914400"/>
            <a:chOff x="1122" y="1854"/>
            <a:chExt cx="823" cy="768"/>
          </a:xfrm>
        </p:grpSpPr>
        <p:sp>
          <p:nvSpPr>
            <p:cNvPr id="27709" name="AutoShape 14"/>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7710" name="Line 15"/>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7659" name="Text Box 16"/>
          <p:cNvSpPr txBox="1">
            <a:spLocks noChangeArrowheads="1"/>
          </p:cNvSpPr>
          <p:nvPr/>
        </p:nvSpPr>
        <p:spPr bwMode="auto">
          <a:xfrm>
            <a:off x="4267200" y="3181350"/>
            <a:ext cx="1371600"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3</a:t>
            </a:r>
            <a:br>
              <a:rPr lang="en-US" sz="1400">
                <a:solidFill>
                  <a:schemeClr val="tx2"/>
                </a:solidFill>
              </a:rPr>
            </a:br>
            <a:r>
              <a:rPr lang="en-US" sz="1400">
                <a:solidFill>
                  <a:schemeClr val="tx2"/>
                </a:solidFill>
              </a:rPr>
              <a:t>manage</a:t>
            </a:r>
            <a:br>
              <a:rPr lang="en-US" sz="1400">
                <a:solidFill>
                  <a:schemeClr val="tx2"/>
                </a:solidFill>
              </a:rPr>
            </a:br>
            <a:r>
              <a:rPr lang="en-US" sz="1400">
                <a:solidFill>
                  <a:schemeClr val="tx2"/>
                </a:solidFill>
              </a:rPr>
              <a:t>human</a:t>
            </a:r>
            <a:br>
              <a:rPr lang="en-US" sz="1400">
                <a:solidFill>
                  <a:schemeClr val="tx2"/>
                </a:solidFill>
              </a:rPr>
            </a:br>
            <a:r>
              <a:rPr lang="en-US" sz="1400">
                <a:solidFill>
                  <a:schemeClr val="tx2"/>
                </a:solidFill>
              </a:rPr>
              <a:t>resources</a:t>
            </a:r>
          </a:p>
        </p:txBody>
      </p:sp>
      <p:grpSp>
        <p:nvGrpSpPr>
          <p:cNvPr id="27660" name="Group 17"/>
          <p:cNvGrpSpPr>
            <a:grpSpLocks/>
          </p:cNvGrpSpPr>
          <p:nvPr/>
        </p:nvGrpSpPr>
        <p:grpSpPr bwMode="auto">
          <a:xfrm>
            <a:off x="6019800" y="1831975"/>
            <a:ext cx="1230313" cy="914400"/>
            <a:chOff x="1122" y="1854"/>
            <a:chExt cx="823" cy="768"/>
          </a:xfrm>
        </p:grpSpPr>
        <p:sp>
          <p:nvSpPr>
            <p:cNvPr id="27707" name="AutoShape 18"/>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7708" name="Line 19"/>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7661" name="Text Box 20"/>
          <p:cNvSpPr txBox="1">
            <a:spLocks noChangeArrowheads="1"/>
          </p:cNvSpPr>
          <p:nvPr/>
        </p:nvSpPr>
        <p:spPr bwMode="auto">
          <a:xfrm>
            <a:off x="5943600" y="1809750"/>
            <a:ext cx="1371600" cy="730250"/>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4</a:t>
            </a:r>
            <a:br>
              <a:rPr lang="en-US" sz="1400">
                <a:solidFill>
                  <a:schemeClr val="tx2"/>
                </a:solidFill>
              </a:rPr>
            </a:br>
            <a:r>
              <a:rPr lang="en-US" sz="1400">
                <a:solidFill>
                  <a:schemeClr val="tx2"/>
                </a:solidFill>
              </a:rPr>
              <a:t>animal</a:t>
            </a:r>
            <a:br>
              <a:rPr lang="en-US" sz="1400">
                <a:solidFill>
                  <a:schemeClr val="tx2"/>
                </a:solidFill>
              </a:rPr>
            </a:br>
            <a:r>
              <a:rPr lang="en-US" sz="1400">
                <a:solidFill>
                  <a:schemeClr val="tx2"/>
                </a:solidFill>
              </a:rPr>
              <a:t>care</a:t>
            </a:r>
          </a:p>
        </p:txBody>
      </p:sp>
      <p:grpSp>
        <p:nvGrpSpPr>
          <p:cNvPr id="27662" name="Group 21"/>
          <p:cNvGrpSpPr>
            <a:grpSpLocks/>
          </p:cNvGrpSpPr>
          <p:nvPr/>
        </p:nvGrpSpPr>
        <p:grpSpPr bwMode="auto">
          <a:xfrm>
            <a:off x="6400800" y="4292600"/>
            <a:ext cx="1230313" cy="914400"/>
            <a:chOff x="1122" y="1854"/>
            <a:chExt cx="823" cy="768"/>
          </a:xfrm>
        </p:grpSpPr>
        <p:sp>
          <p:nvSpPr>
            <p:cNvPr id="27705" name="AutoShape 22"/>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7706" name="Line 23"/>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7663" name="Text Box 24"/>
          <p:cNvSpPr txBox="1">
            <a:spLocks noChangeArrowheads="1"/>
          </p:cNvSpPr>
          <p:nvPr/>
        </p:nvSpPr>
        <p:spPr bwMode="auto">
          <a:xfrm>
            <a:off x="6324600" y="4270375"/>
            <a:ext cx="1371600"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5</a:t>
            </a:r>
            <a:br>
              <a:rPr lang="en-US" sz="1400">
                <a:solidFill>
                  <a:schemeClr val="tx2"/>
                </a:solidFill>
              </a:rPr>
            </a:br>
            <a:r>
              <a:rPr lang="en-US" sz="1400">
                <a:solidFill>
                  <a:schemeClr val="tx2"/>
                </a:solidFill>
              </a:rPr>
              <a:t>manage</a:t>
            </a:r>
            <a:br>
              <a:rPr lang="en-US" sz="1400">
                <a:solidFill>
                  <a:schemeClr val="tx2"/>
                </a:solidFill>
              </a:rPr>
            </a:br>
            <a:r>
              <a:rPr lang="en-US" sz="1400">
                <a:solidFill>
                  <a:schemeClr val="tx2"/>
                </a:solidFill>
              </a:rPr>
              <a:t>zoo</a:t>
            </a:r>
            <a:br>
              <a:rPr lang="en-US" sz="1400">
                <a:solidFill>
                  <a:schemeClr val="tx2"/>
                </a:solidFill>
              </a:rPr>
            </a:br>
            <a:r>
              <a:rPr lang="en-US" sz="1400">
                <a:solidFill>
                  <a:schemeClr val="tx2"/>
                </a:solidFill>
              </a:rPr>
              <a:t>facilities</a:t>
            </a:r>
          </a:p>
        </p:txBody>
      </p:sp>
      <p:sp>
        <p:nvSpPr>
          <p:cNvPr id="27664" name="Line 25"/>
          <p:cNvSpPr>
            <a:spLocks noChangeShapeType="1"/>
          </p:cNvSpPr>
          <p:nvPr/>
        </p:nvSpPr>
        <p:spPr bwMode="auto">
          <a:xfrm>
            <a:off x="1981200" y="1679575"/>
            <a:ext cx="304800" cy="457200"/>
          </a:xfrm>
          <a:prstGeom prst="line">
            <a:avLst/>
          </a:prstGeom>
          <a:noFill/>
          <a:ln w="57150">
            <a:solidFill>
              <a:schemeClr val="tx2"/>
            </a:solidFill>
            <a:round/>
            <a:headEnd type="triangle" w="med" len="med"/>
            <a:tailEnd/>
          </a:ln>
        </p:spPr>
        <p:txBody>
          <a:bodyPr wrap="none"/>
          <a:lstStyle/>
          <a:p>
            <a:endParaRPr lang="en-US"/>
          </a:p>
        </p:txBody>
      </p:sp>
      <p:sp>
        <p:nvSpPr>
          <p:cNvPr id="27665" name="Line 26"/>
          <p:cNvSpPr>
            <a:spLocks noChangeShapeType="1"/>
          </p:cNvSpPr>
          <p:nvPr/>
        </p:nvSpPr>
        <p:spPr bwMode="auto">
          <a:xfrm flipH="1">
            <a:off x="3200400" y="1679575"/>
            <a:ext cx="228600" cy="457200"/>
          </a:xfrm>
          <a:prstGeom prst="line">
            <a:avLst/>
          </a:prstGeom>
          <a:noFill/>
          <a:ln w="57150">
            <a:solidFill>
              <a:schemeClr val="tx2"/>
            </a:solidFill>
            <a:round/>
            <a:headEnd/>
            <a:tailEnd type="triangle" w="med" len="med"/>
          </a:ln>
        </p:spPr>
        <p:txBody>
          <a:bodyPr wrap="none"/>
          <a:lstStyle/>
          <a:p>
            <a:endParaRPr lang="en-US"/>
          </a:p>
        </p:txBody>
      </p:sp>
      <p:sp>
        <p:nvSpPr>
          <p:cNvPr id="27666" name="Rectangle 27"/>
          <p:cNvSpPr>
            <a:spLocks noChangeArrowheads="1"/>
          </p:cNvSpPr>
          <p:nvPr/>
        </p:nvSpPr>
        <p:spPr bwMode="auto">
          <a:xfrm>
            <a:off x="914400" y="841375"/>
            <a:ext cx="1295400" cy="533400"/>
          </a:xfrm>
          <a:prstGeom prst="rect">
            <a:avLst/>
          </a:prstGeom>
          <a:solidFill>
            <a:schemeClr val="bg1"/>
          </a:solidFill>
          <a:ln w="12700">
            <a:solidFill>
              <a:schemeClr val="tx2"/>
            </a:solidFill>
            <a:miter lim="800000"/>
            <a:headEnd type="none" w="sm" len="sm"/>
            <a:tailEnd type="none" w="sm" len="sm"/>
          </a:ln>
        </p:spPr>
        <p:txBody>
          <a:bodyPr wrap="none" anchor="ctr"/>
          <a:lstStyle/>
          <a:p>
            <a:pPr algn="ctr" eaLnBrk="0" hangingPunct="0"/>
            <a:r>
              <a:rPr lang="en-US" sz="1600">
                <a:solidFill>
                  <a:schemeClr val="tx2"/>
                </a:solidFill>
              </a:rPr>
              <a:t>public/</a:t>
            </a:r>
          </a:p>
          <a:p>
            <a:pPr algn="ctr" eaLnBrk="0" hangingPunct="0"/>
            <a:r>
              <a:rPr lang="en-US" sz="1600">
                <a:solidFill>
                  <a:schemeClr val="tx2"/>
                </a:solidFill>
              </a:rPr>
              <a:t>zoo visitors</a:t>
            </a:r>
          </a:p>
        </p:txBody>
      </p:sp>
      <p:sp>
        <p:nvSpPr>
          <p:cNvPr id="27667" name="Freeform 28"/>
          <p:cNvSpPr>
            <a:spLocks/>
          </p:cNvSpPr>
          <p:nvPr/>
        </p:nvSpPr>
        <p:spPr bwMode="auto">
          <a:xfrm>
            <a:off x="1447800" y="2593975"/>
            <a:ext cx="609600" cy="990600"/>
          </a:xfrm>
          <a:custGeom>
            <a:avLst/>
            <a:gdLst>
              <a:gd name="T0" fmla="*/ 609600 w 432"/>
              <a:gd name="T1" fmla="*/ 0 h 624"/>
              <a:gd name="T2" fmla="*/ 0 w 432"/>
              <a:gd name="T3" fmla="*/ 0 h 624"/>
              <a:gd name="T4" fmla="*/ 0 w 432"/>
              <a:gd name="T5" fmla="*/ 990600 h 624"/>
              <a:gd name="T6" fmla="*/ 0 60000 65536"/>
              <a:gd name="T7" fmla="*/ 0 60000 65536"/>
              <a:gd name="T8" fmla="*/ 0 60000 65536"/>
              <a:gd name="T9" fmla="*/ 0 w 432"/>
              <a:gd name="T10" fmla="*/ 0 h 624"/>
              <a:gd name="T11" fmla="*/ 432 w 432"/>
              <a:gd name="T12" fmla="*/ 624 h 624"/>
            </a:gdLst>
            <a:ahLst/>
            <a:cxnLst>
              <a:cxn ang="T6">
                <a:pos x="T0" y="T1"/>
              </a:cxn>
              <a:cxn ang="T7">
                <a:pos x="T2" y="T3"/>
              </a:cxn>
              <a:cxn ang="T8">
                <a:pos x="T4" y="T5"/>
              </a:cxn>
            </a:cxnLst>
            <a:rect l="T9" t="T10" r="T11" b="T12"/>
            <a:pathLst>
              <a:path w="432" h="624">
                <a:moveTo>
                  <a:pt x="432" y="0"/>
                </a:moveTo>
                <a:lnTo>
                  <a:pt x="0" y="0"/>
                </a:lnTo>
                <a:lnTo>
                  <a:pt x="0" y="624"/>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7668" name="Rectangle 29"/>
          <p:cNvSpPr>
            <a:spLocks noChangeArrowheads="1"/>
          </p:cNvSpPr>
          <p:nvPr/>
        </p:nvSpPr>
        <p:spPr bwMode="auto">
          <a:xfrm>
            <a:off x="304800" y="5032375"/>
            <a:ext cx="1295400" cy="533400"/>
          </a:xfrm>
          <a:prstGeom prst="rect">
            <a:avLst/>
          </a:prstGeom>
          <a:solidFill>
            <a:schemeClr val="bg1"/>
          </a:solidFill>
          <a:ln w="12700">
            <a:solidFill>
              <a:schemeClr val="tx2"/>
            </a:solidFill>
            <a:miter lim="800000"/>
            <a:headEnd type="none" w="sm" len="sm"/>
            <a:tailEnd type="none" w="sm" len="sm"/>
          </a:ln>
        </p:spPr>
        <p:txBody>
          <a:bodyPr wrap="none" anchor="ctr"/>
          <a:lstStyle/>
          <a:p>
            <a:pPr algn="ctr" eaLnBrk="0" hangingPunct="0"/>
            <a:r>
              <a:rPr lang="en-US" sz="1600">
                <a:solidFill>
                  <a:schemeClr val="tx2"/>
                </a:solidFill>
              </a:rPr>
              <a:t>management</a:t>
            </a:r>
          </a:p>
        </p:txBody>
      </p:sp>
      <p:sp>
        <p:nvSpPr>
          <p:cNvPr id="27669" name="Rectangle 30"/>
          <p:cNvSpPr>
            <a:spLocks noChangeArrowheads="1"/>
          </p:cNvSpPr>
          <p:nvPr/>
        </p:nvSpPr>
        <p:spPr bwMode="auto">
          <a:xfrm>
            <a:off x="1371600" y="5489575"/>
            <a:ext cx="1295400" cy="533400"/>
          </a:xfrm>
          <a:prstGeom prst="rect">
            <a:avLst/>
          </a:prstGeom>
          <a:solidFill>
            <a:schemeClr val="bg1"/>
          </a:solidFill>
          <a:ln w="12700">
            <a:solidFill>
              <a:schemeClr val="tx2"/>
            </a:solidFill>
            <a:miter lim="800000"/>
            <a:headEnd type="none" w="sm" len="sm"/>
            <a:tailEnd type="none" w="sm" len="sm"/>
          </a:ln>
        </p:spPr>
        <p:txBody>
          <a:bodyPr wrap="none" anchor="ctr"/>
          <a:lstStyle/>
          <a:p>
            <a:pPr algn="ctr" eaLnBrk="0" hangingPunct="0"/>
            <a:r>
              <a:rPr lang="en-US" sz="1600" dirty="0">
                <a:solidFill>
                  <a:schemeClr val="tx2"/>
                </a:solidFill>
              </a:rPr>
              <a:t>certification</a:t>
            </a:r>
            <a:br>
              <a:rPr lang="en-US" sz="1600" dirty="0">
                <a:solidFill>
                  <a:schemeClr val="tx2"/>
                </a:solidFill>
              </a:rPr>
            </a:br>
            <a:r>
              <a:rPr lang="en-US" sz="1600" dirty="0">
                <a:solidFill>
                  <a:schemeClr val="tx2"/>
                </a:solidFill>
              </a:rPr>
              <a:t>agencies</a:t>
            </a:r>
          </a:p>
        </p:txBody>
      </p:sp>
      <p:sp>
        <p:nvSpPr>
          <p:cNvPr id="27670" name="Line 31"/>
          <p:cNvSpPr>
            <a:spLocks noChangeShapeType="1"/>
          </p:cNvSpPr>
          <p:nvPr/>
        </p:nvSpPr>
        <p:spPr bwMode="auto">
          <a:xfrm>
            <a:off x="1828800" y="4651375"/>
            <a:ext cx="0" cy="685800"/>
          </a:xfrm>
          <a:prstGeom prst="line">
            <a:avLst/>
          </a:prstGeom>
          <a:noFill/>
          <a:ln w="57150">
            <a:solidFill>
              <a:schemeClr val="tx2"/>
            </a:solidFill>
            <a:round/>
            <a:headEnd/>
            <a:tailEnd type="triangle" w="med" len="med"/>
          </a:ln>
        </p:spPr>
        <p:txBody>
          <a:bodyPr wrap="none"/>
          <a:lstStyle/>
          <a:p>
            <a:endParaRPr lang="en-US"/>
          </a:p>
        </p:txBody>
      </p:sp>
      <p:sp>
        <p:nvSpPr>
          <p:cNvPr id="27671" name="Rectangle 32"/>
          <p:cNvSpPr>
            <a:spLocks noChangeArrowheads="1"/>
          </p:cNvSpPr>
          <p:nvPr/>
        </p:nvSpPr>
        <p:spPr bwMode="auto">
          <a:xfrm>
            <a:off x="2819400" y="4041775"/>
            <a:ext cx="1295400" cy="533400"/>
          </a:xfrm>
          <a:prstGeom prst="rect">
            <a:avLst/>
          </a:prstGeom>
          <a:solidFill>
            <a:schemeClr val="bg1"/>
          </a:solidFill>
          <a:ln w="12700" algn="ctr">
            <a:solidFill>
              <a:schemeClr val="tx2"/>
            </a:solidFill>
            <a:miter lim="800000"/>
            <a:headEnd type="none" w="sm" len="sm"/>
            <a:tailEnd type="none" w="sm" len="sm"/>
          </a:ln>
        </p:spPr>
        <p:txBody>
          <a:bodyPr wrap="none" anchor="ctr"/>
          <a:lstStyle/>
          <a:p>
            <a:pPr algn="ctr" eaLnBrk="0" hangingPunct="0"/>
            <a:r>
              <a:rPr lang="en-US" sz="1600">
                <a:solidFill>
                  <a:schemeClr val="tx2"/>
                </a:solidFill>
              </a:rPr>
              <a:t>employees</a:t>
            </a:r>
          </a:p>
        </p:txBody>
      </p:sp>
      <p:sp>
        <p:nvSpPr>
          <p:cNvPr id="27672" name="Freeform 33"/>
          <p:cNvSpPr>
            <a:spLocks/>
          </p:cNvSpPr>
          <p:nvPr/>
        </p:nvSpPr>
        <p:spPr bwMode="auto">
          <a:xfrm>
            <a:off x="2133600" y="4422775"/>
            <a:ext cx="4191000" cy="609600"/>
          </a:xfrm>
          <a:custGeom>
            <a:avLst/>
            <a:gdLst>
              <a:gd name="T0" fmla="*/ 4191000 w 2688"/>
              <a:gd name="T1" fmla="*/ 609600 h 384"/>
              <a:gd name="T2" fmla="*/ 224518 w 2688"/>
              <a:gd name="T3" fmla="*/ 609600 h 384"/>
              <a:gd name="T4" fmla="*/ 224518 w 2688"/>
              <a:gd name="T5" fmla="*/ 0 h 384"/>
              <a:gd name="T6" fmla="*/ 0 w 2688"/>
              <a:gd name="T7" fmla="*/ 0 h 384"/>
              <a:gd name="T8" fmla="*/ 0 60000 65536"/>
              <a:gd name="T9" fmla="*/ 0 60000 65536"/>
              <a:gd name="T10" fmla="*/ 0 60000 65536"/>
              <a:gd name="T11" fmla="*/ 0 60000 65536"/>
              <a:gd name="T12" fmla="*/ 0 w 2688"/>
              <a:gd name="T13" fmla="*/ 0 h 384"/>
              <a:gd name="T14" fmla="*/ 2688 w 2688"/>
              <a:gd name="T15" fmla="*/ 384 h 384"/>
            </a:gdLst>
            <a:ahLst/>
            <a:cxnLst>
              <a:cxn ang="T8">
                <a:pos x="T0" y="T1"/>
              </a:cxn>
              <a:cxn ang="T9">
                <a:pos x="T2" y="T3"/>
              </a:cxn>
              <a:cxn ang="T10">
                <a:pos x="T4" y="T5"/>
              </a:cxn>
              <a:cxn ang="T11">
                <a:pos x="T6" y="T7"/>
              </a:cxn>
            </a:cxnLst>
            <a:rect l="T12" t="T13" r="T14" b="T15"/>
            <a:pathLst>
              <a:path w="2688" h="384">
                <a:moveTo>
                  <a:pt x="2688" y="384"/>
                </a:moveTo>
                <a:lnTo>
                  <a:pt x="144" y="384"/>
                </a:lnTo>
                <a:lnTo>
                  <a:pt x="144" y="0"/>
                </a:lnTo>
                <a:lnTo>
                  <a:pt x="0" y="0"/>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7673" name="Freeform 34"/>
          <p:cNvSpPr>
            <a:spLocks/>
          </p:cNvSpPr>
          <p:nvPr/>
        </p:nvSpPr>
        <p:spPr bwMode="auto">
          <a:xfrm>
            <a:off x="3438525" y="3786188"/>
            <a:ext cx="838200" cy="228600"/>
          </a:xfrm>
          <a:custGeom>
            <a:avLst/>
            <a:gdLst>
              <a:gd name="T0" fmla="*/ 838200 w 528"/>
              <a:gd name="T1" fmla="*/ 0 h 144"/>
              <a:gd name="T2" fmla="*/ 0 w 528"/>
              <a:gd name="T3" fmla="*/ 0 h 144"/>
              <a:gd name="T4" fmla="*/ 0 w 528"/>
              <a:gd name="T5" fmla="*/ 228600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528" y="0"/>
                </a:moveTo>
                <a:lnTo>
                  <a:pt x="0" y="0"/>
                </a:lnTo>
                <a:lnTo>
                  <a:pt x="0" y="144"/>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7674" name="Freeform 35"/>
          <p:cNvSpPr>
            <a:spLocks/>
          </p:cNvSpPr>
          <p:nvPr/>
        </p:nvSpPr>
        <p:spPr bwMode="auto">
          <a:xfrm>
            <a:off x="4191000" y="4194175"/>
            <a:ext cx="685800" cy="228600"/>
          </a:xfrm>
          <a:custGeom>
            <a:avLst/>
            <a:gdLst>
              <a:gd name="T0" fmla="*/ 685800 w 432"/>
              <a:gd name="T1" fmla="*/ 0 h 192"/>
              <a:gd name="T2" fmla="*/ 685800 w 432"/>
              <a:gd name="T3" fmla="*/ 228600 h 192"/>
              <a:gd name="T4" fmla="*/ 0 w 432"/>
              <a:gd name="T5" fmla="*/ 228600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432" y="0"/>
                </a:moveTo>
                <a:lnTo>
                  <a:pt x="432" y="192"/>
                </a:lnTo>
                <a:lnTo>
                  <a:pt x="0" y="192"/>
                </a:lnTo>
              </a:path>
            </a:pathLst>
          </a:custGeom>
          <a:noFill/>
          <a:ln w="57150" cap="flat" cmpd="sng">
            <a:solidFill>
              <a:schemeClr val="tx2"/>
            </a:solidFill>
            <a:prstDash val="solid"/>
            <a:round/>
            <a:headEnd type="triangle" w="med" len="med"/>
            <a:tailEnd type="none" w="med" len="med"/>
          </a:ln>
        </p:spPr>
        <p:txBody>
          <a:bodyPr wrap="none"/>
          <a:lstStyle/>
          <a:p>
            <a:endParaRPr lang="en-US"/>
          </a:p>
        </p:txBody>
      </p:sp>
      <p:sp>
        <p:nvSpPr>
          <p:cNvPr id="27675" name="Freeform 36"/>
          <p:cNvSpPr>
            <a:spLocks/>
          </p:cNvSpPr>
          <p:nvPr/>
        </p:nvSpPr>
        <p:spPr bwMode="auto">
          <a:xfrm>
            <a:off x="5715000" y="2822575"/>
            <a:ext cx="838200" cy="762000"/>
          </a:xfrm>
          <a:custGeom>
            <a:avLst/>
            <a:gdLst>
              <a:gd name="T0" fmla="*/ 0 w 576"/>
              <a:gd name="T1" fmla="*/ 762000 h 480"/>
              <a:gd name="T2" fmla="*/ 838200 w 576"/>
              <a:gd name="T3" fmla="*/ 762000 h 480"/>
              <a:gd name="T4" fmla="*/ 838200 w 576"/>
              <a:gd name="T5" fmla="*/ 0 h 480"/>
              <a:gd name="T6" fmla="*/ 0 60000 65536"/>
              <a:gd name="T7" fmla="*/ 0 60000 65536"/>
              <a:gd name="T8" fmla="*/ 0 60000 65536"/>
              <a:gd name="T9" fmla="*/ 0 w 576"/>
              <a:gd name="T10" fmla="*/ 0 h 480"/>
              <a:gd name="T11" fmla="*/ 576 w 576"/>
              <a:gd name="T12" fmla="*/ 480 h 480"/>
            </a:gdLst>
            <a:ahLst/>
            <a:cxnLst>
              <a:cxn ang="T6">
                <a:pos x="T0" y="T1"/>
              </a:cxn>
              <a:cxn ang="T7">
                <a:pos x="T2" y="T3"/>
              </a:cxn>
              <a:cxn ang="T8">
                <a:pos x="T4" y="T5"/>
              </a:cxn>
            </a:cxnLst>
            <a:rect l="T9" t="T10" r="T11" b="T12"/>
            <a:pathLst>
              <a:path w="576" h="480">
                <a:moveTo>
                  <a:pt x="0" y="480"/>
                </a:moveTo>
                <a:lnTo>
                  <a:pt x="576" y="480"/>
                </a:lnTo>
                <a:lnTo>
                  <a:pt x="576" y="0"/>
                </a:lnTo>
              </a:path>
            </a:pathLst>
          </a:custGeom>
          <a:noFill/>
          <a:ln w="57150" cap="flat" cmpd="sng">
            <a:solidFill>
              <a:schemeClr val="tx2"/>
            </a:solidFill>
            <a:prstDash val="solid"/>
            <a:round/>
            <a:headEnd type="triangle" w="med" len="med"/>
            <a:tailEnd type="none" w="med" len="med"/>
          </a:ln>
        </p:spPr>
        <p:txBody>
          <a:bodyPr wrap="none"/>
          <a:lstStyle/>
          <a:p>
            <a:endParaRPr lang="en-US"/>
          </a:p>
        </p:txBody>
      </p:sp>
      <p:sp>
        <p:nvSpPr>
          <p:cNvPr id="27676" name="Freeform 37"/>
          <p:cNvSpPr>
            <a:spLocks/>
          </p:cNvSpPr>
          <p:nvPr/>
        </p:nvSpPr>
        <p:spPr bwMode="auto">
          <a:xfrm>
            <a:off x="5715000" y="3813175"/>
            <a:ext cx="838200" cy="381000"/>
          </a:xfrm>
          <a:custGeom>
            <a:avLst/>
            <a:gdLst>
              <a:gd name="T0" fmla="*/ 0 w 576"/>
              <a:gd name="T1" fmla="*/ 0 h 240"/>
              <a:gd name="T2" fmla="*/ 838200 w 576"/>
              <a:gd name="T3" fmla="*/ 0 h 240"/>
              <a:gd name="T4" fmla="*/ 838200 w 576"/>
              <a:gd name="T5" fmla="*/ 38100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576" y="0"/>
                </a:lnTo>
                <a:lnTo>
                  <a:pt x="576" y="240"/>
                </a:lnTo>
              </a:path>
            </a:pathLst>
          </a:custGeom>
          <a:noFill/>
          <a:ln w="57150" cap="flat" cmpd="sng">
            <a:solidFill>
              <a:schemeClr val="tx2"/>
            </a:solidFill>
            <a:prstDash val="solid"/>
            <a:round/>
            <a:headEnd type="triangle" w="med" len="med"/>
            <a:tailEnd type="none" w="med" len="med"/>
          </a:ln>
        </p:spPr>
        <p:txBody>
          <a:bodyPr wrap="none"/>
          <a:lstStyle/>
          <a:p>
            <a:endParaRPr lang="en-US"/>
          </a:p>
        </p:txBody>
      </p:sp>
      <p:sp>
        <p:nvSpPr>
          <p:cNvPr id="27677" name="Freeform 38"/>
          <p:cNvSpPr>
            <a:spLocks/>
          </p:cNvSpPr>
          <p:nvPr/>
        </p:nvSpPr>
        <p:spPr bwMode="auto">
          <a:xfrm>
            <a:off x="5181600" y="2441575"/>
            <a:ext cx="762000" cy="685800"/>
          </a:xfrm>
          <a:custGeom>
            <a:avLst/>
            <a:gdLst>
              <a:gd name="T0" fmla="*/ 0 w 528"/>
              <a:gd name="T1" fmla="*/ 685800 h 432"/>
              <a:gd name="T2" fmla="*/ 0 w 528"/>
              <a:gd name="T3" fmla="*/ 0 h 432"/>
              <a:gd name="T4" fmla="*/ 762000 w 528"/>
              <a:gd name="T5" fmla="*/ 0 h 432"/>
              <a:gd name="T6" fmla="*/ 0 60000 65536"/>
              <a:gd name="T7" fmla="*/ 0 60000 65536"/>
              <a:gd name="T8" fmla="*/ 0 60000 65536"/>
              <a:gd name="T9" fmla="*/ 0 w 528"/>
              <a:gd name="T10" fmla="*/ 0 h 432"/>
              <a:gd name="T11" fmla="*/ 528 w 528"/>
              <a:gd name="T12" fmla="*/ 432 h 432"/>
            </a:gdLst>
            <a:ahLst/>
            <a:cxnLst>
              <a:cxn ang="T6">
                <a:pos x="T0" y="T1"/>
              </a:cxn>
              <a:cxn ang="T7">
                <a:pos x="T2" y="T3"/>
              </a:cxn>
              <a:cxn ang="T8">
                <a:pos x="T4" y="T5"/>
              </a:cxn>
            </a:cxnLst>
            <a:rect l="T9" t="T10" r="T11" b="T12"/>
            <a:pathLst>
              <a:path w="528" h="432">
                <a:moveTo>
                  <a:pt x="0" y="432"/>
                </a:moveTo>
                <a:lnTo>
                  <a:pt x="0" y="0"/>
                </a:lnTo>
                <a:lnTo>
                  <a:pt x="528" y="0"/>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7678" name="Freeform 39"/>
          <p:cNvSpPr>
            <a:spLocks/>
          </p:cNvSpPr>
          <p:nvPr/>
        </p:nvSpPr>
        <p:spPr bwMode="auto">
          <a:xfrm>
            <a:off x="5257800" y="4194175"/>
            <a:ext cx="1066800" cy="381000"/>
          </a:xfrm>
          <a:custGeom>
            <a:avLst/>
            <a:gdLst>
              <a:gd name="T0" fmla="*/ 1066800 w 672"/>
              <a:gd name="T1" fmla="*/ 381000 h 240"/>
              <a:gd name="T2" fmla="*/ 0 w 672"/>
              <a:gd name="T3" fmla="*/ 381000 h 240"/>
              <a:gd name="T4" fmla="*/ 0 w 672"/>
              <a:gd name="T5" fmla="*/ 0 h 240"/>
              <a:gd name="T6" fmla="*/ 0 60000 65536"/>
              <a:gd name="T7" fmla="*/ 0 60000 65536"/>
              <a:gd name="T8" fmla="*/ 0 60000 65536"/>
              <a:gd name="T9" fmla="*/ 0 w 672"/>
              <a:gd name="T10" fmla="*/ 0 h 240"/>
              <a:gd name="T11" fmla="*/ 672 w 672"/>
              <a:gd name="T12" fmla="*/ 240 h 240"/>
            </a:gdLst>
            <a:ahLst/>
            <a:cxnLst>
              <a:cxn ang="T6">
                <a:pos x="T0" y="T1"/>
              </a:cxn>
              <a:cxn ang="T7">
                <a:pos x="T2" y="T3"/>
              </a:cxn>
              <a:cxn ang="T8">
                <a:pos x="T4" y="T5"/>
              </a:cxn>
            </a:cxnLst>
            <a:rect l="T9" t="T10" r="T11" b="T12"/>
            <a:pathLst>
              <a:path w="672" h="240">
                <a:moveTo>
                  <a:pt x="672" y="240"/>
                </a:moveTo>
                <a:lnTo>
                  <a:pt x="0" y="240"/>
                </a:lnTo>
                <a:lnTo>
                  <a:pt x="0" y="0"/>
                </a:lnTo>
              </a:path>
            </a:pathLst>
          </a:custGeom>
          <a:noFill/>
          <a:ln w="57150" cap="flat" cmpd="sng">
            <a:solidFill>
              <a:schemeClr val="tx2"/>
            </a:solidFill>
            <a:prstDash val="solid"/>
            <a:round/>
            <a:headEnd type="triangle" w="med" len="med"/>
            <a:tailEnd type="none" w="med" len="med"/>
          </a:ln>
        </p:spPr>
        <p:txBody>
          <a:bodyPr wrap="none"/>
          <a:lstStyle/>
          <a:p>
            <a:endParaRPr lang="en-US"/>
          </a:p>
        </p:txBody>
      </p:sp>
      <p:sp>
        <p:nvSpPr>
          <p:cNvPr id="27679" name="Rectangle 40"/>
          <p:cNvSpPr>
            <a:spLocks noChangeArrowheads="1"/>
          </p:cNvSpPr>
          <p:nvPr/>
        </p:nvSpPr>
        <p:spPr bwMode="auto">
          <a:xfrm>
            <a:off x="7391400" y="1069975"/>
            <a:ext cx="1295400" cy="533400"/>
          </a:xfrm>
          <a:prstGeom prst="rect">
            <a:avLst/>
          </a:prstGeom>
          <a:solidFill>
            <a:schemeClr val="bg1"/>
          </a:solidFill>
          <a:ln w="12700" algn="ctr">
            <a:solidFill>
              <a:schemeClr val="tx2"/>
            </a:solidFill>
            <a:miter lim="800000"/>
            <a:headEnd type="none" w="sm" len="sm"/>
            <a:tailEnd type="none" w="sm" len="sm"/>
          </a:ln>
        </p:spPr>
        <p:txBody>
          <a:bodyPr wrap="none" anchor="ctr"/>
          <a:lstStyle/>
          <a:p>
            <a:pPr algn="ctr" eaLnBrk="0" hangingPunct="0"/>
            <a:r>
              <a:rPr lang="en-US" sz="1600">
                <a:solidFill>
                  <a:schemeClr val="tx2"/>
                </a:solidFill>
              </a:rPr>
              <a:t>other zoos</a:t>
            </a:r>
            <a:br>
              <a:rPr lang="en-US" sz="1600">
                <a:solidFill>
                  <a:schemeClr val="tx2"/>
                </a:solidFill>
              </a:rPr>
            </a:br>
            <a:r>
              <a:rPr lang="en-US" sz="1600">
                <a:solidFill>
                  <a:schemeClr val="tx2"/>
                </a:solidFill>
              </a:rPr>
              <a:t>&amp; breeders</a:t>
            </a:r>
          </a:p>
        </p:txBody>
      </p:sp>
      <p:sp>
        <p:nvSpPr>
          <p:cNvPr id="27680" name="Freeform 41"/>
          <p:cNvSpPr>
            <a:spLocks/>
          </p:cNvSpPr>
          <p:nvPr/>
        </p:nvSpPr>
        <p:spPr bwMode="auto">
          <a:xfrm>
            <a:off x="7315200" y="1679575"/>
            <a:ext cx="762000" cy="609600"/>
          </a:xfrm>
          <a:custGeom>
            <a:avLst/>
            <a:gdLst>
              <a:gd name="T0" fmla="*/ 0 w 480"/>
              <a:gd name="T1" fmla="*/ 609600 h 384"/>
              <a:gd name="T2" fmla="*/ 762000 w 480"/>
              <a:gd name="T3" fmla="*/ 609600 h 384"/>
              <a:gd name="T4" fmla="*/ 762000 w 480"/>
              <a:gd name="T5" fmla="*/ 0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0" y="384"/>
                </a:moveTo>
                <a:lnTo>
                  <a:pt x="480" y="384"/>
                </a:lnTo>
                <a:lnTo>
                  <a:pt x="480" y="0"/>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7681" name="Freeform 42"/>
          <p:cNvSpPr>
            <a:spLocks/>
          </p:cNvSpPr>
          <p:nvPr/>
        </p:nvSpPr>
        <p:spPr bwMode="auto">
          <a:xfrm>
            <a:off x="6705600" y="1298575"/>
            <a:ext cx="609600" cy="457200"/>
          </a:xfrm>
          <a:custGeom>
            <a:avLst/>
            <a:gdLst>
              <a:gd name="T0" fmla="*/ 609600 w 384"/>
              <a:gd name="T1" fmla="*/ 0 h 288"/>
              <a:gd name="T2" fmla="*/ 0 w 384"/>
              <a:gd name="T3" fmla="*/ 0 h 288"/>
              <a:gd name="T4" fmla="*/ 0 w 384"/>
              <a:gd name="T5" fmla="*/ 457200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384" y="0"/>
                </a:moveTo>
                <a:lnTo>
                  <a:pt x="0" y="0"/>
                </a:lnTo>
                <a:lnTo>
                  <a:pt x="0" y="288"/>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7682" name="Line 43"/>
          <p:cNvSpPr>
            <a:spLocks noChangeShapeType="1"/>
          </p:cNvSpPr>
          <p:nvPr/>
        </p:nvSpPr>
        <p:spPr bwMode="auto">
          <a:xfrm>
            <a:off x="6705600" y="2849563"/>
            <a:ext cx="0" cy="1344612"/>
          </a:xfrm>
          <a:prstGeom prst="line">
            <a:avLst/>
          </a:prstGeom>
          <a:noFill/>
          <a:ln w="57150">
            <a:solidFill>
              <a:schemeClr val="tx2"/>
            </a:solidFill>
            <a:round/>
            <a:headEnd type="triangle" w="med" len="med"/>
            <a:tailEnd/>
          </a:ln>
        </p:spPr>
        <p:txBody>
          <a:bodyPr wrap="none"/>
          <a:lstStyle/>
          <a:p>
            <a:endParaRPr lang="en-US"/>
          </a:p>
        </p:txBody>
      </p:sp>
      <p:sp>
        <p:nvSpPr>
          <p:cNvPr id="27683" name="Freeform 44"/>
          <p:cNvSpPr>
            <a:spLocks/>
          </p:cNvSpPr>
          <p:nvPr/>
        </p:nvSpPr>
        <p:spPr bwMode="auto">
          <a:xfrm>
            <a:off x="7315200" y="2517775"/>
            <a:ext cx="304800" cy="1676400"/>
          </a:xfrm>
          <a:custGeom>
            <a:avLst/>
            <a:gdLst>
              <a:gd name="T0" fmla="*/ 0 w 240"/>
              <a:gd name="T1" fmla="*/ 0 h 1056"/>
              <a:gd name="T2" fmla="*/ 304800 w 240"/>
              <a:gd name="T3" fmla="*/ 0 h 1056"/>
              <a:gd name="T4" fmla="*/ 304800 w 240"/>
              <a:gd name="T5" fmla="*/ 1676400 h 1056"/>
              <a:gd name="T6" fmla="*/ 0 60000 65536"/>
              <a:gd name="T7" fmla="*/ 0 60000 65536"/>
              <a:gd name="T8" fmla="*/ 0 60000 65536"/>
              <a:gd name="T9" fmla="*/ 0 w 240"/>
              <a:gd name="T10" fmla="*/ 0 h 1056"/>
              <a:gd name="T11" fmla="*/ 240 w 240"/>
              <a:gd name="T12" fmla="*/ 1056 h 1056"/>
            </a:gdLst>
            <a:ahLst/>
            <a:cxnLst>
              <a:cxn ang="T6">
                <a:pos x="T0" y="T1"/>
              </a:cxn>
              <a:cxn ang="T7">
                <a:pos x="T2" y="T3"/>
              </a:cxn>
              <a:cxn ang="T8">
                <a:pos x="T4" y="T5"/>
              </a:cxn>
            </a:cxnLst>
            <a:rect l="T9" t="T10" r="T11" b="T12"/>
            <a:pathLst>
              <a:path w="240" h="1056">
                <a:moveTo>
                  <a:pt x="0" y="0"/>
                </a:moveTo>
                <a:lnTo>
                  <a:pt x="240" y="0"/>
                </a:lnTo>
                <a:lnTo>
                  <a:pt x="240" y="1056"/>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7684" name="Freeform 45"/>
          <p:cNvSpPr>
            <a:spLocks/>
          </p:cNvSpPr>
          <p:nvPr/>
        </p:nvSpPr>
        <p:spPr bwMode="auto">
          <a:xfrm>
            <a:off x="2209800" y="2212975"/>
            <a:ext cx="3733800" cy="1828800"/>
          </a:xfrm>
          <a:custGeom>
            <a:avLst/>
            <a:gdLst>
              <a:gd name="T0" fmla="*/ 3733800 w 2400"/>
              <a:gd name="T1" fmla="*/ 0 h 1152"/>
              <a:gd name="T2" fmla="*/ 2763012 w 2400"/>
              <a:gd name="T3" fmla="*/ 0 h 1152"/>
              <a:gd name="T4" fmla="*/ 2763012 w 2400"/>
              <a:gd name="T5" fmla="*/ 838200 h 1152"/>
              <a:gd name="T6" fmla="*/ 1269492 w 2400"/>
              <a:gd name="T7" fmla="*/ 838200 h 1152"/>
              <a:gd name="T8" fmla="*/ 1269492 w 2400"/>
              <a:gd name="T9" fmla="*/ 1295400 h 1152"/>
              <a:gd name="T10" fmla="*/ 224028 w 2400"/>
              <a:gd name="T11" fmla="*/ 1295400 h 1152"/>
              <a:gd name="T12" fmla="*/ 224028 w 2400"/>
              <a:gd name="T13" fmla="*/ 1828800 h 1152"/>
              <a:gd name="T14" fmla="*/ 0 w 2400"/>
              <a:gd name="T15" fmla="*/ 1828800 h 1152"/>
              <a:gd name="T16" fmla="*/ 0 60000 65536"/>
              <a:gd name="T17" fmla="*/ 0 60000 65536"/>
              <a:gd name="T18" fmla="*/ 0 60000 65536"/>
              <a:gd name="T19" fmla="*/ 0 60000 65536"/>
              <a:gd name="T20" fmla="*/ 0 60000 65536"/>
              <a:gd name="T21" fmla="*/ 0 60000 65536"/>
              <a:gd name="T22" fmla="*/ 0 60000 65536"/>
              <a:gd name="T23" fmla="*/ 0 60000 65536"/>
              <a:gd name="T24" fmla="*/ 0 w 2400"/>
              <a:gd name="T25" fmla="*/ 0 h 1152"/>
              <a:gd name="T26" fmla="*/ 2400 w 2400"/>
              <a:gd name="T27" fmla="*/ 1152 h 1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0" h="1152">
                <a:moveTo>
                  <a:pt x="2400" y="0"/>
                </a:moveTo>
                <a:lnTo>
                  <a:pt x="1776" y="0"/>
                </a:lnTo>
                <a:lnTo>
                  <a:pt x="1776" y="528"/>
                </a:lnTo>
                <a:lnTo>
                  <a:pt x="816" y="528"/>
                </a:lnTo>
                <a:lnTo>
                  <a:pt x="816" y="816"/>
                </a:lnTo>
                <a:lnTo>
                  <a:pt x="144" y="816"/>
                </a:lnTo>
                <a:lnTo>
                  <a:pt x="144" y="1152"/>
                </a:lnTo>
                <a:lnTo>
                  <a:pt x="0" y="1152"/>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7685" name="Freeform 46"/>
          <p:cNvSpPr>
            <a:spLocks/>
          </p:cNvSpPr>
          <p:nvPr/>
        </p:nvSpPr>
        <p:spPr bwMode="auto">
          <a:xfrm>
            <a:off x="3429000" y="1984375"/>
            <a:ext cx="2514600" cy="838200"/>
          </a:xfrm>
          <a:custGeom>
            <a:avLst/>
            <a:gdLst>
              <a:gd name="T0" fmla="*/ 2514600 w 1584"/>
              <a:gd name="T1" fmla="*/ 0 h 528"/>
              <a:gd name="T2" fmla="*/ 1371600 w 1584"/>
              <a:gd name="T3" fmla="*/ 0 h 528"/>
              <a:gd name="T4" fmla="*/ 1371600 w 1584"/>
              <a:gd name="T5" fmla="*/ 838200 h 528"/>
              <a:gd name="T6" fmla="*/ 0 w 1584"/>
              <a:gd name="T7" fmla="*/ 838200 h 528"/>
              <a:gd name="T8" fmla="*/ 0 60000 65536"/>
              <a:gd name="T9" fmla="*/ 0 60000 65536"/>
              <a:gd name="T10" fmla="*/ 0 60000 65536"/>
              <a:gd name="T11" fmla="*/ 0 60000 65536"/>
              <a:gd name="T12" fmla="*/ 0 w 1584"/>
              <a:gd name="T13" fmla="*/ 0 h 528"/>
              <a:gd name="T14" fmla="*/ 1584 w 1584"/>
              <a:gd name="T15" fmla="*/ 528 h 528"/>
            </a:gdLst>
            <a:ahLst/>
            <a:cxnLst>
              <a:cxn ang="T8">
                <a:pos x="T0" y="T1"/>
              </a:cxn>
              <a:cxn ang="T9">
                <a:pos x="T2" y="T3"/>
              </a:cxn>
              <a:cxn ang="T10">
                <a:pos x="T4" y="T5"/>
              </a:cxn>
              <a:cxn ang="T11">
                <a:pos x="T6" y="T7"/>
              </a:cxn>
            </a:cxnLst>
            <a:rect l="T12" t="T13" r="T14" b="T15"/>
            <a:pathLst>
              <a:path w="1584" h="528">
                <a:moveTo>
                  <a:pt x="1584" y="0"/>
                </a:moveTo>
                <a:lnTo>
                  <a:pt x="864" y="0"/>
                </a:lnTo>
                <a:lnTo>
                  <a:pt x="864" y="528"/>
                </a:lnTo>
                <a:lnTo>
                  <a:pt x="0" y="528"/>
                </a:lnTo>
              </a:path>
            </a:pathLst>
          </a:custGeom>
          <a:noFill/>
          <a:ln w="57150" cap="flat" cmpd="sng">
            <a:solidFill>
              <a:schemeClr val="tx2"/>
            </a:solidFill>
            <a:prstDash val="solid"/>
            <a:round/>
            <a:headEnd type="triangle" w="med" len="med"/>
            <a:tailEnd type="none" w="med" len="med"/>
          </a:ln>
        </p:spPr>
        <p:txBody>
          <a:bodyPr wrap="none"/>
          <a:lstStyle/>
          <a:p>
            <a:endParaRPr lang="en-US"/>
          </a:p>
        </p:txBody>
      </p:sp>
      <p:sp>
        <p:nvSpPr>
          <p:cNvPr id="27686" name="Freeform 47"/>
          <p:cNvSpPr>
            <a:spLocks/>
          </p:cNvSpPr>
          <p:nvPr/>
        </p:nvSpPr>
        <p:spPr bwMode="auto">
          <a:xfrm>
            <a:off x="3429000" y="1603375"/>
            <a:ext cx="2819400" cy="685800"/>
          </a:xfrm>
          <a:custGeom>
            <a:avLst/>
            <a:gdLst>
              <a:gd name="T0" fmla="*/ 0 w 1776"/>
              <a:gd name="T1" fmla="*/ 685800 h 480"/>
              <a:gd name="T2" fmla="*/ 304800 w 1776"/>
              <a:gd name="T3" fmla="*/ 685800 h 480"/>
              <a:gd name="T4" fmla="*/ 304800 w 1776"/>
              <a:gd name="T5" fmla="*/ 68580 h 480"/>
              <a:gd name="T6" fmla="*/ 304800 w 1776"/>
              <a:gd name="T7" fmla="*/ 0 h 480"/>
              <a:gd name="T8" fmla="*/ 2819400 w 1776"/>
              <a:gd name="T9" fmla="*/ 0 h 480"/>
              <a:gd name="T10" fmla="*/ 2819400 w 1776"/>
              <a:gd name="T11" fmla="*/ 205740 h 480"/>
              <a:gd name="T12" fmla="*/ 0 60000 65536"/>
              <a:gd name="T13" fmla="*/ 0 60000 65536"/>
              <a:gd name="T14" fmla="*/ 0 60000 65536"/>
              <a:gd name="T15" fmla="*/ 0 60000 65536"/>
              <a:gd name="T16" fmla="*/ 0 60000 65536"/>
              <a:gd name="T17" fmla="*/ 0 60000 65536"/>
              <a:gd name="T18" fmla="*/ 0 w 1776"/>
              <a:gd name="T19" fmla="*/ 0 h 480"/>
              <a:gd name="T20" fmla="*/ 1776 w 177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1776" h="480">
                <a:moveTo>
                  <a:pt x="0" y="480"/>
                </a:moveTo>
                <a:lnTo>
                  <a:pt x="192" y="480"/>
                </a:lnTo>
                <a:lnTo>
                  <a:pt x="192" y="48"/>
                </a:lnTo>
                <a:lnTo>
                  <a:pt x="192" y="0"/>
                </a:lnTo>
                <a:lnTo>
                  <a:pt x="1776" y="0"/>
                </a:lnTo>
                <a:lnTo>
                  <a:pt x="1776" y="144"/>
                </a:lnTo>
              </a:path>
            </a:pathLst>
          </a:custGeom>
          <a:noFill/>
          <a:ln w="57150" cap="flat" cmpd="sng">
            <a:solidFill>
              <a:schemeClr val="tx2"/>
            </a:solidFill>
            <a:prstDash val="solid"/>
            <a:round/>
            <a:headEnd type="triangle" w="med" len="med"/>
            <a:tailEnd type="none" w="med" len="med"/>
          </a:ln>
        </p:spPr>
        <p:txBody>
          <a:bodyPr wrap="none"/>
          <a:lstStyle/>
          <a:p>
            <a:endParaRPr lang="en-US"/>
          </a:p>
        </p:txBody>
      </p:sp>
      <p:sp>
        <p:nvSpPr>
          <p:cNvPr id="27687" name="Text Box 48"/>
          <p:cNvSpPr txBox="1">
            <a:spLocks noChangeArrowheads="1"/>
          </p:cNvSpPr>
          <p:nvPr/>
        </p:nvSpPr>
        <p:spPr bwMode="auto">
          <a:xfrm>
            <a:off x="838200" y="1679575"/>
            <a:ext cx="11430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PR data, receipts, etc.</a:t>
            </a:r>
          </a:p>
        </p:txBody>
      </p:sp>
      <p:sp>
        <p:nvSpPr>
          <p:cNvPr id="27688" name="Text Box 49"/>
          <p:cNvSpPr txBox="1">
            <a:spLocks noChangeArrowheads="1"/>
          </p:cNvSpPr>
          <p:nvPr/>
        </p:nvSpPr>
        <p:spPr bwMode="auto">
          <a:xfrm>
            <a:off x="2057400" y="1679575"/>
            <a:ext cx="11430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money and requests</a:t>
            </a:r>
          </a:p>
        </p:txBody>
      </p:sp>
      <p:sp>
        <p:nvSpPr>
          <p:cNvPr id="27689" name="Text Box 50"/>
          <p:cNvSpPr txBox="1">
            <a:spLocks noChangeArrowheads="1"/>
          </p:cNvSpPr>
          <p:nvPr/>
        </p:nvSpPr>
        <p:spPr bwMode="auto">
          <a:xfrm>
            <a:off x="457200" y="2746375"/>
            <a:ext cx="838200" cy="5492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receipts/</a:t>
            </a:r>
            <a:br>
              <a:rPr lang="en-US" sz="1000">
                <a:solidFill>
                  <a:srgbClr val="003399"/>
                </a:solidFill>
              </a:rPr>
            </a:br>
            <a:r>
              <a:rPr lang="en-US" sz="1000">
                <a:solidFill>
                  <a:srgbClr val="003399"/>
                </a:solidFill>
              </a:rPr>
              <a:t>accounting reports</a:t>
            </a:r>
          </a:p>
        </p:txBody>
      </p:sp>
      <p:sp>
        <p:nvSpPr>
          <p:cNvPr id="27690" name="Text Box 51"/>
          <p:cNvSpPr txBox="1">
            <a:spLocks noChangeArrowheads="1"/>
          </p:cNvSpPr>
          <p:nvPr/>
        </p:nvSpPr>
        <p:spPr bwMode="auto">
          <a:xfrm>
            <a:off x="735013" y="4632325"/>
            <a:ext cx="10668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management reports</a:t>
            </a:r>
          </a:p>
        </p:txBody>
      </p:sp>
      <p:sp>
        <p:nvSpPr>
          <p:cNvPr id="27691" name="Text Box 52"/>
          <p:cNvSpPr txBox="1">
            <a:spLocks noChangeArrowheads="1"/>
          </p:cNvSpPr>
          <p:nvPr/>
        </p:nvSpPr>
        <p:spPr bwMode="auto">
          <a:xfrm>
            <a:off x="4953000" y="5108575"/>
            <a:ext cx="106680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usage reports</a:t>
            </a:r>
          </a:p>
        </p:txBody>
      </p:sp>
      <p:sp>
        <p:nvSpPr>
          <p:cNvPr id="27692" name="Text Box 53"/>
          <p:cNvSpPr txBox="1">
            <a:spLocks noChangeArrowheads="1"/>
          </p:cNvSpPr>
          <p:nvPr/>
        </p:nvSpPr>
        <p:spPr bwMode="auto">
          <a:xfrm>
            <a:off x="4191000" y="4498975"/>
            <a:ext cx="762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Pay data, requests</a:t>
            </a:r>
          </a:p>
        </p:txBody>
      </p:sp>
      <p:sp>
        <p:nvSpPr>
          <p:cNvPr id="27693" name="Text Box 54"/>
          <p:cNvSpPr txBox="1">
            <a:spLocks noChangeArrowheads="1"/>
          </p:cNvSpPr>
          <p:nvPr/>
        </p:nvSpPr>
        <p:spPr bwMode="auto">
          <a:xfrm>
            <a:off x="5334000" y="4575175"/>
            <a:ext cx="762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employee schedule</a:t>
            </a:r>
          </a:p>
        </p:txBody>
      </p:sp>
      <p:sp>
        <p:nvSpPr>
          <p:cNvPr id="27694" name="Text Box 55"/>
          <p:cNvSpPr txBox="1">
            <a:spLocks noChangeArrowheads="1"/>
          </p:cNvSpPr>
          <p:nvPr/>
        </p:nvSpPr>
        <p:spPr bwMode="auto">
          <a:xfrm>
            <a:off x="5715000" y="3813175"/>
            <a:ext cx="7620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specialist request</a:t>
            </a:r>
          </a:p>
        </p:txBody>
      </p:sp>
      <p:sp>
        <p:nvSpPr>
          <p:cNvPr id="27695" name="Text Box 56"/>
          <p:cNvSpPr txBox="1">
            <a:spLocks noChangeArrowheads="1"/>
          </p:cNvSpPr>
          <p:nvPr/>
        </p:nvSpPr>
        <p:spPr bwMode="auto">
          <a:xfrm>
            <a:off x="5715000" y="3127375"/>
            <a:ext cx="7620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specialist request</a:t>
            </a:r>
          </a:p>
        </p:txBody>
      </p:sp>
      <p:sp>
        <p:nvSpPr>
          <p:cNvPr id="27696" name="Text Box 57"/>
          <p:cNvSpPr txBox="1">
            <a:spLocks noChangeArrowheads="1"/>
          </p:cNvSpPr>
          <p:nvPr/>
        </p:nvSpPr>
        <p:spPr bwMode="auto">
          <a:xfrm>
            <a:off x="5181600" y="2441575"/>
            <a:ext cx="762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employee schedule</a:t>
            </a:r>
          </a:p>
        </p:txBody>
      </p:sp>
      <p:sp>
        <p:nvSpPr>
          <p:cNvPr id="27697" name="Text Box 58"/>
          <p:cNvSpPr txBox="1">
            <a:spLocks noChangeArrowheads="1"/>
          </p:cNvSpPr>
          <p:nvPr/>
        </p:nvSpPr>
        <p:spPr bwMode="auto">
          <a:xfrm>
            <a:off x="1905000" y="3279775"/>
            <a:ext cx="762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animal status</a:t>
            </a:r>
          </a:p>
        </p:txBody>
      </p:sp>
      <p:sp>
        <p:nvSpPr>
          <p:cNvPr id="27698" name="Text Box 59"/>
          <p:cNvSpPr txBox="1">
            <a:spLocks noChangeArrowheads="1"/>
          </p:cNvSpPr>
          <p:nvPr/>
        </p:nvSpPr>
        <p:spPr bwMode="auto">
          <a:xfrm>
            <a:off x="3581400" y="3355975"/>
            <a:ext cx="762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hours and benefits</a:t>
            </a:r>
          </a:p>
        </p:txBody>
      </p:sp>
      <p:sp>
        <p:nvSpPr>
          <p:cNvPr id="27699" name="Text Box 60"/>
          <p:cNvSpPr txBox="1">
            <a:spLocks noChangeArrowheads="1"/>
          </p:cNvSpPr>
          <p:nvPr/>
        </p:nvSpPr>
        <p:spPr bwMode="auto">
          <a:xfrm>
            <a:off x="4038600" y="2365375"/>
            <a:ext cx="7620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public requests</a:t>
            </a:r>
          </a:p>
        </p:txBody>
      </p:sp>
      <p:sp>
        <p:nvSpPr>
          <p:cNvPr id="27700" name="Text Box 61"/>
          <p:cNvSpPr txBox="1">
            <a:spLocks noChangeArrowheads="1"/>
          </p:cNvSpPr>
          <p:nvPr/>
        </p:nvSpPr>
        <p:spPr bwMode="auto">
          <a:xfrm>
            <a:off x="4876800" y="1146175"/>
            <a:ext cx="12192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needs and budgets</a:t>
            </a:r>
          </a:p>
        </p:txBody>
      </p:sp>
      <p:sp>
        <p:nvSpPr>
          <p:cNvPr id="27701" name="Text Box 62"/>
          <p:cNvSpPr txBox="1">
            <a:spLocks noChangeArrowheads="1"/>
          </p:cNvSpPr>
          <p:nvPr/>
        </p:nvSpPr>
        <p:spPr bwMode="auto">
          <a:xfrm>
            <a:off x="6173788" y="762000"/>
            <a:ext cx="1219200" cy="5492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animal requests and health research</a:t>
            </a:r>
          </a:p>
        </p:txBody>
      </p:sp>
      <p:sp>
        <p:nvSpPr>
          <p:cNvPr id="27702" name="Text Box 63"/>
          <p:cNvSpPr txBox="1">
            <a:spLocks noChangeArrowheads="1"/>
          </p:cNvSpPr>
          <p:nvPr/>
        </p:nvSpPr>
        <p:spPr bwMode="auto">
          <a:xfrm>
            <a:off x="8077200" y="1984375"/>
            <a:ext cx="914400" cy="7016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animal requests &amp; and health research</a:t>
            </a:r>
          </a:p>
        </p:txBody>
      </p:sp>
      <p:sp>
        <p:nvSpPr>
          <p:cNvPr id="27703" name="Text Box 64"/>
          <p:cNvSpPr txBox="1">
            <a:spLocks noChangeArrowheads="1"/>
          </p:cNvSpPr>
          <p:nvPr/>
        </p:nvSpPr>
        <p:spPr bwMode="auto">
          <a:xfrm>
            <a:off x="7620000" y="3051175"/>
            <a:ext cx="914400" cy="5492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Maintenance and building requests</a:t>
            </a:r>
          </a:p>
        </p:txBody>
      </p:sp>
      <p:sp>
        <p:nvSpPr>
          <p:cNvPr id="27704" name="Text Box 65"/>
          <p:cNvSpPr txBox="1">
            <a:spLocks noChangeArrowheads="1"/>
          </p:cNvSpPr>
          <p:nvPr/>
        </p:nvSpPr>
        <p:spPr bwMode="auto">
          <a:xfrm>
            <a:off x="6667500" y="3279775"/>
            <a:ext cx="973138"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Maintenance schedule</a:t>
            </a:r>
          </a:p>
        </p:txBody>
      </p:sp>
    </p:spTree>
    <p:extLst>
      <p:ext uri="{BB962C8B-B14F-4D97-AF65-F5344CB8AC3E}">
        <p14:creationId xmlns:p14="http://schemas.microsoft.com/office/powerpoint/2010/main" val="338163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a:t>
            </a:r>
            <a:endParaRPr lang="en-US" dirty="0"/>
          </a:p>
        </p:txBody>
      </p:sp>
      <p:pic>
        <p:nvPicPr>
          <p:cNvPr id="6147" name="Picture 3" descr="C:\Users\mandviwa\AppData\Local\Microsoft\Windows\Temporary Internet Files\Content.IE5\V11SOY5F\MP9004276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33400"/>
            <a:ext cx="5212080" cy="5212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58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dirty="0" smtClean="0"/>
              <a:t>Data Flow Diagram:  </a:t>
            </a:r>
            <a:r>
              <a:rPr lang="en-US" dirty="0" smtClean="0"/>
              <a:t>EXAMPLE LEVEL 1</a:t>
            </a:r>
          </a:p>
        </p:txBody>
      </p:sp>
      <p:sp>
        <p:nvSpPr>
          <p:cNvPr id="28676" name="Rectangle 3"/>
          <p:cNvSpPr>
            <a:spLocks noChangeArrowheads="1"/>
          </p:cNvSpPr>
          <p:nvPr/>
        </p:nvSpPr>
        <p:spPr bwMode="auto">
          <a:xfrm>
            <a:off x="304800" y="762000"/>
            <a:ext cx="1295400" cy="533400"/>
          </a:xfrm>
          <a:prstGeom prst="rect">
            <a:avLst/>
          </a:prstGeom>
          <a:solidFill>
            <a:schemeClr val="bg1"/>
          </a:solidFill>
          <a:ln w="12700">
            <a:solidFill>
              <a:schemeClr val="tx2"/>
            </a:solidFill>
            <a:miter lim="800000"/>
            <a:headEnd type="none" w="sm" len="sm"/>
            <a:tailEnd type="none" w="sm" len="sm"/>
          </a:ln>
        </p:spPr>
        <p:txBody>
          <a:bodyPr wrap="none" anchor="ctr"/>
          <a:lstStyle/>
          <a:p>
            <a:pPr algn="ctr" eaLnBrk="0" hangingPunct="0"/>
            <a:r>
              <a:rPr lang="en-US" sz="1600">
                <a:solidFill>
                  <a:schemeClr val="tx2"/>
                </a:solidFill>
              </a:rPr>
              <a:t>public/</a:t>
            </a:r>
          </a:p>
          <a:p>
            <a:pPr algn="ctr" eaLnBrk="0" hangingPunct="0"/>
            <a:r>
              <a:rPr lang="en-US" sz="1600">
                <a:solidFill>
                  <a:schemeClr val="tx2"/>
                </a:solidFill>
              </a:rPr>
              <a:t>zoo visitors</a:t>
            </a:r>
          </a:p>
        </p:txBody>
      </p:sp>
      <p:grpSp>
        <p:nvGrpSpPr>
          <p:cNvPr id="28677" name="Group 4"/>
          <p:cNvGrpSpPr>
            <a:grpSpLocks/>
          </p:cNvGrpSpPr>
          <p:nvPr/>
        </p:nvGrpSpPr>
        <p:grpSpPr bwMode="auto">
          <a:xfrm>
            <a:off x="381000" y="2051050"/>
            <a:ext cx="1230313" cy="914400"/>
            <a:chOff x="1122" y="1854"/>
            <a:chExt cx="823" cy="768"/>
          </a:xfrm>
        </p:grpSpPr>
        <p:sp>
          <p:nvSpPr>
            <p:cNvPr id="28743" name="AutoShape 5"/>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8744" name="Line 6"/>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8678" name="Text Box 7"/>
          <p:cNvSpPr txBox="1">
            <a:spLocks noChangeArrowheads="1"/>
          </p:cNvSpPr>
          <p:nvPr/>
        </p:nvSpPr>
        <p:spPr bwMode="auto">
          <a:xfrm>
            <a:off x="304800" y="2028825"/>
            <a:ext cx="1371600"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1.1</a:t>
            </a:r>
            <a:br>
              <a:rPr lang="en-US" sz="1400">
                <a:solidFill>
                  <a:schemeClr val="tx2"/>
                </a:solidFill>
              </a:rPr>
            </a:br>
            <a:r>
              <a:rPr lang="en-US" sz="1400">
                <a:solidFill>
                  <a:schemeClr val="tx2"/>
                </a:solidFill>
              </a:rPr>
              <a:t>produce PR</a:t>
            </a:r>
            <a:br>
              <a:rPr lang="en-US" sz="1400">
                <a:solidFill>
                  <a:schemeClr val="tx2"/>
                </a:solidFill>
              </a:rPr>
            </a:br>
            <a:r>
              <a:rPr lang="en-US" sz="1400">
                <a:solidFill>
                  <a:schemeClr val="tx2"/>
                </a:solidFill>
              </a:rPr>
              <a:t>&amp; outreach</a:t>
            </a:r>
            <a:br>
              <a:rPr lang="en-US" sz="1400">
                <a:solidFill>
                  <a:schemeClr val="tx2"/>
                </a:solidFill>
              </a:rPr>
            </a:br>
            <a:r>
              <a:rPr lang="en-US" sz="1400">
                <a:solidFill>
                  <a:schemeClr val="tx2"/>
                </a:solidFill>
              </a:rPr>
              <a:t>programs</a:t>
            </a:r>
          </a:p>
        </p:txBody>
      </p:sp>
      <p:grpSp>
        <p:nvGrpSpPr>
          <p:cNvPr id="28679" name="Group 8"/>
          <p:cNvGrpSpPr>
            <a:grpSpLocks/>
          </p:cNvGrpSpPr>
          <p:nvPr/>
        </p:nvGrpSpPr>
        <p:grpSpPr bwMode="auto">
          <a:xfrm>
            <a:off x="1828800" y="3727450"/>
            <a:ext cx="1230313" cy="914400"/>
            <a:chOff x="1122" y="1854"/>
            <a:chExt cx="823" cy="768"/>
          </a:xfrm>
        </p:grpSpPr>
        <p:sp>
          <p:nvSpPr>
            <p:cNvPr id="28741" name="AutoShape 9"/>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8742" name="Line 10"/>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8680" name="Text Box 11"/>
          <p:cNvSpPr txBox="1">
            <a:spLocks noChangeArrowheads="1"/>
          </p:cNvSpPr>
          <p:nvPr/>
        </p:nvSpPr>
        <p:spPr bwMode="auto">
          <a:xfrm>
            <a:off x="1752600" y="3705225"/>
            <a:ext cx="1371600"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1.5</a:t>
            </a:r>
            <a:br>
              <a:rPr lang="en-US" sz="1400">
                <a:solidFill>
                  <a:schemeClr val="tx2"/>
                </a:solidFill>
              </a:rPr>
            </a:br>
            <a:r>
              <a:rPr lang="en-US" sz="1400">
                <a:solidFill>
                  <a:schemeClr val="tx2"/>
                </a:solidFill>
              </a:rPr>
              <a:t>produce</a:t>
            </a:r>
            <a:br>
              <a:rPr lang="en-US" sz="1400">
                <a:solidFill>
                  <a:schemeClr val="tx2"/>
                </a:solidFill>
              </a:rPr>
            </a:br>
            <a:r>
              <a:rPr lang="en-US" sz="1400">
                <a:solidFill>
                  <a:schemeClr val="tx2"/>
                </a:solidFill>
              </a:rPr>
              <a:t>accounting &amp;</a:t>
            </a:r>
            <a:br>
              <a:rPr lang="en-US" sz="1400">
                <a:solidFill>
                  <a:schemeClr val="tx2"/>
                </a:solidFill>
              </a:rPr>
            </a:br>
            <a:r>
              <a:rPr lang="en-US" sz="1400">
                <a:solidFill>
                  <a:schemeClr val="tx2"/>
                </a:solidFill>
              </a:rPr>
              <a:t>reports</a:t>
            </a:r>
          </a:p>
        </p:txBody>
      </p:sp>
      <p:grpSp>
        <p:nvGrpSpPr>
          <p:cNvPr id="28681" name="Group 12"/>
          <p:cNvGrpSpPr>
            <a:grpSpLocks/>
          </p:cNvGrpSpPr>
          <p:nvPr/>
        </p:nvGrpSpPr>
        <p:grpSpPr bwMode="auto">
          <a:xfrm>
            <a:off x="3048000" y="2051050"/>
            <a:ext cx="1230313" cy="914400"/>
            <a:chOff x="1122" y="1854"/>
            <a:chExt cx="823" cy="768"/>
          </a:xfrm>
        </p:grpSpPr>
        <p:sp>
          <p:nvSpPr>
            <p:cNvPr id="28739" name="AutoShape 13"/>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8740" name="Line 14"/>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8682" name="Text Box 15"/>
          <p:cNvSpPr txBox="1">
            <a:spLocks noChangeArrowheads="1"/>
          </p:cNvSpPr>
          <p:nvPr/>
        </p:nvSpPr>
        <p:spPr bwMode="auto">
          <a:xfrm>
            <a:off x="2971800" y="2028825"/>
            <a:ext cx="1371600"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1.2</a:t>
            </a:r>
            <a:br>
              <a:rPr lang="en-US" sz="1400">
                <a:solidFill>
                  <a:schemeClr val="tx2"/>
                </a:solidFill>
              </a:rPr>
            </a:br>
            <a:r>
              <a:rPr lang="en-US" sz="1400">
                <a:solidFill>
                  <a:schemeClr val="tx2"/>
                </a:solidFill>
              </a:rPr>
              <a:t>handle</a:t>
            </a:r>
            <a:br>
              <a:rPr lang="en-US" sz="1400">
                <a:solidFill>
                  <a:schemeClr val="tx2"/>
                </a:solidFill>
              </a:rPr>
            </a:br>
            <a:r>
              <a:rPr lang="en-US" sz="1400">
                <a:solidFill>
                  <a:schemeClr val="tx2"/>
                </a:solidFill>
              </a:rPr>
              <a:t>donor</a:t>
            </a:r>
            <a:br>
              <a:rPr lang="en-US" sz="1400">
                <a:solidFill>
                  <a:schemeClr val="tx2"/>
                </a:solidFill>
              </a:rPr>
            </a:br>
            <a:r>
              <a:rPr lang="en-US" sz="1400">
                <a:solidFill>
                  <a:schemeClr val="tx2"/>
                </a:solidFill>
              </a:rPr>
              <a:t>requests</a:t>
            </a:r>
          </a:p>
        </p:txBody>
      </p:sp>
      <p:grpSp>
        <p:nvGrpSpPr>
          <p:cNvPr id="28683" name="Group 16"/>
          <p:cNvGrpSpPr>
            <a:grpSpLocks/>
          </p:cNvGrpSpPr>
          <p:nvPr/>
        </p:nvGrpSpPr>
        <p:grpSpPr bwMode="auto">
          <a:xfrm>
            <a:off x="5715000" y="2051050"/>
            <a:ext cx="1230313" cy="914400"/>
            <a:chOff x="1122" y="1854"/>
            <a:chExt cx="823" cy="768"/>
          </a:xfrm>
        </p:grpSpPr>
        <p:sp>
          <p:nvSpPr>
            <p:cNvPr id="28737" name="AutoShape 17"/>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8738" name="Line 18"/>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8684" name="Text Box 19"/>
          <p:cNvSpPr txBox="1">
            <a:spLocks noChangeArrowheads="1"/>
          </p:cNvSpPr>
          <p:nvPr/>
        </p:nvSpPr>
        <p:spPr bwMode="auto">
          <a:xfrm>
            <a:off x="5638800" y="2028825"/>
            <a:ext cx="1371600"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1.3</a:t>
            </a:r>
            <a:br>
              <a:rPr lang="en-US" sz="1400">
                <a:solidFill>
                  <a:schemeClr val="tx2"/>
                </a:solidFill>
              </a:rPr>
            </a:br>
            <a:r>
              <a:rPr lang="en-US" sz="1400">
                <a:solidFill>
                  <a:schemeClr val="tx2"/>
                </a:solidFill>
              </a:rPr>
              <a:t>org. booster</a:t>
            </a:r>
            <a:br>
              <a:rPr lang="en-US" sz="1400">
                <a:solidFill>
                  <a:schemeClr val="tx2"/>
                </a:solidFill>
              </a:rPr>
            </a:br>
            <a:r>
              <a:rPr lang="en-US" sz="1400">
                <a:solidFill>
                  <a:schemeClr val="tx2"/>
                </a:solidFill>
              </a:rPr>
              <a:t>services &amp;</a:t>
            </a:r>
            <a:br>
              <a:rPr lang="en-US" sz="1400">
                <a:solidFill>
                  <a:schemeClr val="tx2"/>
                </a:solidFill>
              </a:rPr>
            </a:br>
            <a:r>
              <a:rPr lang="en-US" sz="1400">
                <a:solidFill>
                  <a:schemeClr val="tx2"/>
                </a:solidFill>
              </a:rPr>
              <a:t>meetings</a:t>
            </a:r>
          </a:p>
        </p:txBody>
      </p:sp>
      <p:grpSp>
        <p:nvGrpSpPr>
          <p:cNvPr id="28685" name="Group 20"/>
          <p:cNvGrpSpPr>
            <a:grpSpLocks/>
          </p:cNvGrpSpPr>
          <p:nvPr/>
        </p:nvGrpSpPr>
        <p:grpSpPr bwMode="auto">
          <a:xfrm>
            <a:off x="5715000" y="3727450"/>
            <a:ext cx="1230313" cy="914400"/>
            <a:chOff x="1122" y="1854"/>
            <a:chExt cx="823" cy="768"/>
          </a:xfrm>
        </p:grpSpPr>
        <p:sp>
          <p:nvSpPr>
            <p:cNvPr id="28735" name="AutoShape 21"/>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8736" name="Line 22"/>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8686" name="Text Box 23"/>
          <p:cNvSpPr txBox="1">
            <a:spLocks noChangeArrowheads="1"/>
          </p:cNvSpPr>
          <p:nvPr/>
        </p:nvSpPr>
        <p:spPr bwMode="auto">
          <a:xfrm>
            <a:off x="5638800" y="3705225"/>
            <a:ext cx="1371600"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1.4</a:t>
            </a:r>
            <a:br>
              <a:rPr lang="en-US" sz="1400">
                <a:solidFill>
                  <a:schemeClr val="tx2"/>
                </a:solidFill>
              </a:rPr>
            </a:br>
            <a:r>
              <a:rPr lang="en-US" sz="1400">
                <a:solidFill>
                  <a:schemeClr val="tx2"/>
                </a:solidFill>
              </a:rPr>
              <a:t>track needs</a:t>
            </a:r>
            <a:br>
              <a:rPr lang="en-US" sz="1400">
                <a:solidFill>
                  <a:schemeClr val="tx2"/>
                </a:solidFill>
              </a:rPr>
            </a:br>
            <a:r>
              <a:rPr lang="en-US" sz="1400">
                <a:solidFill>
                  <a:schemeClr val="tx2"/>
                </a:solidFill>
              </a:rPr>
              <a:t>and donor</a:t>
            </a:r>
            <a:br>
              <a:rPr lang="en-US" sz="1400">
                <a:solidFill>
                  <a:schemeClr val="tx2"/>
                </a:solidFill>
              </a:rPr>
            </a:br>
            <a:r>
              <a:rPr lang="en-US" sz="1400">
                <a:solidFill>
                  <a:schemeClr val="tx2"/>
                </a:solidFill>
              </a:rPr>
              <a:t>programs</a:t>
            </a:r>
          </a:p>
        </p:txBody>
      </p:sp>
      <p:sp>
        <p:nvSpPr>
          <p:cNvPr id="28687" name="Rectangle 24"/>
          <p:cNvSpPr>
            <a:spLocks noChangeArrowheads="1"/>
          </p:cNvSpPr>
          <p:nvPr/>
        </p:nvSpPr>
        <p:spPr bwMode="auto">
          <a:xfrm>
            <a:off x="2971800" y="762000"/>
            <a:ext cx="1295400" cy="533400"/>
          </a:xfrm>
          <a:prstGeom prst="rect">
            <a:avLst/>
          </a:prstGeom>
          <a:solidFill>
            <a:schemeClr val="bg1"/>
          </a:solidFill>
          <a:ln w="12700">
            <a:solidFill>
              <a:schemeClr val="tx2"/>
            </a:solidFill>
            <a:miter lim="800000"/>
            <a:headEnd type="none" w="sm" len="sm"/>
            <a:tailEnd type="none" w="sm" len="sm"/>
          </a:ln>
        </p:spPr>
        <p:txBody>
          <a:bodyPr wrap="none" anchor="ctr"/>
          <a:lstStyle/>
          <a:p>
            <a:pPr algn="ctr" eaLnBrk="0" hangingPunct="0"/>
            <a:r>
              <a:rPr lang="en-US" sz="1600">
                <a:solidFill>
                  <a:schemeClr val="tx2"/>
                </a:solidFill>
              </a:rPr>
              <a:t>donors</a:t>
            </a:r>
          </a:p>
        </p:txBody>
      </p:sp>
      <p:sp>
        <p:nvSpPr>
          <p:cNvPr id="28688" name="Rectangle 25"/>
          <p:cNvSpPr>
            <a:spLocks noChangeArrowheads="1"/>
          </p:cNvSpPr>
          <p:nvPr/>
        </p:nvSpPr>
        <p:spPr bwMode="auto">
          <a:xfrm>
            <a:off x="5715000" y="762000"/>
            <a:ext cx="1295400" cy="533400"/>
          </a:xfrm>
          <a:prstGeom prst="rect">
            <a:avLst/>
          </a:prstGeom>
          <a:solidFill>
            <a:schemeClr val="bg1"/>
          </a:solidFill>
          <a:ln w="12700">
            <a:solidFill>
              <a:schemeClr val="tx2"/>
            </a:solidFill>
            <a:miter lim="800000"/>
            <a:headEnd type="none" w="sm" len="sm"/>
            <a:tailEnd type="none" w="sm" len="sm"/>
          </a:ln>
        </p:spPr>
        <p:txBody>
          <a:bodyPr wrap="none" anchor="ctr"/>
          <a:lstStyle/>
          <a:p>
            <a:pPr algn="ctr" eaLnBrk="0" hangingPunct="0"/>
            <a:r>
              <a:rPr lang="en-US" sz="1600">
                <a:solidFill>
                  <a:schemeClr val="tx2"/>
                </a:solidFill>
              </a:rPr>
              <a:t>zoo booster</a:t>
            </a:r>
            <a:br>
              <a:rPr lang="en-US" sz="1600">
                <a:solidFill>
                  <a:schemeClr val="tx2"/>
                </a:solidFill>
              </a:rPr>
            </a:br>
            <a:r>
              <a:rPr lang="en-US" sz="1600">
                <a:solidFill>
                  <a:schemeClr val="tx2"/>
                </a:solidFill>
              </a:rPr>
              <a:t>members</a:t>
            </a:r>
          </a:p>
        </p:txBody>
      </p:sp>
      <p:sp>
        <p:nvSpPr>
          <p:cNvPr id="28689" name="Line 26"/>
          <p:cNvSpPr>
            <a:spLocks noChangeShapeType="1"/>
          </p:cNvSpPr>
          <p:nvPr/>
        </p:nvSpPr>
        <p:spPr bwMode="auto">
          <a:xfrm>
            <a:off x="685800" y="1371600"/>
            <a:ext cx="0" cy="609600"/>
          </a:xfrm>
          <a:prstGeom prst="line">
            <a:avLst/>
          </a:prstGeom>
          <a:noFill/>
          <a:ln w="57150">
            <a:solidFill>
              <a:schemeClr val="tx2"/>
            </a:solidFill>
            <a:round/>
            <a:headEnd type="triangle" w="med" len="med"/>
            <a:tailEnd/>
          </a:ln>
        </p:spPr>
        <p:txBody>
          <a:bodyPr wrap="none"/>
          <a:lstStyle/>
          <a:p>
            <a:endParaRPr lang="en-US"/>
          </a:p>
        </p:txBody>
      </p:sp>
      <p:sp>
        <p:nvSpPr>
          <p:cNvPr id="28690" name="Line 27"/>
          <p:cNvSpPr>
            <a:spLocks noChangeShapeType="1"/>
          </p:cNvSpPr>
          <p:nvPr/>
        </p:nvSpPr>
        <p:spPr bwMode="auto">
          <a:xfrm>
            <a:off x="1219200" y="1371600"/>
            <a:ext cx="0" cy="609600"/>
          </a:xfrm>
          <a:prstGeom prst="line">
            <a:avLst/>
          </a:prstGeom>
          <a:noFill/>
          <a:ln w="57150">
            <a:solidFill>
              <a:schemeClr val="tx2"/>
            </a:solidFill>
            <a:round/>
            <a:headEnd/>
            <a:tailEnd type="triangle" w="med" len="med"/>
          </a:ln>
        </p:spPr>
        <p:txBody>
          <a:bodyPr wrap="none"/>
          <a:lstStyle/>
          <a:p>
            <a:endParaRPr lang="en-US"/>
          </a:p>
        </p:txBody>
      </p:sp>
      <p:sp>
        <p:nvSpPr>
          <p:cNvPr id="28691" name="Line 28"/>
          <p:cNvSpPr>
            <a:spLocks noChangeShapeType="1"/>
          </p:cNvSpPr>
          <p:nvPr/>
        </p:nvSpPr>
        <p:spPr bwMode="auto">
          <a:xfrm>
            <a:off x="3352800" y="1371600"/>
            <a:ext cx="0" cy="609600"/>
          </a:xfrm>
          <a:prstGeom prst="line">
            <a:avLst/>
          </a:prstGeom>
          <a:noFill/>
          <a:ln w="57150">
            <a:solidFill>
              <a:schemeClr val="tx2"/>
            </a:solidFill>
            <a:round/>
            <a:headEnd type="triangle" w="med" len="med"/>
            <a:tailEnd/>
          </a:ln>
        </p:spPr>
        <p:txBody>
          <a:bodyPr wrap="none"/>
          <a:lstStyle/>
          <a:p>
            <a:endParaRPr lang="en-US"/>
          </a:p>
        </p:txBody>
      </p:sp>
      <p:sp>
        <p:nvSpPr>
          <p:cNvPr id="28692" name="Line 29"/>
          <p:cNvSpPr>
            <a:spLocks noChangeShapeType="1"/>
          </p:cNvSpPr>
          <p:nvPr/>
        </p:nvSpPr>
        <p:spPr bwMode="auto">
          <a:xfrm>
            <a:off x="3886200" y="1371600"/>
            <a:ext cx="0" cy="609600"/>
          </a:xfrm>
          <a:prstGeom prst="line">
            <a:avLst/>
          </a:prstGeom>
          <a:noFill/>
          <a:ln w="57150">
            <a:solidFill>
              <a:schemeClr val="tx2"/>
            </a:solidFill>
            <a:round/>
            <a:headEnd/>
            <a:tailEnd type="triangle" w="med" len="med"/>
          </a:ln>
        </p:spPr>
        <p:txBody>
          <a:bodyPr wrap="none"/>
          <a:lstStyle/>
          <a:p>
            <a:endParaRPr lang="en-US"/>
          </a:p>
        </p:txBody>
      </p:sp>
      <p:sp>
        <p:nvSpPr>
          <p:cNvPr id="28693" name="Line 30"/>
          <p:cNvSpPr>
            <a:spLocks noChangeShapeType="1"/>
          </p:cNvSpPr>
          <p:nvPr/>
        </p:nvSpPr>
        <p:spPr bwMode="auto">
          <a:xfrm>
            <a:off x="6096000" y="1371600"/>
            <a:ext cx="0" cy="609600"/>
          </a:xfrm>
          <a:prstGeom prst="line">
            <a:avLst/>
          </a:prstGeom>
          <a:noFill/>
          <a:ln w="57150">
            <a:solidFill>
              <a:schemeClr val="tx2"/>
            </a:solidFill>
            <a:round/>
            <a:headEnd type="triangle" w="med" len="med"/>
            <a:tailEnd/>
          </a:ln>
        </p:spPr>
        <p:txBody>
          <a:bodyPr wrap="none"/>
          <a:lstStyle/>
          <a:p>
            <a:endParaRPr lang="en-US"/>
          </a:p>
        </p:txBody>
      </p:sp>
      <p:sp>
        <p:nvSpPr>
          <p:cNvPr id="28694" name="Line 31"/>
          <p:cNvSpPr>
            <a:spLocks noChangeShapeType="1"/>
          </p:cNvSpPr>
          <p:nvPr/>
        </p:nvSpPr>
        <p:spPr bwMode="auto">
          <a:xfrm>
            <a:off x="6629400" y="1371600"/>
            <a:ext cx="0" cy="609600"/>
          </a:xfrm>
          <a:prstGeom prst="line">
            <a:avLst/>
          </a:prstGeom>
          <a:noFill/>
          <a:ln w="57150">
            <a:solidFill>
              <a:schemeClr val="tx2"/>
            </a:solidFill>
            <a:round/>
            <a:headEnd/>
            <a:tailEnd type="triangle" w="med" len="med"/>
          </a:ln>
        </p:spPr>
        <p:txBody>
          <a:bodyPr wrap="none"/>
          <a:lstStyle/>
          <a:p>
            <a:endParaRPr lang="en-US"/>
          </a:p>
        </p:txBody>
      </p:sp>
      <p:sp>
        <p:nvSpPr>
          <p:cNvPr id="28695" name="Line 32"/>
          <p:cNvSpPr>
            <a:spLocks noChangeShapeType="1"/>
          </p:cNvSpPr>
          <p:nvPr/>
        </p:nvSpPr>
        <p:spPr bwMode="auto">
          <a:xfrm>
            <a:off x="6096000" y="3048000"/>
            <a:ext cx="0" cy="609600"/>
          </a:xfrm>
          <a:prstGeom prst="line">
            <a:avLst/>
          </a:prstGeom>
          <a:noFill/>
          <a:ln w="57150">
            <a:solidFill>
              <a:schemeClr val="tx2"/>
            </a:solidFill>
            <a:round/>
            <a:headEnd type="triangle" w="med" len="med"/>
            <a:tailEnd/>
          </a:ln>
        </p:spPr>
        <p:txBody>
          <a:bodyPr wrap="none"/>
          <a:lstStyle/>
          <a:p>
            <a:endParaRPr lang="en-US"/>
          </a:p>
        </p:txBody>
      </p:sp>
      <p:sp>
        <p:nvSpPr>
          <p:cNvPr id="28696" name="Line 33"/>
          <p:cNvSpPr>
            <a:spLocks noChangeShapeType="1"/>
          </p:cNvSpPr>
          <p:nvPr/>
        </p:nvSpPr>
        <p:spPr bwMode="auto">
          <a:xfrm>
            <a:off x="6629400" y="3048000"/>
            <a:ext cx="0" cy="609600"/>
          </a:xfrm>
          <a:prstGeom prst="line">
            <a:avLst/>
          </a:prstGeom>
          <a:noFill/>
          <a:ln w="57150">
            <a:solidFill>
              <a:schemeClr val="tx2"/>
            </a:solidFill>
            <a:round/>
            <a:headEnd/>
            <a:tailEnd type="triangle" w="med" len="med"/>
          </a:ln>
        </p:spPr>
        <p:txBody>
          <a:bodyPr wrap="none"/>
          <a:lstStyle/>
          <a:p>
            <a:endParaRPr lang="en-US"/>
          </a:p>
        </p:txBody>
      </p:sp>
      <p:sp>
        <p:nvSpPr>
          <p:cNvPr id="28697" name="Freeform 34"/>
          <p:cNvSpPr>
            <a:spLocks/>
          </p:cNvSpPr>
          <p:nvPr/>
        </p:nvSpPr>
        <p:spPr bwMode="auto">
          <a:xfrm>
            <a:off x="990600" y="3048000"/>
            <a:ext cx="762000" cy="990600"/>
          </a:xfrm>
          <a:custGeom>
            <a:avLst/>
            <a:gdLst>
              <a:gd name="T0" fmla="*/ 0 w 480"/>
              <a:gd name="T1" fmla="*/ 0 h 624"/>
              <a:gd name="T2" fmla="*/ 0 w 480"/>
              <a:gd name="T3" fmla="*/ 990600 h 624"/>
              <a:gd name="T4" fmla="*/ 762000 w 480"/>
              <a:gd name="T5" fmla="*/ 990600 h 624"/>
              <a:gd name="T6" fmla="*/ 0 60000 65536"/>
              <a:gd name="T7" fmla="*/ 0 60000 65536"/>
              <a:gd name="T8" fmla="*/ 0 60000 65536"/>
              <a:gd name="T9" fmla="*/ 0 w 480"/>
              <a:gd name="T10" fmla="*/ 0 h 624"/>
              <a:gd name="T11" fmla="*/ 480 w 480"/>
              <a:gd name="T12" fmla="*/ 624 h 624"/>
            </a:gdLst>
            <a:ahLst/>
            <a:cxnLst>
              <a:cxn ang="T6">
                <a:pos x="T0" y="T1"/>
              </a:cxn>
              <a:cxn ang="T7">
                <a:pos x="T2" y="T3"/>
              </a:cxn>
              <a:cxn ang="T8">
                <a:pos x="T4" y="T5"/>
              </a:cxn>
            </a:cxnLst>
            <a:rect l="T9" t="T10" r="T11" b="T12"/>
            <a:pathLst>
              <a:path w="480" h="624">
                <a:moveTo>
                  <a:pt x="0" y="0"/>
                </a:moveTo>
                <a:lnTo>
                  <a:pt x="0" y="624"/>
                </a:lnTo>
                <a:lnTo>
                  <a:pt x="480" y="624"/>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8698" name="Freeform 35"/>
          <p:cNvSpPr>
            <a:spLocks/>
          </p:cNvSpPr>
          <p:nvPr/>
        </p:nvSpPr>
        <p:spPr bwMode="auto">
          <a:xfrm>
            <a:off x="2667000" y="2819400"/>
            <a:ext cx="304800" cy="838200"/>
          </a:xfrm>
          <a:custGeom>
            <a:avLst/>
            <a:gdLst>
              <a:gd name="T0" fmla="*/ 304800 w 192"/>
              <a:gd name="T1" fmla="*/ 0 h 528"/>
              <a:gd name="T2" fmla="*/ 0 w 192"/>
              <a:gd name="T3" fmla="*/ 0 h 528"/>
              <a:gd name="T4" fmla="*/ 0 w 192"/>
              <a:gd name="T5" fmla="*/ 838200 h 528"/>
              <a:gd name="T6" fmla="*/ 0 60000 65536"/>
              <a:gd name="T7" fmla="*/ 0 60000 65536"/>
              <a:gd name="T8" fmla="*/ 0 60000 65536"/>
              <a:gd name="T9" fmla="*/ 0 w 192"/>
              <a:gd name="T10" fmla="*/ 0 h 528"/>
              <a:gd name="T11" fmla="*/ 192 w 192"/>
              <a:gd name="T12" fmla="*/ 528 h 528"/>
            </a:gdLst>
            <a:ahLst/>
            <a:cxnLst>
              <a:cxn ang="T6">
                <a:pos x="T0" y="T1"/>
              </a:cxn>
              <a:cxn ang="T7">
                <a:pos x="T2" y="T3"/>
              </a:cxn>
              <a:cxn ang="T8">
                <a:pos x="T4" y="T5"/>
              </a:cxn>
            </a:cxnLst>
            <a:rect l="T9" t="T10" r="T11" b="T12"/>
            <a:pathLst>
              <a:path w="192" h="528">
                <a:moveTo>
                  <a:pt x="192" y="0"/>
                </a:moveTo>
                <a:lnTo>
                  <a:pt x="0" y="0"/>
                </a:lnTo>
                <a:lnTo>
                  <a:pt x="0" y="528"/>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8699" name="Freeform 36"/>
          <p:cNvSpPr>
            <a:spLocks/>
          </p:cNvSpPr>
          <p:nvPr/>
        </p:nvSpPr>
        <p:spPr bwMode="auto">
          <a:xfrm>
            <a:off x="4191000" y="3048000"/>
            <a:ext cx="1447800" cy="762000"/>
          </a:xfrm>
          <a:custGeom>
            <a:avLst/>
            <a:gdLst>
              <a:gd name="T0" fmla="*/ 0 w 912"/>
              <a:gd name="T1" fmla="*/ 0 h 480"/>
              <a:gd name="T2" fmla="*/ 0 w 912"/>
              <a:gd name="T3" fmla="*/ 762000 h 480"/>
              <a:gd name="T4" fmla="*/ 1447800 w 912"/>
              <a:gd name="T5" fmla="*/ 762000 h 480"/>
              <a:gd name="T6" fmla="*/ 0 60000 65536"/>
              <a:gd name="T7" fmla="*/ 0 60000 65536"/>
              <a:gd name="T8" fmla="*/ 0 60000 65536"/>
              <a:gd name="T9" fmla="*/ 0 w 912"/>
              <a:gd name="T10" fmla="*/ 0 h 480"/>
              <a:gd name="T11" fmla="*/ 912 w 912"/>
              <a:gd name="T12" fmla="*/ 480 h 480"/>
            </a:gdLst>
            <a:ahLst/>
            <a:cxnLst>
              <a:cxn ang="T6">
                <a:pos x="T0" y="T1"/>
              </a:cxn>
              <a:cxn ang="T7">
                <a:pos x="T2" y="T3"/>
              </a:cxn>
              <a:cxn ang="T8">
                <a:pos x="T4" y="T5"/>
              </a:cxn>
            </a:cxnLst>
            <a:rect l="T9" t="T10" r="T11" b="T12"/>
            <a:pathLst>
              <a:path w="912" h="480">
                <a:moveTo>
                  <a:pt x="0" y="0"/>
                </a:moveTo>
                <a:lnTo>
                  <a:pt x="0" y="480"/>
                </a:lnTo>
                <a:lnTo>
                  <a:pt x="912" y="480"/>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8700" name="Freeform 37"/>
          <p:cNvSpPr>
            <a:spLocks/>
          </p:cNvSpPr>
          <p:nvPr/>
        </p:nvSpPr>
        <p:spPr bwMode="auto">
          <a:xfrm>
            <a:off x="3581400" y="3048000"/>
            <a:ext cx="2057400" cy="990600"/>
          </a:xfrm>
          <a:custGeom>
            <a:avLst/>
            <a:gdLst>
              <a:gd name="T0" fmla="*/ 2057400 w 1296"/>
              <a:gd name="T1" fmla="*/ 990600 h 624"/>
              <a:gd name="T2" fmla="*/ 0 w 1296"/>
              <a:gd name="T3" fmla="*/ 990600 h 624"/>
              <a:gd name="T4" fmla="*/ 0 w 1296"/>
              <a:gd name="T5" fmla="*/ 0 h 624"/>
              <a:gd name="T6" fmla="*/ 0 60000 65536"/>
              <a:gd name="T7" fmla="*/ 0 60000 65536"/>
              <a:gd name="T8" fmla="*/ 0 60000 65536"/>
              <a:gd name="T9" fmla="*/ 0 w 1296"/>
              <a:gd name="T10" fmla="*/ 0 h 624"/>
              <a:gd name="T11" fmla="*/ 1296 w 1296"/>
              <a:gd name="T12" fmla="*/ 624 h 624"/>
            </a:gdLst>
            <a:ahLst/>
            <a:cxnLst>
              <a:cxn ang="T6">
                <a:pos x="T0" y="T1"/>
              </a:cxn>
              <a:cxn ang="T7">
                <a:pos x="T2" y="T3"/>
              </a:cxn>
              <a:cxn ang="T8">
                <a:pos x="T4" y="T5"/>
              </a:cxn>
            </a:cxnLst>
            <a:rect l="T9" t="T10" r="T11" b="T12"/>
            <a:pathLst>
              <a:path w="1296" h="624">
                <a:moveTo>
                  <a:pt x="1296" y="624"/>
                </a:moveTo>
                <a:lnTo>
                  <a:pt x="0" y="624"/>
                </a:lnTo>
                <a:lnTo>
                  <a:pt x="0" y="0"/>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8701" name="Line 38"/>
          <p:cNvSpPr>
            <a:spLocks noChangeShapeType="1"/>
          </p:cNvSpPr>
          <p:nvPr/>
        </p:nvSpPr>
        <p:spPr bwMode="auto">
          <a:xfrm flipH="1">
            <a:off x="3124200" y="4419600"/>
            <a:ext cx="2514600" cy="1588"/>
          </a:xfrm>
          <a:prstGeom prst="line">
            <a:avLst/>
          </a:prstGeom>
          <a:noFill/>
          <a:ln w="57150">
            <a:solidFill>
              <a:schemeClr val="tx2"/>
            </a:solidFill>
            <a:round/>
            <a:headEnd/>
            <a:tailEnd type="triangle" w="med" len="med"/>
          </a:ln>
        </p:spPr>
        <p:txBody>
          <a:bodyPr wrap="none"/>
          <a:lstStyle/>
          <a:p>
            <a:endParaRPr lang="en-US"/>
          </a:p>
        </p:txBody>
      </p:sp>
      <p:sp>
        <p:nvSpPr>
          <p:cNvPr id="28702" name="Line 39"/>
          <p:cNvSpPr>
            <a:spLocks noChangeShapeType="1"/>
          </p:cNvSpPr>
          <p:nvPr/>
        </p:nvSpPr>
        <p:spPr bwMode="auto">
          <a:xfrm>
            <a:off x="6096000" y="4724400"/>
            <a:ext cx="0" cy="609600"/>
          </a:xfrm>
          <a:prstGeom prst="line">
            <a:avLst/>
          </a:prstGeom>
          <a:noFill/>
          <a:ln w="57150">
            <a:solidFill>
              <a:schemeClr val="tx2"/>
            </a:solidFill>
            <a:round/>
            <a:headEnd type="triangle" w="med" len="med"/>
            <a:tailEnd/>
          </a:ln>
        </p:spPr>
        <p:txBody>
          <a:bodyPr wrap="none"/>
          <a:lstStyle/>
          <a:p>
            <a:endParaRPr lang="en-US"/>
          </a:p>
        </p:txBody>
      </p:sp>
      <p:sp>
        <p:nvSpPr>
          <p:cNvPr id="28703" name="Line 40"/>
          <p:cNvSpPr>
            <a:spLocks noChangeShapeType="1"/>
          </p:cNvSpPr>
          <p:nvPr/>
        </p:nvSpPr>
        <p:spPr bwMode="auto">
          <a:xfrm>
            <a:off x="6629400" y="4724400"/>
            <a:ext cx="0" cy="609600"/>
          </a:xfrm>
          <a:prstGeom prst="line">
            <a:avLst/>
          </a:prstGeom>
          <a:noFill/>
          <a:ln w="57150">
            <a:solidFill>
              <a:schemeClr val="tx2"/>
            </a:solidFill>
            <a:round/>
            <a:headEnd/>
            <a:tailEnd type="triangle" w="med" len="med"/>
          </a:ln>
        </p:spPr>
        <p:txBody>
          <a:bodyPr wrap="none"/>
          <a:lstStyle/>
          <a:p>
            <a:endParaRPr lang="en-US"/>
          </a:p>
        </p:txBody>
      </p:sp>
      <p:sp>
        <p:nvSpPr>
          <p:cNvPr id="28704" name="Freeform 41"/>
          <p:cNvSpPr>
            <a:spLocks/>
          </p:cNvSpPr>
          <p:nvPr/>
        </p:nvSpPr>
        <p:spPr bwMode="auto">
          <a:xfrm>
            <a:off x="5486400" y="5410200"/>
            <a:ext cx="1600200" cy="457200"/>
          </a:xfrm>
          <a:custGeom>
            <a:avLst/>
            <a:gdLst>
              <a:gd name="T0" fmla="*/ 1600200 w 1104"/>
              <a:gd name="T1" fmla="*/ 0 h 432"/>
              <a:gd name="T2" fmla="*/ 0 w 1104"/>
              <a:gd name="T3" fmla="*/ 0 h 432"/>
              <a:gd name="T4" fmla="*/ 0 w 1104"/>
              <a:gd name="T5" fmla="*/ 457200 h 432"/>
              <a:gd name="T6" fmla="*/ 1600200 w 1104"/>
              <a:gd name="T7" fmla="*/ 457200 h 432"/>
              <a:gd name="T8" fmla="*/ 0 60000 65536"/>
              <a:gd name="T9" fmla="*/ 0 60000 65536"/>
              <a:gd name="T10" fmla="*/ 0 60000 65536"/>
              <a:gd name="T11" fmla="*/ 0 60000 65536"/>
              <a:gd name="T12" fmla="*/ 0 w 1104"/>
              <a:gd name="T13" fmla="*/ 0 h 432"/>
              <a:gd name="T14" fmla="*/ 1104 w 1104"/>
              <a:gd name="T15" fmla="*/ 432 h 432"/>
            </a:gdLst>
            <a:ahLst/>
            <a:cxnLst>
              <a:cxn ang="T8">
                <a:pos x="T0" y="T1"/>
              </a:cxn>
              <a:cxn ang="T9">
                <a:pos x="T2" y="T3"/>
              </a:cxn>
              <a:cxn ang="T10">
                <a:pos x="T4" y="T5"/>
              </a:cxn>
              <a:cxn ang="T11">
                <a:pos x="T6" y="T7"/>
              </a:cxn>
            </a:cxnLst>
            <a:rect l="T12" t="T13" r="T14" b="T15"/>
            <a:pathLst>
              <a:path w="1104" h="432">
                <a:moveTo>
                  <a:pt x="1104" y="0"/>
                </a:moveTo>
                <a:lnTo>
                  <a:pt x="0" y="0"/>
                </a:lnTo>
                <a:lnTo>
                  <a:pt x="0" y="432"/>
                </a:lnTo>
                <a:lnTo>
                  <a:pt x="1104" y="432"/>
                </a:lnTo>
              </a:path>
            </a:pathLst>
          </a:custGeom>
          <a:noFill/>
          <a:ln w="12700" cap="flat" cmpd="sng">
            <a:solidFill>
              <a:schemeClr val="tx2"/>
            </a:solidFill>
            <a:prstDash val="solid"/>
            <a:round/>
            <a:headEnd type="none" w="sm" len="sm"/>
            <a:tailEnd type="none" w="sm" len="sm"/>
          </a:ln>
        </p:spPr>
        <p:txBody>
          <a:bodyPr wrap="none"/>
          <a:lstStyle/>
          <a:p>
            <a:endParaRPr lang="en-US"/>
          </a:p>
        </p:txBody>
      </p:sp>
      <p:sp>
        <p:nvSpPr>
          <p:cNvPr id="28705" name="Text Box 42"/>
          <p:cNvSpPr txBox="1">
            <a:spLocks noChangeArrowheads="1"/>
          </p:cNvSpPr>
          <p:nvPr/>
        </p:nvSpPr>
        <p:spPr bwMode="auto">
          <a:xfrm>
            <a:off x="5427663" y="5400675"/>
            <a:ext cx="1752600" cy="51752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“Adopt an animal” database</a:t>
            </a:r>
          </a:p>
        </p:txBody>
      </p:sp>
      <p:sp>
        <p:nvSpPr>
          <p:cNvPr id="28706" name="Text Box 43"/>
          <p:cNvSpPr txBox="1">
            <a:spLocks noChangeArrowheads="1"/>
          </p:cNvSpPr>
          <p:nvPr/>
        </p:nvSpPr>
        <p:spPr bwMode="auto">
          <a:xfrm>
            <a:off x="-304800" y="2063750"/>
            <a:ext cx="838200" cy="5492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PR data, receipts, etc.</a:t>
            </a:r>
          </a:p>
        </p:txBody>
      </p:sp>
      <p:sp>
        <p:nvSpPr>
          <p:cNvPr id="28707" name="Text Box 44"/>
          <p:cNvSpPr txBox="1">
            <a:spLocks noChangeArrowheads="1"/>
          </p:cNvSpPr>
          <p:nvPr/>
        </p:nvSpPr>
        <p:spPr bwMode="auto">
          <a:xfrm>
            <a:off x="1295400" y="1447800"/>
            <a:ext cx="1143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money and requests</a:t>
            </a:r>
          </a:p>
        </p:txBody>
      </p:sp>
      <p:sp>
        <p:nvSpPr>
          <p:cNvPr id="28708" name="Text Box 45"/>
          <p:cNvSpPr txBox="1">
            <a:spLocks noChangeArrowheads="1"/>
          </p:cNvSpPr>
          <p:nvPr/>
        </p:nvSpPr>
        <p:spPr bwMode="auto">
          <a:xfrm>
            <a:off x="2209800" y="1524000"/>
            <a:ext cx="11430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PR data, receipts, etc.</a:t>
            </a:r>
          </a:p>
        </p:txBody>
      </p:sp>
      <p:sp>
        <p:nvSpPr>
          <p:cNvPr id="28709" name="Text Box 46"/>
          <p:cNvSpPr txBox="1">
            <a:spLocks noChangeArrowheads="1"/>
          </p:cNvSpPr>
          <p:nvPr/>
        </p:nvSpPr>
        <p:spPr bwMode="auto">
          <a:xfrm>
            <a:off x="3962400" y="1447800"/>
            <a:ext cx="1143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money and requests</a:t>
            </a:r>
          </a:p>
        </p:txBody>
      </p:sp>
      <p:sp>
        <p:nvSpPr>
          <p:cNvPr id="28710" name="Text Box 47"/>
          <p:cNvSpPr txBox="1">
            <a:spLocks noChangeArrowheads="1"/>
          </p:cNvSpPr>
          <p:nvPr/>
        </p:nvSpPr>
        <p:spPr bwMode="auto">
          <a:xfrm>
            <a:off x="4876800" y="1524000"/>
            <a:ext cx="11430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PR data, receipts, etc.</a:t>
            </a:r>
          </a:p>
        </p:txBody>
      </p:sp>
      <p:sp>
        <p:nvSpPr>
          <p:cNvPr id="28711" name="Text Box 48"/>
          <p:cNvSpPr txBox="1">
            <a:spLocks noChangeArrowheads="1"/>
          </p:cNvSpPr>
          <p:nvPr/>
        </p:nvSpPr>
        <p:spPr bwMode="auto">
          <a:xfrm>
            <a:off x="6705600" y="1524000"/>
            <a:ext cx="1143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money and requests</a:t>
            </a:r>
          </a:p>
        </p:txBody>
      </p:sp>
      <p:sp>
        <p:nvSpPr>
          <p:cNvPr id="28712" name="Freeform 49"/>
          <p:cNvSpPr>
            <a:spLocks/>
          </p:cNvSpPr>
          <p:nvPr/>
        </p:nvSpPr>
        <p:spPr bwMode="auto">
          <a:xfrm>
            <a:off x="990600" y="4343400"/>
            <a:ext cx="685800" cy="533400"/>
          </a:xfrm>
          <a:custGeom>
            <a:avLst/>
            <a:gdLst>
              <a:gd name="T0" fmla="*/ 685800 w 192"/>
              <a:gd name="T1" fmla="*/ 0 h 528"/>
              <a:gd name="T2" fmla="*/ 0 w 192"/>
              <a:gd name="T3" fmla="*/ 0 h 528"/>
              <a:gd name="T4" fmla="*/ 0 w 192"/>
              <a:gd name="T5" fmla="*/ 533400 h 528"/>
              <a:gd name="T6" fmla="*/ 0 60000 65536"/>
              <a:gd name="T7" fmla="*/ 0 60000 65536"/>
              <a:gd name="T8" fmla="*/ 0 60000 65536"/>
              <a:gd name="T9" fmla="*/ 0 w 192"/>
              <a:gd name="T10" fmla="*/ 0 h 528"/>
              <a:gd name="T11" fmla="*/ 192 w 192"/>
              <a:gd name="T12" fmla="*/ 528 h 528"/>
            </a:gdLst>
            <a:ahLst/>
            <a:cxnLst>
              <a:cxn ang="T6">
                <a:pos x="T0" y="T1"/>
              </a:cxn>
              <a:cxn ang="T7">
                <a:pos x="T2" y="T3"/>
              </a:cxn>
              <a:cxn ang="T8">
                <a:pos x="T4" y="T5"/>
              </a:cxn>
            </a:cxnLst>
            <a:rect l="T9" t="T10" r="T11" b="T12"/>
            <a:pathLst>
              <a:path w="192" h="528">
                <a:moveTo>
                  <a:pt x="192" y="0"/>
                </a:moveTo>
                <a:lnTo>
                  <a:pt x="0" y="0"/>
                </a:lnTo>
                <a:lnTo>
                  <a:pt x="0" y="528"/>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grpSp>
        <p:nvGrpSpPr>
          <p:cNvPr id="28713" name="Group 50"/>
          <p:cNvGrpSpPr>
            <a:grpSpLocks/>
          </p:cNvGrpSpPr>
          <p:nvPr/>
        </p:nvGrpSpPr>
        <p:grpSpPr bwMode="auto">
          <a:xfrm>
            <a:off x="381000" y="4975225"/>
            <a:ext cx="1230313" cy="914400"/>
            <a:chOff x="1122" y="1854"/>
            <a:chExt cx="823" cy="768"/>
          </a:xfrm>
        </p:grpSpPr>
        <p:sp>
          <p:nvSpPr>
            <p:cNvPr id="28733" name="AutoShape 51"/>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8734" name="Line 52"/>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8714" name="Text Box 53"/>
          <p:cNvSpPr txBox="1">
            <a:spLocks noChangeArrowheads="1"/>
          </p:cNvSpPr>
          <p:nvPr/>
        </p:nvSpPr>
        <p:spPr bwMode="auto">
          <a:xfrm>
            <a:off x="304800" y="4953000"/>
            <a:ext cx="1371600" cy="942975"/>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2</a:t>
            </a:r>
            <a:br>
              <a:rPr lang="en-US" sz="1400">
                <a:solidFill>
                  <a:schemeClr val="tx2"/>
                </a:solidFill>
              </a:rPr>
            </a:br>
            <a:r>
              <a:rPr lang="en-US" sz="1400">
                <a:solidFill>
                  <a:schemeClr val="tx2"/>
                </a:solidFill>
              </a:rPr>
              <a:t>produce</a:t>
            </a:r>
            <a:br>
              <a:rPr lang="en-US" sz="1400">
                <a:solidFill>
                  <a:schemeClr val="tx2"/>
                </a:solidFill>
              </a:rPr>
            </a:br>
            <a:r>
              <a:rPr lang="en-US" sz="1400">
                <a:solidFill>
                  <a:schemeClr val="tx2"/>
                </a:solidFill>
              </a:rPr>
              <a:t>management</a:t>
            </a:r>
            <a:br>
              <a:rPr lang="en-US" sz="1400">
                <a:solidFill>
                  <a:schemeClr val="tx2"/>
                </a:solidFill>
              </a:rPr>
            </a:br>
            <a:r>
              <a:rPr lang="en-US" sz="1400">
                <a:solidFill>
                  <a:schemeClr val="tx2"/>
                </a:solidFill>
              </a:rPr>
              <a:t>reports</a:t>
            </a:r>
          </a:p>
        </p:txBody>
      </p:sp>
      <p:sp>
        <p:nvSpPr>
          <p:cNvPr id="28715" name="Text Box 54"/>
          <p:cNvSpPr txBox="1">
            <a:spLocks noChangeArrowheads="1"/>
          </p:cNvSpPr>
          <p:nvPr/>
        </p:nvSpPr>
        <p:spPr bwMode="auto">
          <a:xfrm>
            <a:off x="76200" y="4267200"/>
            <a:ext cx="838200" cy="5492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receipts/</a:t>
            </a:r>
            <a:br>
              <a:rPr lang="en-US" sz="1000">
                <a:solidFill>
                  <a:srgbClr val="003399"/>
                </a:solidFill>
              </a:rPr>
            </a:br>
            <a:r>
              <a:rPr lang="en-US" sz="1000">
                <a:solidFill>
                  <a:srgbClr val="003399"/>
                </a:solidFill>
              </a:rPr>
              <a:t>accounting reports</a:t>
            </a:r>
          </a:p>
        </p:txBody>
      </p:sp>
      <p:sp>
        <p:nvSpPr>
          <p:cNvPr id="28716" name="Text Box 55"/>
          <p:cNvSpPr txBox="1">
            <a:spLocks noChangeArrowheads="1"/>
          </p:cNvSpPr>
          <p:nvPr/>
        </p:nvSpPr>
        <p:spPr bwMode="auto">
          <a:xfrm>
            <a:off x="76200" y="3124200"/>
            <a:ext cx="838200" cy="7016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money, data, and visitor statistics</a:t>
            </a:r>
          </a:p>
        </p:txBody>
      </p:sp>
      <p:sp>
        <p:nvSpPr>
          <p:cNvPr id="28717" name="Text Box 56"/>
          <p:cNvSpPr txBox="1">
            <a:spLocks noChangeArrowheads="1"/>
          </p:cNvSpPr>
          <p:nvPr/>
        </p:nvSpPr>
        <p:spPr bwMode="auto">
          <a:xfrm>
            <a:off x="2133600" y="2971800"/>
            <a:ext cx="533400" cy="3968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donor lists</a:t>
            </a:r>
          </a:p>
        </p:txBody>
      </p:sp>
      <p:sp>
        <p:nvSpPr>
          <p:cNvPr id="28718" name="Text Box 57"/>
          <p:cNvSpPr txBox="1">
            <a:spLocks noChangeArrowheads="1"/>
          </p:cNvSpPr>
          <p:nvPr/>
        </p:nvSpPr>
        <p:spPr bwMode="auto">
          <a:xfrm>
            <a:off x="3581400" y="3124200"/>
            <a:ext cx="609600" cy="5492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needs and plans</a:t>
            </a:r>
          </a:p>
        </p:txBody>
      </p:sp>
      <p:sp>
        <p:nvSpPr>
          <p:cNvPr id="28719" name="Text Box 58"/>
          <p:cNvSpPr txBox="1">
            <a:spLocks noChangeArrowheads="1"/>
          </p:cNvSpPr>
          <p:nvPr/>
        </p:nvSpPr>
        <p:spPr bwMode="auto">
          <a:xfrm>
            <a:off x="4267200" y="3352800"/>
            <a:ext cx="762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donor requests</a:t>
            </a:r>
          </a:p>
        </p:txBody>
      </p:sp>
      <p:sp>
        <p:nvSpPr>
          <p:cNvPr id="28720" name="Text Box 59"/>
          <p:cNvSpPr txBox="1">
            <a:spLocks noChangeArrowheads="1"/>
          </p:cNvSpPr>
          <p:nvPr/>
        </p:nvSpPr>
        <p:spPr bwMode="auto">
          <a:xfrm>
            <a:off x="5410200" y="3048000"/>
            <a:ext cx="609600" cy="5492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solidFill>
                  <a:srgbClr val="003399"/>
                </a:solidFill>
              </a:rPr>
              <a:t>needs and plans</a:t>
            </a:r>
          </a:p>
        </p:txBody>
      </p:sp>
      <p:sp>
        <p:nvSpPr>
          <p:cNvPr id="28721" name="Text Box 60"/>
          <p:cNvSpPr txBox="1">
            <a:spLocks noChangeArrowheads="1"/>
          </p:cNvSpPr>
          <p:nvPr/>
        </p:nvSpPr>
        <p:spPr bwMode="auto">
          <a:xfrm>
            <a:off x="6781800" y="3048000"/>
            <a:ext cx="6858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booster requests</a:t>
            </a:r>
          </a:p>
        </p:txBody>
      </p:sp>
      <p:sp>
        <p:nvSpPr>
          <p:cNvPr id="28722" name="Text Box 61"/>
          <p:cNvSpPr txBox="1">
            <a:spLocks noChangeArrowheads="1"/>
          </p:cNvSpPr>
          <p:nvPr/>
        </p:nvSpPr>
        <p:spPr bwMode="auto">
          <a:xfrm>
            <a:off x="3581400" y="4419600"/>
            <a:ext cx="13716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expenses and budget</a:t>
            </a:r>
          </a:p>
        </p:txBody>
      </p:sp>
      <p:sp>
        <p:nvSpPr>
          <p:cNvPr id="28723" name="Text Box 62"/>
          <p:cNvSpPr txBox="1">
            <a:spLocks noChangeArrowheads="1"/>
          </p:cNvSpPr>
          <p:nvPr/>
        </p:nvSpPr>
        <p:spPr bwMode="auto">
          <a:xfrm>
            <a:off x="5105400" y="4953000"/>
            <a:ext cx="9906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animal needs</a:t>
            </a:r>
          </a:p>
        </p:txBody>
      </p:sp>
      <p:sp>
        <p:nvSpPr>
          <p:cNvPr id="28724" name="Text Box 63"/>
          <p:cNvSpPr txBox="1">
            <a:spLocks noChangeArrowheads="1"/>
          </p:cNvSpPr>
          <p:nvPr/>
        </p:nvSpPr>
        <p:spPr bwMode="auto">
          <a:xfrm>
            <a:off x="6705600" y="4876800"/>
            <a:ext cx="9906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public requests</a:t>
            </a:r>
          </a:p>
        </p:txBody>
      </p:sp>
      <p:sp>
        <p:nvSpPr>
          <p:cNvPr id="28725" name="Text Box 64"/>
          <p:cNvSpPr txBox="1">
            <a:spLocks noChangeArrowheads="1"/>
          </p:cNvSpPr>
          <p:nvPr/>
        </p:nvSpPr>
        <p:spPr bwMode="auto">
          <a:xfrm>
            <a:off x="7010400" y="4343400"/>
            <a:ext cx="9906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needs and budgets</a:t>
            </a:r>
          </a:p>
        </p:txBody>
      </p:sp>
      <p:sp>
        <p:nvSpPr>
          <p:cNvPr id="28726" name="Text Box 65"/>
          <p:cNvSpPr txBox="1">
            <a:spLocks noChangeArrowheads="1"/>
          </p:cNvSpPr>
          <p:nvPr/>
        </p:nvSpPr>
        <p:spPr bwMode="auto">
          <a:xfrm>
            <a:off x="7239000" y="3581400"/>
            <a:ext cx="9906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000">
                <a:solidFill>
                  <a:srgbClr val="003399"/>
                </a:solidFill>
              </a:rPr>
              <a:t>public requests</a:t>
            </a:r>
          </a:p>
        </p:txBody>
      </p:sp>
      <p:grpSp>
        <p:nvGrpSpPr>
          <p:cNvPr id="28727" name="Group 66"/>
          <p:cNvGrpSpPr>
            <a:grpSpLocks/>
          </p:cNvGrpSpPr>
          <p:nvPr/>
        </p:nvGrpSpPr>
        <p:grpSpPr bwMode="auto">
          <a:xfrm>
            <a:off x="7772400" y="4892675"/>
            <a:ext cx="1230313" cy="914400"/>
            <a:chOff x="1122" y="1854"/>
            <a:chExt cx="823" cy="768"/>
          </a:xfrm>
        </p:grpSpPr>
        <p:sp>
          <p:nvSpPr>
            <p:cNvPr id="28731" name="AutoShape 67"/>
            <p:cNvSpPr>
              <a:spLocks noChangeArrowheads="1"/>
            </p:cNvSpPr>
            <p:nvPr/>
          </p:nvSpPr>
          <p:spPr bwMode="auto">
            <a:xfrm>
              <a:off x="1129" y="1854"/>
              <a:ext cx="816" cy="768"/>
            </a:xfrm>
            <a:prstGeom prst="roundRect">
              <a:avLst>
                <a:gd name="adj" fmla="val 16667"/>
              </a:avLst>
            </a:prstGeom>
            <a:noFill/>
            <a:ln w="12700">
              <a:solidFill>
                <a:schemeClr val="tx2"/>
              </a:solidFill>
              <a:round/>
              <a:headEnd type="none" w="sm" len="sm"/>
              <a:tailEnd type="none" w="sm" len="sm"/>
            </a:ln>
          </p:spPr>
          <p:txBody>
            <a:bodyPr wrap="none" anchor="ctr"/>
            <a:lstStyle/>
            <a:p>
              <a:endParaRPr lang="en-US"/>
            </a:p>
          </p:txBody>
        </p:sp>
        <p:sp>
          <p:nvSpPr>
            <p:cNvPr id="28732" name="Line 68"/>
            <p:cNvSpPr>
              <a:spLocks noChangeShapeType="1"/>
            </p:cNvSpPr>
            <p:nvPr/>
          </p:nvSpPr>
          <p:spPr bwMode="auto">
            <a:xfrm>
              <a:off x="1122" y="2064"/>
              <a:ext cx="816" cy="0"/>
            </a:xfrm>
            <a:prstGeom prst="line">
              <a:avLst/>
            </a:prstGeom>
            <a:noFill/>
            <a:ln w="12700">
              <a:solidFill>
                <a:schemeClr val="tx1"/>
              </a:solidFill>
              <a:round/>
              <a:headEnd type="none" w="sm" len="sm"/>
              <a:tailEnd type="none" w="sm" len="sm"/>
            </a:ln>
          </p:spPr>
          <p:txBody>
            <a:bodyPr wrap="none"/>
            <a:lstStyle/>
            <a:p>
              <a:endParaRPr lang="en-US"/>
            </a:p>
          </p:txBody>
        </p:sp>
      </p:grpSp>
      <p:sp>
        <p:nvSpPr>
          <p:cNvPr id="28728" name="Text Box 69"/>
          <p:cNvSpPr txBox="1">
            <a:spLocks noChangeArrowheads="1"/>
          </p:cNvSpPr>
          <p:nvPr/>
        </p:nvSpPr>
        <p:spPr bwMode="auto">
          <a:xfrm>
            <a:off x="7696200" y="4870450"/>
            <a:ext cx="1371600" cy="730250"/>
          </a:xfrm>
          <a:prstGeom prst="rect">
            <a:avLst/>
          </a:prstGeom>
          <a:noFill/>
          <a:ln w="12700">
            <a:noFill/>
            <a:miter lim="800000"/>
            <a:headEnd type="none" w="sm" len="sm"/>
            <a:tailEnd type="none" w="sm" len="sm"/>
          </a:ln>
        </p:spPr>
        <p:txBody>
          <a:bodyPr>
            <a:spAutoFit/>
          </a:bodyPr>
          <a:lstStyle/>
          <a:p>
            <a:pPr algn="ctr" eaLnBrk="0" hangingPunct="0"/>
            <a:r>
              <a:rPr lang="en-US" sz="1400">
                <a:solidFill>
                  <a:schemeClr val="tx2"/>
                </a:solidFill>
              </a:rPr>
              <a:t>4</a:t>
            </a:r>
            <a:br>
              <a:rPr lang="en-US" sz="1400">
                <a:solidFill>
                  <a:schemeClr val="tx2"/>
                </a:solidFill>
              </a:rPr>
            </a:br>
            <a:r>
              <a:rPr lang="en-US" sz="1400">
                <a:solidFill>
                  <a:schemeClr val="tx2"/>
                </a:solidFill>
              </a:rPr>
              <a:t>animal</a:t>
            </a:r>
            <a:br>
              <a:rPr lang="en-US" sz="1400">
                <a:solidFill>
                  <a:schemeClr val="tx2"/>
                </a:solidFill>
              </a:rPr>
            </a:br>
            <a:r>
              <a:rPr lang="en-US" sz="1400">
                <a:solidFill>
                  <a:schemeClr val="tx2"/>
                </a:solidFill>
              </a:rPr>
              <a:t>care</a:t>
            </a:r>
          </a:p>
        </p:txBody>
      </p:sp>
      <p:sp>
        <p:nvSpPr>
          <p:cNvPr id="28729" name="Freeform 70"/>
          <p:cNvSpPr>
            <a:spLocks/>
          </p:cNvSpPr>
          <p:nvPr/>
        </p:nvSpPr>
        <p:spPr bwMode="auto">
          <a:xfrm>
            <a:off x="7010400" y="4032250"/>
            <a:ext cx="1676400" cy="762000"/>
          </a:xfrm>
          <a:custGeom>
            <a:avLst/>
            <a:gdLst>
              <a:gd name="T0" fmla="*/ 0 w 1056"/>
              <a:gd name="T1" fmla="*/ 0 h 528"/>
              <a:gd name="T2" fmla="*/ 1676400 w 1056"/>
              <a:gd name="T3" fmla="*/ 0 h 528"/>
              <a:gd name="T4" fmla="*/ 1676400 w 1056"/>
              <a:gd name="T5" fmla="*/ 762000 h 528"/>
              <a:gd name="T6" fmla="*/ 0 60000 65536"/>
              <a:gd name="T7" fmla="*/ 0 60000 65536"/>
              <a:gd name="T8" fmla="*/ 0 60000 65536"/>
              <a:gd name="T9" fmla="*/ 0 w 1056"/>
              <a:gd name="T10" fmla="*/ 0 h 528"/>
              <a:gd name="T11" fmla="*/ 1056 w 1056"/>
              <a:gd name="T12" fmla="*/ 528 h 528"/>
            </a:gdLst>
            <a:ahLst/>
            <a:cxnLst>
              <a:cxn ang="T6">
                <a:pos x="T0" y="T1"/>
              </a:cxn>
              <a:cxn ang="T7">
                <a:pos x="T2" y="T3"/>
              </a:cxn>
              <a:cxn ang="T8">
                <a:pos x="T4" y="T5"/>
              </a:cxn>
            </a:cxnLst>
            <a:rect l="T9" t="T10" r="T11" b="T12"/>
            <a:pathLst>
              <a:path w="1056" h="528">
                <a:moveTo>
                  <a:pt x="0" y="0"/>
                </a:moveTo>
                <a:lnTo>
                  <a:pt x="1056" y="0"/>
                </a:lnTo>
                <a:lnTo>
                  <a:pt x="1056" y="528"/>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
        <p:nvSpPr>
          <p:cNvPr id="28730" name="Freeform 71"/>
          <p:cNvSpPr>
            <a:spLocks/>
          </p:cNvSpPr>
          <p:nvPr/>
        </p:nvSpPr>
        <p:spPr bwMode="auto">
          <a:xfrm>
            <a:off x="7010400" y="4260850"/>
            <a:ext cx="1143000" cy="533400"/>
          </a:xfrm>
          <a:custGeom>
            <a:avLst/>
            <a:gdLst>
              <a:gd name="T0" fmla="*/ 1143000 w 720"/>
              <a:gd name="T1" fmla="*/ 533400 h 384"/>
              <a:gd name="T2" fmla="*/ 1143000 w 720"/>
              <a:gd name="T3" fmla="*/ 0 h 384"/>
              <a:gd name="T4" fmla="*/ 0 w 720"/>
              <a:gd name="T5" fmla="*/ 0 h 384"/>
              <a:gd name="T6" fmla="*/ 0 60000 65536"/>
              <a:gd name="T7" fmla="*/ 0 60000 65536"/>
              <a:gd name="T8" fmla="*/ 0 60000 65536"/>
              <a:gd name="T9" fmla="*/ 0 w 720"/>
              <a:gd name="T10" fmla="*/ 0 h 384"/>
              <a:gd name="T11" fmla="*/ 720 w 720"/>
              <a:gd name="T12" fmla="*/ 384 h 384"/>
            </a:gdLst>
            <a:ahLst/>
            <a:cxnLst>
              <a:cxn ang="T6">
                <a:pos x="T0" y="T1"/>
              </a:cxn>
              <a:cxn ang="T7">
                <a:pos x="T2" y="T3"/>
              </a:cxn>
              <a:cxn ang="T8">
                <a:pos x="T4" y="T5"/>
              </a:cxn>
            </a:cxnLst>
            <a:rect l="T9" t="T10" r="T11" b="T12"/>
            <a:pathLst>
              <a:path w="720" h="384">
                <a:moveTo>
                  <a:pt x="720" y="384"/>
                </a:moveTo>
                <a:lnTo>
                  <a:pt x="720" y="0"/>
                </a:lnTo>
                <a:lnTo>
                  <a:pt x="0" y="0"/>
                </a:lnTo>
              </a:path>
            </a:pathLst>
          </a:custGeom>
          <a:noFill/>
          <a:ln w="57150" cap="flat" cmpd="sng">
            <a:solidFill>
              <a:schemeClr val="tx2"/>
            </a:solidFill>
            <a:prstDash val="solid"/>
            <a:round/>
            <a:headEnd type="none" w="med" len="med"/>
            <a:tailEnd type="triangle" w="med" len="med"/>
          </a:ln>
        </p:spPr>
        <p:txBody>
          <a:bodyPr wrap="none"/>
          <a:lstStyle/>
          <a:p>
            <a:endParaRPr lang="en-US"/>
          </a:p>
        </p:txBody>
      </p:sp>
    </p:spTree>
    <p:extLst>
      <p:ext uri="{BB962C8B-B14F-4D97-AF65-F5344CB8AC3E}">
        <p14:creationId xmlns:p14="http://schemas.microsoft.com/office/powerpoint/2010/main" val="2259019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BUSINESS PROCESSES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7093592"/>
              </p:ext>
            </p:extLst>
          </p:nvPr>
        </p:nvGraphicFramePr>
        <p:xfrm>
          <a:off x="152400" y="685800"/>
          <a:ext cx="8763000" cy="5181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060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0936" r="244"/>
          <a:stretch/>
        </p:blipFill>
        <p:spPr>
          <a:xfrm>
            <a:off x="2958152" y="838199"/>
            <a:ext cx="5957248" cy="5029200"/>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idx="1"/>
          </p:nvPr>
        </p:nvSpPr>
        <p:spPr>
          <a:xfrm>
            <a:off x="228600" y="838199"/>
            <a:ext cx="2530624" cy="5029200"/>
          </a:xfrm>
          <a:solidFill>
            <a:srgbClr val="5C5451"/>
          </a:solidFill>
          <a:effectLst>
            <a:outerShdw blurRad="50800" dist="38100" dir="5400000" algn="t" rotWithShape="0">
              <a:prstClr val="black">
                <a:alpha val="40000"/>
              </a:prstClr>
            </a:outerShdw>
          </a:effectLst>
        </p:spPr>
        <p:txBody>
          <a:bodyPr tIns="91440" bIns="91440" anchor="t" anchorCtr="0">
            <a:noAutofit/>
          </a:bodyPr>
          <a:lstStyle/>
          <a:p>
            <a:pPr marL="457200" lvl="0" indent="-457200">
              <a:buClr>
                <a:schemeClr val="bg1"/>
              </a:buClr>
              <a:buSzPct val="100000"/>
              <a:buFont typeface="+mj-lt"/>
              <a:buAutoNum type="alphaUcPeriod"/>
            </a:pPr>
            <a:r>
              <a:rPr lang="en-US" sz="2000" i="0" dirty="0" smtClean="0">
                <a:solidFill>
                  <a:schemeClr val="bg1"/>
                </a:solidFill>
              </a:rPr>
              <a:t>What would you like to remember about processes and systems?</a:t>
            </a:r>
            <a:endParaRPr lang="en-US" sz="2000" dirty="0">
              <a:solidFill>
                <a:schemeClr val="bg1"/>
              </a:solidFill>
            </a:endParaRPr>
          </a:p>
          <a:p>
            <a:pPr marL="457200" lvl="0" indent="-457200">
              <a:buClr>
                <a:schemeClr val="bg1"/>
              </a:buClr>
              <a:buSzPct val="100000"/>
              <a:buFont typeface="+mj-lt"/>
              <a:buAutoNum type="alphaUcPeriod"/>
            </a:pPr>
            <a:r>
              <a:rPr lang="en-US" sz="2000" i="0" dirty="0" smtClean="0">
                <a:solidFill>
                  <a:schemeClr val="bg1"/>
                </a:solidFill>
              </a:rPr>
              <a:t>What do you have questions </a:t>
            </a:r>
            <a:r>
              <a:rPr lang="en-US" sz="2000" i="0" dirty="0" smtClean="0">
                <a:solidFill>
                  <a:schemeClr val="bg1"/>
                </a:solidFill>
              </a:rPr>
              <a:t>about?</a:t>
            </a:r>
          </a:p>
        </p:txBody>
      </p:sp>
      <p:sp>
        <p:nvSpPr>
          <p:cNvPr id="6" name="Title 1"/>
          <p:cNvSpPr>
            <a:spLocks noGrp="1"/>
          </p:cNvSpPr>
          <p:nvPr>
            <p:ph type="title"/>
          </p:nvPr>
        </p:nvSpPr>
        <p:spPr>
          <a:xfrm>
            <a:off x="428625" y="0"/>
            <a:ext cx="7620000" cy="457200"/>
          </a:xfrm>
        </p:spPr>
        <p:txBody>
          <a:bodyPr/>
          <a:lstStyle/>
          <a:p>
            <a:r>
              <a:rPr lang="en-US" sz="2400" dirty="0" smtClean="0">
                <a:ea typeface="ＭＳ Ｐゴシック" pitchFamily="-108" charset="-128"/>
              </a:rPr>
              <a:t>REFLECTION</a:t>
            </a:r>
          </a:p>
        </p:txBody>
      </p:sp>
    </p:spTree>
    <p:custDataLst>
      <p:tags r:id="rId1"/>
    </p:custDataLst>
    <p:extLst>
      <p:ext uri="{BB962C8B-B14F-4D97-AF65-F5344CB8AC3E}">
        <p14:creationId xmlns:p14="http://schemas.microsoft.com/office/powerpoint/2010/main" val="1116726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TODAY</a:t>
            </a:r>
            <a:endParaRPr lang="en-US" dirty="0"/>
          </a:p>
        </p:txBody>
      </p:sp>
      <p:sp>
        <p:nvSpPr>
          <p:cNvPr id="3" name="Content Placeholder 2"/>
          <p:cNvSpPr>
            <a:spLocks noGrp="1"/>
          </p:cNvSpPr>
          <p:nvPr>
            <p:ph idx="1"/>
          </p:nvPr>
        </p:nvSpPr>
        <p:spPr>
          <a:xfrm>
            <a:off x="228600" y="762001"/>
            <a:ext cx="4800600" cy="4800600"/>
          </a:xfrm>
        </p:spPr>
        <p:txBody>
          <a:bodyPr>
            <a:normAutofit/>
          </a:bodyPr>
          <a:lstStyle/>
          <a:p>
            <a:pPr marL="514350" indent="-514350">
              <a:buFont typeface="+mj-lt"/>
              <a:buAutoNum type="arabicPeriod"/>
            </a:pPr>
            <a:r>
              <a:rPr lang="en-US" sz="3200" b="0" dirty="0" smtClean="0"/>
              <a:t>Organizations are dependent on </a:t>
            </a:r>
            <a:r>
              <a:rPr lang="en-US" sz="3200" b="0" u="sng" dirty="0" smtClean="0"/>
              <a:t>key</a:t>
            </a:r>
            <a:r>
              <a:rPr lang="en-US" sz="3200" b="0" dirty="0" smtClean="0"/>
              <a:t> organizational </a:t>
            </a:r>
            <a:r>
              <a:rPr lang="en-US" sz="3200" b="0" i="1" dirty="0" smtClean="0"/>
              <a:t>systems</a:t>
            </a:r>
            <a:r>
              <a:rPr lang="en-US" sz="3200" b="0" dirty="0" smtClean="0"/>
              <a:t>.</a:t>
            </a:r>
          </a:p>
          <a:p>
            <a:pPr marL="514350" indent="-514350">
              <a:buFont typeface="+mj-lt"/>
              <a:buAutoNum type="arabicPeriod"/>
            </a:pPr>
            <a:r>
              <a:rPr lang="en-US" sz="3200" b="0" dirty="0" smtClean="0"/>
              <a:t>Organizational systems </a:t>
            </a:r>
            <a:r>
              <a:rPr lang="en-US" sz="3200" b="0" dirty="0" smtClean="0"/>
              <a:t>comprise of </a:t>
            </a:r>
            <a:r>
              <a:rPr lang="en-US" sz="3200" b="0" u="sng" dirty="0" smtClean="0"/>
              <a:t>key</a:t>
            </a:r>
            <a:r>
              <a:rPr lang="en-US" sz="3200" b="0" dirty="0" smtClean="0"/>
              <a:t> </a:t>
            </a:r>
            <a:r>
              <a:rPr lang="en-US" sz="3200" b="0" i="1" dirty="0" smtClean="0"/>
              <a:t>business processes</a:t>
            </a:r>
            <a:r>
              <a:rPr lang="en-US" sz="3200" b="0" dirty="0" smtClean="0"/>
              <a:t>.</a:t>
            </a:r>
          </a:p>
        </p:txBody>
      </p:sp>
      <p:graphicFrame>
        <p:nvGraphicFramePr>
          <p:cNvPr id="5" name="Diagram 4"/>
          <p:cNvGraphicFramePr/>
          <p:nvPr>
            <p:extLst>
              <p:ext uri="{D42A27DB-BD31-4B8C-83A1-F6EECF244321}">
                <p14:modId xmlns:p14="http://schemas.microsoft.com/office/powerpoint/2010/main" val="878558787"/>
              </p:ext>
            </p:extLst>
          </p:nvPr>
        </p:nvGraphicFramePr>
        <p:xfrm>
          <a:off x="5562600" y="609600"/>
          <a:ext cx="335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289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a:t>
            </a:r>
            <a:endParaRPr lang="en-US" dirty="0"/>
          </a:p>
        </p:txBody>
      </p:sp>
      <p:pic>
        <p:nvPicPr>
          <p:cNvPr id="5123" name="Picture 3" descr="C:\Users\mandviwa\AppData\Local\Microsoft\Windows\Temporary Internet Files\Content.IE5\NY5MBDN1\MP9004037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914400"/>
            <a:ext cx="3291035"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375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smtClean="0"/>
              <a:t>BUSINESS PROCESSES</a:t>
            </a:r>
            <a:endParaRPr lang="en-US" dirty="0"/>
          </a:p>
        </p:txBody>
      </p:sp>
      <p:pic>
        <p:nvPicPr>
          <p:cNvPr id="407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370" y="609600"/>
            <a:ext cx="668216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250" y="2743200"/>
            <a:ext cx="70104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extBox 1"/>
          <p:cNvSpPr txBox="1"/>
          <p:nvPr/>
        </p:nvSpPr>
        <p:spPr>
          <a:xfrm>
            <a:off x="559981" y="4419600"/>
            <a:ext cx="7918938" cy="14773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i="1" dirty="0"/>
              <a:t>a structured, measurable set of activities designed to produce a specific output </a:t>
            </a:r>
            <a:r>
              <a:rPr lang="en-US" i="1" dirty="0" smtClean="0"/>
              <a:t>... </a:t>
            </a:r>
            <a:r>
              <a:rPr lang="en-US" i="1" dirty="0"/>
              <a:t>It implies a strong emphasis on how work is done within an organization, in contrast to a product focus’s emphasis on </a:t>
            </a:r>
            <a:r>
              <a:rPr lang="en-US" i="1" dirty="0" smtClean="0"/>
              <a:t>what... </a:t>
            </a:r>
            <a:r>
              <a:rPr lang="en-US" i="1" dirty="0"/>
              <a:t>A process is thus a specific ordering of work activities across time and space, with a beginning and an </a:t>
            </a:r>
            <a:r>
              <a:rPr lang="en-US" i="1" dirty="0" smtClean="0"/>
              <a:t>end…Processes </a:t>
            </a:r>
            <a:r>
              <a:rPr lang="en-US" i="1" dirty="0"/>
              <a:t>are the structure by which an organization does what is necessary to produce value </a:t>
            </a:r>
            <a:r>
              <a:rPr lang="en-US" i="1" dirty="0" smtClean="0"/>
              <a:t>... </a:t>
            </a:r>
            <a:endParaRPr lang="en-US" i="1" dirty="0"/>
          </a:p>
        </p:txBody>
      </p:sp>
      <p:sp>
        <p:nvSpPr>
          <p:cNvPr id="6" name="TextBox 5"/>
          <p:cNvSpPr txBox="1"/>
          <p:nvPr/>
        </p:nvSpPr>
        <p:spPr>
          <a:xfrm>
            <a:off x="6704271" y="5987534"/>
            <a:ext cx="1601529" cy="184666"/>
          </a:xfrm>
          <a:prstGeom prst="rect">
            <a:avLst/>
          </a:prstGeom>
          <a:noFill/>
        </p:spPr>
        <p:txBody>
          <a:bodyPr wrap="none" lIns="0" tIns="0" rIns="0" bIns="0" rtlCol="0" anchor="ctr" anchorCtr="1">
            <a:spAutoFit/>
          </a:bodyPr>
          <a:lstStyle/>
          <a:p>
            <a:r>
              <a:rPr lang="en-US" sz="1200" dirty="0" smtClean="0"/>
              <a:t>Source: Davenport (1993)</a:t>
            </a:r>
            <a:endParaRPr lang="en-US" sz="1200" dirty="0"/>
          </a:p>
        </p:txBody>
      </p:sp>
      <p:sp>
        <p:nvSpPr>
          <p:cNvPr id="7" name="TextBox 6"/>
          <p:cNvSpPr txBox="1"/>
          <p:nvPr/>
        </p:nvSpPr>
        <p:spPr>
          <a:xfrm>
            <a:off x="6609121" y="2482334"/>
            <a:ext cx="1249637" cy="184666"/>
          </a:xfrm>
          <a:prstGeom prst="rect">
            <a:avLst/>
          </a:prstGeom>
          <a:noFill/>
        </p:spPr>
        <p:txBody>
          <a:bodyPr wrap="none" lIns="0" tIns="0" rIns="0" bIns="0" rtlCol="0" anchor="ctr" anchorCtr="1">
            <a:spAutoFit/>
          </a:bodyPr>
          <a:lstStyle/>
          <a:p>
            <a:r>
              <a:rPr lang="en-US" sz="1200" dirty="0" smtClean="0"/>
              <a:t>Source: Alter (2006)</a:t>
            </a:r>
            <a:endParaRPr lang="en-US" sz="1200" dirty="0"/>
          </a:p>
        </p:txBody>
      </p:sp>
    </p:spTree>
    <p:extLst>
      <p:ext uri="{BB962C8B-B14F-4D97-AF65-F5344CB8AC3E}">
        <p14:creationId xmlns:p14="http://schemas.microsoft.com/office/powerpoint/2010/main" val="34392839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r>
              <a:rPr lang="en-US"/>
              <a:t>Basic Process Components</a:t>
            </a:r>
          </a:p>
        </p:txBody>
      </p:sp>
      <p:sp>
        <p:nvSpPr>
          <p:cNvPr id="50187" name="Rectangle 11"/>
          <p:cNvSpPr>
            <a:spLocks noChangeArrowheads="1"/>
          </p:cNvSpPr>
          <p:nvPr/>
        </p:nvSpPr>
        <p:spPr bwMode="auto">
          <a:xfrm>
            <a:off x="3505200" y="2971800"/>
            <a:ext cx="21336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r>
              <a:rPr lang="en-US" sz="1400" b="1" i="1" u="sng" dirty="0"/>
              <a:t>Participants</a:t>
            </a:r>
            <a:r>
              <a:rPr lang="en-US" sz="1400" dirty="0"/>
              <a:t/>
            </a:r>
            <a:br>
              <a:rPr lang="en-US" sz="1400" dirty="0"/>
            </a:br>
            <a:r>
              <a:rPr lang="en-US" sz="1400" dirty="0"/>
              <a:t>People or systems that provide input to, or perform work steps within a process</a:t>
            </a:r>
          </a:p>
        </p:txBody>
      </p:sp>
      <p:sp>
        <p:nvSpPr>
          <p:cNvPr id="50188" name="Text Box 12"/>
          <p:cNvSpPr txBox="1">
            <a:spLocks noChangeArrowheads="1"/>
          </p:cNvSpPr>
          <p:nvPr/>
        </p:nvSpPr>
        <p:spPr bwMode="auto">
          <a:xfrm>
            <a:off x="381000" y="1066800"/>
            <a:ext cx="8610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2400" b="1" dirty="0"/>
              <a:t>Processes</a:t>
            </a:r>
            <a:r>
              <a:rPr lang="en-US" sz="2400" dirty="0"/>
              <a:t> are: </a:t>
            </a:r>
            <a:br>
              <a:rPr lang="en-US" sz="2400" dirty="0"/>
            </a:br>
            <a:r>
              <a:rPr lang="en-US" sz="2400" dirty="0"/>
              <a:t>A set of </a:t>
            </a:r>
            <a:r>
              <a:rPr lang="en-US" sz="2400" b="1" i="1" dirty="0">
                <a:solidFill>
                  <a:srgbClr val="990099"/>
                </a:solidFill>
              </a:rPr>
              <a:t>Activities and Tasks</a:t>
            </a:r>
            <a:r>
              <a:rPr lang="en-US" sz="2400" dirty="0"/>
              <a:t>, which are performed by </a:t>
            </a:r>
            <a:r>
              <a:rPr lang="en-US" sz="2400" b="1" i="1" dirty="0">
                <a:solidFill>
                  <a:srgbClr val="990099"/>
                </a:solidFill>
              </a:rPr>
              <a:t>Participants</a:t>
            </a:r>
            <a:r>
              <a:rPr lang="en-US" sz="2400" dirty="0">
                <a:solidFill>
                  <a:srgbClr val="990099"/>
                </a:solidFill>
              </a:rPr>
              <a:t> </a:t>
            </a:r>
            <a:r>
              <a:rPr lang="en-US" sz="2400" dirty="0"/>
              <a:t>in </a:t>
            </a:r>
            <a:r>
              <a:rPr lang="en-US" sz="2400" b="1" i="1" dirty="0">
                <a:solidFill>
                  <a:srgbClr val="990099"/>
                </a:solidFill>
              </a:rPr>
              <a:t>Roles</a:t>
            </a:r>
            <a:r>
              <a:rPr lang="en-US" sz="2400" dirty="0"/>
              <a:t>, organized in a particular </a:t>
            </a:r>
            <a:r>
              <a:rPr lang="en-US" sz="2400" b="1" i="1" dirty="0">
                <a:solidFill>
                  <a:srgbClr val="990099"/>
                </a:solidFill>
              </a:rPr>
              <a:t>Sequence,</a:t>
            </a:r>
            <a:r>
              <a:rPr lang="en-US" sz="2400" dirty="0"/>
              <a:t> directed and measured by </a:t>
            </a:r>
            <a:r>
              <a:rPr lang="en-US" sz="2400" b="1" i="1" dirty="0">
                <a:solidFill>
                  <a:srgbClr val="990099"/>
                </a:solidFill>
              </a:rPr>
              <a:t>Time</a:t>
            </a:r>
            <a:r>
              <a:rPr lang="en-US" sz="2400" dirty="0"/>
              <a:t> and </a:t>
            </a:r>
            <a:r>
              <a:rPr lang="en-US" sz="2400" b="1" i="1" dirty="0">
                <a:solidFill>
                  <a:srgbClr val="990099"/>
                </a:solidFill>
              </a:rPr>
              <a:t>Events / Triggers</a:t>
            </a:r>
          </a:p>
        </p:txBody>
      </p:sp>
      <p:sp>
        <p:nvSpPr>
          <p:cNvPr id="50189" name="Rectangle 13"/>
          <p:cNvSpPr>
            <a:spLocks noChangeArrowheads="1"/>
          </p:cNvSpPr>
          <p:nvPr/>
        </p:nvSpPr>
        <p:spPr bwMode="auto">
          <a:xfrm>
            <a:off x="457200" y="2895600"/>
            <a:ext cx="21336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r>
              <a:rPr lang="en-US" sz="1400" b="1" i="1" u="sng"/>
              <a:t>Activities / Tasks</a:t>
            </a:r>
            <a:r>
              <a:rPr lang="en-US" sz="1400"/>
              <a:t/>
            </a:r>
            <a:br>
              <a:rPr lang="en-US" sz="1400"/>
            </a:br>
            <a:r>
              <a:rPr lang="en-US" sz="1400"/>
              <a:t>A single unit of work, can be performed by a person or system</a:t>
            </a:r>
          </a:p>
        </p:txBody>
      </p:sp>
      <p:sp>
        <p:nvSpPr>
          <p:cNvPr id="50190" name="Rectangle 14"/>
          <p:cNvSpPr>
            <a:spLocks noChangeArrowheads="1"/>
          </p:cNvSpPr>
          <p:nvPr/>
        </p:nvSpPr>
        <p:spPr bwMode="auto">
          <a:xfrm>
            <a:off x="6553200" y="2971800"/>
            <a:ext cx="21336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r>
              <a:rPr lang="en-US" sz="1400" b="1" i="1" u="sng"/>
              <a:t>Roles</a:t>
            </a:r>
            <a:r>
              <a:rPr lang="en-US" sz="1400" i="1"/>
              <a:t/>
            </a:r>
            <a:br>
              <a:rPr lang="en-US" sz="1400" i="1"/>
            </a:br>
            <a:r>
              <a:rPr lang="en-US" sz="1400"/>
              <a:t>A layer of abstraction that creates the link between participants and activities / tasks </a:t>
            </a:r>
          </a:p>
        </p:txBody>
      </p:sp>
      <p:sp>
        <p:nvSpPr>
          <p:cNvPr id="50191" name="Rectangle 15"/>
          <p:cNvSpPr>
            <a:spLocks noChangeArrowheads="1"/>
          </p:cNvSpPr>
          <p:nvPr/>
        </p:nvSpPr>
        <p:spPr bwMode="auto">
          <a:xfrm>
            <a:off x="6553200" y="4381500"/>
            <a:ext cx="21336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r>
              <a:rPr lang="en-US" sz="1400" b="1" i="1" u="sng"/>
              <a:t>Events / Triggers</a:t>
            </a:r>
            <a:r>
              <a:rPr lang="en-US" sz="1400"/>
              <a:t/>
            </a:r>
            <a:br>
              <a:rPr lang="en-US" sz="1400"/>
            </a:br>
            <a:r>
              <a:rPr lang="en-US" sz="1400"/>
              <a:t>Occurrences that cause a process to start, direct a process sequence, or cause a process to end </a:t>
            </a:r>
          </a:p>
        </p:txBody>
      </p:sp>
      <p:sp>
        <p:nvSpPr>
          <p:cNvPr id="50192" name="Rectangle 16"/>
          <p:cNvSpPr>
            <a:spLocks noChangeArrowheads="1"/>
          </p:cNvSpPr>
          <p:nvPr/>
        </p:nvSpPr>
        <p:spPr bwMode="auto">
          <a:xfrm>
            <a:off x="3505200" y="4381500"/>
            <a:ext cx="21336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r>
              <a:rPr lang="en-US" sz="1400" b="1" i="1" u="sng"/>
              <a:t>Time</a:t>
            </a:r>
            <a:r>
              <a:rPr lang="en-US" sz="1400"/>
              <a:t/>
            </a:r>
            <a:br>
              <a:rPr lang="en-US" sz="1400"/>
            </a:br>
            <a:r>
              <a:rPr lang="en-US" sz="1400"/>
              <a:t>Average or desired durations for work items   </a:t>
            </a:r>
          </a:p>
        </p:txBody>
      </p:sp>
      <p:sp>
        <p:nvSpPr>
          <p:cNvPr id="50193" name="Rectangle 17"/>
          <p:cNvSpPr>
            <a:spLocks noChangeArrowheads="1"/>
          </p:cNvSpPr>
          <p:nvPr/>
        </p:nvSpPr>
        <p:spPr bwMode="auto">
          <a:xfrm>
            <a:off x="457200" y="4381500"/>
            <a:ext cx="21336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r>
              <a:rPr lang="en-US" sz="1400" b="1" i="1" u="sng"/>
              <a:t>Sequence</a:t>
            </a:r>
            <a:r>
              <a:rPr lang="en-US" sz="1400"/>
              <a:t/>
            </a:r>
            <a:br>
              <a:rPr lang="en-US" sz="1400"/>
            </a:br>
            <a:r>
              <a:rPr lang="en-US" sz="1400"/>
              <a:t>The logical order in which work steps are performed</a:t>
            </a:r>
          </a:p>
        </p:txBody>
      </p:sp>
    </p:spTree>
    <p:extLst>
      <p:ext uri="{BB962C8B-B14F-4D97-AF65-F5344CB8AC3E}">
        <p14:creationId xmlns:p14="http://schemas.microsoft.com/office/powerpoint/2010/main" val="610691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89"/>
                                        </p:tgtEl>
                                        <p:attrNameLst>
                                          <p:attrName>style.visibility</p:attrName>
                                        </p:attrNameLst>
                                      </p:cBhvr>
                                      <p:to>
                                        <p:strVal val="visible"/>
                                      </p:to>
                                    </p:set>
                                    <p:animEffect transition="in" filter="box(in)">
                                      <p:cBhvr>
                                        <p:cTn id="7" dur="500"/>
                                        <p:tgtEl>
                                          <p:spTgt spid="50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87"/>
                                        </p:tgtEl>
                                        <p:attrNameLst>
                                          <p:attrName>style.visibility</p:attrName>
                                        </p:attrNameLst>
                                      </p:cBhvr>
                                      <p:to>
                                        <p:strVal val="visible"/>
                                      </p:to>
                                    </p:set>
                                    <p:animEffect transition="in" filter="box(in)">
                                      <p:cBhvr>
                                        <p:cTn id="12" dur="500"/>
                                        <p:tgtEl>
                                          <p:spTgt spid="501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90"/>
                                        </p:tgtEl>
                                        <p:attrNameLst>
                                          <p:attrName>style.visibility</p:attrName>
                                        </p:attrNameLst>
                                      </p:cBhvr>
                                      <p:to>
                                        <p:strVal val="visible"/>
                                      </p:to>
                                    </p:set>
                                    <p:animEffect transition="in" filter="box(in)">
                                      <p:cBhvr>
                                        <p:cTn id="17" dur="500"/>
                                        <p:tgtEl>
                                          <p:spTgt spid="501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0193"/>
                                        </p:tgtEl>
                                        <p:attrNameLst>
                                          <p:attrName>style.visibility</p:attrName>
                                        </p:attrNameLst>
                                      </p:cBhvr>
                                      <p:to>
                                        <p:strVal val="visible"/>
                                      </p:to>
                                    </p:set>
                                    <p:animEffect transition="in" filter="box(in)">
                                      <p:cBhvr>
                                        <p:cTn id="22" dur="500"/>
                                        <p:tgtEl>
                                          <p:spTgt spid="501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0192"/>
                                        </p:tgtEl>
                                        <p:attrNameLst>
                                          <p:attrName>style.visibility</p:attrName>
                                        </p:attrNameLst>
                                      </p:cBhvr>
                                      <p:to>
                                        <p:strVal val="visible"/>
                                      </p:to>
                                    </p:set>
                                    <p:animEffect transition="in" filter="box(in)">
                                      <p:cBhvr>
                                        <p:cTn id="27" dur="500"/>
                                        <p:tgtEl>
                                          <p:spTgt spid="501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0191"/>
                                        </p:tgtEl>
                                        <p:attrNameLst>
                                          <p:attrName>style.visibility</p:attrName>
                                        </p:attrNameLst>
                                      </p:cBhvr>
                                      <p:to>
                                        <p:strVal val="visible"/>
                                      </p:to>
                                    </p:set>
                                    <p:animEffect transition="in" filter="box(in)">
                                      <p:cBhvr>
                                        <p:cTn id="32" dur="500"/>
                                        <p:tgtEl>
                                          <p:spTgt spid="50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animBg="1"/>
      <p:bldP spid="50189" grpId="0" animBg="1"/>
      <p:bldP spid="50190" grpId="0" animBg="1"/>
      <p:bldP spid="50191" grpId="0" animBg="1"/>
      <p:bldP spid="50192" grpId="0" animBg="1"/>
      <p:bldP spid="501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MORE BUSINESS PROCESSES</a:t>
            </a:r>
            <a:endParaRPr lang="en-US" dirty="0"/>
          </a:p>
        </p:txBody>
      </p:sp>
      <p:pic>
        <p:nvPicPr>
          <p:cNvPr id="6451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7772400"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TextBox 4"/>
          <p:cNvSpPr txBox="1"/>
          <p:nvPr/>
        </p:nvSpPr>
        <p:spPr>
          <a:xfrm>
            <a:off x="7201475" y="5638800"/>
            <a:ext cx="1249637" cy="184666"/>
          </a:xfrm>
          <a:prstGeom prst="rect">
            <a:avLst/>
          </a:prstGeom>
          <a:noFill/>
        </p:spPr>
        <p:txBody>
          <a:bodyPr wrap="none" lIns="0" tIns="0" rIns="0" bIns="0" rtlCol="0" anchor="ctr" anchorCtr="1">
            <a:spAutoFit/>
          </a:bodyPr>
          <a:lstStyle/>
          <a:p>
            <a:r>
              <a:rPr lang="en-US" sz="1200" dirty="0" smtClean="0"/>
              <a:t>Source: Alter (2006)</a:t>
            </a:r>
            <a:endParaRPr lang="en-US" sz="1200" dirty="0"/>
          </a:p>
        </p:txBody>
      </p:sp>
    </p:spTree>
    <p:extLst>
      <p:ext uri="{BB962C8B-B14F-4D97-AF65-F5344CB8AC3E}">
        <p14:creationId xmlns:p14="http://schemas.microsoft.com/office/powerpoint/2010/main" val="3152450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PROCESSES SUMMARY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3272861"/>
              </p:ext>
            </p:extLst>
          </p:nvPr>
        </p:nvGraphicFramePr>
        <p:xfrm>
          <a:off x="152400" y="990600"/>
          <a:ext cx="2895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5" name="Picture 11" descr="C:\Users\David\AppData\Local\Microsoft\Windows\Temporary Internet Files\Content.IE5\5MP2NU1K\MP900444043[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6777" y="1066800"/>
            <a:ext cx="5724823" cy="4038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742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LENSES</a:t>
            </a:r>
            <a:endParaRPr lang="en-US" dirty="0"/>
          </a:p>
        </p:txBody>
      </p:sp>
      <p:pic>
        <p:nvPicPr>
          <p:cNvPr id="7170" name="Picture 2" descr="C:\Users\mandviwa\AppData\Local\Microsoft\Windows\Temporary Internet Files\Content.IE5\0X2SZ7CT\MP9004387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048" y="1143000"/>
            <a:ext cx="6089904"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andviwa\AppData\Local\Microsoft\Windows\Temporary Internet Files\Content.IE5\0X2SZ7CT\MP9004387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048" y="914400"/>
            <a:ext cx="6089904"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60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BPICTUREIDS" val="1386,900,586"/>
  <p:tag name="VBLAYOUTID" val="103010"/>
</p:tagLst>
</file>

<file path=ppt/tags/tag2.xml><?xml version="1.0" encoding="utf-8"?>
<p:tagLst xmlns:a="http://schemas.openxmlformats.org/drawingml/2006/main" xmlns:r="http://schemas.openxmlformats.org/officeDocument/2006/relationships" xmlns:p="http://schemas.openxmlformats.org/presentationml/2006/main">
  <p:tag name="VBPICTUREIDS" val="598,900,675"/>
  <p:tag name="VBLAYOUTID" val="10201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Temple Red">
      <a:dk1>
        <a:srgbClr val="000000"/>
      </a:dk1>
      <a:lt1>
        <a:srgbClr val="FFFFFF"/>
      </a:lt1>
      <a:dk2>
        <a:srgbClr val="A32638"/>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21897</TotalTime>
  <Words>1200</Words>
  <Application>Microsoft Macintosh PowerPoint</Application>
  <PresentationFormat>On-screen Show (4:3)</PresentationFormat>
  <Paragraphs>231</Paragraphs>
  <Slides>22</Slides>
  <Notes>12</Notes>
  <HiddenSlides>4</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Essential</vt:lpstr>
      <vt:lpstr>MIS 5801 PROCESSES | SYSTEMS </vt:lpstr>
      <vt:lpstr>LENSES</vt:lpstr>
      <vt:lpstr>FOR TODAY</vt:lpstr>
      <vt:lpstr>LENSES</vt:lpstr>
      <vt:lpstr>BUSINESS PROCESSES</vt:lpstr>
      <vt:lpstr>Basic Process Components</vt:lpstr>
      <vt:lpstr>MORE BUSINESS PROCESSES</vt:lpstr>
      <vt:lpstr>BUSINESS PROCESSES SUMMARY</vt:lpstr>
      <vt:lpstr>LENSES</vt:lpstr>
      <vt:lpstr>SYSTEMS</vt:lpstr>
      <vt:lpstr>What is an Information System?</vt:lpstr>
      <vt:lpstr>SYSTEMS THINKING VERSUS PROCESS THINKING</vt:lpstr>
      <vt:lpstr>ACTIVITY: SYSTEMS THINKING</vt:lpstr>
      <vt:lpstr>LENSES</vt:lpstr>
      <vt:lpstr>PROCESS MAPPING:  EXAMPLE</vt:lpstr>
      <vt:lpstr>ACTIVITY: PROCESS MAPPING - SYMBOLS</vt:lpstr>
      <vt:lpstr>PowerPoint Presentation</vt:lpstr>
      <vt:lpstr>PROCESS MODELLING</vt:lpstr>
      <vt:lpstr>Data Flow Diagram:  EXAMPLE LEVEL 0</vt:lpstr>
      <vt:lpstr>Data Flow Diagram:  EXAMPLE LEVEL 1</vt:lpstr>
      <vt:lpstr>ACTIVITY: BUSINESS PROCESSES</vt:lpstr>
      <vt:lpstr>REFLECTION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 5801  PROCESSES | SYSTEMS | ENTERPRISE</dc:title>
  <dc:creator>Munir Mandviwalla</dc:creator>
  <cp:lastModifiedBy>Sunil  Wattal</cp:lastModifiedBy>
  <cp:revision>401</cp:revision>
  <cp:lastPrinted>2014-10-02T13:45:08Z</cp:lastPrinted>
  <dcterms:created xsi:type="dcterms:W3CDTF">2010-09-28T21:04:40Z</dcterms:created>
  <dcterms:modified xsi:type="dcterms:W3CDTF">2014-10-03T12:06:12Z</dcterms:modified>
</cp:coreProperties>
</file>