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1CF673-285B-4A5D-839C-7D350D12CBB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470095-5B2B-4580-9580-D84C79C4F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24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0121CA-6AD8-4129-BE96-DA7C479BBA14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0BBE700-BD24-4021-BB6B-F405E5C3F93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rigin.ih.constantcontact.com/fs133/1107495578818/img/5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822" y="3200400"/>
            <a:ext cx="33337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3200400"/>
            <a:ext cx="6397625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Case Analysis by:</a:t>
            </a:r>
          </a:p>
          <a:p>
            <a:r>
              <a:rPr lang="en-US" b="1" dirty="0" smtClean="0"/>
              <a:t>Joseph Jones and Huamin Liu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STARS Air Ambulance:  An Information Systems Challenge</a:t>
            </a:r>
            <a:endParaRPr lang="en-US" dirty="0"/>
          </a:p>
        </p:txBody>
      </p:sp>
      <p:pic>
        <p:nvPicPr>
          <p:cNvPr id="1026" name="Picture 2" descr="https://encrypted-tbn0.gstatic.com/images?q=tbn:ANd9GcSxRXIF1DyCLRvUIO_cPhdlFu8jDXrg5XNFHy-HWD3LXjbBMGQ5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754" y="4989739"/>
            <a:ext cx="2047508" cy="1752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xAPDw8PDg8NDQ8PDw0PDQ8QDw8PEA8PFBQWFhQUFBQYHCggGBolHBQUITEhJSkrLi4xFx8zODMsNyguLysBCgoKDg0OGhAQGiwkHCQsLCwsLCwsLCwsLCwsLCwsLCwsLCwtLC8sLCwsLCwsLCwsLCwsLCwsLCwsLiwsLCwsLP/AABEIAK0BIwMBEQACEQEDEQH/xAAbAAADAQEBAQEAAAAAAAAAAAABAgMABQQGB//EAEoQAAICAQIDBQQGBAwBDQAAAAECAAMRBCEFEjEGE0FRYSIycYEUI1ORobFCUmLSBxUWM3KSk6LBwtHT4SQ0Q2Nkc4KDlLLD8PH/xAAbAQEBAAMBAQEAAAAAAAAAAAAAAQIDBAUGB//EADwRAAIBAgMEBwcCBQQDAQAAAAABAgMRBCExBRJBURNhcYGRodEUIjJSscHwFeEGI0KS8TNDctIkU6IW/9oADAMBAAIRAxEAPwDxKJ9MeGUAkBRRAHAkIOBBRwJAMBAGAkAQIAwEEDiAbEAOJAHEA2IAcQAEQAgQDYgGxANiAbEAGIBsQAYlAMQAYgAIgCkQUUiUCkQBCJQIRBCbCUpNhAJsJQJiAXUSAoogFAJAOBAHAkA4EgGAgDYggQJAHEAOIAcQA4gBxANiAHEA2IBsQDYgGxANiCgxBDYgAxAARABiAAiAAiADEAUiUohEAUiUCESgmRAJsJQTYQBMQC6iAUUSAoBAHAkA4EgHAgDAQAgSEGAgBAgBxADiAbEAOIBsSFDiAbEA0AEoNIA4gAxBDYlKDEENiADEAGIApEABEFARBBSIKTIlApEoJkSgRhAJsJQTIgF1EgKKIBQCQDgSAcCAOBIA4gDAQQIEFDiAHEgDiAbEAOIBoBsQDQDYgGxANiAbEA5/EuL16f3wzHwVcZJ8t5rqVNxXN1Gi6jK6HVm5Q3dtWD+tjP4SwcmryViVYQi7Rd/ztPViZmo2IAMSgGIAMQQXEFARAFIgCkSgmRAEIlBNhKCbCATIlB6FEgKASAdRIBwJAOBAHAgDYgBAgBxIA4gBxADiAbEgNiAbEAOIBsQDYgGgGxAONx/jiaZeUENa2yoDlifQTGU1BXZtp0nN9RzOB8Ee1/pOr3Y7ongokjFt70tfoZ1Kiit2B9UqgDA2A6TM5wwAYlBsQAYgAIgAxAFIlACIAhEAQiUEyIAhEoJsJQJiAWUSAookBQCAOBIBwIAwEgCIAQIA2IAQJAHEA2IAcQDQDQDQDQDQDQDj9ouNLpU29u19q0HvEnpiYVKigrvwN1Gi6j6jmdnuz7M/0vWb2tuiHcVjyEwpwd9+fxfQ2VaqtuQ0+p9VibjlNiAaAbEAGIAMQAYlACIACIApEAUiUCEQBGEoJkQCbCUCYlBZRICiiQD5AGScAbknoBI3bUJXdkJTq6n92ytvgwkTTMnFrVHpWDEcCAECAGQDQDQAwDQAyA0A0A0A0A0A5PH+NppVAANl9m1NS7sx+HlNdSooLr4I30aDqPqWrPHwPgLc/wBK1pFmobdV6rSD4D1mNOm7789fobK1ZW3KeS+p9FNxyGgGgAgGlBoAIAIAMQAYgCkSgUiAIRKD0aDSG0kBC5HhnlnFja1SnC9PU7sFRpVJPpNO/wCxPiWkNRAKFCc7c3NMNn161WP83Xu+xnjqFGlbo/v9zwMJ6R5xOUF1ExBRRIBdTpltRq7BzIwwy5wGHkfSSUVJWZlGTi7o5FvY3Rt7qPUfOtys0PDUr3sb1i6trXPN/I503o1+rq8gTzD846C2kmu8e0c4ox4VxeofVa2q/HQWJy5k6OqtJ37UXpaT1iKOIcaq9/R0aj1rYD/GS9dapPv9Rag+LQB21ur21HDdUnqnMw/FRJ0818UGX2eD+GaL0/whaInDjUVHx5q84+4x7VT43XcR4SfCzOpp+1egfpqqV9HJT/3TNV6b/qMHh6i4HS0+ups3rups/oWI35GbFKL0ZrdOS1TPTiUxNANANANANBDj8e44NPy01L3+rtwKaV3Iz+k3kNj901Vaqhks29EdFGhv5vKK1YnAuAmpjqNSwv1lnvv1WsfqV+Q9ZKdKz3pZyf5ZGVavvLchlFefadubjmNANANABANANBAQUEpDYgCmAAiAKRAEIlB2eypHesCQMgEZ8cdZw49PcTO7Av3mjy9qHzfgEEAeHqf+EywMbU7mONfv2OIwnccYmJQWUSAqsgHUQBwJAOBIAiAECAMIBK7S1vs9dbj9pFb8xI8yptaHN1HZXQWe9pKRnxQGs/3SJrdKD1ijYq1RaNnM1H8Hegf3fpFJ/YtBH99TNTwlJ8DbHFVEef8AkE9f/NuI6qn0IJH91lmPslvhk0Z+2N/FFMx4Hxmv+a4lXaPKzm/zK0dDWWk/zzHT0X8UPzyALO0FZA7vS37gc2acfPDKfwk/8lcmH7NLmvE6unu4vgd5Rw4k9eS21WX7yVJ+f/HNvEW0VzWvZ78SnE+ManTVl7NIGAzl67w6AYPvDlDKSeUe6RvuR1mNStVpxvKPn+xlCjSqSspPw/c8f8tXrNxNem7uruPYOk1Nlx7xf0mLYAVg4JUL7uOpE4pYqpKWtuw7Y4anGOl+08nZnixbUWvfpta99ttiV2NRZinTqgYV7+7gg5A8SDN+HqbsveTu+NjRiIKS92SSXC59d9J/6u7y/mzt987HUd7brONU1a7khzb+zZ/VmxMw3Qd7+xZ9y/6xcWN3p+zs/ufvRcWN3h+zs++v96Li3WDvG+ys++r9+Liy5/UHeP8AZP8A1qv3pbiy5g7x/sj87EgWXMU2W+FS/O7H+UwLLmDnt+yr/tj+5AsuYOe77Ov+1b9yBZGU2k7rWo8Tzsx+7EZl90qZTE89ruxavToLbVQuy8ygIox7TZI8xsN95w4rGdH7kM5/Tt9D19n7MVW1XEPdpX14y6l6+An0tX0yFA4ttOEfu2xk94QSefGMcn6I91jkiedDFV6loxk7vQ9qrs/C0Zyc4Ldhm1fsy7e/ikKdV3boqklwrOzBgjIij32Phk4Hh1nrVa9OnanN3bX432s+dp4WrVjLERjuxTy5Xb+Fdi+meo9lnOWbPMCz8p7w25TJ5TzndvZxuZtw6tSj2I5K7vUl2kWm81CQUsshCiwBxICgkKMIIESFGEAIgBAgBxADiBYMA0A2IB5tfr6qF5rXC52UdWY+Sr1M11Kkacd6TsjdQoVK81CmrtnyPFuP2agctRfT15z7JAsfHTLDoM74H3zwMXtN1PdprLm9f2PuNnfwxTpxU8RJuXJZJd+r7cjx6fuVrK2V3nfYo1SlxvtY5Qs/vP1J69JyLETtnfy9DvlsWhf3Ix0zu5vwtNI6FnG7WK1ad9Qjbg969D7deorB+Zmx46v8MZPy9DXDYeDheVanFrq3/vJnoo79sPfqn5faBpq1NFdowPZbnJCkZPQb7S+01XH3pu/U/wARolgaEatqVKO7u8ad1e+fBvTLW3E8PFLWTC0ajVsrj6zvbVYlvTlJmqdeosozl3s7sPgaNTOtRp3Wlo8O9D09otWvvFLR+0gB+9cTdT2niY6tPtXpY5638N7PqfCnHsb+krnRTtZiuy6zS3d3Tyd89JSwJznlTKsVO7bbZnpYfafSX3o2t1nzO1Ng+x7rhU3r31VtOtdvI6/COL0auvvNPZzqDhgQVdG8mU7j8p6VOrGorxPAnTlB2ke6bDAEA2IAMQAMMfhCZWrAMEBiAeC/VcxauuyusgZaywsF645VwDlvl4TysXj7Xp0nnxfp1n0eztj5KtiItrhFa9stLLq8cteczqh59NYdM4Q13lnv+uJILMpRSeU48cHcbbTxt7inZ8es+pUXJbtSO8tUko+71O7Wfj2nj1HGhRXyq5CoAtamy56acjdlFnVjnGMDx88HfRxHQp7ivLRcl19pzYnArENOu7U9ZOyUpPgvd4LV5tvK2auvP2W/5XrqaxZzd6zd8diWrA5mzkbA8oGfDIxg4mmEazqbzvnqzbjKmD9ldOLVlbdSyz7Pzi+s/Qe0/Ce4fnU5SxicZJKsck/LrPo8HX347j1R8Fi6G499aM4LTtOMnKCyyAosAosgGEhRxIAiANAGAgBEAMFPNqWavNigugybEHvf0k9fMePXr15arlS/mRV1xX3X3XHU9HCxhikqFR2n/RJ6f8ZdXyvhpo8jXrqmTvA6hAMliQAo9fL5ywxdKUd6+RhV2biadTonBuXJJ59nPuOTxPtEijl07I7Hq591R6A+8fw+PScWL2iordotN8+R7OzP4fnUlvYuMoxXCzu+18F59mp85qNfdZu19xz6uB8gMAfITxJ4irP4pt+J9lRwOFo5U6cV3K/i8/Fl9TrNO2lSsVEagcvPYV3yPeY2Zy2f1SMD5DPFuy6Ryby/OH3/ABSlQrrEObl/L4L9uFufHvZy+flI5dthnODv4/LM23zyO6KbXvHWs7QuyILUptNYdVDJZygHfOFsVRuW6DIwPlu6fLP88zz/ANPam9yTSdnk1fzi3y1eedzxXcSd2LDFOy4RTY6Z8SOdiV2J6TF1N7qN0cLGmllva3eSenUlfv7Tyhg+7EAknwx4DfPz/CYNHQpO9knYZ9G+xwME7MSfw85d0jqZ5FdFSq2Vm4/Vi1O+GCfqwfa28TgHaYyTs7amFaUpQkqetnbtPFxWpmezuLbKULvyhCwVq+bKqy7ZGw69JuoVnT146nDjNne10oKcrTitdc7K/wBDxcLv1uita3Tmli45bFI9mwA5GQcYPqCOpnfRx0YO6yPncV/D+Ia4S7HZ+dj7HhPbjnYJqtLbQSQO8rIsr+JzggfDM9GO06Vry8vQ8l7BxbluqPjkvHQ7f8o9J9qf7Oz92ZfqmG5vwZn/APm9ofKv7o+ow4/pT/0w/qWD/CZLaeG+byfoa3/D+0F/t/8A1H1K18Y0zEAXJliFAw3U7DwmS2hhn/X9fQ1y2Hj4q7pPxj6hbjOmYki+rBJI3xt4SxxuHt8aJLY2Pu30MvL1AOKaf7en+0UfmZmsZQf9a8TU9k45f7M/7Wefieq5qi1VlbJ7akowbLhc8mR0zkff5Tzcdjb+5TatzX0Pb2PsvcfSV4PfWiatbrz16vU+cXWuWH1JHT3igGfHcE7fKeSfTxUt3NZ93r9gcU1y01vadwBhRn3mPuiWK3nZGNapGlTc5Hwup1r3tljnf2VHQZ8h4n1nXCmo5I+fr4qdeV5aLRcF+cz9Y/g44MNEVstAF9g5rT15B4Vj4dT6/AT03Q6Kg29XqeI8Q61dJfCtPU+y7T6tLawA2SMHoZo2fVi6lkzZjaUuiu0fKtPcPFJygssgKLICiyAcSFGEAYCAMBACBBQwAyA8Go4tWrBEPe2HOFTfABwST4YM1SqxWmb6jdCjKWuS5s+W7RcMdtRp3qBUHvCKlXJawHAcIAdsE+Odh648bFQdP3YpKU+C4H1ezavtMukxEm6VJcXq/Xj4I51J1DKVsLLSe87kBAAMZ+r5lGWG43bb2fWK1GMaDS4I1YLEVKu0IVJ6ylf6/QW3nRFNYZjj3AxTPtkdRPPw9B1aigj6faWM9moyq2TaaWfXYjrtXdSVD12jmHMo+kFW5em64JU/GdXsSu1vPI8P9cqJJulDM63DeHajU1s9TbKlTlLLcl3cnlrTI9tjynHwnBXtRm05ePcetQx1GdGFSpBJyuvdWlna98mvqc6yxVco71pglcmoNv8AAKTjpv6+k61hJNXuvBHFPbdKE3Ho5ZO3+pIlTf3gbCAYIXJrVRuD0I8dvLxmmvQlSSvbPqO/Z+Phi5SUVJbttZN6/wCAGojwz8Os5d1nr78VkdHgnDxecLqO4sBDInKctjcEHI3/ANJtp023a9mcWKxahHe3N6LWbv5NHUfsrqPttO2T1c2qS3kPZOSczZ7PLmjj/VqGXuyVuVrW8TyXdltWucpWceIcAH4ZAmLw8zdHa+GfF+B4dRwTVV+9p7T6oBaPvTMwdGa4G+OPw09Jrvy+tjjPeO9VeUmzZAirucEk5VRueuSd9vSbYRnKO6l5ZnFXrYalWVVyab6/d8PxHrFx3Pd5ABJIzsPM7bD1mmMW9D0alVU0t/K7tm+I6d4QCNNawOCCtdrKR5ghcGbFhqrV1F+ByT2nhYNxlON11iWd4pGaGr5vZVbK3HOc9FDAcx6DbPh5710ZxteL8DGGNoVLuFRO2uenhYjbeULd6nJyj2lYPWwJwQSp9M+HjK8PPTdzNcdp4e93UTXVf65la2Z1DpRayEZDhLShHnzcuMSezVbX3X4G39Uwl93fjft/Y7fACWXUadkat1KOA6Wt7XulcBSebdNgMxGDtma6uKpurHdd8uDWnO7sufE6Ol4O9rquLSoLi569NqG7nC5AfmQYzsPTqekyVNt2E8XGEHLK/BOUc+yzZ8v2411uv1LclV11dTFS+moc1vYOp8cEDG3hkzrpwnK8krnzuLrQp2o3slnnz48r208T09huzDhhqtVWychzRW6kMX+0ZT0A8PXfwGfTwuGd9+a7DxcXilu7kH2+h96lhU5BwfkZ6EoKaszzoTlB3jqa7VOwwT+AE00sHRpPeis+031MZVqLdk8jytOo5SZlBZZAUWQo4kIUEhRhAGEFGgBkB5uI6xaKmsbGQrcikgd44BIUfHE11asacXKTN1ChOtNQgm2+WZ8lf2ivurCqvK5UBmwMBvHlX/Ek79OWeLPad8kr/nL1Pq6H8LVN3eqTSfBa+LX2uPwHsnq9RhxdbhST7z1gefQDzmynXi/eODE4KpRluSt3NW/O4+w1Gmrr1DW6m1K1asJUCcFVbPTybl3/APM9JrlV/muo+78/NTqhRm8IqFGLed5W4/tf6dZyDp1vRxQ1RUOOZOevIByF3JAH6XUjO8YnF0Y0ty+b5XfHMmDwtbD4iNStHdjnr2fuciupUBLMAe7tFZILK1nO2AceHj1nPhKkaNTffWextOlUxmH6Okru6bV1pZc2hdX3FxbvW5QWUkhS9mFUqo5sHOx8fIeU7nisM897PsfoeGtkbQ0VPL/lH1BpdY2nIXTMpQ2UFTZWjEsmeRvaHskFm6Y6zxsVCnWqNrTvWv8AjifS4TBbuGjCsrSSej5vq1PVdw7hlhZn1V9dhbJxpLbR+Y3noLFQSseJPY+KlJy3Vm/mXqLwA6Sq1hqR3lCqy0lqSTvYCW5PaAJXmG+evVTgjnlVjOblLTgerDA1qGGUKLtNu8rO3O2eWmXo9C+j1GgLaYX1KorruN4rrfvLLO8ZUDYbp3ZRycjdT1ziYrdyusuP2LNYhb6hP3m/du1krXk135LLRldPZwdjQpFZZAwsYrrER8qclvTm5dvZ+PXGdqdve+5zb2N330b4OyW67Zq97f51y1PlNYEW2zuT9X3j92cMuU5jy7HfpjrvOGVk3bQ+kpbzpx6TWyv28eo8lnFdVWQmnbVljv8AVG1h8MA7zrwsHLNvuufP7bxKp2hCKT4ycVl1Xat2nvTj3Eq1DXC9ayQv11Kg2MfdRFIDMxIwAD69AZ2OjJZu58+sUpZZPr/xkfX9neFvXnU6oJ9MuRVfl6Up1Fanf577kem/qYah0au9TyMTX6R2Xwo7C1gdAB4DAAwPIfcPunQoRWiOZyb1Y0zMQQU8Gt4Npr3Fl+npusUcoZ0DHHkfAj4zXKlCTu0ZRqSirJku0N1lWjvs05VLKqi6bZAVMFgAOnshseUxr3VJ7uRsw0oqtFySavo9D8rq7TuLxqXDtd3fdMQ3sOmduZTvzDC7hv0R8/D6Nbtj6J4qoqvSK3K1srdnez1abtpxCwtTSQDqLDlENy95Y56kCzBJzIqN3ZN5m17SlZSlCHurLLRLvP0rQ8PFNSICFsVVDugwGbxyviuc4HgOhB3nuUMNGlBRjrz9T5vF4yeKqupPstyS5FRbghXHKTsp/Rb4HwP7J364zjM3KXCRy25DN+fSZkJmUE2lBOAXWQFFkA4gDiQDiCjCQBgHM1faDS1MyvaSyEqyVozvzDYjJwowc+M8nE7SUJOEeB9HgNgVq8I1JLJ5rOyt12z8Dk6rtNoN3bTW248bgljH0HMzY+A2nmOuqss02+v8yPfWBqYOk5dJGEV8t19Em323ZCjt1Uu68LqrQAkWW2pWgUFVztVucsBgZ6/Gb1BLgjyZ41y/ql3/AOWd7Qfwl2KCvc92rkHa+qwJttylEK4Ox2zNEsSoycT0aGx3iKUasnZvhbh48VmV1n8IRuyXpQH2eUe8uMb7H5ffJ7UuR0Q2Lu6SZ4T2zOCBXpuU4JHKhBPgd1JHWaak4Td2uFsm1l3G39IXzMa/tYpAY16axmGDXmwFAC3Kfd5d8+BJ85tliFbQ1UtktSdpSXXln53y6yC9pqzv9Fo+AsP+KmY+0Ll+eBuezJ/+x+H7gbtNUcZ0dBywHvp8fGuFXj8v54EezJrSq/P/ALB/lBpT10VIPoav9uOmh8pf0/ELSq/P1G/jrSnf6JUD/Rob80l6WHL6E9ixK/3X5+pyNWnf2cmlrf2gTyA756nBzsvx6TXvXl7i7jp3FTp71eXfmurhxOf9HsYha63dvdAQc5JGSccuc9D0mEt6T0N8Z0KatvJdv3v9zwanmRirhkZThlYFSD5EHpNdnc6VUi470XdcyC8bFCsndpaWIIzkODjACsNx8jOuhF8jwtp4iN01JprgtO9aH2vZHglwWvU69ne0czaal2LDTBv0jn9PHn7o9envYajKylPuPiMXXjOTUEkuNuJ9VO04TQDQAQASgSxAysrDKsCrDzUjBH3SNXVhpmflGu7MU1Fk7y0MCygkp1G3THSfKzryhNxdsmfoNDZVGtRU4t5pO+XFdh3Ow/Zharm1THnVAU04I3DH3mPngbf+I+U9XZqdT+Y1pofObcpRw0lSjK983zS4X7T7cz1zwCdiggggEEYIIyCPIiGr6kIDTIDzBF5hsGIBYDyDHcQopFcmFpkQm0pBIBZZClBIBxIBxAKCChEgGgHC412U0+qY2E20XHrZU2Ax8CyHY/gfWclbB06ru1md2G2hiKCtCTtyufMajsrfo2W5rNHraVJ5qrw1RfIO3LuCcZ8flPNr4VYdb90e3hcbW2jJUGm+PO3Xl4Hr4nxj6UVVqXpvUAafT+w6nmKjmB8NsYOANj8RzKTayNssKqc7Td4p52z453toeHs7r9Mtl4uBtuVWWpAlFqlublcgP7JYDcbEYB9CNNOjZtyR7OK2jGpGMaUklfPNrs0zt2dXA6fD+0OiqAS/Qr3isxKmqmw7g4ZucA9SPZ2XbIx0hOK1iY1I1akr06+WXFr6Zd+vMXUcc0DVuqaKtGK2BHLIGUmg1q2PMP7Xyz1O2SSksoGp1KtCa6TELKzavnreyT1usvLQ+cGr6Hnx8WG3WaHQqLgepT2pg5q++l1PIotpJAFiZYgAGxB16dTt8ZOhqfK/A2PaGDS/1I/3L1HvJTHNbp2znHLfp7vxVjjrK6FVf0swhtLBT0qLxt9bEW1g/Xq+Rrk6Gp8r8DZ7fhP/AGx/vXqYaofrV/en+sdDU+V+Ae0cIl/qx/uQ6arbmB65GQSMfd6TBwlB5o2U69GvH3JJq/aTGvasqyWWVsnNyFHZSuRg4x6Z+8zKG9ayNOJ6By35pPLiczVcQsvs5UL3XWuAMks7uxwN+pJM6adBt3keNitpxjHcpZJeCPv+x/YsaYrqNXy26nqibMlHl/Sf16Dw857eHwqhnLU+RxWMlVbSeX1/Y+xnacJoIaACUAgAgAMoJtUp3KoT5lVJmLhF5tIzVWaVlJ+LCFA2AAHkBgTJJLJGEpOTu3cUykJmCCGUCNKCTSkEMFLrIBxICgkA6wBxIUYQUYSAxPpn06fjMZNpZK5lCKbs3Zc9fLj+aHkHDwz97aTY4zyDolY8kXwP7Wcn06TmWFUpb9TOXkuxfc9CW0ZRpdBh/chx+aXXJ/ZZJZZ6j63htN4xbVXZ5F1DMPgx3HyPjN06UJqzRxU6s6bvBtdmR8TrOxVF1SPRYqo7200+y7B716s7lv0lrYkKoxyNttv5ipxlLdj+fnYei6k1Hfnnxff+5yH7Lsv1N+ts0qq+FW+h+QgeNZDsD1PkD5x0XCTt2lVbjFX7PQ83EOA1DmGk19d3KwDLf3dOQQCGRldgw3wemN5p6NX4HR7TK1s7M5Y4dYrOV1GmUK5ALXqnNg4DDPUHGRDpqWti08ROlnBtdh6axcwA5u+xn+b1QK7+QBAE0Sw70ja3Yj06e1VbeqOTk9XvNeSskWGl1HhTqG9Q7t/mk9lm/wDH7G39ZorhL+5/9gajhessUcmn1AIYdVtJ+7eZ08NJPNeX7HNitqwqRSptrO/xP1ZN+B8QXPNRqAoySwpuZQAOuQvT1mzoLZ7vkcv6lUatv+YKuDap8tpqtRYjH2WGnvZSfH2gpA3zMnRc87N9xrp4yVG6jJLvR1eF9g9bqMG9hpqzv7eS+P8Au9iPg3LN1PByfCyNFbaF/ik5H6DwHs3ptCv1KZsIw1z4axvTP6I9B+M9ClQjT015nmVa86munI683Gk0A0AEENBQQQBlAIAsoFMEFMpBDAJmUE2gE2mQEMAssgKCQFFkKOIIOIKMJAMJChgBkKGAeLWGilu/sC1M3stqCuy7DHO3RQQAOY4GwBPQTVJQi955dZmnJrdXgexBkZyGDAdPdI8+pz/+TNIxPHquDUWnLK6Ery81VllWPIgKQMjPXE1yowlwM41ZricXsZwqttBp2L6olhdkjV6qvpa4wAjgAbTVQpRcE2bK03vv0Oz/ABNT+trD8dfr/wDdm3oY9fizX0kurwXoH+J6f+0H46zWn87Jeij+Nk6SX4l6B/iijyu/9Vq/9yOij+Njfl+JHm4jwfT9xf7Ng+puORfqSRhDv75mNSnHdfZzZlGct5eiB2P0616DS8ufrKarWzjAd0DNgAbDJO3rFCNqaFaV5s7E3Go0A0A0AEA0oBAAYICAAygUygUwQUykJmAIZQTaUE2lBOAXWQDiQFFkBQQUYQBxIUYSAMgDBQwDMoIIIDAggggEEHqCPESag4NXZtqGLaHV3aRCcnTsq6jTjfflR90+RmjoXH4JW8zd0ql8av5Mtbo+IsMDW6as7e0uiDHwz7z4/CXdqv8AqXgN6l8r8Ty8K7P6vT1LTXxErWvNygaOhsZJY4LEnqSZhCjUirKXkZTqwk77vmes8K1Z68UuH9HSaQZ/D/7mZ9HP5/JGG/D5fNhHBr/HietPwr0i/wDxy9HL5n5Dfj8q8wHgVh68R4l8n0y/lVHRv5mN9fKvMnqezAtUpZreKMpyGH0oAMCCCCAuMEHpMXQvrJlVWzuooXSdkqalCV6jiSqMBVXW2ooHoFwIWHS0b8Q6zeqXgfQTeaTQAQDQDQAQASgEAEEAZQKZSCmAIZSCNAJmUCNKCTQBDKCyzEFFgFFkBQQUYSAYSFHEAIkAYKGQBgBgGgGgBgGgGgpoBoBoBoBoAIIaACACUAgAMEAZQIZSAMAQygm0EEMoJtKCbQCcoLLMSlFgDiQhUQUYSAcSAYQUYSAMFDIAwAwDQAwDQDQAwU0ENBTQAQQ0AEA0AEA0AEAUygUwQUykFMoFMpCbQCZlBNoBNpQTMpSqzEFVgFFkA4gDiQDiQowkAwgowkAYKGCBgoYIaAGCmgGgGgGgGgGgAgGggIBoAIAIAplApggplAplIIZQI0EJNBRGlBJpQTMoKqZiCqyAosAcQUcSAcSAYSAcQUIkKMIAYAYAYBoAZAaAaAaAaAaAaAaACUGgAgAMAEEFMAUygUwQUygQykJtKCbQCbSlJtKQS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8" descr="data:image/jpeg;base64,/9j/4AAQSkZJRgABAQAAAQABAAD/2wCEAAkGBxAPDw8PDg8NDQ8PDw0PDQ8QDw8PEA8PFBQWFhQUFBQYHCggGBolHBQUITEhJSkrLi4xFx8zODMsNyguLysBCgoKDg0OGhAQGiwkHCQsLCwsLCwsLCwsLCwsLCwsLCwsLCwtLC8sLCwsLCwsLCwsLCwsLCwsLCwsLiwsLCwsLP/AABEIAK0BIwMBEQACEQEDEQH/xAAbAAADAQEBAQEAAAAAAAAAAAABAgMABQQGB//EAEoQAAICAQIDBQQGBAwBDQAAAAECAAMRBCEFEjEGE0FRYSIycYEUI1ORobFCUmLSBxUWM3KSk6LBwtHT4SQ0Q2Nkc4KDlLLD8PH/xAAbAQEBAAMBAQEAAAAAAAAAAAAAAQIDBAUGB//EADwRAAIBAgMEBwcCBQQDAQAAAAABAgMRBCExBRJBURNhcYGRodEUIjJSscHwFeEGI0KS8TNDctIkU6IW/9oADAMBAAIRAxEAPwDxKJ9MeGUAkBRRAHAkIOBBRwJAMBAGAkAQIAwEEDiAbEAOJAHEA2IAcQAEQAgQDYgGxANiAbEAGIBsQAYlAMQAYgAIgCkQUUiUCkQBCJQIRBCbCUpNhAJsJQJiAXUSAoogFAJAOBAHAkA4EgGAgDYggQJAHEAOIAcQA4gBxANiAHEA2IBsQDYgGxANiCgxBDYgAxAARABiAAiAAiADEAUiUohEAUiUCESgmRAJsJQTYQBMQC6iAUUSAoBAHAkA4EgHAgDAQAgSEGAgBAgBxADiAbEAOIBsSFDiAbEA0AEoNIA4gAxBDYlKDEENiADEAGIApEABEFARBBSIKTIlApEoJkSgRhAJsJQTIgF1EgKKIBQCQDgSAcCAOBIA4gDAQQIEFDiAHEgDiAbEAOIBoBsQDQDYgGxANiAbEA5/EuL16f3wzHwVcZJ8t5rqVNxXN1Gi6jK6HVm5Q3dtWD+tjP4SwcmryViVYQi7Rd/ztPViZmo2IAMSgGIAMQQXEFARAFIgCkSgmRAEIlBNhKCbCATIlB6FEgKASAdRIBwJAOBAHAgDYgBAgBxIA4gBxADiAbEgNiAbEAOIBsQDYgGgGxAONx/jiaZeUENa2yoDlifQTGU1BXZtp0nN9RzOB8Ee1/pOr3Y7ongokjFt70tfoZ1Kiit2B9UqgDA2A6TM5wwAYlBsQAYgAIgAxAFIlACIAhEAQiUEyIAhEoJsJQJiAWUSAookBQCAOBIBwIAwEgCIAQIA2IAQJAHEA2IAcQDQDQDQDQDQDQDj9ouNLpU29u19q0HvEnpiYVKigrvwN1Gi6j6jmdnuz7M/0vWb2tuiHcVjyEwpwd9+fxfQ2VaqtuQ0+p9VibjlNiAaAbEAGIAMQAYlACIACIApEAUiUCEQBGEoJkQCbCUCYlBZRICiiQD5AGScAbknoBI3bUJXdkJTq6n92ytvgwkTTMnFrVHpWDEcCAECAGQDQDQAwDQAyA0A0A0A0A0A5PH+NppVAANl9m1NS7sx+HlNdSooLr4I30aDqPqWrPHwPgLc/wBK1pFmobdV6rSD4D1mNOm7789fobK1ZW3KeS+p9FNxyGgGgAgGlBoAIAIAMQAYgCkSgUiAIRKD0aDSG0kBC5HhnlnFja1SnC9PU7sFRpVJPpNO/wCxPiWkNRAKFCc7c3NMNn161WP83Xu+xnjqFGlbo/v9zwMJ6R5xOUF1ExBRRIBdTpltRq7BzIwwy5wGHkfSSUVJWZlGTi7o5FvY3Rt7qPUfOtys0PDUr3sb1i6trXPN/I503o1+rq8gTzD846C2kmu8e0c4ox4VxeofVa2q/HQWJy5k6OqtJ37UXpaT1iKOIcaq9/R0aj1rYD/GS9dapPv9Rag+LQB21ur21HDdUnqnMw/FRJ0818UGX2eD+GaL0/whaInDjUVHx5q84+4x7VT43XcR4SfCzOpp+1egfpqqV9HJT/3TNV6b/qMHh6i4HS0+ups3rups/oWI35GbFKL0ZrdOS1TPTiUxNANANANANBDj8e44NPy01L3+rtwKaV3Iz+k3kNj901Vaqhks29EdFGhv5vKK1YnAuAmpjqNSwv1lnvv1WsfqV+Q9ZKdKz3pZyf5ZGVavvLchlFefadubjmNANANABANANBAQUEpDYgCmAAiAKRAEIlB2eypHesCQMgEZ8cdZw49PcTO7Av3mjy9qHzfgEEAeHqf+EywMbU7mONfv2OIwnccYmJQWUSAqsgHUQBwJAOBIAiAECAMIBK7S1vs9dbj9pFb8xI8yptaHN1HZXQWe9pKRnxQGs/3SJrdKD1ijYq1RaNnM1H8Hegf3fpFJ/YtBH99TNTwlJ8DbHFVEef8AkE9f/NuI6qn0IJH91lmPslvhk0Z+2N/FFMx4Hxmv+a4lXaPKzm/zK0dDWWk/zzHT0X8UPzyALO0FZA7vS37gc2acfPDKfwk/8lcmH7NLmvE6unu4vgd5Rw4k9eS21WX7yVJ+f/HNvEW0VzWvZ78SnE+ManTVl7NIGAzl67w6AYPvDlDKSeUe6RvuR1mNStVpxvKPn+xlCjSqSspPw/c8f8tXrNxNem7uruPYOk1Nlx7xf0mLYAVg4JUL7uOpE4pYqpKWtuw7Y4anGOl+08nZnixbUWvfpta99ttiV2NRZinTqgYV7+7gg5A8SDN+HqbsveTu+NjRiIKS92SSXC59d9J/6u7y/mzt987HUd7brONU1a7khzb+zZ/VmxMw3Qd7+xZ9y/6xcWN3p+zs/ufvRcWN3h+zs++v96Li3WDvG+ys++r9+Liy5/UHeP8AZP8A1qv3pbiy5g7x/sj87EgWXMU2W+FS/O7H+UwLLmDnt+yr/tj+5AsuYOe77Ov+1b9yBZGU2k7rWo8Tzsx+7EZl90qZTE89ruxavToLbVQuy8ygIox7TZI8xsN95w4rGdH7kM5/Tt9D19n7MVW1XEPdpX14y6l6+An0tX0yFA4ttOEfu2xk94QSefGMcn6I91jkiedDFV6loxk7vQ9qrs/C0Zyc4Ldhm1fsy7e/ikKdV3boqklwrOzBgjIij32Phk4Hh1nrVa9OnanN3bX432s+dp4WrVjLERjuxTy5Xb+Fdi+meo9lnOWbPMCz8p7w25TJ5TzndvZxuZtw6tSj2I5K7vUl2kWm81CQUsshCiwBxICgkKMIIESFGEAIgBAgBxADiBYMA0A2IB5tfr6qF5rXC52UdWY+Sr1M11Kkacd6TsjdQoVK81CmrtnyPFuP2agctRfT15z7JAsfHTLDoM74H3zwMXtN1PdprLm9f2PuNnfwxTpxU8RJuXJZJd+r7cjx6fuVrK2V3nfYo1SlxvtY5Qs/vP1J69JyLETtnfy9DvlsWhf3Ix0zu5vwtNI6FnG7WK1ad9Qjbg969D7deorB+Zmx46v8MZPy9DXDYeDheVanFrq3/vJnoo79sPfqn5faBpq1NFdowPZbnJCkZPQb7S+01XH3pu/U/wARolgaEatqVKO7u8ad1e+fBvTLW3E8PFLWTC0ajVsrj6zvbVYlvTlJmqdeosozl3s7sPgaNTOtRp3Wlo8O9D09otWvvFLR+0gB+9cTdT2niY6tPtXpY5638N7PqfCnHsb+krnRTtZiuy6zS3d3Tyd89JSwJznlTKsVO7bbZnpYfafSX3o2t1nzO1Ng+x7rhU3r31VtOtdvI6/COL0auvvNPZzqDhgQVdG8mU7j8p6VOrGorxPAnTlB2ke6bDAEA2IAMQAMMfhCZWrAMEBiAeC/VcxauuyusgZaywsF645VwDlvl4TysXj7Xp0nnxfp1n0eztj5KtiItrhFa9stLLq8cteczqh59NYdM4Q13lnv+uJILMpRSeU48cHcbbTxt7inZ8es+pUXJbtSO8tUko+71O7Wfj2nj1HGhRXyq5CoAtamy56acjdlFnVjnGMDx88HfRxHQp7ivLRcl19pzYnArENOu7U9ZOyUpPgvd4LV5tvK2auvP2W/5XrqaxZzd6zd8diWrA5mzkbA8oGfDIxg4mmEazqbzvnqzbjKmD9ldOLVlbdSyz7Pzi+s/Qe0/Ce4fnU5SxicZJKsck/LrPo8HX347j1R8Fi6G499aM4LTtOMnKCyyAosAosgGEhRxIAiANAGAgBEAMFPNqWavNigugybEHvf0k9fMePXr15arlS/mRV1xX3X3XHU9HCxhikqFR2n/RJ6f8ZdXyvhpo8jXrqmTvA6hAMliQAo9fL5ywxdKUd6+RhV2biadTonBuXJJ59nPuOTxPtEijl07I7Hq591R6A+8fw+PScWL2iordotN8+R7OzP4fnUlvYuMoxXCzu+18F59mp85qNfdZu19xz6uB8gMAfITxJ4irP4pt+J9lRwOFo5U6cV3K/i8/Fl9TrNO2lSsVEagcvPYV3yPeY2Zy2f1SMD5DPFuy6Ryby/OH3/ABSlQrrEObl/L4L9uFufHvZy+flI5dthnODv4/LM23zyO6KbXvHWs7QuyILUptNYdVDJZygHfOFsVRuW6DIwPlu6fLP88zz/ANPam9yTSdnk1fzi3y1eedzxXcSd2LDFOy4RTY6Z8SOdiV2J6TF1N7qN0cLGmllva3eSenUlfv7Tyhg+7EAknwx4DfPz/CYNHQpO9knYZ9G+xwME7MSfw85d0jqZ5FdFSq2Vm4/Vi1O+GCfqwfa28TgHaYyTs7amFaUpQkqetnbtPFxWpmezuLbKULvyhCwVq+bKqy7ZGw69JuoVnT146nDjNne10oKcrTitdc7K/wBDxcLv1uita3Tmli45bFI9mwA5GQcYPqCOpnfRx0YO6yPncV/D+Ia4S7HZ+dj7HhPbjnYJqtLbQSQO8rIsr+JzggfDM9GO06Vry8vQ8l7BxbluqPjkvHQ7f8o9J9qf7Oz92ZfqmG5vwZn/APm9ofKv7o+ow4/pT/0w/qWD/CZLaeG+byfoa3/D+0F/t/8A1H1K18Y0zEAXJliFAw3U7DwmS2hhn/X9fQ1y2Hj4q7pPxj6hbjOmYki+rBJI3xt4SxxuHt8aJLY2Pu30MvL1AOKaf7en+0UfmZmsZQf9a8TU9k45f7M/7Wefieq5qi1VlbJ7akowbLhc8mR0zkff5Tzcdjb+5TatzX0Pb2PsvcfSV4PfWiatbrz16vU+cXWuWH1JHT3igGfHcE7fKeSfTxUt3NZ93r9gcU1y01vadwBhRn3mPuiWK3nZGNapGlTc5Hwup1r3tljnf2VHQZ8h4n1nXCmo5I+fr4qdeV5aLRcF+cz9Y/g44MNEVstAF9g5rT15B4Vj4dT6/AT03Q6Kg29XqeI8Q61dJfCtPU+y7T6tLawA2SMHoZo2fVi6lkzZjaUuiu0fKtPcPFJygssgKLICiyAcSFGEAYCAMBACBBQwAyA8Go4tWrBEPe2HOFTfABwST4YM1SqxWmb6jdCjKWuS5s+W7RcMdtRp3qBUHvCKlXJawHAcIAdsE+Odh648bFQdP3YpKU+C4H1ezavtMukxEm6VJcXq/Xj4I51J1DKVsLLSe87kBAAMZ+r5lGWG43bb2fWK1GMaDS4I1YLEVKu0IVJ6ylf6/QW3nRFNYZjj3AxTPtkdRPPw9B1aigj6faWM9moyq2TaaWfXYjrtXdSVD12jmHMo+kFW5em64JU/GdXsSu1vPI8P9cqJJulDM63DeHajU1s9TbKlTlLLcl3cnlrTI9tjynHwnBXtRm05ePcetQx1GdGFSpBJyuvdWlna98mvqc6yxVco71pglcmoNv8AAKTjpv6+k61hJNXuvBHFPbdKE3Ho5ZO3+pIlTf3gbCAYIXJrVRuD0I8dvLxmmvQlSSvbPqO/Z+Phi5SUVJbttZN6/wCAGojwz8Os5d1nr78VkdHgnDxecLqO4sBDInKctjcEHI3/ANJtp023a9mcWKxahHe3N6LWbv5NHUfsrqPttO2T1c2qS3kPZOSczZ7PLmjj/VqGXuyVuVrW8TyXdltWucpWceIcAH4ZAmLw8zdHa+GfF+B4dRwTVV+9p7T6oBaPvTMwdGa4G+OPw09Jrvy+tjjPeO9VeUmzZAirucEk5VRueuSd9vSbYRnKO6l5ZnFXrYalWVVyab6/d8PxHrFx3Pd5ABJIzsPM7bD1mmMW9D0alVU0t/K7tm+I6d4QCNNawOCCtdrKR5ghcGbFhqrV1F+ByT2nhYNxlON11iWd4pGaGr5vZVbK3HOc9FDAcx6DbPh5710ZxteL8DGGNoVLuFRO2uenhYjbeULd6nJyj2lYPWwJwQSp9M+HjK8PPTdzNcdp4e93UTXVf65la2Z1DpRayEZDhLShHnzcuMSezVbX3X4G39Uwl93fjft/Y7fACWXUadkat1KOA6Wt7XulcBSebdNgMxGDtma6uKpurHdd8uDWnO7sufE6Ol4O9rquLSoLi569NqG7nC5AfmQYzsPTqekyVNt2E8XGEHLK/BOUc+yzZ8v2411uv1LclV11dTFS+moc1vYOp8cEDG3hkzrpwnK8krnzuLrQp2o3slnnz48r208T09huzDhhqtVWychzRW6kMX+0ZT0A8PXfwGfTwuGd9+a7DxcXilu7kH2+h96lhU5BwfkZ6EoKaszzoTlB3jqa7VOwwT+AE00sHRpPeis+031MZVqLdk8jytOo5SZlBZZAUWQo4kIUEhRhAGEFGgBkB5uI6xaKmsbGQrcikgd44BIUfHE11asacXKTN1ChOtNQgm2+WZ8lf2ivurCqvK5UBmwMBvHlX/Ek79OWeLPad8kr/nL1Pq6H8LVN3eqTSfBa+LX2uPwHsnq9RhxdbhST7z1gefQDzmynXi/eODE4KpRluSt3NW/O4+w1Gmrr1DW6m1K1asJUCcFVbPTybl3/APM9JrlV/muo+78/NTqhRm8IqFGLed5W4/tf6dZyDp1vRxQ1RUOOZOevIByF3JAH6XUjO8YnF0Y0ty+b5XfHMmDwtbD4iNStHdjnr2fuciupUBLMAe7tFZILK1nO2AceHj1nPhKkaNTffWextOlUxmH6Okru6bV1pZc2hdX3FxbvW5QWUkhS9mFUqo5sHOx8fIeU7nisM897PsfoeGtkbQ0VPL/lH1BpdY2nIXTMpQ2UFTZWjEsmeRvaHskFm6Y6zxsVCnWqNrTvWv8AjifS4TBbuGjCsrSSej5vq1PVdw7hlhZn1V9dhbJxpLbR+Y3noLFQSseJPY+KlJy3Vm/mXqLwA6Sq1hqR3lCqy0lqSTvYCW5PaAJXmG+evVTgjnlVjOblLTgerDA1qGGUKLtNu8rO3O2eWmXo9C+j1GgLaYX1KorruN4rrfvLLO8ZUDYbp3ZRycjdT1ziYrdyusuP2LNYhb6hP3m/du1krXk135LLRldPZwdjQpFZZAwsYrrER8qclvTm5dvZ+PXGdqdve+5zb2N330b4OyW67Zq97f51y1PlNYEW2zuT9X3j92cMuU5jy7HfpjrvOGVk3bQ+kpbzpx6TWyv28eo8lnFdVWQmnbVljv8AVG1h8MA7zrwsHLNvuufP7bxKp2hCKT4ycVl1Xat2nvTj3Eq1DXC9ayQv11Kg2MfdRFIDMxIwAD69AZ2OjJZu58+sUpZZPr/xkfX9neFvXnU6oJ9MuRVfl6Up1Fanf577kem/qYah0au9TyMTX6R2Xwo7C1gdAB4DAAwPIfcPunQoRWiOZyb1Y0zMQQU8Gt4Npr3Fl+npusUcoZ0DHHkfAj4zXKlCTu0ZRqSirJku0N1lWjvs05VLKqi6bZAVMFgAOnshseUxr3VJ7uRsw0oqtFySavo9D8rq7TuLxqXDtd3fdMQ3sOmduZTvzDC7hv0R8/D6Nbtj6J4qoqvSK3K1srdnez1abtpxCwtTSQDqLDlENy95Y56kCzBJzIqN3ZN5m17SlZSlCHurLLRLvP0rQ8PFNSICFsVVDugwGbxyviuc4HgOhB3nuUMNGlBRjrz9T5vF4yeKqupPstyS5FRbghXHKTsp/Rb4HwP7J364zjM3KXCRy25DN+fSZkJmUE2lBOAXWQFFkA4gDiQDiCjCQBgHM1faDS1MyvaSyEqyVozvzDYjJwowc+M8nE7SUJOEeB9HgNgVq8I1JLJ5rOyt12z8Dk6rtNoN3bTW248bgljH0HMzY+A2nmOuqss02+v8yPfWBqYOk5dJGEV8t19Em323ZCjt1Uu68LqrQAkWW2pWgUFVztVucsBgZ6/Gb1BLgjyZ41y/ql3/AOWd7Qfwl2KCvc92rkHa+qwJttylEK4Ox2zNEsSoycT0aGx3iKUasnZvhbh48VmV1n8IRuyXpQH2eUe8uMb7H5ffJ7UuR0Q2Lu6SZ4T2zOCBXpuU4JHKhBPgd1JHWaak4Td2uFsm1l3G39IXzMa/tYpAY16axmGDXmwFAC3Kfd5d8+BJ85tliFbQ1UtktSdpSXXln53y6yC9pqzv9Fo+AsP+KmY+0Ll+eBuezJ/+x+H7gbtNUcZ0dBywHvp8fGuFXj8v54EezJrSq/P/ALB/lBpT10VIPoav9uOmh8pf0/ELSq/P1G/jrSnf6JUD/Rob80l6WHL6E9ixK/3X5+pyNWnf2cmlrf2gTyA756nBzsvx6TXvXl7i7jp3FTp71eXfmurhxOf9HsYha63dvdAQc5JGSccuc9D0mEt6T0N8Z0KatvJdv3v9zwanmRirhkZThlYFSD5EHpNdnc6VUi470XdcyC8bFCsndpaWIIzkODjACsNx8jOuhF8jwtp4iN01JprgtO9aH2vZHglwWvU69ne0czaal2LDTBv0jn9PHn7o9envYajKylPuPiMXXjOTUEkuNuJ9VO04TQDQAQASgSxAysrDKsCrDzUjBH3SNXVhpmflGu7MU1Fk7y0MCygkp1G3THSfKzryhNxdsmfoNDZVGtRU4t5pO+XFdh3Ow/Zharm1THnVAU04I3DH3mPngbf+I+U9XZqdT+Y1pofObcpRw0lSjK983zS4X7T7cz1zwCdiggggEEYIIyCPIiGr6kIDTIDzBF5hsGIBYDyDHcQopFcmFpkQm0pBIBZZClBIBxIBxAKCChEgGgHC412U0+qY2E20XHrZU2Ax8CyHY/gfWclbB06ru1md2G2hiKCtCTtyufMajsrfo2W5rNHraVJ5qrw1RfIO3LuCcZ8flPNr4VYdb90e3hcbW2jJUGm+PO3Xl4Hr4nxj6UVVqXpvUAafT+w6nmKjmB8NsYOANj8RzKTayNssKqc7Td4p52z453toeHs7r9Mtl4uBtuVWWpAlFqlublcgP7JYDcbEYB9CNNOjZtyR7OK2jGpGMaUklfPNrs0zt2dXA6fD+0OiqAS/Qr3isxKmqmw7g4ZucA9SPZ2XbIx0hOK1iY1I1akr06+WXFr6Zd+vMXUcc0DVuqaKtGK2BHLIGUmg1q2PMP7Xyz1O2SSksoGp1KtCa6TELKzavnreyT1usvLQ+cGr6Hnx8WG3WaHQqLgepT2pg5q++l1PIotpJAFiZYgAGxB16dTt8ZOhqfK/A2PaGDS/1I/3L1HvJTHNbp2znHLfp7vxVjjrK6FVf0swhtLBT0qLxt9bEW1g/Xq+Rrk6Gp8r8DZ7fhP/AGx/vXqYaofrV/en+sdDU+V+Ae0cIl/qx/uQ6arbmB65GQSMfd6TBwlB5o2U69GvH3JJq/aTGvasqyWWVsnNyFHZSuRg4x6Z+8zKG9ayNOJ6By35pPLiczVcQsvs5UL3XWuAMks7uxwN+pJM6adBt3keNitpxjHcpZJeCPv+x/YsaYrqNXy26nqibMlHl/Sf16Dw857eHwqhnLU+RxWMlVbSeX1/Y+xnacJoIaACUAgAgAMoJtUp3KoT5lVJmLhF5tIzVWaVlJ+LCFA2AAHkBgTJJLJGEpOTu3cUykJmCCGUCNKCTSkEMFLrIBxICgkA6wBxIUYQUYSAxPpn06fjMZNpZK5lCKbs3Zc9fLj+aHkHDwz97aTY4zyDolY8kXwP7Wcn06TmWFUpb9TOXkuxfc9CW0ZRpdBh/chx+aXXJ/ZZJZZ6j63htN4xbVXZ5F1DMPgx3HyPjN06UJqzRxU6s6bvBtdmR8TrOxVF1SPRYqo7200+y7B716s7lv0lrYkKoxyNttv5ipxlLdj+fnYei6k1Hfnnxff+5yH7Lsv1N+ts0qq+FW+h+QgeNZDsD1PkD5x0XCTt2lVbjFX7PQ83EOA1DmGk19d3KwDLf3dOQQCGRldgw3wemN5p6NX4HR7TK1s7M5Y4dYrOV1GmUK5ALXqnNg4DDPUHGRDpqWti08ROlnBtdh6axcwA5u+xn+b1QK7+QBAE0Sw70ja3Yj06e1VbeqOTk9XvNeSskWGl1HhTqG9Q7t/mk9lm/wDH7G39ZorhL+5/9gajhessUcmn1AIYdVtJ+7eZ08NJPNeX7HNitqwqRSptrO/xP1ZN+B8QXPNRqAoySwpuZQAOuQvT1mzoLZ7vkcv6lUatv+YKuDap8tpqtRYjH2WGnvZSfH2gpA3zMnRc87N9xrp4yVG6jJLvR1eF9g9bqMG9hpqzv7eS+P8Au9iPg3LN1PByfCyNFbaF/ik5H6DwHs3ptCv1KZsIw1z4axvTP6I9B+M9ClQjT015nmVa86munI683Gk0A0AEENBQQQBlAIAsoFMEFMpBDAJmUE2gE2mQEMAssgKCQFFkKOIIOIKMJAMJChgBkKGAeLWGilu/sC1M3stqCuy7DHO3RQQAOY4GwBPQTVJQi955dZmnJrdXgexBkZyGDAdPdI8+pz/+TNIxPHquDUWnLK6Ery81VllWPIgKQMjPXE1yowlwM41ZricXsZwqttBp2L6olhdkjV6qvpa4wAjgAbTVQpRcE2bK03vv0Oz/ABNT+trD8dfr/wDdm3oY9fizX0kurwXoH+J6f+0H46zWn87Jeij+Nk6SX4l6B/iijyu/9Vq/9yOij+Njfl+JHm4jwfT9xf7Ng+puORfqSRhDv75mNSnHdfZzZlGct5eiB2P0616DS8ufrKarWzjAd0DNgAbDJO3rFCNqaFaV5s7E3Go0A0A0AEA0oBAAYICAAygUygUwQUykJmAIZQTaUE2lBOAXWQDiQFFkBQQUYQBxIUYSAMgDBQwDMoIIIDAggggEEHqCPESag4NXZtqGLaHV3aRCcnTsq6jTjfflR90+RmjoXH4JW8zd0ql8av5Mtbo+IsMDW6as7e0uiDHwz7z4/CXdqv8AqXgN6l8r8Ty8K7P6vT1LTXxErWvNygaOhsZJY4LEnqSZhCjUirKXkZTqwk77vmes8K1Z68UuH9HSaQZ/D/7mZ9HP5/JGG/D5fNhHBr/HietPwr0i/wDxy9HL5n5Dfj8q8wHgVh68R4l8n0y/lVHRv5mN9fKvMnqezAtUpZreKMpyGH0oAMCCCCAuMEHpMXQvrJlVWzuooXSdkqalCV6jiSqMBVXW2ooHoFwIWHS0b8Q6zeqXgfQTeaTQAQDQDQAQASgEAEEAZQKZSCmAIZSCNAJmUCNKCTQBDKCyzEFFgFFkBQQUYSAYSFHEAIkAYKGQBgBgGgGgBgGgGgpoBoBoBoBoAIIaACACUAgAMEAZQIZSAMAQygm0EEMoJtKCbQCcoLLMSlFgDiQhUQUYSAcSAYQUYSAMFDIAwAwDQAwDQDQAwU0ENBTQAQQ0AEA0AEA0AEAUygUwQUykFMoFMpCbQCZlBNoBNpQTMpSqzEFVgFFkA4gDiQDiQowkAwgowkAYKGCBgoYIaAGCmgGgGgGgGgGgAgGggIBoAIAIAplApggplAplIIZQI0EJNBRGlBJpQTMoKqZiCqyAosAcQUcSAcSAYSAcQUIkKMIAYAYAYBoAZAaAaAaAaAaAaAaACUGgAgAMAEEFMAUygUwQUygQykJtKCbQCbSlJtKQSAf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10" descr="data:image/jpeg;base64,/9j/4AAQSkZJRgABAQAAAQABAAD/2wCEAAkGBxAPDw8PDg8NDQ8PDw0PDQ8QDw8PEA8PFBQWFhQUFBQYHCggGBolHBQUITEhJSkrLi4xFx8zODMsNyguLysBCgoKDg0OGhAQGiwkHCQsLCwsLCwsLCwsLCwsLCwsLCwsLCwtLC8sLCwsLCwsLCwsLCwsLCwsLCwsLiwsLCwsLP/AABEIAK0BIwMBEQACEQEDEQH/xAAbAAADAQEBAQEAAAAAAAAAAAABAgMABQQGB//EAEoQAAICAQIDBQQGBAwBDQAAAAECAAMRBCEFEjEGE0FRYSIycYEUI1ORobFCUmLSBxUWM3KSk6LBwtHT4SQ0Q2Nkc4KDlLLD8PH/xAAbAQEBAAMBAQEAAAAAAAAAAAAAAQIDBAUGB//EADwRAAIBAgMEBwcCBQQDAQAAAAABAgMRBCExBRJBURNhcYGRodEUIjJSscHwFeEGI0KS8TNDctIkU6IW/9oADAMBAAIRAxEAPwDxKJ9MeGUAkBRRAHAkIOBBRwJAMBAGAkAQIAwEEDiAbEAOJAHEA2IAcQAEQAgQDYgGxANiAbEAGIBsQAYlAMQAYgAIgCkQUUiUCkQBCJQIRBCbCUpNhAJsJQJiAXUSAoogFAJAOBAHAkA4EgGAgDYggQJAHEAOIAcQA4gBxANiAHEA2IBsQDYgGxANiCgxBDYgAxAARABiAAiAAiADEAUiUohEAUiUCESgmRAJsJQTYQBMQC6iAUUSAoBAHAkA4EgHAgDAQAgSEGAgBAgBxADiAbEAOIBsSFDiAbEA0AEoNIA4gAxBDYlKDEENiADEAGIApEABEFARBBSIKTIlApEoJkSgRhAJsJQTIgF1EgKKIBQCQDgSAcCAOBIA4gDAQQIEFDiAHEgDiAbEAOIBoBsQDQDYgGxANiAbEA5/EuL16f3wzHwVcZJ8t5rqVNxXN1Gi6jK6HVm5Q3dtWD+tjP4SwcmryViVYQi7Rd/ztPViZmo2IAMSgGIAMQQXEFARAFIgCkSgmRAEIlBNhKCbCATIlB6FEgKASAdRIBwJAOBAHAgDYgBAgBxIA4gBxADiAbEgNiAbEAOIBsQDYgGgGxAONx/jiaZeUENa2yoDlifQTGU1BXZtp0nN9RzOB8Ee1/pOr3Y7ongokjFt70tfoZ1Kiit2B9UqgDA2A6TM5wwAYlBsQAYgAIgAxAFIlACIAhEAQiUEyIAhEoJsJQJiAWUSAookBQCAOBIBwIAwEgCIAQIA2IAQJAHEA2IAcQDQDQDQDQDQDQDj9ouNLpU29u19q0HvEnpiYVKigrvwN1Gi6j6jmdnuz7M/0vWb2tuiHcVjyEwpwd9+fxfQ2VaqtuQ0+p9VibjlNiAaAbEAGIAMQAYlACIACIApEAUiUCEQBGEoJkQCbCUCYlBZRICiiQD5AGScAbknoBI3bUJXdkJTq6n92ytvgwkTTMnFrVHpWDEcCAECAGQDQDQAwDQAyA0A0A0A0A0A5PH+NppVAANl9m1NS7sx+HlNdSooLr4I30aDqPqWrPHwPgLc/wBK1pFmobdV6rSD4D1mNOm7789fobK1ZW3KeS+p9FNxyGgGgAgGlBoAIAIAMQAYgCkSgUiAIRKD0aDSG0kBC5HhnlnFja1SnC9PU7sFRpVJPpNO/wCxPiWkNRAKFCc7c3NMNn161WP83Xu+xnjqFGlbo/v9zwMJ6R5xOUF1ExBRRIBdTpltRq7BzIwwy5wGHkfSSUVJWZlGTi7o5FvY3Rt7qPUfOtys0PDUr3sb1i6trXPN/I503o1+rq8gTzD846C2kmu8e0c4ox4VxeofVa2q/HQWJy5k6OqtJ37UXpaT1iKOIcaq9/R0aj1rYD/GS9dapPv9Rag+LQB21ur21HDdUnqnMw/FRJ0818UGX2eD+GaL0/whaInDjUVHx5q84+4x7VT43XcR4SfCzOpp+1egfpqqV9HJT/3TNV6b/qMHh6i4HS0+ups3rups/oWI35GbFKL0ZrdOS1TPTiUxNANANANANBDj8e44NPy01L3+rtwKaV3Iz+k3kNj901Vaqhks29EdFGhv5vKK1YnAuAmpjqNSwv1lnvv1WsfqV+Q9ZKdKz3pZyf5ZGVavvLchlFefadubjmNANANABANANBAQUEpDYgCmAAiAKRAEIlB2eypHesCQMgEZ8cdZw49PcTO7Av3mjy9qHzfgEEAeHqf+EywMbU7mONfv2OIwnccYmJQWUSAqsgHUQBwJAOBIAiAECAMIBK7S1vs9dbj9pFb8xI8yptaHN1HZXQWe9pKRnxQGs/3SJrdKD1ijYq1RaNnM1H8Hegf3fpFJ/YtBH99TNTwlJ8DbHFVEef8AkE9f/NuI6qn0IJH91lmPslvhk0Z+2N/FFMx4Hxmv+a4lXaPKzm/zK0dDWWk/zzHT0X8UPzyALO0FZA7vS37gc2acfPDKfwk/8lcmH7NLmvE6unu4vgd5Rw4k9eS21WX7yVJ+f/HNvEW0VzWvZ78SnE+ManTVl7NIGAzl67w6AYPvDlDKSeUe6RvuR1mNStVpxvKPn+xlCjSqSspPw/c8f8tXrNxNem7uruPYOk1Nlx7xf0mLYAVg4JUL7uOpE4pYqpKWtuw7Y4anGOl+08nZnixbUWvfpta99ttiV2NRZinTqgYV7+7gg5A8SDN+HqbsveTu+NjRiIKS92SSXC59d9J/6u7y/mzt987HUd7brONU1a7khzb+zZ/VmxMw3Qd7+xZ9y/6xcWN3p+zs/ufvRcWN3h+zs++v96Li3WDvG+ys++r9+Liy5/UHeP8AZP8A1qv3pbiy5g7x/sj87EgWXMU2W+FS/O7H+UwLLmDnt+yr/tj+5AsuYOe77Ov+1b9yBZGU2k7rWo8Tzsx+7EZl90qZTE89ruxavToLbVQuy8ygIox7TZI8xsN95w4rGdH7kM5/Tt9D19n7MVW1XEPdpX14y6l6+An0tX0yFA4ttOEfu2xk94QSefGMcn6I91jkiedDFV6loxk7vQ9qrs/C0Zyc4Ldhm1fsy7e/ikKdV3boqklwrOzBgjIij32Phk4Hh1nrVa9OnanN3bX432s+dp4WrVjLERjuxTy5Xb+Fdi+meo9lnOWbPMCz8p7w25TJ5TzndvZxuZtw6tSj2I5K7vUl2kWm81CQUsshCiwBxICgkKMIIESFGEAIgBAgBxADiBYMA0A2IB5tfr6qF5rXC52UdWY+Sr1M11Kkacd6TsjdQoVK81CmrtnyPFuP2agctRfT15z7JAsfHTLDoM74H3zwMXtN1PdprLm9f2PuNnfwxTpxU8RJuXJZJd+r7cjx6fuVrK2V3nfYo1SlxvtY5Qs/vP1J69JyLETtnfy9DvlsWhf3Ix0zu5vwtNI6FnG7WK1ad9Qjbg969D7deorB+Zmx46v8MZPy9DXDYeDheVanFrq3/vJnoo79sPfqn5faBpq1NFdowPZbnJCkZPQb7S+01XH3pu/U/wARolgaEatqVKO7u8ad1e+fBvTLW3E8PFLWTC0ajVsrj6zvbVYlvTlJmqdeosozl3s7sPgaNTOtRp3Wlo8O9D09otWvvFLR+0gB+9cTdT2niY6tPtXpY5638N7PqfCnHsb+krnRTtZiuy6zS3d3Tyd89JSwJznlTKsVO7bbZnpYfafSX3o2t1nzO1Ng+x7rhU3r31VtOtdvI6/COL0auvvNPZzqDhgQVdG8mU7j8p6VOrGorxPAnTlB2ke6bDAEA2IAMQAMMfhCZWrAMEBiAeC/VcxauuyusgZaywsF645VwDlvl4TysXj7Xp0nnxfp1n0eztj5KtiItrhFa9stLLq8cteczqh59NYdM4Q13lnv+uJILMpRSeU48cHcbbTxt7inZ8es+pUXJbtSO8tUko+71O7Wfj2nj1HGhRXyq5CoAtamy56acjdlFnVjnGMDx88HfRxHQp7ivLRcl19pzYnArENOu7U9ZOyUpPgvd4LV5tvK2auvP2W/5XrqaxZzd6zd8diWrA5mzkbA8oGfDIxg4mmEazqbzvnqzbjKmD9ldOLVlbdSyz7Pzi+s/Qe0/Ce4fnU5SxicZJKsck/LrPo8HX347j1R8Fi6G499aM4LTtOMnKCyyAosAosgGEhRxIAiANAGAgBEAMFPNqWavNigugybEHvf0k9fMePXr15arlS/mRV1xX3X3XHU9HCxhikqFR2n/RJ6f8ZdXyvhpo8jXrqmTvA6hAMliQAo9fL5ywxdKUd6+RhV2biadTonBuXJJ59nPuOTxPtEijl07I7Hq591R6A+8fw+PScWL2iordotN8+R7OzP4fnUlvYuMoxXCzu+18F59mp85qNfdZu19xz6uB8gMAfITxJ4irP4pt+J9lRwOFo5U6cV3K/i8/Fl9TrNO2lSsVEagcvPYV3yPeY2Zy2f1SMD5DPFuy6Ryby/OH3/ABSlQrrEObl/L4L9uFufHvZy+flI5dthnODv4/LM23zyO6KbXvHWs7QuyILUptNYdVDJZygHfOFsVRuW6DIwPlu6fLP88zz/ANPam9yTSdnk1fzi3y1eedzxXcSd2LDFOy4RTY6Z8SOdiV2J6TF1N7qN0cLGmllva3eSenUlfv7Tyhg+7EAknwx4DfPz/CYNHQpO9knYZ9G+xwME7MSfw85d0jqZ5FdFSq2Vm4/Vi1O+GCfqwfa28TgHaYyTs7amFaUpQkqetnbtPFxWpmezuLbKULvyhCwVq+bKqy7ZGw69JuoVnT146nDjNne10oKcrTitdc7K/wBDxcLv1uita3Tmli45bFI9mwA5GQcYPqCOpnfRx0YO6yPncV/D+Ia4S7HZ+dj7HhPbjnYJqtLbQSQO8rIsr+JzggfDM9GO06Vry8vQ8l7BxbluqPjkvHQ7f8o9J9qf7Oz92ZfqmG5vwZn/APm9ofKv7o+ow4/pT/0w/qWD/CZLaeG+byfoa3/D+0F/t/8A1H1K18Y0zEAXJliFAw3U7DwmS2hhn/X9fQ1y2Hj4q7pPxj6hbjOmYki+rBJI3xt4SxxuHt8aJLY2Pu30MvL1AOKaf7en+0UfmZmsZQf9a8TU9k45f7M/7Wefieq5qi1VlbJ7akowbLhc8mR0zkff5Tzcdjb+5TatzX0Pb2PsvcfSV4PfWiatbrz16vU+cXWuWH1JHT3igGfHcE7fKeSfTxUt3NZ93r9gcU1y01vadwBhRn3mPuiWK3nZGNapGlTc5Hwup1r3tljnf2VHQZ8h4n1nXCmo5I+fr4qdeV5aLRcF+cz9Y/g44MNEVstAF9g5rT15B4Vj4dT6/AT03Q6Kg29XqeI8Q61dJfCtPU+y7T6tLawA2SMHoZo2fVi6lkzZjaUuiu0fKtPcPFJygssgKLICiyAcSFGEAYCAMBACBBQwAyA8Go4tWrBEPe2HOFTfABwST4YM1SqxWmb6jdCjKWuS5s+W7RcMdtRp3qBUHvCKlXJawHAcIAdsE+Odh648bFQdP3YpKU+C4H1ezavtMukxEm6VJcXq/Xj4I51J1DKVsLLSe87kBAAMZ+r5lGWG43bb2fWK1GMaDS4I1YLEVKu0IVJ6ylf6/QW3nRFNYZjj3AxTPtkdRPPw9B1aigj6faWM9moyq2TaaWfXYjrtXdSVD12jmHMo+kFW5em64JU/GdXsSu1vPI8P9cqJJulDM63DeHajU1s9TbKlTlLLcl3cnlrTI9tjynHwnBXtRm05ePcetQx1GdGFSpBJyuvdWlna98mvqc6yxVco71pglcmoNv8AAKTjpv6+k61hJNXuvBHFPbdKE3Ho5ZO3+pIlTf3gbCAYIXJrVRuD0I8dvLxmmvQlSSvbPqO/Z+Phi5SUVJbttZN6/wCAGojwz8Os5d1nr78VkdHgnDxecLqO4sBDInKctjcEHI3/ANJtp023a9mcWKxahHe3N6LWbv5NHUfsrqPttO2T1c2qS3kPZOSczZ7PLmjj/VqGXuyVuVrW8TyXdltWucpWceIcAH4ZAmLw8zdHa+GfF+B4dRwTVV+9p7T6oBaPvTMwdGa4G+OPw09Jrvy+tjjPeO9VeUmzZAirucEk5VRueuSd9vSbYRnKO6l5ZnFXrYalWVVyab6/d8PxHrFx3Pd5ABJIzsPM7bD1mmMW9D0alVU0t/K7tm+I6d4QCNNawOCCtdrKR5ghcGbFhqrV1F+ByT2nhYNxlON11iWd4pGaGr5vZVbK3HOc9FDAcx6DbPh5710ZxteL8DGGNoVLuFRO2uenhYjbeULd6nJyj2lYPWwJwQSp9M+HjK8PPTdzNcdp4e93UTXVf65la2Z1DpRayEZDhLShHnzcuMSezVbX3X4G39Uwl93fjft/Y7fACWXUadkat1KOA6Wt7XulcBSebdNgMxGDtma6uKpurHdd8uDWnO7sufE6Ol4O9rquLSoLi569NqG7nC5AfmQYzsPTqekyVNt2E8XGEHLK/BOUc+yzZ8v2411uv1LclV11dTFS+moc1vYOp8cEDG3hkzrpwnK8krnzuLrQp2o3slnnz48r208T09huzDhhqtVWychzRW6kMX+0ZT0A8PXfwGfTwuGd9+a7DxcXilu7kH2+h96lhU5BwfkZ6EoKaszzoTlB3jqa7VOwwT+AE00sHRpPeis+031MZVqLdk8jytOo5SZlBZZAUWQo4kIUEhRhAGEFGgBkB5uI6xaKmsbGQrcikgd44BIUfHE11asacXKTN1ChOtNQgm2+WZ8lf2ivurCqvK5UBmwMBvHlX/Ek79OWeLPad8kr/nL1Pq6H8LVN3eqTSfBa+LX2uPwHsnq9RhxdbhST7z1gefQDzmynXi/eODE4KpRluSt3NW/O4+w1Gmrr1DW6m1K1asJUCcFVbPTybl3/APM9JrlV/muo+78/NTqhRm8IqFGLed5W4/tf6dZyDp1vRxQ1RUOOZOevIByF3JAH6XUjO8YnF0Y0ty+b5XfHMmDwtbD4iNStHdjnr2fuciupUBLMAe7tFZILK1nO2AceHj1nPhKkaNTffWextOlUxmH6Okru6bV1pZc2hdX3FxbvW5QWUkhS9mFUqo5sHOx8fIeU7nisM897PsfoeGtkbQ0VPL/lH1BpdY2nIXTMpQ2UFTZWjEsmeRvaHskFm6Y6zxsVCnWqNrTvWv8AjifS4TBbuGjCsrSSej5vq1PVdw7hlhZn1V9dhbJxpLbR+Y3noLFQSseJPY+KlJy3Vm/mXqLwA6Sq1hqR3lCqy0lqSTvYCW5PaAJXmG+evVTgjnlVjOblLTgerDA1qGGUKLtNu8rO3O2eWmXo9C+j1GgLaYX1KorruN4rrfvLLO8ZUDYbp3ZRycjdT1ziYrdyusuP2LNYhb6hP3m/du1krXk135LLRldPZwdjQpFZZAwsYrrER8qclvTm5dvZ+PXGdqdve+5zb2N330b4OyW67Zq97f51y1PlNYEW2zuT9X3j92cMuU5jy7HfpjrvOGVk3bQ+kpbzpx6TWyv28eo8lnFdVWQmnbVljv8AVG1h8MA7zrwsHLNvuufP7bxKp2hCKT4ycVl1Xat2nvTj3Eq1DXC9ayQv11Kg2MfdRFIDMxIwAD69AZ2OjJZu58+sUpZZPr/xkfX9neFvXnU6oJ9MuRVfl6Up1Fanf577kem/qYah0au9TyMTX6R2Xwo7C1gdAB4DAAwPIfcPunQoRWiOZyb1Y0zMQQU8Gt4Npr3Fl+npusUcoZ0DHHkfAj4zXKlCTu0ZRqSirJku0N1lWjvs05VLKqi6bZAVMFgAOnshseUxr3VJ7uRsw0oqtFySavo9D8rq7TuLxqXDtd3fdMQ3sOmduZTvzDC7hv0R8/D6Nbtj6J4qoqvSK3K1srdnez1abtpxCwtTSQDqLDlENy95Y56kCzBJzIqN3ZN5m17SlZSlCHurLLRLvP0rQ8PFNSICFsVVDugwGbxyviuc4HgOhB3nuUMNGlBRjrz9T5vF4yeKqupPstyS5FRbghXHKTsp/Rb4HwP7J364zjM3KXCRy25DN+fSZkJmUE2lBOAXWQFFkA4gDiQDiCjCQBgHM1faDS1MyvaSyEqyVozvzDYjJwowc+M8nE7SUJOEeB9HgNgVq8I1JLJ5rOyt12z8Dk6rtNoN3bTW248bgljH0HMzY+A2nmOuqss02+v8yPfWBqYOk5dJGEV8t19Em323ZCjt1Uu68LqrQAkWW2pWgUFVztVucsBgZ6/Gb1BLgjyZ41y/ql3/AOWd7Qfwl2KCvc92rkHa+qwJttylEK4Ox2zNEsSoycT0aGx3iKUasnZvhbh48VmV1n8IRuyXpQH2eUe8uMb7H5ffJ7UuR0Q2Lu6SZ4T2zOCBXpuU4JHKhBPgd1JHWaak4Td2uFsm1l3G39IXzMa/tYpAY16axmGDXmwFAC3Kfd5d8+BJ85tliFbQ1UtktSdpSXXln53y6yC9pqzv9Fo+AsP+KmY+0Ll+eBuezJ/+x+H7gbtNUcZ0dBywHvp8fGuFXj8v54EezJrSq/P/ALB/lBpT10VIPoav9uOmh8pf0/ELSq/P1G/jrSnf6JUD/Rob80l6WHL6E9ixK/3X5+pyNWnf2cmlrf2gTyA756nBzsvx6TXvXl7i7jp3FTp71eXfmurhxOf9HsYha63dvdAQc5JGSccuc9D0mEt6T0N8Z0KatvJdv3v9zwanmRirhkZThlYFSD5EHpNdnc6VUi470XdcyC8bFCsndpaWIIzkODjACsNx8jOuhF8jwtp4iN01JprgtO9aH2vZHglwWvU69ne0czaal2LDTBv0jn9PHn7o9envYajKylPuPiMXXjOTUEkuNuJ9VO04TQDQAQASgSxAysrDKsCrDzUjBH3SNXVhpmflGu7MU1Fk7y0MCygkp1G3THSfKzryhNxdsmfoNDZVGtRU4t5pO+XFdh3Ow/Zharm1THnVAU04I3DH3mPngbf+I+U9XZqdT+Y1pofObcpRw0lSjK983zS4X7T7cz1zwCdiggggEEYIIyCPIiGr6kIDTIDzBF5hsGIBYDyDHcQopFcmFpkQm0pBIBZZClBIBxIBxAKCChEgGgHC412U0+qY2E20XHrZU2Ax8CyHY/gfWclbB06ru1md2G2hiKCtCTtyufMajsrfo2W5rNHraVJ5qrw1RfIO3LuCcZ8flPNr4VYdb90e3hcbW2jJUGm+PO3Xl4Hr4nxj6UVVqXpvUAafT+w6nmKjmB8NsYOANj8RzKTayNssKqc7Td4p52z453toeHs7r9Mtl4uBtuVWWpAlFqlublcgP7JYDcbEYB9CNNOjZtyR7OK2jGpGMaUklfPNrs0zt2dXA6fD+0OiqAS/Qr3isxKmqmw7g4ZucA9SPZ2XbIx0hOK1iY1I1akr06+WXFr6Zd+vMXUcc0DVuqaKtGK2BHLIGUmg1q2PMP7Xyz1O2SSksoGp1KtCa6TELKzavnreyT1usvLQ+cGr6Hnx8WG3WaHQqLgepT2pg5q++l1PIotpJAFiZYgAGxB16dTt8ZOhqfK/A2PaGDS/1I/3L1HvJTHNbp2znHLfp7vxVjjrK6FVf0swhtLBT0qLxt9bEW1g/Xq+Rrk6Gp8r8DZ7fhP/AGx/vXqYaofrV/en+sdDU+V+Ae0cIl/qx/uQ6arbmB65GQSMfd6TBwlB5o2U69GvH3JJq/aTGvasqyWWVsnNyFHZSuRg4x6Z+8zKG9ayNOJ6By35pPLiczVcQsvs5UL3XWuAMks7uxwN+pJM6adBt3keNitpxjHcpZJeCPv+x/YsaYrqNXy26nqibMlHl/Sf16Dw857eHwqhnLU+RxWMlVbSeX1/Y+xnacJoIaACUAgAgAMoJtUp3KoT5lVJmLhF5tIzVWaVlJ+LCFA2AAHkBgTJJLJGEpOTu3cUykJmCCGUCNKCTSkEMFLrIBxICgkA6wBxIUYQUYSAxPpn06fjMZNpZK5lCKbs3Zc9fLj+aHkHDwz97aTY4zyDolY8kXwP7Wcn06TmWFUpb9TOXkuxfc9CW0ZRpdBh/chx+aXXJ/ZZJZZ6j63htN4xbVXZ5F1DMPgx3HyPjN06UJqzRxU6s6bvBtdmR8TrOxVF1SPRYqo7200+y7B716s7lv0lrYkKoxyNttv5ipxlLdj+fnYei6k1Hfnnxff+5yH7Lsv1N+ts0qq+FW+h+QgeNZDsD1PkD5x0XCTt2lVbjFX7PQ83EOA1DmGk19d3KwDLf3dOQQCGRldgw3wemN5p6NX4HR7TK1s7M5Y4dYrOV1GmUK5ALXqnNg4DDPUHGRDpqWti08ROlnBtdh6axcwA5u+xn+b1QK7+QBAE0Sw70ja3Yj06e1VbeqOTk9XvNeSskWGl1HhTqG9Q7t/mk9lm/wDH7G39ZorhL+5/9gajhessUcmn1AIYdVtJ+7eZ08NJPNeX7HNitqwqRSptrO/xP1ZN+B8QXPNRqAoySwpuZQAOuQvT1mzoLZ7vkcv6lUatv+YKuDap8tpqtRYjH2WGnvZSfH2gpA3zMnRc87N9xrp4yVG6jJLvR1eF9g9bqMG9hpqzv7eS+P8Au9iPg3LN1PByfCyNFbaF/ik5H6DwHs3ptCv1KZsIw1z4axvTP6I9B+M9ClQjT015nmVa86munI683Gk0A0AEENBQQQBlAIAsoFMEFMpBDAJmUE2gE2mQEMAssgKCQFFkKOIIOIKMJAMJChgBkKGAeLWGilu/sC1M3stqCuy7DHO3RQQAOY4GwBPQTVJQi955dZmnJrdXgexBkZyGDAdPdI8+pz/+TNIxPHquDUWnLK6Ery81VllWPIgKQMjPXE1yowlwM41ZricXsZwqttBp2L6olhdkjV6qvpa4wAjgAbTVQpRcE2bK03vv0Oz/ABNT+trD8dfr/wDdm3oY9fizX0kurwXoH+J6f+0H46zWn87Jeij+Nk6SX4l6B/iijyu/9Vq/9yOij+Njfl+JHm4jwfT9xf7Ng+puORfqSRhDv75mNSnHdfZzZlGct5eiB2P0616DS8ufrKarWzjAd0DNgAbDJO3rFCNqaFaV5s7E3Go0A0A0AEA0oBAAYICAAygUygUwQUykJmAIZQTaUE2lBOAXWQDiQFFkBQQUYQBxIUYSAMgDBQwDMoIIIDAggggEEHqCPESag4NXZtqGLaHV3aRCcnTsq6jTjfflR90+RmjoXH4JW8zd0ql8av5Mtbo+IsMDW6as7e0uiDHwz7z4/CXdqv8AqXgN6l8r8Ty8K7P6vT1LTXxErWvNygaOhsZJY4LEnqSZhCjUirKXkZTqwk77vmes8K1Z68UuH9HSaQZ/D/7mZ9HP5/JGG/D5fNhHBr/HietPwr0i/wDxy9HL5n5Dfj8q8wHgVh68R4l8n0y/lVHRv5mN9fKvMnqezAtUpZreKMpyGH0oAMCCCCAuMEHpMXQvrJlVWzuooXSdkqalCV6jiSqMBVXW2ooHoFwIWHS0b8Q6zeqXgfQTeaTQAQDQDQAQASgEAEEAZQKZSCmAIZSCNAJmUCNKCTQBDKCyzEFFgFFkBQQUYSAYSFHEAIkAYKGQBgBgGgGgBgGgGgpoBoBoBoBoAIIaACACUAgAMEAZQIZSAMAQygm0EEMoJtKCbQCcoLLMSlFgDiQhUQUYSAcSAYQUYSAMFDIAwAwDQAwDQDQAwU0ENBTQAQQ0AEA0AEA0AEAUygUwQUykFMoFMpCbQCZlBNoBNpQTMpSqzEFVgFFkA4gDiQDiQowkAwgowkAYKGCBgoYIaAGCmgGgGgGgGgGgAgGggIBoAIAIAplApggplAplIIZQI0EJNBRGlBJpQTMoKqZiCqyAosAcQUcSAcSAYSAcQUIkKMIAYAYAYBoAZAaAaAaAaAaAaAaACUGgAgAMAEEFMAUygUwQUygQykJtKCbQCbSlJtKQSA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12" descr="data:image/jpeg;base64,/9j/4AAQSkZJRgABAQAAAQABAAD/2wCEAAkGBxAPDw8PDg8NDQ8PDw0PDQ8QDw8PEA8PFBQWFhQUFBQYHCggGBolHBQUITEhJSkrLi4xFx8zODMsNyguLysBCgoKDg0OGhAQGiwkHCQsLCwsLCwsLCwsLCwsLCwsLCwsLCwtLC8sLCwsLCwsLCwsLCwsLCwsLCwsLiwsLCwsLP/AABEIAK0BIwMBEQACEQEDEQH/xAAbAAADAQEBAQEAAAAAAAAAAAABAgMABQQGB//EAEoQAAICAQIDBQQGBAwBDQAAAAECAAMRBCEFEjEGE0FRYSIycYEUI1ORobFCUmLSBxUWM3KSk6LBwtHT4SQ0Q2Nkc4KDlLLD8PH/xAAbAQEBAAMBAQEAAAAAAAAAAAAAAQIDBAUGB//EADwRAAIBAgMEBwcCBQQDAQAAAAABAgMRBCExBRJBURNhcYGRodEUIjJSscHwFeEGI0KS8TNDctIkU6IW/9oADAMBAAIRAxEAPwDxKJ9MeGUAkBRRAHAkIOBBRwJAMBAGAkAQIAwEEDiAbEAOJAHEA2IAcQAEQAgQDYgGxANiAbEAGIBsQAYlAMQAYgAIgCkQUUiUCkQBCJQIRBCbCUpNhAJsJQJiAXUSAoogFAJAOBAHAkA4EgGAgDYggQJAHEAOIAcQA4gBxANiAHEA2IBsQDYgGxANiCgxBDYgAxAARABiAAiAAiADEAUiUohEAUiUCESgmRAJsJQTYQBMQC6iAUUSAoBAHAkA4EgHAgDAQAgSEGAgBAgBxADiAbEAOIBsSFDiAbEA0AEoNIA4gAxBDYlKDEENiADEAGIApEABEFARBBSIKTIlApEoJkSgRhAJsJQTIgF1EgKKIBQCQDgSAcCAOBIA4gDAQQIEFDiAHEgDiAbEAOIBoBsQDQDYgGxANiAbEA5/EuL16f3wzHwVcZJ8t5rqVNxXN1Gi6jK6HVm5Q3dtWD+tjP4SwcmryViVYQi7Rd/ztPViZmo2IAMSgGIAMQQXEFARAFIgCkSgmRAEIlBNhKCbCATIlB6FEgKASAdRIBwJAOBAHAgDYgBAgBxIA4gBxADiAbEgNiAbEAOIBsQDYgGgGxAONx/jiaZeUENa2yoDlifQTGU1BXZtp0nN9RzOB8Ee1/pOr3Y7ongokjFt70tfoZ1Kiit2B9UqgDA2A6TM5wwAYlBsQAYgAIgAxAFIlACIAhEAQiUEyIAhEoJsJQJiAWUSAookBQCAOBIBwIAwEgCIAQIA2IAQJAHEA2IAcQDQDQDQDQDQDQDj9ouNLpU29u19q0HvEnpiYVKigrvwN1Gi6j6jmdnuz7M/0vWb2tuiHcVjyEwpwd9+fxfQ2VaqtuQ0+p9VibjlNiAaAbEAGIAMQAYlACIACIApEAUiUCEQBGEoJkQCbCUCYlBZRICiiQD5AGScAbknoBI3bUJXdkJTq6n92ytvgwkTTMnFrVHpWDEcCAECAGQDQDQAwDQAyA0A0A0A0A0A5PH+NppVAANl9m1NS7sx+HlNdSooLr4I30aDqPqWrPHwPgLc/wBK1pFmobdV6rSD4D1mNOm7789fobK1ZW3KeS+p9FNxyGgGgAgGlBoAIAIAMQAYgCkSgUiAIRKD0aDSG0kBC5HhnlnFja1SnC9PU7sFRpVJPpNO/wCxPiWkNRAKFCc7c3NMNn161WP83Xu+xnjqFGlbo/v9zwMJ6R5xOUF1ExBRRIBdTpltRq7BzIwwy5wGHkfSSUVJWZlGTi7o5FvY3Rt7qPUfOtys0PDUr3sb1i6trXPN/I503o1+rq8gTzD846C2kmu8e0c4ox4VxeofVa2q/HQWJy5k6OqtJ37UXpaT1iKOIcaq9/R0aj1rYD/GS9dapPv9Rag+LQB21ur21HDdUnqnMw/FRJ0818UGX2eD+GaL0/whaInDjUVHx5q84+4x7VT43XcR4SfCzOpp+1egfpqqV9HJT/3TNV6b/qMHh6i4HS0+ups3rups/oWI35GbFKL0ZrdOS1TPTiUxNANANANANBDj8e44NPy01L3+rtwKaV3Iz+k3kNj901Vaqhks29EdFGhv5vKK1YnAuAmpjqNSwv1lnvv1WsfqV+Q9ZKdKz3pZyf5ZGVavvLchlFefadubjmNANANABANANBAQUEpDYgCmAAiAKRAEIlB2eypHesCQMgEZ8cdZw49PcTO7Av3mjy9qHzfgEEAeHqf+EywMbU7mONfv2OIwnccYmJQWUSAqsgHUQBwJAOBIAiAECAMIBK7S1vs9dbj9pFb8xI8yptaHN1HZXQWe9pKRnxQGs/3SJrdKD1ijYq1RaNnM1H8Hegf3fpFJ/YtBH99TNTwlJ8DbHFVEef8AkE9f/NuI6qn0IJH91lmPslvhk0Z+2N/FFMx4Hxmv+a4lXaPKzm/zK0dDWWk/zzHT0X8UPzyALO0FZA7vS37gc2acfPDKfwk/8lcmH7NLmvE6unu4vgd5Rw4k9eS21WX7yVJ+f/HNvEW0VzWvZ78SnE+ManTVl7NIGAzl67w6AYPvDlDKSeUe6RvuR1mNStVpxvKPn+xlCjSqSspPw/c8f8tXrNxNem7uruPYOk1Nlx7xf0mLYAVg4JUL7uOpE4pYqpKWtuw7Y4anGOl+08nZnixbUWvfpta99ttiV2NRZinTqgYV7+7gg5A8SDN+HqbsveTu+NjRiIKS92SSXC59d9J/6u7y/mzt987HUd7brONU1a7khzb+zZ/VmxMw3Qd7+xZ9y/6xcWN3p+zs/ufvRcWN3h+zs++v96Li3WDvG+ys++r9+Liy5/UHeP8AZP8A1qv3pbiy5g7x/sj87EgWXMU2W+FS/O7H+UwLLmDnt+yr/tj+5AsuYOe77Ov+1b9yBZGU2k7rWo8Tzsx+7EZl90qZTE89ruxavToLbVQuy8ygIox7TZI8xsN95w4rGdH7kM5/Tt9D19n7MVW1XEPdpX14y6l6+An0tX0yFA4ttOEfu2xk94QSefGMcn6I91jkiedDFV6loxk7vQ9qrs/C0Zyc4Ldhm1fsy7e/ikKdV3boqklwrOzBgjIij32Phk4Hh1nrVa9OnanN3bX432s+dp4WrVjLERjuxTy5Xb+Fdi+meo9lnOWbPMCz8p7w25TJ5TzndvZxuZtw6tSj2I5K7vUl2kWm81CQUsshCiwBxICgkKMIIESFGEAIgBAgBxADiBYMA0A2IB5tfr6qF5rXC52UdWY+Sr1M11Kkacd6TsjdQoVK81CmrtnyPFuP2agctRfT15z7JAsfHTLDoM74H3zwMXtN1PdprLm9f2PuNnfwxTpxU8RJuXJZJd+r7cjx6fuVrK2V3nfYo1SlxvtY5Qs/vP1J69JyLETtnfy9DvlsWhf3Ix0zu5vwtNI6FnG7WK1ad9Qjbg969D7deorB+Zmx46v8MZPy9DXDYeDheVanFrq3/vJnoo79sPfqn5faBpq1NFdowPZbnJCkZPQb7S+01XH3pu/U/wARolgaEatqVKO7u8ad1e+fBvTLW3E8PFLWTC0ajVsrj6zvbVYlvTlJmqdeosozl3s7sPgaNTOtRp3Wlo8O9D09otWvvFLR+0gB+9cTdT2niY6tPtXpY5638N7PqfCnHsb+krnRTtZiuy6zS3d3Tyd89JSwJznlTKsVO7bbZnpYfafSX3o2t1nzO1Ng+x7rhU3r31VtOtdvI6/COL0auvvNPZzqDhgQVdG8mU7j8p6VOrGorxPAnTlB2ke6bDAEA2IAMQAMMfhCZWrAMEBiAeC/VcxauuyusgZaywsF645VwDlvl4TysXj7Xp0nnxfp1n0eztj5KtiItrhFa9stLLq8cteczqh59NYdM4Q13lnv+uJILMpRSeU48cHcbbTxt7inZ8es+pUXJbtSO8tUko+71O7Wfj2nj1HGhRXyq5CoAtamy56acjdlFnVjnGMDx88HfRxHQp7ivLRcl19pzYnArENOu7U9ZOyUpPgvd4LV5tvK2auvP2W/5XrqaxZzd6zd8diWrA5mzkbA8oGfDIxg4mmEazqbzvnqzbjKmD9ldOLVlbdSyz7Pzi+s/Qe0/Ce4fnU5SxicZJKsck/LrPo8HX347j1R8Fi6G499aM4LTtOMnKCyyAosAosgGEhRxIAiANAGAgBEAMFPNqWavNigugybEHvf0k9fMePXr15arlS/mRV1xX3X3XHU9HCxhikqFR2n/RJ6f8ZdXyvhpo8jXrqmTvA6hAMliQAo9fL5ywxdKUd6+RhV2biadTonBuXJJ59nPuOTxPtEijl07I7Hq591R6A+8fw+PScWL2iordotN8+R7OzP4fnUlvYuMoxXCzu+18F59mp85qNfdZu19xz6uB8gMAfITxJ4irP4pt+J9lRwOFo5U6cV3K/i8/Fl9TrNO2lSsVEagcvPYV3yPeY2Zy2f1SMD5DPFuy6Ryby/OH3/ABSlQrrEObl/L4L9uFufHvZy+flI5dthnODv4/LM23zyO6KbXvHWs7QuyILUptNYdVDJZygHfOFsVRuW6DIwPlu6fLP88zz/ANPam9yTSdnk1fzi3y1eedzxXcSd2LDFOy4RTY6Z8SOdiV2J6TF1N7qN0cLGmllva3eSenUlfv7Tyhg+7EAknwx4DfPz/CYNHQpO9knYZ9G+xwME7MSfw85d0jqZ5FdFSq2Vm4/Vi1O+GCfqwfa28TgHaYyTs7amFaUpQkqetnbtPFxWpmezuLbKULvyhCwVq+bKqy7ZGw69JuoVnT146nDjNne10oKcrTitdc7K/wBDxcLv1uita3Tmli45bFI9mwA5GQcYPqCOpnfRx0YO6yPncV/D+Ia4S7HZ+dj7HhPbjnYJqtLbQSQO8rIsr+JzggfDM9GO06Vry8vQ8l7BxbluqPjkvHQ7f8o9J9qf7Oz92ZfqmG5vwZn/APm9ofKv7o+ow4/pT/0w/qWD/CZLaeG+byfoa3/D+0F/t/8A1H1K18Y0zEAXJliFAw3U7DwmS2hhn/X9fQ1y2Hj4q7pPxj6hbjOmYki+rBJI3xt4SxxuHt8aJLY2Pu30MvL1AOKaf7en+0UfmZmsZQf9a8TU9k45f7M/7Wefieq5qi1VlbJ7akowbLhc8mR0zkff5Tzcdjb+5TatzX0Pb2PsvcfSV4PfWiatbrz16vU+cXWuWH1JHT3igGfHcE7fKeSfTxUt3NZ93r9gcU1y01vadwBhRn3mPuiWK3nZGNapGlTc5Hwup1r3tljnf2VHQZ8h4n1nXCmo5I+fr4qdeV5aLRcF+cz9Y/g44MNEVstAF9g5rT15B4Vj4dT6/AT03Q6Kg29XqeI8Q61dJfCtPU+y7T6tLawA2SMHoZo2fVi6lkzZjaUuiu0fKtPcPFJygssgKLICiyAcSFGEAYCAMBACBBQwAyA8Go4tWrBEPe2HOFTfABwST4YM1SqxWmb6jdCjKWuS5s+W7RcMdtRp3qBUHvCKlXJawHAcIAdsE+Odh648bFQdP3YpKU+C4H1ezavtMukxEm6VJcXq/Xj4I51J1DKVsLLSe87kBAAMZ+r5lGWG43bb2fWK1GMaDS4I1YLEVKu0IVJ6ylf6/QW3nRFNYZjj3AxTPtkdRPPw9B1aigj6faWM9moyq2TaaWfXYjrtXdSVD12jmHMo+kFW5em64JU/GdXsSu1vPI8P9cqJJulDM63DeHajU1s9TbKlTlLLcl3cnlrTI9tjynHwnBXtRm05ePcetQx1GdGFSpBJyuvdWlna98mvqc6yxVco71pglcmoNv8AAKTjpv6+k61hJNXuvBHFPbdKE3Ho5ZO3+pIlTf3gbCAYIXJrVRuD0I8dvLxmmvQlSSvbPqO/Z+Phi5SUVJbttZN6/wCAGojwz8Os5d1nr78VkdHgnDxecLqO4sBDInKctjcEHI3/ANJtp023a9mcWKxahHe3N6LWbv5NHUfsrqPttO2T1c2qS3kPZOSczZ7PLmjj/VqGXuyVuVrW8TyXdltWucpWceIcAH4ZAmLw8zdHa+GfF+B4dRwTVV+9p7T6oBaPvTMwdGa4G+OPw09Jrvy+tjjPeO9VeUmzZAirucEk5VRueuSd9vSbYRnKO6l5ZnFXrYalWVVyab6/d8PxHrFx3Pd5ABJIzsPM7bD1mmMW9D0alVU0t/K7tm+I6d4QCNNawOCCtdrKR5ghcGbFhqrV1F+ByT2nhYNxlON11iWd4pGaGr5vZVbK3HOc9FDAcx6DbPh5710ZxteL8DGGNoVLuFRO2uenhYjbeULd6nJyj2lYPWwJwQSp9M+HjK8PPTdzNcdp4e93UTXVf65la2Z1DpRayEZDhLShHnzcuMSezVbX3X4G39Uwl93fjft/Y7fACWXUadkat1KOA6Wt7XulcBSebdNgMxGDtma6uKpurHdd8uDWnO7sufE6Ol4O9rquLSoLi569NqG7nC5AfmQYzsPTqekyVNt2E8XGEHLK/BOUc+yzZ8v2411uv1LclV11dTFS+moc1vYOp8cEDG3hkzrpwnK8krnzuLrQp2o3slnnz48r208T09huzDhhqtVWychzRW6kMX+0ZT0A8PXfwGfTwuGd9+a7DxcXilu7kH2+h96lhU5BwfkZ6EoKaszzoTlB3jqa7VOwwT+AE00sHRpPeis+031MZVqLdk8jytOo5SZlBZZAUWQo4kIUEhRhAGEFGgBkB5uI6xaKmsbGQrcikgd44BIUfHE11asacXKTN1ChOtNQgm2+WZ8lf2ivurCqvK5UBmwMBvHlX/Ek79OWeLPad8kr/nL1Pq6H8LVN3eqTSfBa+LX2uPwHsnq9RhxdbhST7z1gefQDzmynXi/eODE4KpRluSt3NW/O4+w1Gmrr1DW6m1K1asJUCcFVbPTybl3/APM9JrlV/muo+78/NTqhRm8IqFGLed5W4/tf6dZyDp1vRxQ1RUOOZOevIByF3JAH6XUjO8YnF0Y0ty+b5XfHMmDwtbD4iNStHdjnr2fuciupUBLMAe7tFZILK1nO2AceHj1nPhKkaNTffWextOlUxmH6Okru6bV1pZc2hdX3FxbvW5QWUkhS9mFUqo5sHOx8fIeU7nisM897PsfoeGtkbQ0VPL/lH1BpdY2nIXTMpQ2UFTZWjEsmeRvaHskFm6Y6zxsVCnWqNrTvWv8AjifS4TBbuGjCsrSSej5vq1PVdw7hlhZn1V9dhbJxpLbR+Y3noLFQSseJPY+KlJy3Vm/mXqLwA6Sq1hqR3lCqy0lqSTvYCW5PaAJXmG+evVTgjnlVjOblLTgerDA1qGGUKLtNu8rO3O2eWmXo9C+j1GgLaYX1KorruN4rrfvLLO8ZUDYbp3ZRycjdT1ziYrdyusuP2LNYhb6hP3m/du1krXk135LLRldPZwdjQpFZZAwsYrrER8qclvTm5dvZ+PXGdqdve+5zb2N330b4OyW67Zq97f51y1PlNYEW2zuT9X3j92cMuU5jy7HfpjrvOGVk3bQ+kpbzpx6TWyv28eo8lnFdVWQmnbVljv8AVG1h8MA7zrwsHLNvuufP7bxKp2hCKT4ycVl1Xat2nvTj3Eq1DXC9ayQv11Kg2MfdRFIDMxIwAD69AZ2OjJZu58+sUpZZPr/xkfX9neFvXnU6oJ9MuRVfl6Up1Fanf577kem/qYah0au9TyMTX6R2Xwo7C1gdAB4DAAwPIfcPunQoRWiOZyb1Y0zMQQU8Gt4Npr3Fl+npusUcoZ0DHHkfAj4zXKlCTu0ZRqSirJku0N1lWjvs05VLKqi6bZAVMFgAOnshseUxr3VJ7uRsw0oqtFySavo9D8rq7TuLxqXDtd3fdMQ3sOmduZTvzDC7hv0R8/D6Nbtj6J4qoqvSK3K1srdnez1abtpxCwtTSQDqLDlENy95Y56kCzBJzIqN3ZN5m17SlZSlCHurLLRLvP0rQ8PFNSICFsVVDugwGbxyviuc4HgOhB3nuUMNGlBRjrz9T5vF4yeKqupPstyS5FRbghXHKTsp/Rb4HwP7J364zjM3KXCRy25DN+fSZkJmUE2lBOAXWQFFkA4gDiQDiCjCQBgHM1faDS1MyvaSyEqyVozvzDYjJwowc+M8nE7SUJOEeB9HgNgVq8I1JLJ5rOyt12z8Dk6rtNoN3bTW248bgljH0HMzY+A2nmOuqss02+v8yPfWBqYOk5dJGEV8t19Em323ZCjt1Uu68LqrQAkWW2pWgUFVztVucsBgZ6/Gb1BLgjyZ41y/ql3/AOWd7Qfwl2KCvc92rkHa+qwJttylEK4Ox2zNEsSoycT0aGx3iKUasnZvhbh48VmV1n8IRuyXpQH2eUe8uMb7H5ffJ7UuR0Q2Lu6SZ4T2zOCBXpuU4JHKhBPgd1JHWaak4Td2uFsm1l3G39IXzMa/tYpAY16axmGDXmwFAC3Kfd5d8+BJ85tliFbQ1UtktSdpSXXln53y6yC9pqzv9Fo+AsP+KmY+0Ll+eBuezJ/+x+H7gbtNUcZ0dBywHvp8fGuFXj8v54EezJrSq/P/ALB/lBpT10VIPoav9uOmh8pf0/ELSq/P1G/jrSnf6JUD/Rob80l6WHL6E9ixK/3X5+pyNWnf2cmlrf2gTyA756nBzsvx6TXvXl7i7jp3FTp71eXfmurhxOf9HsYha63dvdAQc5JGSccuc9D0mEt6T0N8Z0KatvJdv3v9zwanmRirhkZThlYFSD5EHpNdnc6VUi470XdcyC8bFCsndpaWIIzkODjACsNx8jOuhF8jwtp4iN01JprgtO9aH2vZHglwWvU69ne0czaal2LDTBv0jn9PHn7o9envYajKylPuPiMXXjOTUEkuNuJ9VO04TQDQAQASgSxAysrDKsCrDzUjBH3SNXVhpmflGu7MU1Fk7y0MCygkp1G3THSfKzryhNxdsmfoNDZVGtRU4t5pO+XFdh3Ow/Zharm1THnVAU04I3DH3mPngbf+I+U9XZqdT+Y1pofObcpRw0lSjK983zS4X7T7cz1zwCdiggggEEYIIyCPIiGr6kIDTIDzBF5hsGIBYDyDHcQopFcmFpkQm0pBIBZZClBIBxIBxAKCChEgGgHC412U0+qY2E20XHrZU2Ax8CyHY/gfWclbB06ru1md2G2hiKCtCTtyufMajsrfo2W5rNHraVJ5qrw1RfIO3LuCcZ8flPNr4VYdb90e3hcbW2jJUGm+PO3Xl4Hr4nxj6UVVqXpvUAafT+w6nmKjmB8NsYOANj8RzKTayNssKqc7Td4p52z453toeHs7r9Mtl4uBtuVWWpAlFqlublcgP7JYDcbEYB9CNNOjZtyR7OK2jGpGMaUklfPNrs0zt2dXA6fD+0OiqAS/Qr3isxKmqmw7g4ZucA9SPZ2XbIx0hOK1iY1I1akr06+WXFr6Zd+vMXUcc0DVuqaKtGK2BHLIGUmg1q2PMP7Xyz1O2SSksoGp1KtCa6TELKzavnreyT1usvLQ+cGr6Hnx8WG3WaHQqLgepT2pg5q++l1PIotpJAFiZYgAGxB16dTt8ZOhqfK/A2PaGDS/1I/3L1HvJTHNbp2znHLfp7vxVjjrK6FVf0swhtLBT0qLxt9bEW1g/Xq+Rrk6Gp8r8DZ7fhP/AGx/vXqYaofrV/en+sdDU+V+Ae0cIl/qx/uQ6arbmB65GQSMfd6TBwlB5o2U69GvH3JJq/aTGvasqyWWVsnNyFHZSuRg4x6Z+8zKG9ayNOJ6By35pPLiczVcQsvs5UL3XWuAMks7uxwN+pJM6adBt3keNitpxjHcpZJeCPv+x/YsaYrqNXy26nqibMlHl/Sf16Dw857eHwqhnLU+RxWMlVbSeX1/Y+xnacJoIaACUAgAgAMoJtUp3KoT5lVJmLhF5tIzVWaVlJ+LCFA2AAHkBgTJJLJGEpOTu3cUykJmCCGUCNKCTSkEMFLrIBxICgkA6wBxIUYQUYSAxPpn06fjMZNpZK5lCKbs3Zc9fLj+aHkHDwz97aTY4zyDolY8kXwP7Wcn06TmWFUpb9TOXkuxfc9CW0ZRpdBh/chx+aXXJ/ZZJZZ6j63htN4xbVXZ5F1DMPgx3HyPjN06UJqzRxU6s6bvBtdmR8TrOxVF1SPRYqo7200+y7B716s7lv0lrYkKoxyNttv5ipxlLdj+fnYei6k1Hfnnxff+5yH7Lsv1N+ts0qq+FW+h+QgeNZDsD1PkD5x0XCTt2lVbjFX7PQ83EOA1DmGk19d3KwDLf3dOQQCGRldgw3wemN5p6NX4HR7TK1s7M5Y4dYrOV1GmUK5ALXqnNg4DDPUHGRDpqWti08ROlnBtdh6axcwA5u+xn+b1QK7+QBAE0Sw70ja3Yj06e1VbeqOTk9XvNeSskWGl1HhTqG9Q7t/mk9lm/wDH7G39ZorhL+5/9gajhessUcmn1AIYdVtJ+7eZ08NJPNeX7HNitqwqRSptrO/xP1ZN+B8QXPNRqAoySwpuZQAOuQvT1mzoLZ7vkcv6lUatv+YKuDap8tpqtRYjH2WGnvZSfH2gpA3zMnRc87N9xrp4yVG6jJLvR1eF9g9bqMG9hpqzv7eS+P8Au9iPg3LN1PByfCyNFbaF/ik5H6DwHs3ptCv1KZsIw1z4axvTP6I9B+M9ClQjT015nmVa86munI683Gk0A0AEENBQQQBlAIAsoFMEFMpBDAJmUE2gE2mQEMAssgKCQFFkKOIIOIKMJAMJChgBkKGAeLWGilu/sC1M3stqCuy7DHO3RQQAOY4GwBPQTVJQi955dZmnJrdXgexBkZyGDAdPdI8+pz/+TNIxPHquDUWnLK6Ery81VllWPIgKQMjPXE1yowlwM41ZricXsZwqttBp2L6olhdkjV6qvpa4wAjgAbTVQpRcE2bK03vv0Oz/ABNT+trD8dfr/wDdm3oY9fizX0kurwXoH+J6f+0H46zWn87Jeij+Nk6SX4l6B/iijyu/9Vq/9yOij+Njfl+JHm4jwfT9xf7Ng+puORfqSRhDv75mNSnHdfZzZlGct5eiB2P0616DS8ufrKarWzjAd0DNgAbDJO3rFCNqaFaV5s7E3Go0A0A0AEA0oBAAYICAAygUygUwQUykJmAIZQTaUE2lBOAXWQDiQFFkBQQUYQBxIUYSAMgDBQwDMoIIIDAggggEEHqCPESag4NXZtqGLaHV3aRCcnTsq6jTjfflR90+RmjoXH4JW8zd0ql8av5Mtbo+IsMDW6as7e0uiDHwz7z4/CXdqv8AqXgN6l8r8Ty8K7P6vT1LTXxErWvNygaOhsZJY4LEnqSZhCjUirKXkZTqwk77vmes8K1Z68UuH9HSaQZ/D/7mZ9HP5/JGG/D5fNhHBr/HietPwr0i/wDxy9HL5n5Dfj8q8wHgVh68R4l8n0y/lVHRv5mN9fKvMnqezAtUpZreKMpyGH0oAMCCCCAuMEHpMXQvrJlVWzuooXSdkqalCV6jiSqMBVXW2ooHoFwIWHS0b8Q6zeqXgfQTeaTQAQDQDQAQASgEAEEAZQKZSCmAIZSCNAJmUCNKCTQBDKCyzEFFgFFkBQQUYSAYSFHEAIkAYKGQBgBgGgGgBgGgGgpoBoBoBoBoAIIaACACUAgAMEAZQIZSAMAQygm0EEMoJtKCbQCcoLLMSlFgDiQhUQUYSAcSAYQUYSAMFDIAwAwDQAwDQDQAwU0ENBTQAQQ0AEA0AEA0AEAUygUwQUykFMoFMpCbQCZlBNoBNpQTMpSqzEFVgFFkA4gDiQDiQowkAwgowkAYKGCBgoYIaAGCmgGgGgGgGgGgAgGggIBoAIAIAplApggplAplIIZQI0EJNBRGlBJpQTMoKqZiCqyAosAcQUcSAcSAYSAcQUIkKMIAYAYAYBoAZAaAaAaAaAaAaAaACUGgAgAMAEEFMAUygUwQUygQykJtKCbQCbSlJtKQSAf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866" y="4485595"/>
            <a:ext cx="3545568" cy="2107846"/>
          </a:xfrm>
          <a:prstGeom prst="rect">
            <a:avLst/>
          </a:prstGeom>
          <a:effectLst>
            <a:softEdge rad="114300"/>
          </a:effectLst>
        </p:spPr>
      </p:pic>
      <p:pic>
        <p:nvPicPr>
          <p:cNvPr id="1038" name="Picture 14" descr="http://canadagovernmentjobs.org/wp-content/uploads/2011/01/alberta-canada-ma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03914"/>
            <a:ext cx="2387291" cy="259488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2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&amp;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72 page STARS Critical, Strategic and Operational Plan -- technology only merited a single paragraph</a:t>
            </a:r>
          </a:p>
          <a:p>
            <a:r>
              <a:rPr lang="en-US" sz="2400" dirty="0" smtClean="0"/>
              <a:t>Individual departments had created their own “silos” with regard to IS</a:t>
            </a:r>
          </a:p>
          <a:p>
            <a:r>
              <a:rPr lang="en-US" sz="2400" dirty="0" smtClean="0"/>
              <a:t>Need for better communication regarding the importance of information systems to other STARS managers and gain their buy-in for improving the IS function in STARS.</a:t>
            </a:r>
          </a:p>
          <a:p>
            <a:pPr fontAlgn="base"/>
            <a:r>
              <a:rPr lang="en-US" sz="2400" dirty="0" smtClean="0"/>
              <a:t>Staffing – consultant heavy:  </a:t>
            </a:r>
          </a:p>
          <a:p>
            <a:pPr marL="594360" lvl="2" indent="0" fontAlgn="base">
              <a:buNone/>
            </a:pPr>
            <a:r>
              <a:rPr lang="en-US" dirty="0"/>
              <a:t>IS group at STARS:  7 internal full-time people, three full-time consultants, and one manager -- supplemented with additional consultants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52400"/>
            <a:ext cx="2722533" cy="1532523"/>
          </a:xfrm>
          <a:prstGeom prst="rect">
            <a:avLst/>
          </a:prstGeom>
          <a:noFill/>
          <a:ln>
            <a:noFill/>
          </a:ln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31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. . .Facts &amp;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/>
              <a:t>Departments used outside consultants and vendors to do maintenance; consultants used own systems development methodologies -- lacking uniformity throughout organization.</a:t>
            </a:r>
          </a:p>
          <a:p>
            <a:r>
              <a:rPr lang="en-US" sz="2200" dirty="0" smtClean="0"/>
              <a:t>Internal technology staff unsure of their roles; outside consultants are not well managed in  terms of their scope of work</a:t>
            </a:r>
          </a:p>
          <a:p>
            <a:r>
              <a:rPr lang="en-US" sz="2200" dirty="0" smtClean="0"/>
              <a:t>Old </a:t>
            </a:r>
            <a:r>
              <a:rPr lang="en-US" sz="2200" dirty="0"/>
              <a:t>technology; too many servers (each server handling only a single application); </a:t>
            </a:r>
            <a:r>
              <a:rPr lang="en-US" sz="2200" dirty="0" smtClean="0"/>
              <a:t>equipment out </a:t>
            </a:r>
            <a:r>
              <a:rPr lang="en-US" sz="2200" dirty="0"/>
              <a:t>of warranty</a:t>
            </a:r>
            <a:r>
              <a:rPr lang="en-US" sz="2200" dirty="0" smtClean="0"/>
              <a:t>; infrastructure needs; concern about security </a:t>
            </a:r>
            <a:r>
              <a:rPr lang="en-US" sz="2200" dirty="0"/>
              <a:t>of network and </a:t>
            </a:r>
            <a:r>
              <a:rPr lang="en-US" sz="2200" dirty="0" smtClean="0"/>
              <a:t>systems</a:t>
            </a:r>
            <a:endParaRPr lang="en-US" sz="2200" dirty="0"/>
          </a:p>
          <a:p>
            <a:r>
              <a:rPr lang="en-US" sz="2200" dirty="0" smtClean="0"/>
              <a:t>Unable to determine the total IS costs for the organization.  “I can’t manage what I can’t control.”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01778"/>
            <a:ext cx="2743200" cy="1545336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26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643743"/>
            <a:ext cx="4691198" cy="3026580"/>
          </a:xfrm>
          <a:prstGeom prst="rect">
            <a:avLst/>
          </a:prstGeom>
          <a:effectLst>
            <a:softEdge rad="3302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Broader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4419600" cy="50292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The value of  a understanding strategic planning and the INTEGRATION of technology throughout the plan</a:t>
            </a:r>
          </a:p>
          <a:p>
            <a:r>
              <a:rPr lang="en-US" sz="2200" dirty="0" smtClean="0"/>
              <a:t>The value of those who lead technology having business savvy</a:t>
            </a:r>
          </a:p>
          <a:p>
            <a:r>
              <a:rPr lang="en-US" sz="2200" dirty="0" smtClean="0"/>
              <a:t>The importance of project planning and moving away from simply reacting to problems</a:t>
            </a:r>
          </a:p>
          <a:p>
            <a:r>
              <a:rPr lang="en-US" sz="2200" dirty="0" smtClean="0"/>
              <a:t>The need to maintain infrastructure </a:t>
            </a:r>
          </a:p>
          <a:p>
            <a:r>
              <a:rPr lang="en-US" sz="2200" dirty="0" smtClean="0"/>
              <a:t>The critical importance of integrating the various information technology systems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1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to class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Sambamurthy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Zmud</a:t>
            </a:r>
            <a:endParaRPr lang="en-US" sz="2400" b="1" dirty="0" smtClean="0"/>
          </a:p>
          <a:p>
            <a:r>
              <a:rPr lang="en-US" sz="2400" dirty="0" smtClean="0"/>
              <a:t>Chapter 1: Strategic Roles of IT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Automation, Empowerment, Control, and Collaboration.</a:t>
            </a:r>
          </a:p>
          <a:p>
            <a:r>
              <a:rPr lang="en-US" sz="2400" dirty="0" smtClean="0"/>
              <a:t>Chapter 4:  Enterprise Resource Planning Systems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enterprise database,  timely data, standardize processes, integrated process, and lower IT costs.  [also:  ERP Definition and Solutions (Wailgum)]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400" b="1" dirty="0"/>
              <a:t>King, Amazon</a:t>
            </a:r>
            <a:endParaRPr lang="en-US" sz="2400" b="1" dirty="0"/>
          </a:p>
          <a:p>
            <a:r>
              <a:rPr lang="en-US" sz="2400" dirty="0" smtClean="0"/>
              <a:t>How </a:t>
            </a:r>
            <a:r>
              <a:rPr lang="en-US" sz="2400" dirty="0"/>
              <a:t>Cloud Computing Is Changing the </a:t>
            </a:r>
            <a:r>
              <a:rPr lang="en-US" sz="2400" dirty="0" smtClean="0"/>
              <a:t>World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Concept </a:t>
            </a:r>
            <a:r>
              <a:rPr lang="en-US" sz="2000" dirty="0"/>
              <a:t>of using cloud storage in place of servers on </a:t>
            </a:r>
            <a:r>
              <a:rPr lang="en-US" sz="2000" dirty="0" smtClean="0"/>
              <a:t>site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693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799"/>
            <a:ext cx="7772400" cy="838201"/>
          </a:xfrm>
        </p:spPr>
        <p:txBody>
          <a:bodyPr>
            <a:normAutofit/>
          </a:bodyPr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0" y="5638800"/>
            <a:ext cx="4041775" cy="9906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 smtClean="0">
                <a:solidFill>
                  <a:schemeClr val="tx1"/>
                </a:solidFill>
              </a:rPr>
              <a:t>Response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Strong communication/relationships; effective response to technology needs; improved overall quality of service.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 Placeholder 5"/>
          <p:cNvSpPr>
            <a:spLocks noGrp="1"/>
          </p:cNvSpPr>
          <p:nvPr>
            <p:ph type="body" sz="half" idx="3"/>
          </p:nvPr>
        </p:nvSpPr>
        <p:spPr>
          <a:xfrm>
            <a:off x="446314" y="5791200"/>
            <a:ext cx="4041775" cy="838200"/>
          </a:xfrm>
        </p:spPr>
        <p:txBody>
          <a:bodyPr>
            <a:no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</a:rPr>
              <a:t>Threat</a:t>
            </a:r>
          </a:p>
          <a:p>
            <a:r>
              <a:rPr lang="en-US" sz="1800" dirty="0">
                <a:solidFill>
                  <a:schemeClr val="tx1"/>
                </a:solidFill>
              </a:rPr>
              <a:t>Challenge</a:t>
            </a:r>
            <a:r>
              <a:rPr lang="en-US" sz="1600" dirty="0" smtClean="0">
                <a:solidFill>
                  <a:schemeClr val="tx1"/>
                </a:solidFill>
              </a:rPr>
              <a:t> from other department managers.  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4008660"/>
              </p:ext>
            </p:extLst>
          </p:nvPr>
        </p:nvGraphicFramePr>
        <p:xfrm>
          <a:off x="457200" y="3049725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10438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712606">
                <a:tc>
                  <a:txBody>
                    <a:bodyPr/>
                    <a:lstStyle/>
                    <a:p>
                      <a:r>
                        <a:rPr lang="en-US" dirty="0" smtClean="0"/>
                        <a:t>Enhanced</a:t>
                      </a:r>
                      <a:r>
                        <a:rPr lang="en-US" baseline="0" dirty="0" smtClean="0"/>
                        <a:t> functionality between departments and more efficient, well-planned 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Department</a:t>
                      </a:r>
                      <a:r>
                        <a:rPr lang="en-US" baseline="0" smtClean="0"/>
                        <a:t> managers lose </a:t>
                      </a:r>
                      <a:r>
                        <a:rPr lang="en-US" baseline="0" dirty="0" smtClean="0"/>
                        <a:t>of control over IT decisions</a:t>
                      </a:r>
                      <a:endParaRPr lang="en-US" dirty="0"/>
                    </a:p>
                  </a:txBody>
                  <a:tcPr/>
                </a:tc>
              </a:tr>
              <a:tr h="310438">
                <a:tc>
                  <a:txBody>
                    <a:bodyPr/>
                    <a:lstStyle/>
                    <a:p>
                      <a:r>
                        <a:rPr lang="en-US" dirty="0" smtClean="0"/>
                        <a:t>Reduced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department</a:t>
                      </a:r>
                      <a:r>
                        <a:rPr lang="en-US" baseline="0" dirty="0" smtClean="0"/>
                        <a:t> relationships with outside consultant</a:t>
                      </a:r>
                      <a:endParaRPr lang="en-US" dirty="0"/>
                    </a:p>
                  </a:txBody>
                  <a:tcPr/>
                </a:tc>
              </a:tr>
              <a:tr h="310438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 becomes a</a:t>
                      </a:r>
                      <a:r>
                        <a:rPr lang="en-US" baseline="0" dirty="0" smtClean="0"/>
                        <a:t> source for enabling new business strategies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1430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Work to integrate IS across the 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Develop relationships with department managers to facilitate integration of  technology.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Pursue the development of an IS Project Management Office.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Significantly reduce the reliance  on consultants.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30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0" build="p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197</TotalTime>
  <Words>417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STARS Air Ambulance:  An Information Systems Challenge</vt:lpstr>
      <vt:lpstr>Facts &amp; Problems</vt:lpstr>
      <vt:lpstr>More . . .Facts &amp; Problems</vt:lpstr>
      <vt:lpstr>Broader Applications</vt:lpstr>
      <vt:lpstr>Application to class material</vt:lpstr>
      <vt:lpstr>Recommendations </vt:lpstr>
    </vt:vector>
  </TitlesOfParts>
  <Company>Woodbury BOE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STARS Air Ambulance:  An Information Systems Challenge</dc:title>
  <dc:creator>Woodbury Public Schools</dc:creator>
  <cp:lastModifiedBy>SiteKiosk Limited User Account</cp:lastModifiedBy>
  <cp:revision>24</cp:revision>
  <cp:lastPrinted>2014-10-03T11:42:40Z</cp:lastPrinted>
  <dcterms:created xsi:type="dcterms:W3CDTF">2014-10-03T01:54:20Z</dcterms:created>
  <dcterms:modified xsi:type="dcterms:W3CDTF">2014-10-03T11:48:03Z</dcterms:modified>
</cp:coreProperties>
</file>