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9759-A220-426F-B141-E38D81124E2B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FBB4B-391A-4559-88DE-A548E8424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38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9759-A220-426F-B141-E38D81124E2B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FBB4B-391A-4559-88DE-A548E8424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4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9759-A220-426F-B141-E38D81124E2B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FBB4B-391A-4559-88DE-A548E8424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6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9759-A220-426F-B141-E38D81124E2B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FBB4B-391A-4559-88DE-A548E8424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957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9759-A220-426F-B141-E38D81124E2B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FBB4B-391A-4559-88DE-A548E8424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84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9759-A220-426F-B141-E38D81124E2B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FBB4B-391A-4559-88DE-A548E8424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78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9759-A220-426F-B141-E38D81124E2B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FBB4B-391A-4559-88DE-A548E8424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2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9759-A220-426F-B141-E38D81124E2B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FBB4B-391A-4559-88DE-A548E8424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49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9759-A220-426F-B141-E38D81124E2B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FBB4B-391A-4559-88DE-A548E8424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0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9759-A220-426F-B141-E38D81124E2B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FBB4B-391A-4559-88DE-A548E8424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41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9759-A220-426F-B141-E38D81124E2B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FBB4B-391A-4559-88DE-A548E8424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59759-A220-426F-B141-E38D81124E2B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FBB4B-391A-4559-88DE-A548E8424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109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0549" y="504825"/>
            <a:ext cx="11172825" cy="2971800"/>
          </a:xfrm>
        </p:spPr>
        <p:txBody>
          <a:bodyPr/>
          <a:lstStyle/>
          <a:p>
            <a:r>
              <a:rPr lang="en-US" dirty="0" smtClean="0"/>
              <a:t>Social Strategy @American Express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pPr algn="r"/>
            <a:r>
              <a:rPr lang="en-US" dirty="0" smtClean="0"/>
              <a:t>Sidney Johnson</a:t>
            </a:r>
          </a:p>
          <a:p>
            <a:pPr algn="r"/>
            <a:r>
              <a:rPr lang="en-US" dirty="0" smtClean="0"/>
              <a:t>Suketu Amin</a:t>
            </a:r>
          </a:p>
          <a:p>
            <a:pPr algn="r"/>
            <a:r>
              <a:rPr lang="en-US" dirty="0" smtClean="0"/>
              <a:t>Madan Mohan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153" y="0"/>
            <a:ext cx="2668362" cy="2275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343" y="5162550"/>
            <a:ext cx="226695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5515" y="857250"/>
            <a:ext cx="2676524" cy="17080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274" y="3581400"/>
            <a:ext cx="2508069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16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62024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2025"/>
            <a:ext cx="10515600" cy="570547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2300" dirty="0"/>
              <a:t>Value Proposition: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300" dirty="0"/>
              <a:t>Directly acts as a middle man between customers and merchants unlike other major competitors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300" dirty="0"/>
              <a:t>This allows them to establish relationships with customers and merchants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300" dirty="0"/>
              <a:t>Harness customer database using </a:t>
            </a:r>
            <a:r>
              <a:rPr lang="en-US" sz="2300" dirty="0" smtClean="0"/>
              <a:t>API</a:t>
            </a:r>
            <a:endParaRPr lang="en-US" sz="2400" dirty="0" smtClean="0"/>
          </a:p>
          <a:p>
            <a:pPr lvl="0"/>
            <a:r>
              <a:rPr lang="en-US" sz="2400" dirty="0" smtClean="0"/>
              <a:t>Open </a:t>
            </a:r>
            <a:r>
              <a:rPr lang="en-US" sz="2400" dirty="0" smtClean="0"/>
              <a:t>Forum</a:t>
            </a:r>
          </a:p>
          <a:p>
            <a:pPr lvl="1"/>
            <a:r>
              <a:rPr lang="en-US" dirty="0" smtClean="0"/>
              <a:t>A platform to get small businesses together to discuss issues</a:t>
            </a:r>
          </a:p>
          <a:p>
            <a:pPr lvl="1"/>
            <a:r>
              <a:rPr lang="en-US" dirty="0" smtClean="0"/>
              <a:t>Live Conferences &gt; Webcasts &gt; Blogs</a:t>
            </a:r>
          </a:p>
          <a:p>
            <a:pPr lvl="1"/>
            <a:r>
              <a:rPr lang="en-US" dirty="0" smtClean="0"/>
              <a:t>Idea Hub</a:t>
            </a:r>
          </a:p>
          <a:p>
            <a:pPr lvl="1"/>
            <a:r>
              <a:rPr lang="en-US" dirty="0" err="1" smtClean="0"/>
              <a:t>Connectodex</a:t>
            </a:r>
            <a:endParaRPr lang="en-US" dirty="0" smtClean="0"/>
          </a:p>
          <a:p>
            <a:pPr lvl="0"/>
            <a:r>
              <a:rPr lang="en-US" sz="2400" dirty="0" smtClean="0"/>
              <a:t>Members Project/TakePart.com</a:t>
            </a:r>
          </a:p>
          <a:p>
            <a:pPr lvl="1"/>
            <a:r>
              <a:rPr lang="en-US" dirty="0" smtClean="0"/>
              <a:t>Cause related projects voted by </a:t>
            </a:r>
            <a:r>
              <a:rPr lang="en-US" dirty="0" err="1" smtClean="0"/>
              <a:t>cardmembers</a:t>
            </a:r>
            <a:r>
              <a:rPr lang="en-US" dirty="0" smtClean="0"/>
              <a:t> on American Express website</a:t>
            </a:r>
          </a:p>
          <a:p>
            <a:pPr lvl="1"/>
            <a:r>
              <a:rPr lang="en-US" dirty="0" smtClean="0"/>
              <a:t>Allowed members to submit ideas through Facebook, Twitter, and </a:t>
            </a:r>
            <a:r>
              <a:rPr lang="en-US" dirty="0" err="1" smtClean="0"/>
              <a:t>Youtube</a:t>
            </a:r>
            <a:endParaRPr lang="en-US" dirty="0" smtClean="0"/>
          </a:p>
          <a:p>
            <a:pPr lvl="2"/>
            <a:r>
              <a:rPr lang="en-US" sz="2400" dirty="0" smtClean="0"/>
              <a:t>Permitted them to develop social ecosystem</a:t>
            </a:r>
          </a:p>
          <a:p>
            <a:pPr lvl="0"/>
            <a:r>
              <a:rPr lang="en-US" sz="2400" dirty="0" smtClean="0"/>
              <a:t>Members Know</a:t>
            </a:r>
          </a:p>
          <a:p>
            <a:pPr lvl="1"/>
            <a:r>
              <a:rPr lang="en-US" dirty="0" smtClean="0"/>
              <a:t>Online travel community on American Express website for card </a:t>
            </a:r>
            <a:r>
              <a:rPr lang="en-US" dirty="0" smtClean="0"/>
              <a:t>members</a:t>
            </a: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21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71152"/>
          </a:xfrm>
        </p:spPr>
        <p:txBody>
          <a:bodyPr/>
          <a:lstStyle/>
          <a:p>
            <a:r>
              <a:rPr lang="en-US" b="1" i="1" dirty="0" smtClean="0"/>
              <a:t>Social Media Outlets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979714"/>
            <a:ext cx="11209902" cy="558437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300" dirty="0" smtClean="0"/>
              <a:t>Twitter </a:t>
            </a:r>
            <a:r>
              <a:rPr lang="en-US" sz="2300" dirty="0"/>
              <a:t>(@</a:t>
            </a:r>
            <a:r>
              <a:rPr lang="en-US" sz="2300" dirty="0" err="1"/>
              <a:t>AmericanExpress</a:t>
            </a:r>
            <a:r>
              <a:rPr lang="en-US" sz="2300" dirty="0"/>
              <a:t>, @</a:t>
            </a:r>
            <a:r>
              <a:rPr lang="en-US" sz="2300" dirty="0" err="1"/>
              <a:t>AskAmex</a:t>
            </a:r>
            <a:r>
              <a:rPr lang="en-US" sz="2300" dirty="0"/>
              <a:t>)</a:t>
            </a:r>
          </a:p>
          <a:p>
            <a:pPr marL="457200" lvl="1" indent="0">
              <a:buNone/>
            </a:pPr>
            <a:r>
              <a:rPr lang="en-US" sz="2300" dirty="0" smtClean="0"/>
              <a:t>#    Announcements </a:t>
            </a:r>
            <a:r>
              <a:rPr lang="en-US" sz="2300" dirty="0"/>
              <a:t>of events</a:t>
            </a:r>
          </a:p>
          <a:p>
            <a:pPr marL="457200" lvl="1" indent="0">
              <a:buNone/>
            </a:pPr>
            <a:r>
              <a:rPr lang="en-US" sz="2300" dirty="0" smtClean="0"/>
              <a:t>#    </a:t>
            </a:r>
            <a:r>
              <a:rPr lang="en-US" sz="2300" dirty="0"/>
              <a:t>Higher re-tweet rates than average</a:t>
            </a:r>
          </a:p>
          <a:p>
            <a:pPr marL="457200" lvl="1" indent="0">
              <a:buNone/>
            </a:pPr>
            <a:r>
              <a:rPr lang="en-US" sz="2300" dirty="0" smtClean="0"/>
              <a:t># </a:t>
            </a:r>
            <a:r>
              <a:rPr lang="en-US" sz="2300" dirty="0"/>
              <a:t> </a:t>
            </a:r>
            <a:r>
              <a:rPr lang="en-US" sz="2300" dirty="0" smtClean="0"/>
              <a:t>  Answer </a:t>
            </a:r>
            <a:r>
              <a:rPr lang="en-US" sz="2300" dirty="0"/>
              <a:t>service </a:t>
            </a:r>
            <a:r>
              <a:rPr lang="en-US" sz="2300" dirty="0" smtClean="0"/>
              <a:t>questions</a:t>
            </a:r>
          </a:p>
          <a:p>
            <a:pPr marL="457200" lvl="1" indent="0">
              <a:buNone/>
            </a:pPr>
            <a:r>
              <a:rPr lang="en-US" sz="2300" dirty="0" smtClean="0"/>
              <a:t>#  </a:t>
            </a:r>
            <a:r>
              <a:rPr lang="en-US" sz="2300" dirty="0" smtClean="0"/>
              <a:t>  “</a:t>
            </a:r>
            <a:r>
              <a:rPr lang="en-US" sz="2300" dirty="0"/>
              <a:t>very authentic and very connected to the community”</a:t>
            </a:r>
            <a:endParaRPr lang="en-US" sz="2300" dirty="0"/>
          </a:p>
          <a:p>
            <a:pPr lvl="0"/>
            <a:r>
              <a:rPr lang="en-US" sz="2300" dirty="0"/>
              <a:t>Facebook</a:t>
            </a:r>
          </a:p>
          <a:p>
            <a:pPr lvl="1"/>
            <a:r>
              <a:rPr lang="en-US" sz="2300" dirty="0"/>
              <a:t>Company news updates</a:t>
            </a:r>
          </a:p>
          <a:p>
            <a:pPr lvl="1"/>
            <a:r>
              <a:rPr lang="en-US" sz="2300" dirty="0"/>
              <a:t>Card communities</a:t>
            </a:r>
          </a:p>
          <a:p>
            <a:pPr lvl="1"/>
            <a:r>
              <a:rPr lang="en-US" sz="2300" dirty="0"/>
              <a:t>Redeem points for</a:t>
            </a:r>
          </a:p>
          <a:p>
            <a:pPr lvl="2"/>
            <a:r>
              <a:rPr lang="en-US" sz="2300" dirty="0"/>
              <a:t>Gifts – Customers</a:t>
            </a:r>
          </a:p>
          <a:p>
            <a:pPr lvl="2"/>
            <a:r>
              <a:rPr lang="en-US" sz="2300" dirty="0"/>
              <a:t>Facebook Ad – Merchants</a:t>
            </a:r>
          </a:p>
          <a:p>
            <a:pPr lvl="1"/>
            <a:r>
              <a:rPr lang="en-US" sz="2300" dirty="0"/>
              <a:t>Small Business Saturday: Shopping holiday on Saturday following Thanksgiving. </a:t>
            </a:r>
          </a:p>
          <a:p>
            <a:pPr lvl="2"/>
            <a:r>
              <a:rPr lang="en-US" sz="2300" dirty="0"/>
              <a:t>Holiday initiated by AmEx in 2010</a:t>
            </a:r>
          </a:p>
          <a:p>
            <a:pPr lvl="2"/>
            <a:r>
              <a:rPr lang="en-US" sz="2300" dirty="0"/>
              <a:t>Meant to promote local small brick and mortar businesses.</a:t>
            </a:r>
          </a:p>
          <a:p>
            <a:pPr lvl="1"/>
            <a:r>
              <a:rPr lang="en-US" sz="2300" dirty="0"/>
              <a:t> </a:t>
            </a:r>
            <a:r>
              <a:rPr lang="en-US" sz="2300" dirty="0" smtClean="0"/>
              <a:t>Link, Like </a:t>
            </a:r>
            <a:r>
              <a:rPr lang="en-US" sz="2300" dirty="0" smtClean="0"/>
              <a:t>Love</a:t>
            </a:r>
          </a:p>
          <a:p>
            <a:pPr lvl="0"/>
            <a:r>
              <a:rPr lang="en-US" sz="2400" dirty="0"/>
              <a:t>Foursquare</a:t>
            </a:r>
          </a:p>
          <a:p>
            <a:pPr lvl="1"/>
            <a:r>
              <a:rPr lang="en-US" dirty="0"/>
              <a:t>Enhanced customer experience </a:t>
            </a:r>
          </a:p>
          <a:p>
            <a:pPr lvl="1"/>
            <a:r>
              <a:rPr lang="en-US" dirty="0" smtClean="0"/>
              <a:t>SWSX</a:t>
            </a:r>
            <a:endParaRPr lang="en-US" sz="2300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9472" y="682447"/>
            <a:ext cx="3288128" cy="28989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564" y="2742015"/>
            <a:ext cx="236081" cy="2424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716" y="3025850"/>
            <a:ext cx="259918" cy="2669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030" y="3307939"/>
            <a:ext cx="247637" cy="2543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504" y="4178519"/>
            <a:ext cx="247637" cy="2543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5878" y="5040178"/>
            <a:ext cx="247637" cy="25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17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3316" y="1470212"/>
            <a:ext cx="454141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/>
              <a:t>Broad</a:t>
            </a:r>
            <a:r>
              <a:rPr lang="en-US" b="1" u="sng" dirty="0" smtClean="0"/>
              <a:t>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Focus on building more partner ships with social  platforms like Twitter, Yelp, and LinkedIn. 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848726" y="1470212"/>
            <a:ext cx="1362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vs.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63177" y="1380063"/>
            <a:ext cx="43389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/>
              <a:t>Deep</a:t>
            </a:r>
          </a:p>
          <a:p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Deepening the existing partnerships with </a:t>
            </a:r>
            <a:r>
              <a:rPr lang="en-US" sz="3200" dirty="0" smtClean="0"/>
              <a:t>Facebook </a:t>
            </a:r>
            <a:r>
              <a:rPr lang="en-US" sz="3200" dirty="0" smtClean="0"/>
              <a:t>and Foursquare. 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583524" y="322729"/>
            <a:ext cx="3893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u="sng" dirty="0" smtClean="0"/>
              <a:t>OPTIONS</a:t>
            </a:r>
            <a:endParaRPr lang="en-US" sz="3600" b="1" i="1" u="sng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0700" y="4055535"/>
            <a:ext cx="2781300" cy="27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9600"/>
            <a:ext cx="24384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227" y="4800600"/>
            <a:ext cx="226695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279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9381" y="3418609"/>
            <a:ext cx="11045391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 </a:t>
            </a:r>
            <a:r>
              <a:rPr lang="en-US" sz="3200" b="1" u="sng" dirty="0" smtClean="0"/>
              <a:t>Deep</a:t>
            </a:r>
          </a:p>
          <a:p>
            <a:endParaRPr lang="en-US" b="1" u="sng" dirty="0"/>
          </a:p>
          <a:p>
            <a:r>
              <a:rPr lang="en-US" b="1" dirty="0" smtClean="0"/>
              <a:t>Pros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Global reach with 700 million users on Facebook.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Ability to control the message with one channel.</a:t>
            </a:r>
            <a:endParaRPr lang="en-US" dirty="0" smtClean="0"/>
          </a:p>
          <a:p>
            <a:r>
              <a:rPr lang="en-US" b="1" dirty="0" smtClean="0"/>
              <a:t>Cons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By choosing go with this strategy we limit ourselves to existing social media that may become obsolete quickly. (</a:t>
            </a:r>
            <a:r>
              <a:rPr lang="en-US" dirty="0" err="1" smtClean="0"/>
              <a:t>FourSquare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79434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5246" y="489682"/>
            <a:ext cx="1112866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Broad</a:t>
            </a:r>
          </a:p>
          <a:p>
            <a:endParaRPr lang="en-US" dirty="0"/>
          </a:p>
          <a:p>
            <a:r>
              <a:rPr lang="en-US" b="1" dirty="0" smtClean="0"/>
              <a:t>Pros</a:t>
            </a:r>
            <a:r>
              <a:rPr lang="en-US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By choosing to use a broad strategy Amex will be able to reach </a:t>
            </a:r>
            <a:r>
              <a:rPr lang="en-US" dirty="0" smtClean="0"/>
              <a:t>their </a:t>
            </a:r>
            <a:r>
              <a:rPr lang="en-US" dirty="0"/>
              <a:t>target market.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Amex has fewer customer with higher spend per customer.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Access to card members through multiple channels.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Ability to be agile in </a:t>
            </a:r>
            <a:r>
              <a:rPr lang="en-US" dirty="0" smtClean="0"/>
              <a:t>the</a:t>
            </a:r>
            <a:r>
              <a:rPr lang="en-US" dirty="0" smtClean="0"/>
              <a:t> evolving social media market.</a:t>
            </a:r>
            <a:endParaRPr lang="en-US" dirty="0" smtClean="0"/>
          </a:p>
          <a:p>
            <a:r>
              <a:rPr lang="en-US" b="1" dirty="0" smtClean="0"/>
              <a:t>Cons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Amex must be very careful on which companies it chooses as a </a:t>
            </a:r>
            <a:r>
              <a:rPr lang="en-US" dirty="0" smtClean="0"/>
              <a:t>partners.  Social </a:t>
            </a:r>
            <a:r>
              <a:rPr lang="en-US" dirty="0"/>
              <a:t>Media companies </a:t>
            </a:r>
            <a:r>
              <a:rPr lang="en-US" dirty="0" smtClean="0"/>
              <a:t>crop up quickly, and you have to be judicious on which you choose to invest in.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6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1221"/>
            <a:ext cx="10515600" cy="1325563"/>
          </a:xfrm>
        </p:spPr>
        <p:txBody>
          <a:bodyPr/>
          <a:lstStyle/>
          <a:p>
            <a:r>
              <a:rPr lang="en-US" dirty="0" smtClean="0"/>
              <a:t>Recommendations: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553" y="1347949"/>
            <a:ext cx="10515600" cy="3319581"/>
          </a:xfrm>
        </p:spPr>
        <p:txBody>
          <a:bodyPr/>
          <a:lstStyle/>
          <a:p>
            <a:r>
              <a:rPr lang="en-US" dirty="0" smtClean="0"/>
              <a:t>Engage </a:t>
            </a:r>
            <a:r>
              <a:rPr lang="en-US" dirty="0"/>
              <a:t>in broad and targeted social media </a:t>
            </a:r>
          </a:p>
          <a:p>
            <a:pPr lvl="1"/>
            <a:r>
              <a:rPr lang="en-US" dirty="0"/>
              <a:t>Engages future customers </a:t>
            </a:r>
          </a:p>
          <a:p>
            <a:pPr lvl="1"/>
            <a:r>
              <a:rPr lang="en-US" dirty="0"/>
              <a:t>Prevents </a:t>
            </a:r>
            <a:r>
              <a:rPr lang="en-US" dirty="0" smtClean="0"/>
              <a:t>obsolescence </a:t>
            </a:r>
            <a:endParaRPr lang="en-US" dirty="0"/>
          </a:p>
          <a:p>
            <a:r>
              <a:rPr lang="en-US" dirty="0"/>
              <a:t>Utilize end to end customer visibility to enable merchants to advocate on your </a:t>
            </a:r>
            <a:r>
              <a:rPr lang="en-US" dirty="0" smtClean="0"/>
              <a:t>behalf</a:t>
            </a:r>
          </a:p>
          <a:p>
            <a:pPr lvl="1"/>
            <a:r>
              <a:rPr lang="en-US" dirty="0" smtClean="0"/>
              <a:t>Competitive differentiation point</a:t>
            </a:r>
            <a:endParaRPr lang="en-US" dirty="0"/>
          </a:p>
          <a:p>
            <a:pPr lvl="1"/>
            <a:r>
              <a:rPr lang="en-US" dirty="0" smtClean="0"/>
              <a:t>Creates a 3 way partnership between AX, merchants,  </a:t>
            </a:r>
            <a:r>
              <a:rPr lang="en-US" dirty="0"/>
              <a:t>and </a:t>
            </a:r>
            <a:r>
              <a:rPr lang="en-US" dirty="0" smtClean="0"/>
              <a:t>customers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99033"/>
            <a:ext cx="3924657" cy="23589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4622" y="4299046"/>
            <a:ext cx="4257378" cy="2558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76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389</Words>
  <Application>Microsoft Office PowerPoint</Application>
  <PresentationFormat>Widescreen</PresentationFormat>
  <Paragraphs>74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Office Theme</vt:lpstr>
      <vt:lpstr>Social Strategy @American Express</vt:lpstr>
      <vt:lpstr>Initiatives</vt:lpstr>
      <vt:lpstr>Social Media Outlets</vt:lpstr>
      <vt:lpstr>PowerPoint Presentation</vt:lpstr>
      <vt:lpstr>PowerPoint Presentation</vt:lpstr>
      <vt:lpstr>Recommendations: 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Suketu Amin</dc:creator>
  <cp:lastModifiedBy>Suketu Amin</cp:lastModifiedBy>
  <cp:revision>31</cp:revision>
  <dcterms:created xsi:type="dcterms:W3CDTF">2014-10-02T23:34:50Z</dcterms:created>
  <dcterms:modified xsi:type="dcterms:W3CDTF">2014-10-04T14:35:16Z</dcterms:modified>
</cp:coreProperties>
</file>