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6" d="100"/>
          <a:sy n="116" d="100"/>
        </p:scale>
        <p:origin x="-41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8948235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10499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Volkswagen of America: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Managing IT Priorities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685800" y="23066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Srinivas Pampati and Derron Simon</a:t>
            </a:r>
          </a:p>
        </p:txBody>
      </p:sp>
      <p:pic>
        <p:nvPicPr>
          <p:cNvPr id="25" name="Shape 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01875" y="3243800"/>
            <a:ext cx="1340250" cy="1340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800"/>
              <a:t>How Volkswagen managed IT projects prior to 2002: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Volkswagen followed a </a:t>
            </a:r>
            <a:r>
              <a:rPr lang="en" sz="1800" i="1"/>
              <a:t>Decentralized Governance Posture</a:t>
            </a:r>
          </a:p>
          <a:p>
            <a:pPr marL="457200" lvl="0" indent="-3429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1800"/>
              <a:t>IT was outsourced across multiple providers with no single VWoA organizational entity in control of the overall process</a:t>
            </a:r>
          </a:p>
          <a:p>
            <a:pPr marL="457200" lvl="0" indent="-3429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1800"/>
              <a:t>No formal process existed for funding IT projects</a:t>
            </a:r>
          </a:p>
          <a:p>
            <a:pPr marL="457200" lvl="0" indent="-3429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1800"/>
              <a:t>No alignment of projects with corporate goals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IT was considered a source of overhead and kept at “subsistence” levels so available funds could be used in the “market"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Projects were plagued with schedule and cost overruns</a:t>
            </a:r>
          </a:p>
          <a:p>
            <a:pPr lvl="0" rtl="0">
              <a:spcBef>
                <a:spcPts val="0"/>
              </a:spcBef>
              <a:buNone/>
            </a:pPr>
            <a:endParaRPr sz="1400"/>
          </a:p>
          <a:p>
            <a:pPr lvl="0">
              <a:spcBef>
                <a:spcPts val="0"/>
              </a:spcBef>
              <a:buNone/>
            </a:pPr>
            <a:endParaRPr sz="140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800"/>
              <a:t>Changes to Volkswagen IT starting in 2002: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 dirty="0"/>
              <a:t>Volkswagen pivoted to a </a:t>
            </a:r>
            <a:r>
              <a:rPr lang="en-US" sz="1800" i="1" dirty="0" smtClean="0"/>
              <a:t>Centralized</a:t>
            </a:r>
            <a:r>
              <a:rPr lang="en" sz="1800" i="1" dirty="0" smtClean="0"/>
              <a:t> </a:t>
            </a:r>
            <a:r>
              <a:rPr lang="en" sz="1800" i="1" dirty="0"/>
              <a:t>Governance Posture</a:t>
            </a:r>
            <a:r>
              <a:rPr lang="en" sz="1800" dirty="0"/>
              <a:t> to better support the corporate strategy outlined by the Next Round of Growth (NRG) initiative</a:t>
            </a:r>
          </a:p>
          <a:p>
            <a:pPr lvl="0" rtl="0">
              <a:spcBef>
                <a:spcPts val="0"/>
              </a:spcBef>
              <a:buNone/>
            </a:pPr>
            <a:endParaRPr sz="1800" dirty="0"/>
          </a:p>
          <a:p>
            <a:pPr marL="457200" lvl="0" indent="-3429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1800" dirty="0"/>
              <a:t>Created an internal IT department (BPTO)</a:t>
            </a:r>
          </a:p>
          <a:p>
            <a:pPr marL="457200" lvl="0" indent="-3429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1800" dirty="0"/>
              <a:t>PMO took over all IT projects and mandated follow the PMO standards</a:t>
            </a:r>
          </a:p>
          <a:p>
            <a:pPr marL="457200" lvl="0" indent="-3429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1800" dirty="0"/>
              <a:t>Developed a high-level blueprint for the business</a:t>
            </a:r>
          </a:p>
          <a:p>
            <a:pPr marL="457200" lvl="0" indent="-3429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1800" dirty="0">
                <a:solidFill>
                  <a:srgbClr val="FFFFFF"/>
                </a:solidFill>
              </a:rPr>
              <a:t>Created IT steering committee (ITSC) and Digital Business Council (DBC) to ensure Business/IT Alignment</a:t>
            </a:r>
          </a:p>
          <a:p>
            <a:pPr lvl="0" rtl="0">
              <a:spcBef>
                <a:spcPts val="0"/>
              </a:spcBef>
              <a:buNone/>
            </a:pPr>
            <a:endParaRPr sz="1400" dirty="0"/>
          </a:p>
          <a:p>
            <a:pPr lvl="0" rtl="0">
              <a:spcBef>
                <a:spcPts val="0"/>
              </a:spcBef>
              <a:buNone/>
            </a:pPr>
            <a:endParaRPr sz="1400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800"/>
              <a:t>Volkswagen IT prioritization process for 2004: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/>
              <a:t>The PMO administered the IT project approval process in 3 phases:</a:t>
            </a:r>
          </a:p>
          <a:p>
            <a:pPr lvl="0" rtl="0">
              <a:spcBef>
                <a:spcPts val="0"/>
              </a:spcBef>
              <a:buNone/>
            </a:pPr>
            <a:endParaRPr sz="1400"/>
          </a:p>
          <a:p>
            <a:pPr marL="457200" lvl="0" indent="-3175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1400"/>
              <a:t>Phase 1: Communicating Process and Identifying Dependencies</a:t>
            </a:r>
          </a:p>
          <a:p>
            <a:pPr marL="914400" lvl="1" indent="-3175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en" sz="1400"/>
              <a:t>Similar initiatives were identified and grouped into enterprise projects</a:t>
            </a:r>
          </a:p>
          <a:p>
            <a:pPr marL="914400" lvl="1" indent="-3175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en" sz="1400"/>
              <a:t>Some projects pushed to 2005 and 2006 due to dependencies</a:t>
            </a:r>
          </a:p>
          <a:p>
            <a:pPr lvl="0" rtl="0">
              <a:spcBef>
                <a:spcPts val="0"/>
              </a:spcBef>
              <a:buNone/>
            </a:pPr>
            <a:endParaRPr sz="1400"/>
          </a:p>
          <a:p>
            <a:pPr marL="457200" lvl="0" indent="-3175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1400"/>
              <a:t>Phase 2: Formal Project Requests from Business Units</a:t>
            </a:r>
          </a:p>
          <a:p>
            <a:pPr marL="914400" lvl="1" indent="-3175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en" sz="1400"/>
              <a:t>Proposals were categorized by type of investment and technology</a:t>
            </a:r>
          </a:p>
          <a:p>
            <a:pPr marL="1371600" lvl="2" indent="-317500" rtl="0">
              <a:spcBef>
                <a:spcPts val="0"/>
              </a:spcBef>
              <a:buClr>
                <a:schemeClr val="lt1"/>
              </a:buClr>
              <a:buSzPct val="100000"/>
              <a:buFont typeface="Wingdings"/>
              <a:buChar char="§"/>
            </a:pPr>
            <a:r>
              <a:rPr lang="en" sz="1400"/>
              <a:t>Investment: stay in business (SIB), ROI, option-creating investment (OCI)</a:t>
            </a:r>
          </a:p>
          <a:p>
            <a:pPr marL="1371600" lvl="2" indent="-317500" rtl="0">
              <a:spcBef>
                <a:spcPts val="0"/>
              </a:spcBef>
              <a:buClr>
                <a:schemeClr val="lt1"/>
              </a:buClr>
              <a:buSzPct val="100000"/>
              <a:buFont typeface="Wingdings"/>
              <a:buChar char="§"/>
            </a:pPr>
            <a:r>
              <a:rPr lang="en" sz="1400"/>
              <a:t>Technology: base-enterprise platform, enterprise app, point solution</a:t>
            </a:r>
          </a:p>
          <a:p>
            <a:pPr lvl="0" rtl="0">
              <a:spcBef>
                <a:spcPts val="0"/>
              </a:spcBef>
              <a:buNone/>
            </a:pPr>
            <a:endParaRPr sz="1400"/>
          </a:p>
          <a:p>
            <a:pPr marL="457200" lvl="0" indent="-3175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1400"/>
              <a:t>Phase 3: Transforming Business Units Requests into Enterprise Goal Portfolios</a:t>
            </a:r>
          </a:p>
          <a:p>
            <a:pPr marL="914400" lvl="1" indent="-3175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en" sz="1400"/>
              <a:t>Each business unit force-ranked their top 3 2004 projects</a:t>
            </a:r>
          </a:p>
          <a:p>
            <a:pPr marL="914400" lvl="1" indent="-3175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en" sz="1400"/>
              <a:t>The CIO allocated $16M / $30M / $14M for SIB / enterprise / business unit projects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800"/>
              <a:t>How is it possible that under this new system a “critical” project (the global supply chain system) was underfunded?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dirty="0"/>
              <a:t>Causes:</a:t>
            </a:r>
          </a:p>
          <a:p>
            <a:pPr marL="457200" lvl="0" indent="-3429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1800" dirty="0"/>
              <a:t>“Top 3” approach favored equality over equity</a:t>
            </a:r>
          </a:p>
          <a:p>
            <a:pPr marL="457200" lvl="0" indent="-3429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1800" dirty="0"/>
              <a:t>VWAG did not have a say in prioritization</a:t>
            </a:r>
          </a:p>
          <a:p>
            <a:pPr marL="457200" lvl="0" indent="-3429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1800" dirty="0"/>
              <a:t>It should not be necessary to re-approve a multi-year projects every year</a:t>
            </a:r>
          </a:p>
          <a:p>
            <a:pPr marL="457200" lvl="0" indent="-3429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1800" dirty="0"/>
              <a:t>Resources were tightly constrained ($60M available versus $170M)</a:t>
            </a:r>
          </a:p>
          <a:p>
            <a:pPr rtl="0">
              <a:spcBef>
                <a:spcPts val="0"/>
              </a:spcBef>
              <a:buNone/>
            </a:pPr>
            <a:endParaRPr sz="1800" dirty="0"/>
          </a:p>
          <a:p>
            <a:pPr rtl="0">
              <a:spcBef>
                <a:spcPts val="0"/>
              </a:spcBef>
              <a:buNone/>
            </a:pPr>
            <a:r>
              <a:rPr lang="en" sz="1800" dirty="0"/>
              <a:t>Recommendations:</a:t>
            </a:r>
          </a:p>
          <a:p>
            <a:pPr marL="457200" lvl="0" indent="-3429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1800" dirty="0"/>
              <a:t>More robust enterprise goals would reduce difficulties with goal linkage</a:t>
            </a:r>
          </a:p>
          <a:p>
            <a:pPr marL="457200" lvl="0" indent="-3429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1800" dirty="0"/>
              <a:t>Consider a more </a:t>
            </a:r>
            <a:r>
              <a:rPr lang="en-US" sz="1800" i="1" dirty="0" smtClean="0"/>
              <a:t>Federal Governance Posture</a:t>
            </a:r>
            <a:r>
              <a:rPr lang="en-US" sz="1800" dirty="0" smtClean="0"/>
              <a:t> </a:t>
            </a:r>
            <a:r>
              <a:rPr lang="en" sz="1800" dirty="0" smtClean="0"/>
              <a:t>where </a:t>
            </a:r>
            <a:r>
              <a:rPr lang="en" sz="1800" dirty="0"/>
              <a:t>business units have access to outside resources for “custom point solution” projects</a:t>
            </a:r>
          </a:p>
          <a:p>
            <a:pPr marL="457200" lvl="0" indent="-3429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1800" dirty="0"/>
              <a:t>Chargeback costs appropriately to the departments</a:t>
            </a:r>
          </a:p>
          <a:p>
            <a:pPr lvl="0" rtl="0">
              <a:spcBef>
                <a:spcPts val="0"/>
              </a:spcBef>
              <a:buNone/>
            </a:pPr>
            <a:endParaRPr sz="1400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Appendix: How it works in Srini’s and Derron’s organizations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" sz="1400" dirty="0"/>
              <a:t>Barclays</a:t>
            </a:r>
          </a:p>
          <a:p>
            <a:pPr marL="457200" lvl="0" indent="-317500">
              <a:buFont typeface="Arial"/>
              <a:buChar char="●"/>
            </a:pPr>
            <a:r>
              <a:rPr lang="en" sz="1400" dirty="0"/>
              <a:t>IT budget is allocated from the global Barclays budget</a:t>
            </a:r>
            <a:endParaRPr lang="en-US" sz="1400" dirty="0"/>
          </a:p>
          <a:p>
            <a:pPr marL="457200" lvl="0" indent="-317500">
              <a:buFont typeface="Arial"/>
              <a:buChar char="●"/>
            </a:pPr>
            <a:r>
              <a:rPr lang="en" sz="1400" dirty="0"/>
              <a:t>CIO calls his direct reports asks for projects in their areas</a:t>
            </a:r>
          </a:p>
          <a:p>
            <a:pPr marL="457200" lvl="0" indent="-317500">
              <a:buFont typeface="Arial"/>
              <a:buChar char="●"/>
            </a:pPr>
            <a:r>
              <a:rPr lang="en" sz="1400" dirty="0"/>
              <a:t>Projects get reviewed by PMO and Architectural review committee</a:t>
            </a:r>
          </a:p>
          <a:p>
            <a:pPr marL="457200" lvl="0" indent="-317500">
              <a:buFont typeface="Arial"/>
              <a:buChar char="●"/>
            </a:pPr>
            <a:r>
              <a:rPr lang="en" sz="1400" dirty="0"/>
              <a:t>Budget gets allocated based on the project priorities and their alignment with the global architectural goals</a:t>
            </a:r>
          </a:p>
          <a:p>
            <a:pPr marL="457200" lvl="0" indent="-317500">
              <a:buFont typeface="Arial"/>
              <a:buChar char="●"/>
            </a:pPr>
            <a:r>
              <a:rPr lang="en" sz="1400" dirty="0"/>
              <a:t>Resources are allocated and Projects get </a:t>
            </a:r>
            <a:r>
              <a:rPr lang="en" sz="1400" dirty="0" smtClean="0"/>
              <a:t>implemented </a:t>
            </a:r>
            <a:endParaRPr lang="en" sz="1400" dirty="0"/>
          </a:p>
          <a:p>
            <a:pPr marL="0" indent="0">
              <a:buNone/>
            </a:pPr>
            <a:endParaRPr sz="1400" dirty="0"/>
          </a:p>
          <a:p>
            <a:pPr marL="0" indent="0">
              <a:buNone/>
            </a:pPr>
            <a:r>
              <a:rPr lang="en" sz="1400" dirty="0"/>
              <a:t>Planalytics</a:t>
            </a:r>
          </a:p>
          <a:p>
            <a:pPr marL="457200" lvl="0" indent="-317500">
              <a:buFont typeface="Arial"/>
              <a:buChar char="●"/>
            </a:pPr>
            <a:r>
              <a:rPr lang="en" sz="1400" dirty="0"/>
              <a:t>Annual “global” initiatives are approved by the executive leadership team in November</a:t>
            </a:r>
          </a:p>
          <a:p>
            <a:pPr marL="457200" lvl="0" indent="-317500">
              <a:buFont typeface="Arial"/>
              <a:buChar char="●"/>
            </a:pPr>
            <a:r>
              <a:rPr lang="en" sz="1400" dirty="0"/>
              <a:t>Product Enhancements are re-prioritized bi-monthly and Operational Improvements weekly</a:t>
            </a:r>
          </a:p>
          <a:p>
            <a:pPr marL="457200" lvl="0" indent="-317500">
              <a:buFont typeface="Arial"/>
              <a:buChar char="●"/>
            </a:pPr>
            <a:r>
              <a:rPr lang="en" sz="1400" dirty="0"/>
              <a:t>All projects are small (less than 3 months) so reprioritization can be effective</a:t>
            </a:r>
          </a:p>
          <a:p>
            <a:pPr marL="457200" lvl="0" indent="-317500">
              <a:buFont typeface="Arial"/>
              <a:buChar char="●"/>
            </a:pPr>
            <a:r>
              <a:rPr lang="en" sz="1400" dirty="0"/>
              <a:t>Development resources are allocated on a 60/40 ratio of Product Enhancements to Operational Improvements</a:t>
            </a:r>
          </a:p>
          <a:p>
            <a:pPr marL="457200" lvl="0" indent="-317500">
              <a:buFont typeface="Arial"/>
              <a:buChar char="●"/>
            </a:pPr>
            <a:r>
              <a:rPr lang="en" sz="1400" dirty="0"/>
              <a:t>What is an IT project?  Where are IT’s boundaries?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dark-gradient">
  <a:themeElements>
    <a:clrScheme name="Custom 346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530</Words>
  <Application>Microsoft Macintosh PowerPoint</Application>
  <PresentationFormat>On-screen Show (16:9)</PresentationFormat>
  <Paragraphs>59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dark-gradient</vt:lpstr>
      <vt:lpstr>Volkswagen of America: Managing IT Priorities</vt:lpstr>
      <vt:lpstr>How Volkswagen managed IT projects prior to 2002:</vt:lpstr>
      <vt:lpstr>Changes to Volkswagen IT starting in 2002:</vt:lpstr>
      <vt:lpstr>Volkswagen IT prioritization process for 2004:</vt:lpstr>
      <vt:lpstr>How is it possible that under this new system a “critical” project (the global supply chain system) was underfunded?</vt:lpstr>
      <vt:lpstr>Appendix: How it works in Srini’s and Derron’s organizations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Volkswagen of America: Managing IT Priorities</dc:title>
  <cp:lastModifiedBy>Derron Simon</cp:lastModifiedBy>
  <cp:revision>3</cp:revision>
  <dcterms:modified xsi:type="dcterms:W3CDTF">2014-10-05T16:52:55Z</dcterms:modified>
</cp:coreProperties>
</file>