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trictFirstAndLastChars="0" saveSubsetFonts="1" autoCompressPictures="0">
  <p:sldMasterIdLst>
    <p:sldMasterId id="214748365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90651C3A-4460-11DB-9652-00E08161165F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41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" name="Shape 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 sz="1100"/>
            </a:lvl1pPr>
            <a:lvl2pPr>
              <a:spcBef>
                <a:spcPts val="0"/>
              </a:spcBef>
              <a:defRPr sz="1100"/>
            </a:lvl2pPr>
            <a:lvl3pPr>
              <a:spcBef>
                <a:spcPts val="0"/>
              </a:spcBef>
              <a:defRPr sz="1100"/>
            </a:lvl3pPr>
            <a:lvl4pPr>
              <a:spcBef>
                <a:spcPts val="0"/>
              </a:spcBef>
              <a:defRPr sz="1100"/>
            </a:lvl4pPr>
            <a:lvl5pPr>
              <a:spcBef>
                <a:spcPts val="0"/>
              </a:spcBef>
              <a:defRPr sz="1100"/>
            </a:lvl5pPr>
            <a:lvl6pPr>
              <a:spcBef>
                <a:spcPts val="0"/>
              </a:spcBef>
              <a:defRPr sz="1100"/>
            </a:lvl6pPr>
            <a:lvl7pPr>
              <a:spcBef>
                <a:spcPts val="0"/>
              </a:spcBef>
              <a:defRPr sz="1100"/>
            </a:lvl7pPr>
            <a:lvl8pPr>
              <a:spcBef>
                <a:spcPts val="0"/>
              </a:spcBef>
              <a:defRPr sz="1100"/>
            </a:lvl8pPr>
            <a:lvl9pPr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89482350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 noRot="1" noChangeAspect="1"/>
          </p:cNvSpPr>
          <p:nvPr>
            <p:ph type="sldImg" idx="2"/>
          </p:nvPr>
        </p:nvSpPr>
        <p:spPr>
          <a:xfrm>
            <a:off x="381187" y="685800"/>
            <a:ext cx="6096299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58" name="Shape 5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8"/>
          <p:cNvSpPr txBox="1">
            <a:spLocks noGrp="1"/>
          </p:cNvSpPr>
          <p:nvPr>
            <p:ph type="subTitle" idx="1"/>
          </p:nvPr>
        </p:nvSpPr>
        <p:spPr>
          <a:xfrm>
            <a:off x="685800" y="28400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Clr>
                <a:schemeClr val="lt2"/>
              </a:buClr>
              <a:buNone/>
              <a:defRPr>
                <a:solidFill>
                  <a:schemeClr val="lt2"/>
                </a:solidFill>
              </a:defRPr>
            </a:lvl1pPr>
            <a:lvl2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2pPr>
            <a:lvl3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3pPr>
            <a:lvl4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4pPr>
            <a:lvl5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5pPr>
            <a:lvl6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6pPr>
            <a:lvl7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7pPr>
            <a:lvl8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8pPr>
            <a:lvl9pPr algn="ctr">
              <a:spcBef>
                <a:spcPts val="0"/>
              </a:spcBef>
              <a:buClr>
                <a:schemeClr val="lt2"/>
              </a:buClr>
              <a:buSzPct val="100000"/>
              <a:buNone/>
              <a:defRPr sz="3000"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15833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algn="ctr">
              <a:spcBef>
                <a:spcPts val="0"/>
              </a:spcBef>
              <a:buSzPct val="100000"/>
              <a:defRPr sz="4800"/>
            </a:lvl1pPr>
            <a:lvl2pPr algn="ctr">
              <a:spcBef>
                <a:spcPts val="0"/>
              </a:spcBef>
              <a:buSzPct val="100000"/>
              <a:defRPr sz="4800"/>
            </a:lvl2pPr>
            <a:lvl3pPr algn="ctr">
              <a:spcBef>
                <a:spcPts val="0"/>
              </a:spcBef>
              <a:buSzPct val="100000"/>
              <a:defRPr sz="4800"/>
            </a:lvl3pPr>
            <a:lvl4pPr algn="ctr">
              <a:spcBef>
                <a:spcPts val="0"/>
              </a:spcBef>
              <a:buSzPct val="100000"/>
              <a:defRPr sz="4800"/>
            </a:lvl4pPr>
            <a:lvl5pPr algn="ctr">
              <a:spcBef>
                <a:spcPts val="0"/>
              </a:spcBef>
              <a:buSzPct val="100000"/>
              <a:defRPr sz="4800"/>
            </a:lvl5pPr>
            <a:lvl6pPr algn="ctr">
              <a:spcBef>
                <a:spcPts val="0"/>
              </a:spcBef>
              <a:buSzPct val="100000"/>
              <a:defRPr sz="4800"/>
            </a:lvl6pPr>
            <a:lvl7pPr algn="ctr">
              <a:spcBef>
                <a:spcPts val="0"/>
              </a:spcBef>
              <a:buSzPct val="100000"/>
              <a:defRPr sz="4800"/>
            </a:lvl7pPr>
            <a:lvl8pPr algn="ctr">
              <a:spcBef>
                <a:spcPts val="0"/>
              </a:spcBef>
              <a:buSzPct val="100000"/>
              <a:defRPr sz="4800"/>
            </a:lvl8pPr>
            <a:lvl9pPr algn="ctr">
              <a:spcBef>
                <a:spcPts val="0"/>
              </a:spcBef>
              <a:buSzPct val="100000"/>
              <a:defRPr sz="4800"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body" idx="2"/>
          </p:nvPr>
        </p:nvSpPr>
        <p:spPr>
          <a:xfrm>
            <a:off x="4692273" y="1200150"/>
            <a:ext cx="3994500" cy="37256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>
            <a:off x="457200" y="4406309"/>
            <a:ext cx="8229600" cy="519599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algn="ctr">
              <a:spcBef>
                <a:spcPts val="0"/>
              </a:spcBef>
              <a:buSzPct val="100000"/>
              <a:buNone/>
              <a:defRPr sz="1800"/>
            </a:lvl1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dk2"/>
            </a:gs>
            <a:gs pos="100000">
              <a:schemeClr val="dk1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hape 5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1pPr>
            <a:lvl2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2pPr>
            <a:lvl3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3pPr>
            <a:lvl4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4pPr>
            <a:lvl5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5pPr>
            <a:lvl6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6pPr>
            <a:lvl7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7pPr>
            <a:lvl8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8pPr>
            <a:lvl9pPr>
              <a:spcBef>
                <a:spcPts val="0"/>
              </a:spcBef>
              <a:buClr>
                <a:schemeClr val="lt1"/>
              </a:buClr>
              <a:buSzPct val="100000"/>
              <a:buNone/>
              <a:defRPr sz="3600" b="1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>
              <a:spcBef>
                <a:spcPts val="600"/>
              </a:spcBef>
              <a:buClr>
                <a:schemeClr val="lt1"/>
              </a:buClr>
              <a:buSzPct val="100000"/>
              <a:defRPr sz="3000">
                <a:solidFill>
                  <a:schemeClr val="lt1"/>
                </a:solidFill>
              </a:defRPr>
            </a:lvl1pPr>
            <a:lvl2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2pPr>
            <a:lvl3pPr>
              <a:spcBef>
                <a:spcPts val="480"/>
              </a:spcBef>
              <a:buClr>
                <a:schemeClr val="lt1"/>
              </a:buClr>
              <a:buSzPct val="100000"/>
              <a:defRPr sz="2400">
                <a:solidFill>
                  <a:schemeClr val="lt1"/>
                </a:solidFill>
              </a:defRPr>
            </a:lvl3pPr>
            <a:lvl4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4pPr>
            <a:lvl5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5pPr>
            <a:lvl6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6pPr>
            <a:lvl7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7pPr>
            <a:lvl8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8pPr>
            <a:lvl9pPr>
              <a:spcBef>
                <a:spcPts val="360"/>
              </a:spcBef>
              <a:buClr>
                <a:schemeClr val="lt1"/>
              </a:buClr>
              <a:buSzPct val="100000"/>
              <a:defRPr sz="1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</p:sldLayoutIdLst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1049942"/>
            <a:ext cx="7772400" cy="1159799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/>
              <a:t>Volkswagen of America:</a:t>
            </a:r>
          </a:p>
          <a:p>
            <a:pPr>
              <a:spcBef>
                <a:spcPts val="0"/>
              </a:spcBef>
              <a:buNone/>
            </a:pPr>
            <a:r>
              <a:rPr lang="en"/>
              <a:t>Managing IT Priorities</a:t>
            </a:r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685800" y="2306653"/>
            <a:ext cx="7772400" cy="7847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/>
              <a:t>Srinivas Pampati and Derron Simon</a:t>
            </a:r>
          </a:p>
        </p:txBody>
      </p:sp>
      <p:pic>
        <p:nvPicPr>
          <p:cNvPr id="25" name="Shape 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01875" y="3243800"/>
            <a:ext cx="1340250" cy="13402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How Volkswagen managed IT projects prior to 2002:</a:t>
            </a:r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/>
              <a:t>Volkswagen followed a </a:t>
            </a:r>
            <a:r>
              <a:rPr lang="en" sz="1800" i="1"/>
              <a:t>Decentralized Governance Posture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/>
              <a:t>IT was outsourced across multiple providers with no single VWoA organizational entity in control of the overall process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/>
              <a:t>No formal process existed for funding IT projects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/>
              <a:t>No alignment of projects with corporate goals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IT was considered a source of overhead and kept at “subsistence” levels so available funds could be used in the “market"</a:t>
            </a:r>
          </a:p>
          <a:p>
            <a:pPr lvl="0" rtl="0">
              <a:spcBef>
                <a:spcPts val="0"/>
              </a:spcBef>
              <a:buNone/>
            </a:pPr>
            <a:endParaRPr sz="1800"/>
          </a:p>
          <a:p>
            <a:pPr lvl="0" rtl="0">
              <a:spcBef>
                <a:spcPts val="0"/>
              </a:spcBef>
              <a:buNone/>
            </a:pPr>
            <a:r>
              <a:rPr lang="en" sz="1800"/>
              <a:t>Projects were plagued with schedule and cost overruns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lvl="0">
              <a:spcBef>
                <a:spcPts val="0"/>
              </a:spcBef>
              <a:buNone/>
            </a:pPr>
            <a:endParaRPr sz="140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Changes to Volkswagen IT starting in 2002:</a:t>
            </a:r>
          </a:p>
        </p:txBody>
      </p:sp>
      <p:sp>
        <p:nvSpPr>
          <p:cNvPr id="37" name="Shape 37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rtl="0">
              <a:spcBef>
                <a:spcPts val="0"/>
              </a:spcBef>
              <a:buNone/>
            </a:pPr>
            <a:r>
              <a:rPr lang="en" sz="1800" dirty="0"/>
              <a:t>Volkswagen pivoted to a </a:t>
            </a:r>
            <a:r>
              <a:rPr lang="en-US" sz="1800" i="1" dirty="0" smtClean="0"/>
              <a:t>Centralized</a:t>
            </a:r>
            <a:r>
              <a:rPr lang="en" sz="1800" i="1" dirty="0" smtClean="0"/>
              <a:t> </a:t>
            </a:r>
            <a:r>
              <a:rPr lang="en" sz="1800" i="1" dirty="0"/>
              <a:t>Governance Posture</a:t>
            </a:r>
            <a:r>
              <a:rPr lang="en" sz="1800" dirty="0"/>
              <a:t> to better support the corporate strategy outlined by the Next Round of Growth (NRG) initiative</a:t>
            </a:r>
          </a:p>
          <a:p>
            <a:pPr lvl="0" rtl="0">
              <a:spcBef>
                <a:spcPts val="0"/>
              </a:spcBef>
              <a:buNone/>
            </a:pPr>
            <a:endParaRPr sz="1800" dirty="0"/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Created an internal IT department (BPTO)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PMO took over all IT projects and mandated follow the PMO standards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Developed a high-level blueprint for the business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>
                <a:solidFill>
                  <a:srgbClr val="FFFFFF"/>
                </a:solidFill>
              </a:rPr>
              <a:t>Created IT steering committee (ITSC) and Digital Business Council (DBC) to ensure Business/IT Alignment</a:t>
            </a:r>
          </a:p>
          <a:p>
            <a:pPr lvl="0" rtl="0">
              <a:spcBef>
                <a:spcPts val="0"/>
              </a:spcBef>
              <a:buNone/>
            </a:pPr>
            <a:endParaRPr sz="1400" dirty="0"/>
          </a:p>
          <a:p>
            <a:pPr lvl="0" rtl="0">
              <a:spcBef>
                <a:spcPts val="0"/>
              </a:spcBef>
              <a:buNone/>
            </a:pPr>
            <a:endParaRPr sz="14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Volkswagen IT prioritization process for 2004:</a:t>
            </a:r>
          </a:p>
        </p:txBody>
      </p:sp>
      <p:sp>
        <p:nvSpPr>
          <p:cNvPr id="43" name="Shape 43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400"/>
              <a:t>The PMO administered the IT project approval process in 3 phases: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marL="457200" lvl="0" indent="-3175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400"/>
              <a:t>Phase 1: Communicating Process and Identifying Dependencies</a:t>
            </a:r>
          </a:p>
          <a:p>
            <a:pPr marL="914400" lvl="1" indent="-3175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en" sz="1400"/>
              <a:t>Similar initiatives were identified and grouped into enterprise projects</a:t>
            </a:r>
          </a:p>
          <a:p>
            <a:pPr marL="914400" lvl="1" indent="-3175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en" sz="1400"/>
              <a:t>Some projects pushed to 2005 and 2006 due to dependencies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marL="457200" lvl="0" indent="-3175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400"/>
              <a:t>Phase 2: Formal Project Requests from Business Units</a:t>
            </a:r>
          </a:p>
          <a:p>
            <a:pPr marL="914400" lvl="1" indent="-3175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en" sz="1400"/>
              <a:t>Proposals were categorized by type of investment and technology</a:t>
            </a:r>
          </a:p>
          <a:p>
            <a:pPr marL="1371600" lvl="2" indent="-317500" rtl="0">
              <a:spcBef>
                <a:spcPts val="0"/>
              </a:spcBef>
              <a:buClr>
                <a:schemeClr val="lt1"/>
              </a:buClr>
              <a:buSzPct val="100000"/>
              <a:buFont typeface="Wingdings"/>
              <a:buChar char="§"/>
            </a:pPr>
            <a:r>
              <a:rPr lang="en" sz="1400"/>
              <a:t>Investment: stay in business (SIB), ROI, option-creating investment (OCI)</a:t>
            </a:r>
          </a:p>
          <a:p>
            <a:pPr marL="1371600" lvl="2" indent="-317500" rtl="0">
              <a:spcBef>
                <a:spcPts val="0"/>
              </a:spcBef>
              <a:buClr>
                <a:schemeClr val="lt1"/>
              </a:buClr>
              <a:buSzPct val="100000"/>
              <a:buFont typeface="Wingdings"/>
              <a:buChar char="§"/>
            </a:pPr>
            <a:r>
              <a:rPr lang="en" sz="1400"/>
              <a:t>Technology: base-enterprise platform, enterprise app, point solution</a:t>
            </a:r>
          </a:p>
          <a:p>
            <a:pPr lvl="0" rtl="0">
              <a:spcBef>
                <a:spcPts val="0"/>
              </a:spcBef>
              <a:buNone/>
            </a:pPr>
            <a:endParaRPr sz="1400"/>
          </a:p>
          <a:p>
            <a:pPr marL="457200" lvl="0" indent="-3175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400"/>
              <a:t>Phase 3: Transforming Business Units Requests into Enterprise Goal Portfolios</a:t>
            </a:r>
          </a:p>
          <a:p>
            <a:pPr marL="914400" lvl="1" indent="-3175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en" sz="1400"/>
              <a:t>Each business unit force-ranked their top 3 2004 projects</a:t>
            </a:r>
          </a:p>
          <a:p>
            <a:pPr marL="914400" lvl="1" indent="-317500" rtl="0">
              <a:spcBef>
                <a:spcPts val="0"/>
              </a:spcBef>
              <a:buClr>
                <a:schemeClr val="lt1"/>
              </a:buClr>
              <a:buSzPct val="100000"/>
              <a:buFont typeface="Courier New"/>
              <a:buChar char="o"/>
            </a:pPr>
            <a:r>
              <a:rPr lang="en" sz="1400"/>
              <a:t>The CIO allocated $16M / $30M / $14M for SIB / enterprise / business unit projects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>
              <a:spcBef>
                <a:spcPts val="0"/>
              </a:spcBef>
              <a:buNone/>
            </a:pPr>
            <a:r>
              <a:rPr lang="en" sz="1800"/>
              <a:t>How is it possible that under this new system a “critical” project (the global supply chain system) was underfunded?</a:t>
            </a:r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1800" dirty="0"/>
              <a:t>Causes: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“Top 3” approach favored equality over equity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VWAG did not have a say in prioritization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It should not be necessary to re-approve a multi-year projects every year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Resources were tightly constrained ($60M available versus $170M)</a:t>
            </a:r>
          </a:p>
          <a:p>
            <a:pPr rtl="0">
              <a:spcBef>
                <a:spcPts val="0"/>
              </a:spcBef>
              <a:buNone/>
            </a:pPr>
            <a:endParaRPr sz="1800" dirty="0"/>
          </a:p>
          <a:p>
            <a:pPr rtl="0">
              <a:spcBef>
                <a:spcPts val="0"/>
              </a:spcBef>
              <a:buNone/>
            </a:pPr>
            <a:r>
              <a:rPr lang="en" sz="1800" dirty="0"/>
              <a:t>Recommendations: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More robust enterprise goals would reduce difficulties with goal linkage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Consider a more </a:t>
            </a:r>
            <a:r>
              <a:rPr lang="en-US" sz="1800" i="1" dirty="0" smtClean="0"/>
              <a:t>Federal Governance Posture</a:t>
            </a:r>
            <a:r>
              <a:rPr lang="en-US" sz="1800" dirty="0" smtClean="0"/>
              <a:t> </a:t>
            </a:r>
            <a:r>
              <a:rPr lang="en" sz="1800" dirty="0" smtClean="0"/>
              <a:t>where </a:t>
            </a:r>
            <a:r>
              <a:rPr lang="en" sz="1800" dirty="0"/>
              <a:t>business units have access to outside resources for “custom point solution” projects</a:t>
            </a:r>
          </a:p>
          <a:p>
            <a:pPr marL="457200" lvl="0" indent="-342900" rtl="0">
              <a:spcBef>
                <a:spcPts val="0"/>
              </a:spcBef>
              <a:buClr>
                <a:schemeClr val="lt1"/>
              </a:buClr>
              <a:buSzPct val="100000"/>
              <a:buFont typeface="Arial"/>
              <a:buChar char="●"/>
            </a:pPr>
            <a:r>
              <a:rPr lang="en" sz="1800" dirty="0"/>
              <a:t>Chargeback costs appropriately to the departments</a:t>
            </a:r>
          </a:p>
          <a:p>
            <a:pPr lvl="0" rtl="0">
              <a:spcBef>
                <a:spcPts val="0"/>
              </a:spcBef>
              <a:buNone/>
            </a:pPr>
            <a:endParaRPr sz="1400" dirty="0"/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title"/>
          </p:nvPr>
        </p:nvSpPr>
        <p:spPr>
          <a:xfrm>
            <a:off x="457200" y="205978"/>
            <a:ext cx="8229600" cy="857400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dirty="0"/>
              <a:t>Appendix: How it works in Srini’s and Derron’s organizations</a:t>
            </a:r>
          </a:p>
        </p:txBody>
      </p:sp>
      <p:sp>
        <p:nvSpPr>
          <p:cNvPr id="55" name="Shape 55"/>
          <p:cNvSpPr txBox="1">
            <a:spLocks noGrp="1"/>
          </p:cNvSpPr>
          <p:nvPr>
            <p:ph type="body" idx="1"/>
          </p:nvPr>
        </p:nvSpPr>
        <p:spPr>
          <a:xfrm>
            <a:off x="457200" y="1200150"/>
            <a:ext cx="8229600" cy="3725699"/>
          </a:xfrm>
          <a:prstGeom prst="rect">
            <a:avLst/>
          </a:prstGeom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1400" dirty="0"/>
              <a:t>Barclays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IT budget is allocated from the global Barclays budget</a:t>
            </a:r>
            <a:endParaRPr lang="en-US" sz="1400" dirty="0"/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CIO calls his direct reports asks for projects in their areas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Projects get reviewed by PMO and Architectural review committee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Budget gets allocated based on the project priorities and their alignment with the global architectural goals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Resources are allocated and Projects get </a:t>
            </a:r>
            <a:r>
              <a:rPr lang="en" sz="1400" dirty="0" smtClean="0"/>
              <a:t>implemented </a:t>
            </a:r>
            <a:endParaRPr lang="en" sz="1400" dirty="0"/>
          </a:p>
          <a:p>
            <a:pPr marL="0" indent="0">
              <a:buNone/>
            </a:pPr>
            <a:endParaRPr sz="1400" dirty="0"/>
          </a:p>
          <a:p>
            <a:pPr marL="0" indent="0">
              <a:buNone/>
            </a:pPr>
            <a:r>
              <a:rPr lang="en" sz="1400" dirty="0"/>
              <a:t>Planalytics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Annual “global” initiatives are approved by the executive leadership team in November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Product Enhancements are re-prioritized bi-monthly and Operational Improvements weekly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All projects are small (less than 3 months) so reprioritization can be effective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Development resources are allocated on a 60/40 ratio of Product Enhancements to Operational Improvements</a:t>
            </a:r>
          </a:p>
          <a:p>
            <a:pPr marL="457200" lvl="0" indent="-317500">
              <a:buFont typeface="Arial"/>
              <a:buChar char="●"/>
            </a:pPr>
            <a:r>
              <a:rPr lang="en" sz="1400" dirty="0"/>
              <a:t>What is an IT project?  Where are IT’s boundaries?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dark-gradient">
  <a:themeElements>
    <a:clrScheme name="Custom 346">
      <a:dk1>
        <a:srgbClr val="000000"/>
      </a:dk1>
      <a:lt1>
        <a:srgbClr val="FFFFFF"/>
      </a:lt1>
      <a:dk2>
        <a:srgbClr val="4C4C4C"/>
      </a:dk2>
      <a:lt2>
        <a:srgbClr val="CCCCCC"/>
      </a:lt2>
      <a:accent1>
        <a:srgbClr val="89B4B8"/>
      </a:accent1>
      <a:accent2>
        <a:srgbClr val="AFA6CA"/>
      </a:accent2>
      <a:accent3>
        <a:srgbClr val="A5B492"/>
      </a:accent3>
      <a:accent4>
        <a:srgbClr val="E8CD6D"/>
      </a:accent4>
      <a:accent5>
        <a:srgbClr val="F4A447"/>
      </a:accent5>
      <a:accent6>
        <a:srgbClr val="D09D94"/>
      </a:accent6>
      <a:hlink>
        <a:srgbClr val="5EA7AA"/>
      </a:hlink>
      <a:folHlink>
        <a:srgbClr val="A295B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530</Words>
  <Application>Microsoft Macintosh PowerPoint</Application>
  <PresentationFormat>On-screen Show (16:9)</PresentationFormat>
  <Paragraphs>59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dark-gradient</vt:lpstr>
      <vt:lpstr>Volkswagen of America: Managing IT Priorities</vt:lpstr>
      <vt:lpstr>How Volkswagen managed IT projects prior to 2002:</vt:lpstr>
      <vt:lpstr>Changes to Volkswagen IT starting in 2002:</vt:lpstr>
      <vt:lpstr>Volkswagen IT prioritization process for 2004:</vt:lpstr>
      <vt:lpstr>How is it possible that under this new system a “critical” project (the global supply chain system) was underfunded?</vt:lpstr>
      <vt:lpstr>Appendix: How it works in Srini’s and Derron’s organizations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Volkswagen of America: Managing IT Priorities</dc:title>
  <cp:lastModifiedBy>Derron Simon</cp:lastModifiedBy>
  <cp:revision>3</cp:revision>
  <dcterms:modified xsi:type="dcterms:W3CDTF">2014-10-05T16:52:55Z</dcterms:modified>
</cp:coreProperties>
</file>