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0" r:id="rId3"/>
    <p:sldId id="257" r:id="rId4"/>
    <p:sldId id="261"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1" d="100"/>
          <a:sy n="101" d="100"/>
        </p:scale>
        <p:origin x="-11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421DB9-7EF3-6D41-8800-343C8C12E01E}" type="doc">
      <dgm:prSet loTypeId="urn:microsoft.com/office/officeart/2005/8/layout/cycle2" loCatId="" qsTypeId="urn:microsoft.com/office/officeart/2005/8/quickstyle/simple4" qsCatId="simple" csTypeId="urn:microsoft.com/office/officeart/2005/8/colors/accent1_2" csCatId="accent1" phldr="1"/>
      <dgm:spPr/>
      <dgm:t>
        <a:bodyPr/>
        <a:lstStyle/>
        <a:p>
          <a:endParaRPr lang="en-US"/>
        </a:p>
      </dgm:t>
    </dgm:pt>
    <dgm:pt modelId="{E39D82A7-EE0C-284D-8469-26CFBA80448A}">
      <dgm:prSet phldrT="[Text]"/>
      <dgm:spPr/>
      <dgm:t>
        <a:bodyPr/>
        <a:lstStyle/>
        <a:p>
          <a:r>
            <a:rPr lang="en-US" dirty="0" smtClean="0">
              <a:solidFill>
                <a:schemeClr val="tx1"/>
              </a:solidFill>
            </a:rPr>
            <a:t>Global IT Unit</a:t>
          </a:r>
          <a:endParaRPr lang="en-US" dirty="0">
            <a:solidFill>
              <a:schemeClr val="tx1"/>
            </a:solidFill>
          </a:endParaRPr>
        </a:p>
      </dgm:t>
    </dgm:pt>
    <dgm:pt modelId="{E142AB1B-9BF5-2845-903D-7AE3DD58EB35}" type="parTrans" cxnId="{835B38B1-55C0-914F-842E-727A66FAE1E2}">
      <dgm:prSet/>
      <dgm:spPr/>
      <dgm:t>
        <a:bodyPr/>
        <a:lstStyle/>
        <a:p>
          <a:endParaRPr lang="en-US"/>
        </a:p>
      </dgm:t>
    </dgm:pt>
    <dgm:pt modelId="{FC89D0D5-2BD7-4848-BAD2-99E8F5CBE477}" type="sibTrans" cxnId="{835B38B1-55C0-914F-842E-727A66FAE1E2}">
      <dgm:prSet/>
      <dgm:spPr/>
      <dgm:t>
        <a:bodyPr/>
        <a:lstStyle/>
        <a:p>
          <a:endParaRPr lang="en-US"/>
        </a:p>
      </dgm:t>
    </dgm:pt>
    <dgm:pt modelId="{24C727BF-5EDA-E24A-8926-6F32E74D3D68}">
      <dgm:prSet phldrT="[Text]" custT="1"/>
      <dgm:spPr/>
      <dgm:t>
        <a:bodyPr/>
        <a:lstStyle/>
        <a:p>
          <a:r>
            <a:rPr lang="en-US" sz="1600" dirty="0" smtClean="0">
              <a:solidFill>
                <a:schemeClr val="tx1"/>
              </a:solidFill>
            </a:rPr>
            <a:t>IM Specialists</a:t>
          </a:r>
          <a:endParaRPr lang="en-US" sz="1600" dirty="0">
            <a:solidFill>
              <a:schemeClr val="tx1"/>
            </a:solidFill>
          </a:endParaRPr>
        </a:p>
      </dgm:t>
    </dgm:pt>
    <dgm:pt modelId="{5940CA38-4C63-D748-9F75-CBC29992E08F}" type="parTrans" cxnId="{15DB64E4-B54A-A84C-9ACA-0531616598BF}">
      <dgm:prSet/>
      <dgm:spPr/>
      <dgm:t>
        <a:bodyPr/>
        <a:lstStyle/>
        <a:p>
          <a:endParaRPr lang="en-US"/>
        </a:p>
      </dgm:t>
    </dgm:pt>
    <dgm:pt modelId="{899DBDF9-9081-2441-ADB4-A76A20FC3177}" type="sibTrans" cxnId="{15DB64E4-B54A-A84C-9ACA-0531616598BF}">
      <dgm:prSet/>
      <dgm:spPr/>
      <dgm:t>
        <a:bodyPr/>
        <a:lstStyle/>
        <a:p>
          <a:endParaRPr lang="en-US"/>
        </a:p>
      </dgm:t>
    </dgm:pt>
    <dgm:pt modelId="{8D740761-79AD-6E4C-BABA-26A7879B8A83}">
      <dgm:prSet phldrT="[Text]"/>
      <dgm:spPr/>
      <dgm:t>
        <a:bodyPr/>
        <a:lstStyle/>
        <a:p>
          <a:r>
            <a:rPr lang="en-US" dirty="0" smtClean="0">
              <a:solidFill>
                <a:schemeClr val="tx1"/>
              </a:solidFill>
            </a:rPr>
            <a:t>IT Global Architecture</a:t>
          </a:r>
          <a:endParaRPr lang="en-US" dirty="0">
            <a:solidFill>
              <a:schemeClr val="tx1"/>
            </a:solidFill>
          </a:endParaRPr>
        </a:p>
      </dgm:t>
    </dgm:pt>
    <dgm:pt modelId="{D06DFB44-B85E-0E46-A97F-837F7DFF712B}" type="parTrans" cxnId="{0479A201-E8B5-9D48-AD99-00148276CDCC}">
      <dgm:prSet/>
      <dgm:spPr/>
      <dgm:t>
        <a:bodyPr/>
        <a:lstStyle/>
        <a:p>
          <a:endParaRPr lang="en-US"/>
        </a:p>
      </dgm:t>
    </dgm:pt>
    <dgm:pt modelId="{54407607-23E3-3342-BFE4-869C500A1931}" type="sibTrans" cxnId="{0479A201-E8B5-9D48-AD99-00148276CDCC}">
      <dgm:prSet/>
      <dgm:spPr/>
      <dgm:t>
        <a:bodyPr/>
        <a:lstStyle/>
        <a:p>
          <a:endParaRPr lang="en-US"/>
        </a:p>
      </dgm:t>
    </dgm:pt>
    <dgm:pt modelId="{53A4313E-81B3-ED41-A16A-4DD59B0A9B77}">
      <dgm:prSet phldrT="[Text]"/>
      <dgm:spPr/>
      <dgm:t>
        <a:bodyPr/>
        <a:lstStyle/>
        <a:p>
          <a:r>
            <a:rPr lang="en-US" dirty="0" smtClean="0">
              <a:solidFill>
                <a:schemeClr val="tx1"/>
              </a:solidFill>
            </a:rPr>
            <a:t>Global Warehouse &amp; AS400 outsourcing</a:t>
          </a:r>
          <a:endParaRPr lang="en-US" dirty="0">
            <a:solidFill>
              <a:schemeClr val="tx1"/>
            </a:solidFill>
          </a:endParaRPr>
        </a:p>
      </dgm:t>
    </dgm:pt>
    <dgm:pt modelId="{17D2FFCF-403B-D545-A4CA-1D75995CFAEC}" type="parTrans" cxnId="{FA9866B4-AB46-1842-9C17-4FBB000A2076}">
      <dgm:prSet/>
      <dgm:spPr/>
      <dgm:t>
        <a:bodyPr/>
        <a:lstStyle/>
        <a:p>
          <a:endParaRPr lang="en-US"/>
        </a:p>
      </dgm:t>
    </dgm:pt>
    <dgm:pt modelId="{89931E1E-E2B6-8544-86F4-10D4FF45652B}" type="sibTrans" cxnId="{FA9866B4-AB46-1842-9C17-4FBB000A2076}">
      <dgm:prSet/>
      <dgm:spPr/>
      <dgm:t>
        <a:bodyPr/>
        <a:lstStyle/>
        <a:p>
          <a:endParaRPr lang="en-US"/>
        </a:p>
      </dgm:t>
    </dgm:pt>
    <dgm:pt modelId="{A04CD13D-54D3-7F4B-9B90-CC312E51712D}">
      <dgm:prSet phldrT="[Text]"/>
      <dgm:spPr/>
      <dgm:t>
        <a:bodyPr/>
        <a:lstStyle/>
        <a:p>
          <a:r>
            <a:rPr lang="en-US" dirty="0" smtClean="0">
              <a:solidFill>
                <a:schemeClr val="tx1"/>
              </a:solidFill>
            </a:rPr>
            <a:t>Global IT system processes</a:t>
          </a:r>
          <a:endParaRPr lang="en-US" dirty="0">
            <a:solidFill>
              <a:schemeClr val="tx1"/>
            </a:solidFill>
          </a:endParaRPr>
        </a:p>
      </dgm:t>
    </dgm:pt>
    <dgm:pt modelId="{C191D45D-750F-9F4F-B1FF-9366EE533BB7}" type="parTrans" cxnId="{7FB20285-E26B-FE43-97AA-3B52AB9543E9}">
      <dgm:prSet/>
      <dgm:spPr/>
      <dgm:t>
        <a:bodyPr/>
        <a:lstStyle/>
        <a:p>
          <a:endParaRPr lang="en-US"/>
        </a:p>
      </dgm:t>
    </dgm:pt>
    <dgm:pt modelId="{0D958D2E-D98B-F646-9E54-E61D6FF12BC0}" type="sibTrans" cxnId="{7FB20285-E26B-FE43-97AA-3B52AB9543E9}">
      <dgm:prSet/>
      <dgm:spPr/>
      <dgm:t>
        <a:bodyPr/>
        <a:lstStyle/>
        <a:p>
          <a:endParaRPr lang="en-US"/>
        </a:p>
      </dgm:t>
    </dgm:pt>
    <dgm:pt modelId="{3BD2A491-80E0-1847-8912-78C86D8147ED}" type="pres">
      <dgm:prSet presAssocID="{71421DB9-7EF3-6D41-8800-343C8C12E01E}" presName="cycle" presStyleCnt="0">
        <dgm:presLayoutVars>
          <dgm:dir/>
          <dgm:resizeHandles val="exact"/>
        </dgm:presLayoutVars>
      </dgm:prSet>
      <dgm:spPr/>
      <dgm:t>
        <a:bodyPr/>
        <a:lstStyle/>
        <a:p>
          <a:endParaRPr lang="en-US"/>
        </a:p>
      </dgm:t>
    </dgm:pt>
    <dgm:pt modelId="{4FCBDA5F-3919-034D-9C71-12D539B3F8D8}" type="pres">
      <dgm:prSet presAssocID="{E39D82A7-EE0C-284D-8469-26CFBA80448A}" presName="node" presStyleLbl="node1" presStyleIdx="0" presStyleCnt="5">
        <dgm:presLayoutVars>
          <dgm:bulletEnabled val="1"/>
        </dgm:presLayoutVars>
      </dgm:prSet>
      <dgm:spPr/>
      <dgm:t>
        <a:bodyPr/>
        <a:lstStyle/>
        <a:p>
          <a:endParaRPr lang="en-US"/>
        </a:p>
      </dgm:t>
    </dgm:pt>
    <dgm:pt modelId="{753AFBF5-7882-724A-90B9-1CECDF8EC252}" type="pres">
      <dgm:prSet presAssocID="{FC89D0D5-2BD7-4848-BAD2-99E8F5CBE477}" presName="sibTrans" presStyleLbl="sibTrans2D1" presStyleIdx="0" presStyleCnt="5"/>
      <dgm:spPr/>
      <dgm:t>
        <a:bodyPr/>
        <a:lstStyle/>
        <a:p>
          <a:endParaRPr lang="en-US"/>
        </a:p>
      </dgm:t>
    </dgm:pt>
    <dgm:pt modelId="{B1483698-731E-F641-A9DB-F9602C4B4DD4}" type="pres">
      <dgm:prSet presAssocID="{FC89D0D5-2BD7-4848-BAD2-99E8F5CBE477}" presName="connectorText" presStyleLbl="sibTrans2D1" presStyleIdx="0" presStyleCnt="5"/>
      <dgm:spPr/>
      <dgm:t>
        <a:bodyPr/>
        <a:lstStyle/>
        <a:p>
          <a:endParaRPr lang="en-US"/>
        </a:p>
      </dgm:t>
    </dgm:pt>
    <dgm:pt modelId="{702A52F5-A756-4446-9525-EAE27A14D1C6}" type="pres">
      <dgm:prSet presAssocID="{24C727BF-5EDA-E24A-8926-6F32E74D3D68}" presName="node" presStyleLbl="node1" presStyleIdx="1" presStyleCnt="5">
        <dgm:presLayoutVars>
          <dgm:bulletEnabled val="1"/>
        </dgm:presLayoutVars>
      </dgm:prSet>
      <dgm:spPr/>
      <dgm:t>
        <a:bodyPr/>
        <a:lstStyle/>
        <a:p>
          <a:endParaRPr lang="en-US"/>
        </a:p>
      </dgm:t>
    </dgm:pt>
    <dgm:pt modelId="{F80263E5-2078-2843-BF82-10A22B446434}" type="pres">
      <dgm:prSet presAssocID="{899DBDF9-9081-2441-ADB4-A76A20FC3177}" presName="sibTrans" presStyleLbl="sibTrans2D1" presStyleIdx="1" presStyleCnt="5"/>
      <dgm:spPr/>
      <dgm:t>
        <a:bodyPr/>
        <a:lstStyle/>
        <a:p>
          <a:endParaRPr lang="en-US"/>
        </a:p>
      </dgm:t>
    </dgm:pt>
    <dgm:pt modelId="{7A736287-4B46-C849-B08F-B8AF796FBEFE}" type="pres">
      <dgm:prSet presAssocID="{899DBDF9-9081-2441-ADB4-A76A20FC3177}" presName="connectorText" presStyleLbl="sibTrans2D1" presStyleIdx="1" presStyleCnt="5"/>
      <dgm:spPr/>
      <dgm:t>
        <a:bodyPr/>
        <a:lstStyle/>
        <a:p>
          <a:endParaRPr lang="en-US"/>
        </a:p>
      </dgm:t>
    </dgm:pt>
    <dgm:pt modelId="{FE145A83-F88A-5A4B-A2B1-821BD5394E27}" type="pres">
      <dgm:prSet presAssocID="{8D740761-79AD-6E4C-BABA-26A7879B8A83}" presName="node" presStyleLbl="node1" presStyleIdx="2" presStyleCnt="5">
        <dgm:presLayoutVars>
          <dgm:bulletEnabled val="1"/>
        </dgm:presLayoutVars>
      </dgm:prSet>
      <dgm:spPr/>
      <dgm:t>
        <a:bodyPr/>
        <a:lstStyle/>
        <a:p>
          <a:endParaRPr lang="en-US"/>
        </a:p>
      </dgm:t>
    </dgm:pt>
    <dgm:pt modelId="{86510A69-E943-5547-AE13-05ED749FC117}" type="pres">
      <dgm:prSet presAssocID="{54407607-23E3-3342-BFE4-869C500A1931}" presName="sibTrans" presStyleLbl="sibTrans2D1" presStyleIdx="2" presStyleCnt="5"/>
      <dgm:spPr/>
      <dgm:t>
        <a:bodyPr/>
        <a:lstStyle/>
        <a:p>
          <a:endParaRPr lang="en-US"/>
        </a:p>
      </dgm:t>
    </dgm:pt>
    <dgm:pt modelId="{11C9EE97-7F39-A344-B803-7B11CE557A08}" type="pres">
      <dgm:prSet presAssocID="{54407607-23E3-3342-BFE4-869C500A1931}" presName="connectorText" presStyleLbl="sibTrans2D1" presStyleIdx="2" presStyleCnt="5"/>
      <dgm:spPr/>
      <dgm:t>
        <a:bodyPr/>
        <a:lstStyle/>
        <a:p>
          <a:endParaRPr lang="en-US"/>
        </a:p>
      </dgm:t>
    </dgm:pt>
    <dgm:pt modelId="{3E1A59A3-36DA-1E40-85A8-DC770A332584}" type="pres">
      <dgm:prSet presAssocID="{53A4313E-81B3-ED41-A16A-4DD59B0A9B77}" presName="node" presStyleLbl="node1" presStyleIdx="3" presStyleCnt="5">
        <dgm:presLayoutVars>
          <dgm:bulletEnabled val="1"/>
        </dgm:presLayoutVars>
      </dgm:prSet>
      <dgm:spPr/>
      <dgm:t>
        <a:bodyPr/>
        <a:lstStyle/>
        <a:p>
          <a:endParaRPr lang="en-US"/>
        </a:p>
      </dgm:t>
    </dgm:pt>
    <dgm:pt modelId="{63C470D1-7886-8E4C-956B-8EC1CB354FE2}" type="pres">
      <dgm:prSet presAssocID="{89931E1E-E2B6-8544-86F4-10D4FF45652B}" presName="sibTrans" presStyleLbl="sibTrans2D1" presStyleIdx="3" presStyleCnt="5"/>
      <dgm:spPr/>
      <dgm:t>
        <a:bodyPr/>
        <a:lstStyle/>
        <a:p>
          <a:endParaRPr lang="en-US"/>
        </a:p>
      </dgm:t>
    </dgm:pt>
    <dgm:pt modelId="{72167367-3A6C-5D45-B7E9-A6CC6043ADB4}" type="pres">
      <dgm:prSet presAssocID="{89931E1E-E2B6-8544-86F4-10D4FF45652B}" presName="connectorText" presStyleLbl="sibTrans2D1" presStyleIdx="3" presStyleCnt="5"/>
      <dgm:spPr/>
      <dgm:t>
        <a:bodyPr/>
        <a:lstStyle/>
        <a:p>
          <a:endParaRPr lang="en-US"/>
        </a:p>
      </dgm:t>
    </dgm:pt>
    <dgm:pt modelId="{F7D66B79-8AF7-FC45-863C-E6A8C1C7BBDF}" type="pres">
      <dgm:prSet presAssocID="{A04CD13D-54D3-7F4B-9B90-CC312E51712D}" presName="node" presStyleLbl="node1" presStyleIdx="4" presStyleCnt="5">
        <dgm:presLayoutVars>
          <dgm:bulletEnabled val="1"/>
        </dgm:presLayoutVars>
      </dgm:prSet>
      <dgm:spPr/>
      <dgm:t>
        <a:bodyPr/>
        <a:lstStyle/>
        <a:p>
          <a:endParaRPr lang="en-US"/>
        </a:p>
      </dgm:t>
    </dgm:pt>
    <dgm:pt modelId="{A597E7EA-2D04-8E40-A4E3-0AC8146173F7}" type="pres">
      <dgm:prSet presAssocID="{0D958D2E-D98B-F646-9E54-E61D6FF12BC0}" presName="sibTrans" presStyleLbl="sibTrans2D1" presStyleIdx="4" presStyleCnt="5"/>
      <dgm:spPr/>
      <dgm:t>
        <a:bodyPr/>
        <a:lstStyle/>
        <a:p>
          <a:endParaRPr lang="en-US"/>
        </a:p>
      </dgm:t>
    </dgm:pt>
    <dgm:pt modelId="{FDDD48D3-E4EE-CD47-B651-C02B9176C45E}" type="pres">
      <dgm:prSet presAssocID="{0D958D2E-D98B-F646-9E54-E61D6FF12BC0}" presName="connectorText" presStyleLbl="sibTrans2D1" presStyleIdx="4" presStyleCnt="5"/>
      <dgm:spPr/>
      <dgm:t>
        <a:bodyPr/>
        <a:lstStyle/>
        <a:p>
          <a:endParaRPr lang="en-US"/>
        </a:p>
      </dgm:t>
    </dgm:pt>
  </dgm:ptLst>
  <dgm:cxnLst>
    <dgm:cxn modelId="{0479A201-E8B5-9D48-AD99-00148276CDCC}" srcId="{71421DB9-7EF3-6D41-8800-343C8C12E01E}" destId="{8D740761-79AD-6E4C-BABA-26A7879B8A83}" srcOrd="2" destOrd="0" parTransId="{D06DFB44-B85E-0E46-A97F-837F7DFF712B}" sibTransId="{54407607-23E3-3342-BFE4-869C500A1931}"/>
    <dgm:cxn modelId="{71B7AB29-9961-A845-BF05-66F89BD8B439}" type="presOf" srcId="{54407607-23E3-3342-BFE4-869C500A1931}" destId="{11C9EE97-7F39-A344-B803-7B11CE557A08}" srcOrd="1" destOrd="0" presId="urn:microsoft.com/office/officeart/2005/8/layout/cycle2"/>
    <dgm:cxn modelId="{78EFD37F-DE8F-E24A-897C-58006D3C6F43}" type="presOf" srcId="{E39D82A7-EE0C-284D-8469-26CFBA80448A}" destId="{4FCBDA5F-3919-034D-9C71-12D539B3F8D8}" srcOrd="0" destOrd="0" presId="urn:microsoft.com/office/officeart/2005/8/layout/cycle2"/>
    <dgm:cxn modelId="{FA9866B4-AB46-1842-9C17-4FBB000A2076}" srcId="{71421DB9-7EF3-6D41-8800-343C8C12E01E}" destId="{53A4313E-81B3-ED41-A16A-4DD59B0A9B77}" srcOrd="3" destOrd="0" parTransId="{17D2FFCF-403B-D545-A4CA-1D75995CFAEC}" sibTransId="{89931E1E-E2B6-8544-86F4-10D4FF45652B}"/>
    <dgm:cxn modelId="{386C75FF-C12A-974B-BF77-4E0ADE1350E1}" type="presOf" srcId="{89931E1E-E2B6-8544-86F4-10D4FF45652B}" destId="{63C470D1-7886-8E4C-956B-8EC1CB354FE2}" srcOrd="0" destOrd="0" presId="urn:microsoft.com/office/officeart/2005/8/layout/cycle2"/>
    <dgm:cxn modelId="{15DB64E4-B54A-A84C-9ACA-0531616598BF}" srcId="{71421DB9-7EF3-6D41-8800-343C8C12E01E}" destId="{24C727BF-5EDA-E24A-8926-6F32E74D3D68}" srcOrd="1" destOrd="0" parTransId="{5940CA38-4C63-D748-9F75-CBC29992E08F}" sibTransId="{899DBDF9-9081-2441-ADB4-A76A20FC3177}"/>
    <dgm:cxn modelId="{7759C990-54C9-8D49-A5DD-03D8992E9CE5}" type="presOf" srcId="{FC89D0D5-2BD7-4848-BAD2-99E8F5CBE477}" destId="{753AFBF5-7882-724A-90B9-1CECDF8EC252}" srcOrd="0" destOrd="0" presId="urn:microsoft.com/office/officeart/2005/8/layout/cycle2"/>
    <dgm:cxn modelId="{222D6C64-855A-724C-A904-3482E71FF1BF}" type="presOf" srcId="{899DBDF9-9081-2441-ADB4-A76A20FC3177}" destId="{7A736287-4B46-C849-B08F-B8AF796FBEFE}" srcOrd="1" destOrd="0" presId="urn:microsoft.com/office/officeart/2005/8/layout/cycle2"/>
    <dgm:cxn modelId="{6D8E74F4-4BB6-A144-82A5-237E2DD4E064}" type="presOf" srcId="{A04CD13D-54D3-7F4B-9B90-CC312E51712D}" destId="{F7D66B79-8AF7-FC45-863C-E6A8C1C7BBDF}" srcOrd="0" destOrd="0" presId="urn:microsoft.com/office/officeart/2005/8/layout/cycle2"/>
    <dgm:cxn modelId="{F26BEB8B-79CA-2A4E-A809-1F2BA258DA98}" type="presOf" srcId="{53A4313E-81B3-ED41-A16A-4DD59B0A9B77}" destId="{3E1A59A3-36DA-1E40-85A8-DC770A332584}" srcOrd="0" destOrd="0" presId="urn:microsoft.com/office/officeart/2005/8/layout/cycle2"/>
    <dgm:cxn modelId="{72AD0C81-9060-BA49-8312-96B3A2173FCD}" type="presOf" srcId="{FC89D0D5-2BD7-4848-BAD2-99E8F5CBE477}" destId="{B1483698-731E-F641-A9DB-F9602C4B4DD4}" srcOrd="1" destOrd="0" presId="urn:microsoft.com/office/officeart/2005/8/layout/cycle2"/>
    <dgm:cxn modelId="{92F1B1E4-9F87-CD46-8DA3-C64E943080FE}" type="presOf" srcId="{899DBDF9-9081-2441-ADB4-A76A20FC3177}" destId="{F80263E5-2078-2843-BF82-10A22B446434}" srcOrd="0" destOrd="0" presId="urn:microsoft.com/office/officeart/2005/8/layout/cycle2"/>
    <dgm:cxn modelId="{15C29307-2C7D-5E40-AA7A-AAF003B85626}" type="presOf" srcId="{24C727BF-5EDA-E24A-8926-6F32E74D3D68}" destId="{702A52F5-A756-4446-9525-EAE27A14D1C6}" srcOrd="0" destOrd="0" presId="urn:microsoft.com/office/officeart/2005/8/layout/cycle2"/>
    <dgm:cxn modelId="{839CF041-9FDC-B441-BB7C-733BF485C443}" type="presOf" srcId="{71421DB9-7EF3-6D41-8800-343C8C12E01E}" destId="{3BD2A491-80E0-1847-8912-78C86D8147ED}" srcOrd="0" destOrd="0" presId="urn:microsoft.com/office/officeart/2005/8/layout/cycle2"/>
    <dgm:cxn modelId="{835B38B1-55C0-914F-842E-727A66FAE1E2}" srcId="{71421DB9-7EF3-6D41-8800-343C8C12E01E}" destId="{E39D82A7-EE0C-284D-8469-26CFBA80448A}" srcOrd="0" destOrd="0" parTransId="{E142AB1B-9BF5-2845-903D-7AE3DD58EB35}" sibTransId="{FC89D0D5-2BD7-4848-BAD2-99E8F5CBE477}"/>
    <dgm:cxn modelId="{4635F6B2-46E8-F14A-917A-E365BDB9A662}" type="presOf" srcId="{0D958D2E-D98B-F646-9E54-E61D6FF12BC0}" destId="{A597E7EA-2D04-8E40-A4E3-0AC8146173F7}" srcOrd="0" destOrd="0" presId="urn:microsoft.com/office/officeart/2005/8/layout/cycle2"/>
    <dgm:cxn modelId="{9598CB78-ABC2-3E4F-B3D2-55E4E01C47ED}" type="presOf" srcId="{54407607-23E3-3342-BFE4-869C500A1931}" destId="{86510A69-E943-5547-AE13-05ED749FC117}" srcOrd="0" destOrd="0" presId="urn:microsoft.com/office/officeart/2005/8/layout/cycle2"/>
    <dgm:cxn modelId="{E668D9D6-EC41-D146-B5A1-B4B2CEAA5F33}" type="presOf" srcId="{8D740761-79AD-6E4C-BABA-26A7879B8A83}" destId="{FE145A83-F88A-5A4B-A2B1-821BD5394E27}" srcOrd="0" destOrd="0" presId="urn:microsoft.com/office/officeart/2005/8/layout/cycle2"/>
    <dgm:cxn modelId="{ED50B0F3-79E5-5D4E-A018-EAE1BD0AE952}" type="presOf" srcId="{0D958D2E-D98B-F646-9E54-E61D6FF12BC0}" destId="{FDDD48D3-E4EE-CD47-B651-C02B9176C45E}" srcOrd="1" destOrd="0" presId="urn:microsoft.com/office/officeart/2005/8/layout/cycle2"/>
    <dgm:cxn modelId="{F350FA8E-DAD8-BA4A-A6C2-00350F2874CF}" type="presOf" srcId="{89931E1E-E2B6-8544-86F4-10D4FF45652B}" destId="{72167367-3A6C-5D45-B7E9-A6CC6043ADB4}" srcOrd="1" destOrd="0" presId="urn:microsoft.com/office/officeart/2005/8/layout/cycle2"/>
    <dgm:cxn modelId="{7FB20285-E26B-FE43-97AA-3B52AB9543E9}" srcId="{71421DB9-7EF3-6D41-8800-343C8C12E01E}" destId="{A04CD13D-54D3-7F4B-9B90-CC312E51712D}" srcOrd="4" destOrd="0" parTransId="{C191D45D-750F-9F4F-B1FF-9366EE533BB7}" sibTransId="{0D958D2E-D98B-F646-9E54-E61D6FF12BC0}"/>
    <dgm:cxn modelId="{F3F45005-EA4B-214A-8746-D5ABBD3A1293}" type="presParOf" srcId="{3BD2A491-80E0-1847-8912-78C86D8147ED}" destId="{4FCBDA5F-3919-034D-9C71-12D539B3F8D8}" srcOrd="0" destOrd="0" presId="urn:microsoft.com/office/officeart/2005/8/layout/cycle2"/>
    <dgm:cxn modelId="{DEA62D51-2078-D84B-B4E7-6819DBCCE2F1}" type="presParOf" srcId="{3BD2A491-80E0-1847-8912-78C86D8147ED}" destId="{753AFBF5-7882-724A-90B9-1CECDF8EC252}" srcOrd="1" destOrd="0" presId="urn:microsoft.com/office/officeart/2005/8/layout/cycle2"/>
    <dgm:cxn modelId="{9D2F6FB2-9C31-9848-8064-CEA71E4FAA49}" type="presParOf" srcId="{753AFBF5-7882-724A-90B9-1CECDF8EC252}" destId="{B1483698-731E-F641-A9DB-F9602C4B4DD4}" srcOrd="0" destOrd="0" presId="urn:microsoft.com/office/officeart/2005/8/layout/cycle2"/>
    <dgm:cxn modelId="{309477E0-EEC4-8F4B-A785-A4B77016345E}" type="presParOf" srcId="{3BD2A491-80E0-1847-8912-78C86D8147ED}" destId="{702A52F5-A756-4446-9525-EAE27A14D1C6}" srcOrd="2" destOrd="0" presId="urn:microsoft.com/office/officeart/2005/8/layout/cycle2"/>
    <dgm:cxn modelId="{862FA993-0FBD-DC4A-83A9-F875E9D4984D}" type="presParOf" srcId="{3BD2A491-80E0-1847-8912-78C86D8147ED}" destId="{F80263E5-2078-2843-BF82-10A22B446434}" srcOrd="3" destOrd="0" presId="urn:microsoft.com/office/officeart/2005/8/layout/cycle2"/>
    <dgm:cxn modelId="{2F7FE917-5E92-144E-B9EB-14CEE1C3D00A}" type="presParOf" srcId="{F80263E5-2078-2843-BF82-10A22B446434}" destId="{7A736287-4B46-C849-B08F-B8AF796FBEFE}" srcOrd="0" destOrd="0" presId="urn:microsoft.com/office/officeart/2005/8/layout/cycle2"/>
    <dgm:cxn modelId="{DC8A0051-4408-3745-9294-B467B15DAAC3}" type="presParOf" srcId="{3BD2A491-80E0-1847-8912-78C86D8147ED}" destId="{FE145A83-F88A-5A4B-A2B1-821BD5394E27}" srcOrd="4" destOrd="0" presId="urn:microsoft.com/office/officeart/2005/8/layout/cycle2"/>
    <dgm:cxn modelId="{C5165086-53A2-924E-9914-33C3644E94B9}" type="presParOf" srcId="{3BD2A491-80E0-1847-8912-78C86D8147ED}" destId="{86510A69-E943-5547-AE13-05ED749FC117}" srcOrd="5" destOrd="0" presId="urn:microsoft.com/office/officeart/2005/8/layout/cycle2"/>
    <dgm:cxn modelId="{AEB5CD06-D78E-A749-A6AF-8721190C1DB6}" type="presParOf" srcId="{86510A69-E943-5547-AE13-05ED749FC117}" destId="{11C9EE97-7F39-A344-B803-7B11CE557A08}" srcOrd="0" destOrd="0" presId="urn:microsoft.com/office/officeart/2005/8/layout/cycle2"/>
    <dgm:cxn modelId="{16810161-38E8-FF4C-82A8-5551C7B26C1E}" type="presParOf" srcId="{3BD2A491-80E0-1847-8912-78C86D8147ED}" destId="{3E1A59A3-36DA-1E40-85A8-DC770A332584}" srcOrd="6" destOrd="0" presId="urn:microsoft.com/office/officeart/2005/8/layout/cycle2"/>
    <dgm:cxn modelId="{FD76DF06-8188-6D46-9BC5-5C733EBFB2EF}" type="presParOf" srcId="{3BD2A491-80E0-1847-8912-78C86D8147ED}" destId="{63C470D1-7886-8E4C-956B-8EC1CB354FE2}" srcOrd="7" destOrd="0" presId="urn:microsoft.com/office/officeart/2005/8/layout/cycle2"/>
    <dgm:cxn modelId="{D063F33C-44A9-F24D-9A65-FFC56C155D7A}" type="presParOf" srcId="{63C470D1-7886-8E4C-956B-8EC1CB354FE2}" destId="{72167367-3A6C-5D45-B7E9-A6CC6043ADB4}" srcOrd="0" destOrd="0" presId="urn:microsoft.com/office/officeart/2005/8/layout/cycle2"/>
    <dgm:cxn modelId="{4FA90D49-0810-E746-B542-796516D1B44D}" type="presParOf" srcId="{3BD2A491-80E0-1847-8912-78C86D8147ED}" destId="{F7D66B79-8AF7-FC45-863C-E6A8C1C7BBDF}" srcOrd="8" destOrd="0" presId="urn:microsoft.com/office/officeart/2005/8/layout/cycle2"/>
    <dgm:cxn modelId="{C4FD10A6-7314-4347-96DD-38CE7191E8CD}" type="presParOf" srcId="{3BD2A491-80E0-1847-8912-78C86D8147ED}" destId="{A597E7EA-2D04-8E40-A4E3-0AC8146173F7}" srcOrd="9" destOrd="0" presId="urn:microsoft.com/office/officeart/2005/8/layout/cycle2"/>
    <dgm:cxn modelId="{BF917BA6-9A85-A74B-9E68-5E4146898BB4}" type="presParOf" srcId="{A597E7EA-2D04-8E40-A4E3-0AC8146173F7}" destId="{FDDD48D3-E4EE-CD47-B651-C02B9176C45E}"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CBDA5F-3919-034D-9C71-12D539B3F8D8}">
      <dsp:nvSpPr>
        <dsp:cNvPr id="0" name=""/>
        <dsp:cNvSpPr/>
      </dsp:nvSpPr>
      <dsp:spPr>
        <a:xfrm>
          <a:off x="3594751" y="1844"/>
          <a:ext cx="1675097" cy="1675097"/>
        </a:xfrm>
        <a:prstGeom prst="ellipse">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tx1"/>
              </a:solidFill>
            </a:rPr>
            <a:t>Global IT Unit</a:t>
          </a:r>
          <a:endParaRPr lang="en-US" sz="1500" kern="1200" dirty="0">
            <a:solidFill>
              <a:schemeClr val="tx1"/>
            </a:solidFill>
          </a:endParaRPr>
        </a:p>
      </dsp:txBody>
      <dsp:txXfrm>
        <a:off x="3840063" y="247156"/>
        <a:ext cx="1184473" cy="1184473"/>
      </dsp:txXfrm>
    </dsp:sp>
    <dsp:sp modelId="{753AFBF5-7882-724A-90B9-1CECDF8EC252}">
      <dsp:nvSpPr>
        <dsp:cNvPr id="0" name=""/>
        <dsp:cNvSpPr/>
      </dsp:nvSpPr>
      <dsp:spPr>
        <a:xfrm rot="2160000">
          <a:off x="5216949" y="1288626"/>
          <a:ext cx="445467" cy="565345"/>
        </a:xfrm>
        <a:prstGeom prst="rightArrow">
          <a:avLst>
            <a:gd name="adj1" fmla="val 60000"/>
            <a:gd name="adj2" fmla="val 50000"/>
          </a:avLst>
        </a:prstGeom>
        <a:gradFill rotWithShape="0">
          <a:gsLst>
            <a:gs pos="0">
              <a:schemeClr val="accent1">
                <a:tint val="60000"/>
                <a:hueOff val="0"/>
                <a:satOff val="0"/>
                <a:lumOff val="0"/>
                <a:alphaOff val="0"/>
                <a:shade val="100000"/>
                <a:satMod val="120000"/>
              </a:schemeClr>
            </a:gs>
            <a:gs pos="69000">
              <a:schemeClr val="accent1">
                <a:tint val="60000"/>
                <a:hueOff val="0"/>
                <a:satOff val="0"/>
                <a:lumOff val="0"/>
                <a:alphaOff val="0"/>
                <a:tint val="80000"/>
                <a:shade val="100000"/>
                <a:satMod val="150000"/>
              </a:schemeClr>
            </a:gs>
            <a:gs pos="100000">
              <a:schemeClr val="accent1">
                <a:tint val="60000"/>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5229710" y="1362419"/>
        <a:ext cx="311827" cy="339207"/>
      </dsp:txXfrm>
    </dsp:sp>
    <dsp:sp modelId="{702A52F5-A756-4446-9525-EAE27A14D1C6}">
      <dsp:nvSpPr>
        <dsp:cNvPr id="0" name=""/>
        <dsp:cNvSpPr/>
      </dsp:nvSpPr>
      <dsp:spPr>
        <a:xfrm>
          <a:off x="5629916" y="1480478"/>
          <a:ext cx="1675097" cy="1675097"/>
        </a:xfrm>
        <a:prstGeom prst="ellipse">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IM Specialists</a:t>
          </a:r>
          <a:endParaRPr lang="en-US" sz="1600" kern="1200" dirty="0">
            <a:solidFill>
              <a:schemeClr val="tx1"/>
            </a:solidFill>
          </a:endParaRPr>
        </a:p>
      </dsp:txBody>
      <dsp:txXfrm>
        <a:off x="5875228" y="1725790"/>
        <a:ext cx="1184473" cy="1184473"/>
      </dsp:txXfrm>
    </dsp:sp>
    <dsp:sp modelId="{F80263E5-2078-2843-BF82-10A22B446434}">
      <dsp:nvSpPr>
        <dsp:cNvPr id="0" name=""/>
        <dsp:cNvSpPr/>
      </dsp:nvSpPr>
      <dsp:spPr>
        <a:xfrm rot="6480000">
          <a:off x="5859945" y="3219603"/>
          <a:ext cx="445467" cy="565345"/>
        </a:xfrm>
        <a:prstGeom prst="rightArrow">
          <a:avLst>
            <a:gd name="adj1" fmla="val 60000"/>
            <a:gd name="adj2" fmla="val 50000"/>
          </a:avLst>
        </a:prstGeom>
        <a:gradFill rotWithShape="0">
          <a:gsLst>
            <a:gs pos="0">
              <a:schemeClr val="accent1">
                <a:tint val="60000"/>
                <a:hueOff val="0"/>
                <a:satOff val="0"/>
                <a:lumOff val="0"/>
                <a:alphaOff val="0"/>
                <a:shade val="100000"/>
                <a:satMod val="120000"/>
              </a:schemeClr>
            </a:gs>
            <a:gs pos="69000">
              <a:schemeClr val="accent1">
                <a:tint val="60000"/>
                <a:hueOff val="0"/>
                <a:satOff val="0"/>
                <a:lumOff val="0"/>
                <a:alphaOff val="0"/>
                <a:tint val="80000"/>
                <a:shade val="100000"/>
                <a:satMod val="150000"/>
              </a:schemeClr>
            </a:gs>
            <a:gs pos="100000">
              <a:schemeClr val="accent1">
                <a:tint val="60000"/>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5947414" y="3269122"/>
        <a:ext cx="311827" cy="339207"/>
      </dsp:txXfrm>
    </dsp:sp>
    <dsp:sp modelId="{FE145A83-F88A-5A4B-A2B1-821BD5394E27}">
      <dsp:nvSpPr>
        <dsp:cNvPr id="0" name=""/>
        <dsp:cNvSpPr/>
      </dsp:nvSpPr>
      <dsp:spPr>
        <a:xfrm>
          <a:off x="4852552" y="3872958"/>
          <a:ext cx="1675097" cy="1675097"/>
        </a:xfrm>
        <a:prstGeom prst="ellipse">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tx1"/>
              </a:solidFill>
            </a:rPr>
            <a:t>IT Global Architecture</a:t>
          </a:r>
          <a:endParaRPr lang="en-US" sz="1500" kern="1200" dirty="0">
            <a:solidFill>
              <a:schemeClr val="tx1"/>
            </a:solidFill>
          </a:endParaRPr>
        </a:p>
      </dsp:txBody>
      <dsp:txXfrm>
        <a:off x="5097864" y="4118270"/>
        <a:ext cx="1184473" cy="1184473"/>
      </dsp:txXfrm>
    </dsp:sp>
    <dsp:sp modelId="{86510A69-E943-5547-AE13-05ED749FC117}">
      <dsp:nvSpPr>
        <dsp:cNvPr id="0" name=""/>
        <dsp:cNvSpPr/>
      </dsp:nvSpPr>
      <dsp:spPr>
        <a:xfrm rot="10800000">
          <a:off x="4222173" y="4427834"/>
          <a:ext cx="445467" cy="565345"/>
        </a:xfrm>
        <a:prstGeom prst="rightArrow">
          <a:avLst>
            <a:gd name="adj1" fmla="val 60000"/>
            <a:gd name="adj2" fmla="val 50000"/>
          </a:avLst>
        </a:prstGeom>
        <a:gradFill rotWithShape="0">
          <a:gsLst>
            <a:gs pos="0">
              <a:schemeClr val="accent1">
                <a:tint val="60000"/>
                <a:hueOff val="0"/>
                <a:satOff val="0"/>
                <a:lumOff val="0"/>
                <a:alphaOff val="0"/>
                <a:shade val="100000"/>
                <a:satMod val="120000"/>
              </a:schemeClr>
            </a:gs>
            <a:gs pos="69000">
              <a:schemeClr val="accent1">
                <a:tint val="60000"/>
                <a:hueOff val="0"/>
                <a:satOff val="0"/>
                <a:lumOff val="0"/>
                <a:alphaOff val="0"/>
                <a:tint val="80000"/>
                <a:shade val="100000"/>
                <a:satMod val="150000"/>
              </a:schemeClr>
            </a:gs>
            <a:gs pos="100000">
              <a:schemeClr val="accent1">
                <a:tint val="60000"/>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4355813" y="4540903"/>
        <a:ext cx="311827" cy="339207"/>
      </dsp:txXfrm>
    </dsp:sp>
    <dsp:sp modelId="{3E1A59A3-36DA-1E40-85A8-DC770A332584}">
      <dsp:nvSpPr>
        <dsp:cNvPr id="0" name=""/>
        <dsp:cNvSpPr/>
      </dsp:nvSpPr>
      <dsp:spPr>
        <a:xfrm>
          <a:off x="2336949" y="3872958"/>
          <a:ext cx="1675097" cy="1675097"/>
        </a:xfrm>
        <a:prstGeom prst="ellipse">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tx1"/>
              </a:solidFill>
            </a:rPr>
            <a:t>Global Warehouse &amp; AS400 outsourcing</a:t>
          </a:r>
          <a:endParaRPr lang="en-US" sz="1500" kern="1200" dirty="0">
            <a:solidFill>
              <a:schemeClr val="tx1"/>
            </a:solidFill>
          </a:endParaRPr>
        </a:p>
      </dsp:txBody>
      <dsp:txXfrm>
        <a:off x="2582261" y="4118270"/>
        <a:ext cx="1184473" cy="1184473"/>
      </dsp:txXfrm>
    </dsp:sp>
    <dsp:sp modelId="{63C470D1-7886-8E4C-956B-8EC1CB354FE2}">
      <dsp:nvSpPr>
        <dsp:cNvPr id="0" name=""/>
        <dsp:cNvSpPr/>
      </dsp:nvSpPr>
      <dsp:spPr>
        <a:xfrm rot="15120000">
          <a:off x="2566978" y="3243584"/>
          <a:ext cx="445467" cy="565345"/>
        </a:xfrm>
        <a:prstGeom prst="rightArrow">
          <a:avLst>
            <a:gd name="adj1" fmla="val 60000"/>
            <a:gd name="adj2" fmla="val 50000"/>
          </a:avLst>
        </a:prstGeom>
        <a:gradFill rotWithShape="0">
          <a:gsLst>
            <a:gs pos="0">
              <a:schemeClr val="accent1">
                <a:tint val="60000"/>
                <a:hueOff val="0"/>
                <a:satOff val="0"/>
                <a:lumOff val="0"/>
                <a:alphaOff val="0"/>
                <a:shade val="100000"/>
                <a:satMod val="120000"/>
              </a:schemeClr>
            </a:gs>
            <a:gs pos="69000">
              <a:schemeClr val="accent1">
                <a:tint val="60000"/>
                <a:hueOff val="0"/>
                <a:satOff val="0"/>
                <a:lumOff val="0"/>
                <a:alphaOff val="0"/>
                <a:tint val="80000"/>
                <a:shade val="100000"/>
                <a:satMod val="150000"/>
              </a:schemeClr>
            </a:gs>
            <a:gs pos="100000">
              <a:schemeClr val="accent1">
                <a:tint val="60000"/>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2654447" y="3420203"/>
        <a:ext cx="311827" cy="339207"/>
      </dsp:txXfrm>
    </dsp:sp>
    <dsp:sp modelId="{F7D66B79-8AF7-FC45-863C-E6A8C1C7BBDF}">
      <dsp:nvSpPr>
        <dsp:cNvPr id="0" name=""/>
        <dsp:cNvSpPr/>
      </dsp:nvSpPr>
      <dsp:spPr>
        <a:xfrm>
          <a:off x="1559585" y="1480478"/>
          <a:ext cx="1675097" cy="1675097"/>
        </a:xfrm>
        <a:prstGeom prst="ellipse">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tx1"/>
              </a:solidFill>
            </a:rPr>
            <a:t>Global IT system processes</a:t>
          </a:r>
          <a:endParaRPr lang="en-US" sz="1500" kern="1200" dirty="0">
            <a:solidFill>
              <a:schemeClr val="tx1"/>
            </a:solidFill>
          </a:endParaRPr>
        </a:p>
      </dsp:txBody>
      <dsp:txXfrm>
        <a:off x="1804897" y="1725790"/>
        <a:ext cx="1184473" cy="1184473"/>
      </dsp:txXfrm>
    </dsp:sp>
    <dsp:sp modelId="{A597E7EA-2D04-8E40-A4E3-0AC8146173F7}">
      <dsp:nvSpPr>
        <dsp:cNvPr id="0" name=""/>
        <dsp:cNvSpPr/>
      </dsp:nvSpPr>
      <dsp:spPr>
        <a:xfrm rot="19440000">
          <a:off x="3181783" y="1303447"/>
          <a:ext cx="445467" cy="565345"/>
        </a:xfrm>
        <a:prstGeom prst="rightArrow">
          <a:avLst>
            <a:gd name="adj1" fmla="val 60000"/>
            <a:gd name="adj2" fmla="val 50000"/>
          </a:avLst>
        </a:prstGeom>
        <a:gradFill rotWithShape="0">
          <a:gsLst>
            <a:gs pos="0">
              <a:schemeClr val="accent1">
                <a:tint val="60000"/>
                <a:hueOff val="0"/>
                <a:satOff val="0"/>
                <a:lumOff val="0"/>
                <a:alphaOff val="0"/>
                <a:shade val="100000"/>
                <a:satMod val="120000"/>
              </a:schemeClr>
            </a:gs>
            <a:gs pos="69000">
              <a:schemeClr val="accent1">
                <a:tint val="60000"/>
                <a:hueOff val="0"/>
                <a:satOff val="0"/>
                <a:lumOff val="0"/>
                <a:alphaOff val="0"/>
                <a:tint val="80000"/>
                <a:shade val="100000"/>
                <a:satMod val="150000"/>
              </a:schemeClr>
            </a:gs>
            <a:gs pos="100000">
              <a:schemeClr val="accent1">
                <a:tint val="60000"/>
                <a:hueOff val="0"/>
                <a:satOff val="0"/>
                <a:lumOff val="0"/>
                <a:alphaOff val="0"/>
                <a:tint val="50000"/>
                <a:shade val="100000"/>
                <a:satMod val="150000"/>
              </a:schemeClr>
            </a:gs>
          </a:gsLst>
          <a:path path="circle">
            <a:fillToRect l="100000" t="100000" r="100000" b="100000"/>
          </a:path>
        </a:gradFill>
        <a:ln>
          <a:noFill/>
        </a:ln>
        <a:effectLst>
          <a:outerShdw blurRad="63500" dist="25400" dir="5400000" sx="101000" sy="101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3194544" y="1455792"/>
        <a:ext cx="311827" cy="33920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610408-36D1-0944-BC56-6F739DA3DCA7}" type="datetimeFigureOut">
              <a:rPr lang="en-US" smtClean="0"/>
              <a:t>10/4/14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E554F7-1F60-4D40-BD3F-4DB46FC841F0}" type="slidenum">
              <a:rPr lang="en-US" smtClean="0"/>
              <a:t>‹#›</a:t>
            </a:fld>
            <a:endParaRPr lang="en-US"/>
          </a:p>
        </p:txBody>
      </p:sp>
    </p:spTree>
    <p:extLst>
      <p:ext uri="{BB962C8B-B14F-4D97-AF65-F5344CB8AC3E}">
        <p14:creationId xmlns:p14="http://schemas.microsoft.com/office/powerpoint/2010/main" val="427672516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company needed to better compete</a:t>
            </a:r>
            <a:r>
              <a:rPr lang="en-US" baseline="0" dirty="0" smtClean="0"/>
              <a:t> in the global market. Specifically, they wanted to 1) Maximize R&amp;D- increase shareholder value by marketing and manufacturing products they create; 2) improve </a:t>
            </a:r>
            <a:r>
              <a:rPr lang="en-US" baseline="0" dirty="0" smtClean="0"/>
              <a:t> </a:t>
            </a:r>
            <a:r>
              <a:rPr lang="en-US" baseline="0" dirty="0" smtClean="0"/>
              <a:t>inventory management (shortages and surpluses across countries); and 3) exploit their multi-national position by becoming an integrated global company. </a:t>
            </a:r>
            <a:endParaRPr lang="en-US" dirty="0"/>
          </a:p>
        </p:txBody>
      </p:sp>
      <p:sp>
        <p:nvSpPr>
          <p:cNvPr id="4" name="Slide Number Placeholder 3"/>
          <p:cNvSpPr>
            <a:spLocks noGrp="1"/>
          </p:cNvSpPr>
          <p:nvPr>
            <p:ph type="sldNum" sz="quarter" idx="10"/>
          </p:nvPr>
        </p:nvSpPr>
        <p:spPr/>
        <p:txBody>
          <a:bodyPr/>
          <a:lstStyle/>
          <a:p>
            <a:fld id="{6BE554F7-1F60-4D40-BD3F-4DB46FC841F0}" type="slidenum">
              <a:rPr lang="en-US" smtClean="0"/>
              <a:t>2</a:t>
            </a:fld>
            <a:endParaRPr lang="en-US"/>
          </a:p>
        </p:txBody>
      </p:sp>
    </p:spTree>
    <p:extLst>
      <p:ext uri="{BB962C8B-B14F-4D97-AF65-F5344CB8AC3E}">
        <p14:creationId xmlns:p14="http://schemas.microsoft.com/office/powerpoint/2010/main" val="3232077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Wyeth was a </a:t>
            </a:r>
            <a:r>
              <a:rPr lang="en-US" dirty="0" err="1" smtClean="0"/>
              <a:t>mulit</a:t>
            </a:r>
            <a:r>
              <a:rPr lang="en-US" dirty="0" smtClean="0"/>
              <a:t>-domestic/international firm in the late ‘90s because there </a:t>
            </a:r>
            <a:r>
              <a:rPr lang="en-US" dirty="0" err="1" smtClean="0"/>
              <a:t>wa</a:t>
            </a:r>
            <a:r>
              <a:rPr lang="en-US" dirty="0" smtClean="0"/>
              <a:t> little knowledge flow among corporations, affiliates and Bus The mindset was local. There were no standardized systems</a:t>
            </a:r>
            <a:r>
              <a:rPr lang="en-US" baseline="0" dirty="0" smtClean="0"/>
              <a:t> and processes. </a:t>
            </a:r>
            <a:endParaRPr lang="en-US" dirty="0"/>
          </a:p>
        </p:txBody>
      </p:sp>
      <p:sp>
        <p:nvSpPr>
          <p:cNvPr id="4" name="Slide Number Placeholder 3"/>
          <p:cNvSpPr>
            <a:spLocks noGrp="1"/>
          </p:cNvSpPr>
          <p:nvPr>
            <p:ph type="sldNum" sz="quarter" idx="10"/>
          </p:nvPr>
        </p:nvSpPr>
        <p:spPr/>
        <p:txBody>
          <a:bodyPr/>
          <a:lstStyle/>
          <a:p>
            <a:fld id="{6BE554F7-1F60-4D40-BD3F-4DB46FC841F0}" type="slidenum">
              <a:rPr lang="en-US" smtClean="0"/>
              <a:t>3</a:t>
            </a:fld>
            <a:endParaRPr lang="en-US"/>
          </a:p>
        </p:txBody>
      </p:sp>
    </p:spTree>
    <p:extLst>
      <p:ext uri="{BB962C8B-B14F-4D97-AF65-F5344CB8AC3E}">
        <p14:creationId xmlns:p14="http://schemas.microsoft.com/office/powerpoint/2010/main" val="834390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baseline="0" dirty="0" smtClean="0"/>
              <a:t>Reorganized personnel; 2) Information managers in charge of defining business concepts for IT; 3) </a:t>
            </a:r>
            <a:r>
              <a:rPr lang="en-US" baseline="0" dirty="0" err="1" smtClean="0"/>
              <a:t>Infrastusture</a:t>
            </a:r>
            <a:r>
              <a:rPr lang="en-US" baseline="0" dirty="0" smtClean="0"/>
              <a:t>; 4) reporting, cost; 5) strategy</a:t>
            </a:r>
          </a:p>
          <a:p>
            <a:pPr marL="228600" indent="-228600">
              <a:buAutoNum type="arabicParenR"/>
            </a:pPr>
            <a:endParaRPr lang="en-US" baseline="0" dirty="0" smtClean="0"/>
          </a:p>
          <a:p>
            <a:pPr marL="0" indent="0">
              <a:buNone/>
            </a:pPr>
            <a:r>
              <a:rPr lang="en-US" baseline="0" dirty="0" smtClean="0"/>
              <a:t>Globalization starts with organizational reporting line changes but must include process changes. Globalization must include interactivity among Bus- cannot have interactivity without standardized processes- especially processes underling highly interactive tasks such as inventory planning. Globalization is uniformity in management practices. </a:t>
            </a: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6BE554F7-1F60-4D40-BD3F-4DB46FC841F0}" type="slidenum">
              <a:rPr lang="en-US" smtClean="0"/>
              <a:t>4</a:t>
            </a:fld>
            <a:endParaRPr lang="en-US"/>
          </a:p>
        </p:txBody>
      </p:sp>
    </p:spTree>
    <p:extLst>
      <p:ext uri="{BB962C8B-B14F-4D97-AF65-F5344CB8AC3E}">
        <p14:creationId xmlns:p14="http://schemas.microsoft.com/office/powerpoint/2010/main" val="2465578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Standardization is</a:t>
            </a:r>
            <a:r>
              <a:rPr lang="en-US" baseline="0" dirty="0" smtClean="0"/>
              <a:t> about establishing common processes so that the organization has uniform procedures (and thinking). </a:t>
            </a:r>
            <a:r>
              <a:rPr lang="en-US" baseline="0" dirty="0" err="1" smtClean="0"/>
              <a:t>Standarization</a:t>
            </a:r>
            <a:r>
              <a:rPr lang="en-US" baseline="0" dirty="0" smtClean="0"/>
              <a:t> </a:t>
            </a:r>
            <a:r>
              <a:rPr lang="en-US" baseline="0" dirty="0" smtClean="0"/>
              <a:t>paves the way </a:t>
            </a:r>
            <a:r>
              <a:rPr lang="en-US" baseline="0" dirty="0" smtClean="0"/>
              <a:t>for </a:t>
            </a:r>
            <a:r>
              <a:rPr lang="en-US" baseline="0" dirty="0" err="1" smtClean="0"/>
              <a:t>automization</a:t>
            </a:r>
            <a:r>
              <a:rPr lang="en-US" baseline="0" dirty="0" smtClean="0"/>
              <a:t>. Integration is brining together the uniform processes formed from standardization to solve problems or create </a:t>
            </a:r>
            <a:r>
              <a:rPr lang="en-US" baseline="0" dirty="0" err="1" smtClean="0"/>
              <a:t>opportuinities</a:t>
            </a:r>
            <a:r>
              <a:rPr lang="en-US" baseline="0" dirty="0" smtClean="0"/>
              <a:t>. Integration can be achieved through </a:t>
            </a:r>
            <a:r>
              <a:rPr lang="en-US" baseline="0" dirty="0" err="1" smtClean="0"/>
              <a:t>busienss</a:t>
            </a:r>
            <a:r>
              <a:rPr lang="en-US" baseline="0" dirty="0" smtClean="0"/>
              <a:t> processes or information systems or both. Without </a:t>
            </a:r>
            <a:r>
              <a:rPr lang="en-US" baseline="0" dirty="0" err="1" smtClean="0"/>
              <a:t>standarization</a:t>
            </a:r>
            <a:r>
              <a:rPr lang="en-US" baseline="0" dirty="0" smtClean="0"/>
              <a:t> there can’t be full integration and without integration amongst systems globalization cannot be achieved.</a:t>
            </a:r>
            <a:endParaRPr lang="en-US" dirty="0"/>
          </a:p>
        </p:txBody>
      </p:sp>
      <p:sp>
        <p:nvSpPr>
          <p:cNvPr id="4" name="Slide Number Placeholder 3"/>
          <p:cNvSpPr>
            <a:spLocks noGrp="1"/>
          </p:cNvSpPr>
          <p:nvPr>
            <p:ph type="sldNum" sz="quarter" idx="10"/>
          </p:nvPr>
        </p:nvSpPr>
        <p:spPr/>
        <p:txBody>
          <a:bodyPr/>
          <a:lstStyle/>
          <a:p>
            <a:fld id="{6BE554F7-1F60-4D40-BD3F-4DB46FC841F0}" type="slidenum">
              <a:rPr lang="en-US" smtClean="0"/>
              <a:t>5</a:t>
            </a:fld>
            <a:endParaRPr lang="en-US"/>
          </a:p>
        </p:txBody>
      </p:sp>
    </p:spTree>
    <p:extLst>
      <p:ext uri="{BB962C8B-B14F-4D97-AF65-F5344CB8AC3E}">
        <p14:creationId xmlns:p14="http://schemas.microsoft.com/office/powerpoint/2010/main" val="1424241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Wyeth was a very large organization with many different</a:t>
            </a:r>
            <a:r>
              <a:rPr lang="en-US" baseline="0" dirty="0" smtClean="0"/>
              <a:t> units and layers of operation. When globalization started, they hired a great CIO but it could be argued that there wasn’t a true </a:t>
            </a:r>
            <a:r>
              <a:rPr lang="en-US" baseline="0" dirty="0" err="1" smtClean="0"/>
              <a:t>topdown</a:t>
            </a:r>
            <a:r>
              <a:rPr lang="en-US" baseline="0" dirty="0" smtClean="0"/>
              <a:t> implementation strategy and many of the units had to define their own version of globalization. The IT managers acted in an entrepreneurial manner to achieve objectives of the firm even if not totally understood by other functional units. Eventually IT was able to help the firm understand that business process coordination and standardization could realize the vision of global integration.  In the end they got there and we know that not long after the case ended they looked attractive enough to a </a:t>
            </a:r>
            <a:r>
              <a:rPr lang="en-US" baseline="0" dirty="0" err="1" smtClean="0"/>
              <a:t>pharma</a:t>
            </a:r>
            <a:r>
              <a:rPr lang="en-US" baseline="0" dirty="0" smtClean="0"/>
              <a:t> powerhouse like Pfizer to want to merge. </a:t>
            </a:r>
            <a:endParaRPr lang="en-US" dirty="0"/>
          </a:p>
        </p:txBody>
      </p:sp>
      <p:sp>
        <p:nvSpPr>
          <p:cNvPr id="4" name="Slide Number Placeholder 3"/>
          <p:cNvSpPr>
            <a:spLocks noGrp="1"/>
          </p:cNvSpPr>
          <p:nvPr>
            <p:ph type="sldNum" sz="quarter" idx="10"/>
          </p:nvPr>
        </p:nvSpPr>
        <p:spPr/>
        <p:txBody>
          <a:bodyPr/>
          <a:lstStyle/>
          <a:p>
            <a:fld id="{6BE554F7-1F60-4D40-BD3F-4DB46FC841F0}" type="slidenum">
              <a:rPr lang="en-US" smtClean="0"/>
              <a:t>6</a:t>
            </a:fld>
            <a:endParaRPr lang="en-US"/>
          </a:p>
        </p:txBody>
      </p:sp>
    </p:spTree>
    <p:extLst>
      <p:ext uri="{BB962C8B-B14F-4D97-AF65-F5344CB8AC3E}">
        <p14:creationId xmlns:p14="http://schemas.microsoft.com/office/powerpoint/2010/main" val="2749997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10/4/14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10/4/14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10/4/14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10/4/14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10/4/14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10/4/14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10/4/14</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5222" y="1064414"/>
            <a:ext cx="7538255" cy="1568610"/>
          </a:xfrm>
        </p:spPr>
        <p:txBody>
          <a:bodyPr/>
          <a:lstStyle/>
          <a:p>
            <a:r>
              <a:rPr lang="en-US" dirty="0" smtClean="0"/>
              <a:t>Globalization of Wyeth</a:t>
            </a:r>
            <a:endParaRPr lang="en-US" dirty="0"/>
          </a:p>
        </p:txBody>
      </p:sp>
      <p:sp>
        <p:nvSpPr>
          <p:cNvPr id="3" name="Subtitle 2"/>
          <p:cNvSpPr>
            <a:spLocks noGrp="1"/>
          </p:cNvSpPr>
          <p:nvPr>
            <p:ph type="subTitle" idx="1"/>
          </p:nvPr>
        </p:nvSpPr>
        <p:spPr>
          <a:xfrm>
            <a:off x="1322921" y="2633024"/>
            <a:ext cx="6498159" cy="3031176"/>
          </a:xfrm>
        </p:spPr>
        <p:txBody>
          <a:bodyPr>
            <a:normAutofit/>
          </a:bodyPr>
          <a:lstStyle/>
          <a:p>
            <a:r>
              <a:rPr lang="en-US" sz="2400" dirty="0" smtClean="0">
                <a:solidFill>
                  <a:schemeClr val="tx1"/>
                </a:solidFill>
              </a:rPr>
              <a:t>Sabrina </a:t>
            </a:r>
            <a:r>
              <a:rPr lang="en-US" sz="2400" dirty="0" err="1" smtClean="0">
                <a:solidFill>
                  <a:schemeClr val="tx1"/>
                </a:solidFill>
              </a:rPr>
              <a:t>Bazzan</a:t>
            </a:r>
            <a:endParaRPr lang="en-US" sz="2400" dirty="0" smtClean="0">
              <a:solidFill>
                <a:schemeClr val="tx1"/>
              </a:solidFill>
            </a:endParaRPr>
          </a:p>
          <a:p>
            <a:r>
              <a:rPr lang="en-US" sz="2400" dirty="0" smtClean="0">
                <a:solidFill>
                  <a:schemeClr val="tx1"/>
                </a:solidFill>
              </a:rPr>
              <a:t>Daniel </a:t>
            </a:r>
            <a:r>
              <a:rPr lang="en-US" sz="2400" dirty="0" err="1" smtClean="0">
                <a:solidFill>
                  <a:schemeClr val="tx1"/>
                </a:solidFill>
              </a:rPr>
              <a:t>Monti</a:t>
            </a:r>
            <a:r>
              <a:rPr lang="en-US" sz="2400" dirty="0" smtClean="0">
                <a:solidFill>
                  <a:schemeClr val="tx1"/>
                </a:solidFill>
              </a:rPr>
              <a:t> </a:t>
            </a:r>
          </a:p>
          <a:p>
            <a:r>
              <a:rPr lang="en-US" sz="2400" dirty="0" err="1" smtClean="0">
                <a:solidFill>
                  <a:schemeClr val="tx1"/>
                </a:solidFill>
              </a:rPr>
              <a:t>Parvati</a:t>
            </a:r>
            <a:r>
              <a:rPr lang="en-US" sz="2400" dirty="0" smtClean="0">
                <a:solidFill>
                  <a:schemeClr val="tx1"/>
                </a:solidFill>
              </a:rPr>
              <a:t> </a:t>
            </a:r>
            <a:r>
              <a:rPr lang="en-US" sz="2400" dirty="0" err="1" smtClean="0">
                <a:solidFill>
                  <a:schemeClr val="tx1"/>
                </a:solidFill>
              </a:rPr>
              <a:t>Thiru</a:t>
            </a:r>
            <a:endParaRPr lang="en-US" sz="2400" dirty="0" smtClean="0">
              <a:solidFill>
                <a:schemeClr val="tx1"/>
              </a:solidFill>
            </a:endParaRPr>
          </a:p>
          <a:p>
            <a:r>
              <a:rPr lang="en-US" sz="2400" dirty="0" err="1" smtClean="0">
                <a:solidFill>
                  <a:schemeClr val="tx1"/>
                </a:solidFill>
              </a:rPr>
              <a:t>Kartinya</a:t>
            </a:r>
            <a:r>
              <a:rPr lang="en-US" sz="2400" dirty="0" smtClean="0">
                <a:solidFill>
                  <a:schemeClr val="tx1"/>
                </a:solidFill>
              </a:rPr>
              <a:t> Williams</a:t>
            </a:r>
            <a:endParaRPr lang="en-US" sz="2400" dirty="0">
              <a:solidFill>
                <a:schemeClr val="tx1"/>
              </a:solidFill>
            </a:endParaRPr>
          </a:p>
        </p:txBody>
      </p:sp>
      <p:sp>
        <p:nvSpPr>
          <p:cNvPr id="4" name="TextBox 3"/>
          <p:cNvSpPr txBox="1"/>
          <p:nvPr/>
        </p:nvSpPr>
        <p:spPr>
          <a:xfrm>
            <a:off x="2718982" y="4623554"/>
            <a:ext cx="184666" cy="369332"/>
          </a:xfrm>
          <a:prstGeom prst="rect">
            <a:avLst/>
          </a:prstGeom>
          <a:noFill/>
        </p:spPr>
        <p:txBody>
          <a:bodyPr wrap="none" rtlCol="0">
            <a:spAutoFit/>
          </a:bodyPr>
          <a:lstStyle/>
          <a:p>
            <a:endParaRPr lang="en-US" dirty="0"/>
          </a:p>
        </p:txBody>
      </p:sp>
      <p:pic>
        <p:nvPicPr>
          <p:cNvPr id="8" name="Picture 7"/>
          <p:cNvPicPr>
            <a:picLocks noChangeAspect="1"/>
          </p:cNvPicPr>
          <p:nvPr/>
        </p:nvPicPr>
        <p:blipFill>
          <a:blip r:embed="rId2"/>
          <a:stretch>
            <a:fillRect/>
          </a:stretch>
        </p:blipFill>
        <p:spPr>
          <a:xfrm>
            <a:off x="4650204" y="4623553"/>
            <a:ext cx="4493795" cy="2083855"/>
          </a:xfrm>
          <a:prstGeom prst="rect">
            <a:avLst/>
          </a:prstGeom>
        </p:spPr>
      </p:pic>
      <p:pic>
        <p:nvPicPr>
          <p:cNvPr id="9" name="Picture 8"/>
          <p:cNvPicPr>
            <a:picLocks noChangeAspect="1"/>
          </p:cNvPicPr>
          <p:nvPr/>
        </p:nvPicPr>
        <p:blipFill>
          <a:blip r:embed="rId3"/>
          <a:stretch>
            <a:fillRect/>
          </a:stretch>
        </p:blipFill>
        <p:spPr>
          <a:xfrm>
            <a:off x="1" y="4623552"/>
            <a:ext cx="4650203" cy="2234447"/>
          </a:xfrm>
          <a:prstGeom prst="rect">
            <a:avLst/>
          </a:prstGeom>
        </p:spPr>
      </p:pic>
      <p:pic>
        <p:nvPicPr>
          <p:cNvPr id="10" name="Picture 9"/>
          <p:cNvPicPr>
            <a:picLocks noChangeAspect="1"/>
          </p:cNvPicPr>
          <p:nvPr/>
        </p:nvPicPr>
        <p:blipFill>
          <a:blip r:embed="rId4"/>
          <a:stretch>
            <a:fillRect/>
          </a:stretch>
        </p:blipFill>
        <p:spPr>
          <a:xfrm>
            <a:off x="765223" y="0"/>
            <a:ext cx="7538254" cy="1830046"/>
          </a:xfrm>
          <a:prstGeom prst="rect">
            <a:avLst/>
          </a:prstGeom>
        </p:spPr>
      </p:pic>
    </p:spTree>
    <p:extLst>
      <p:ext uri="{BB962C8B-B14F-4D97-AF65-F5344CB8AC3E}">
        <p14:creationId xmlns:p14="http://schemas.microsoft.com/office/powerpoint/2010/main" val="238228024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241300"/>
            <a:ext cx="8661400" cy="785766"/>
          </a:xfrm>
        </p:spPr>
        <p:txBody>
          <a:bodyPr/>
          <a:lstStyle/>
          <a:p>
            <a:r>
              <a:rPr lang="en-US" sz="3600" dirty="0" smtClean="0"/>
              <a:t>Wyeth: from multi-national to global</a:t>
            </a:r>
            <a:endParaRPr lang="en-US" sz="3600" dirty="0"/>
          </a:p>
        </p:txBody>
      </p:sp>
      <p:sp>
        <p:nvSpPr>
          <p:cNvPr id="3" name="Content Placeholder 2"/>
          <p:cNvSpPr>
            <a:spLocks noGrp="1"/>
          </p:cNvSpPr>
          <p:nvPr>
            <p:ph idx="1"/>
          </p:nvPr>
        </p:nvSpPr>
        <p:spPr>
          <a:xfrm>
            <a:off x="355600" y="1244600"/>
            <a:ext cx="8235951" cy="5257800"/>
          </a:xfrm>
        </p:spPr>
        <p:txBody>
          <a:bodyPr>
            <a:normAutofit/>
          </a:bodyPr>
          <a:lstStyle/>
          <a:p>
            <a:r>
              <a:rPr lang="en-US" dirty="0" smtClean="0"/>
              <a:t>1920 “Wyeth Chemical company”, which evolved into “American Home Products” holding company primarily composed of 10 affiliates </a:t>
            </a:r>
          </a:p>
          <a:p>
            <a:r>
              <a:rPr lang="en-US" dirty="0" smtClean="0"/>
              <a:t>Wyeth grew primarily through acquisitions and licensing of new drugs</a:t>
            </a:r>
          </a:p>
          <a:p>
            <a:r>
              <a:rPr lang="en-US" dirty="0" smtClean="0"/>
              <a:t>Early 1990’s focus on health care products</a:t>
            </a:r>
          </a:p>
          <a:p>
            <a:r>
              <a:rPr lang="en-US" dirty="0" smtClean="0"/>
              <a:t>Wyeth became a multi-national conglomerate with a global footprint of about 140 countries</a:t>
            </a:r>
          </a:p>
          <a:p>
            <a:r>
              <a:rPr lang="en-US" dirty="0" smtClean="0"/>
              <a:t>Strategic goal: to transform itself from a successful holding company to an integrated global pharmaceutical company</a:t>
            </a:r>
          </a:p>
          <a:p>
            <a:endParaRPr lang="en-US" dirty="0"/>
          </a:p>
        </p:txBody>
      </p:sp>
    </p:spTree>
    <p:extLst>
      <p:ext uri="{BB962C8B-B14F-4D97-AF65-F5344CB8AC3E}">
        <p14:creationId xmlns:p14="http://schemas.microsoft.com/office/powerpoint/2010/main" val="107520241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7576"/>
            <a:ext cx="8591551" cy="870324"/>
          </a:xfrm>
        </p:spPr>
        <p:txBody>
          <a:bodyPr/>
          <a:lstStyle/>
          <a:p>
            <a:pPr algn="l"/>
            <a:r>
              <a:rPr lang="en-US" dirty="0" smtClean="0"/>
              <a:t>    Barriers: </a:t>
            </a:r>
            <a:endParaRPr lang="en-US" dirty="0"/>
          </a:p>
        </p:txBody>
      </p:sp>
      <p:sp>
        <p:nvSpPr>
          <p:cNvPr id="3" name="Content Placeholder 2"/>
          <p:cNvSpPr>
            <a:spLocks noGrp="1"/>
          </p:cNvSpPr>
          <p:nvPr>
            <p:ph idx="1"/>
          </p:nvPr>
        </p:nvSpPr>
        <p:spPr>
          <a:xfrm>
            <a:off x="419100" y="571500"/>
            <a:ext cx="8572500" cy="6121400"/>
          </a:xfrm>
        </p:spPr>
        <p:txBody>
          <a:bodyPr>
            <a:normAutofit/>
          </a:bodyPr>
          <a:lstStyle/>
          <a:p>
            <a:endParaRPr lang="en-US" dirty="0"/>
          </a:p>
          <a:p>
            <a:r>
              <a:rPr lang="en-US" sz="2000" dirty="0" smtClean="0"/>
              <a:t>Business processes were </a:t>
            </a:r>
            <a:r>
              <a:rPr lang="en-US" sz="2000" i="1" dirty="0" smtClean="0"/>
              <a:t>not standardized</a:t>
            </a:r>
            <a:r>
              <a:rPr lang="en-US" sz="2000" dirty="0" smtClean="0"/>
              <a:t> across units</a:t>
            </a:r>
          </a:p>
          <a:p>
            <a:r>
              <a:rPr lang="en-US" sz="2000" dirty="0" smtClean="0"/>
              <a:t>Inconsistent data definitions in the major systems made </a:t>
            </a:r>
            <a:r>
              <a:rPr lang="en-US" sz="2000" i="1" dirty="0" smtClean="0"/>
              <a:t>integration</a:t>
            </a:r>
            <a:r>
              <a:rPr lang="en-US" sz="2000" dirty="0" smtClean="0"/>
              <a:t> a challenge</a:t>
            </a:r>
          </a:p>
          <a:p>
            <a:r>
              <a:rPr lang="en-US" sz="2000" dirty="0" smtClean="0"/>
              <a:t>The </a:t>
            </a:r>
            <a:r>
              <a:rPr lang="en-US" sz="2000" i="1" dirty="0" smtClean="0"/>
              <a:t>culture</a:t>
            </a:r>
            <a:r>
              <a:rPr lang="en-US" sz="2000" dirty="0" smtClean="0"/>
              <a:t> was different across units based upon origins, location, etc.</a:t>
            </a:r>
          </a:p>
          <a:p>
            <a:r>
              <a:rPr lang="en-US" sz="2000" dirty="0" smtClean="0"/>
              <a:t>Each country and region had different </a:t>
            </a:r>
            <a:r>
              <a:rPr lang="en-US" sz="2000" i="1" dirty="0" smtClean="0"/>
              <a:t>regulatory</a:t>
            </a:r>
            <a:r>
              <a:rPr lang="en-US" sz="2000" dirty="0" smtClean="0"/>
              <a:t> </a:t>
            </a:r>
            <a:r>
              <a:rPr lang="en-US" sz="2000" i="1" dirty="0" smtClean="0"/>
              <a:t>requirements</a:t>
            </a:r>
          </a:p>
          <a:p>
            <a:r>
              <a:rPr lang="en-US" sz="2000" dirty="0" smtClean="0"/>
              <a:t>The role and importance of IT was </a:t>
            </a:r>
            <a:r>
              <a:rPr lang="en-US" sz="2000" i="1" dirty="0" smtClean="0"/>
              <a:t>localized</a:t>
            </a:r>
            <a:r>
              <a:rPr lang="en-US" sz="2000" dirty="0" smtClean="0"/>
              <a:t> and applications were problem focused and fragmented</a:t>
            </a:r>
          </a:p>
          <a:p>
            <a:r>
              <a:rPr lang="en-US" sz="2000" dirty="0" smtClean="0"/>
              <a:t>IT maturity varied across the organization and the </a:t>
            </a:r>
            <a:r>
              <a:rPr lang="en-US" sz="2000" i="1" dirty="0" smtClean="0"/>
              <a:t>size and scale </a:t>
            </a:r>
            <a:r>
              <a:rPr lang="en-US" sz="2000" dirty="0" smtClean="0"/>
              <a:t>of proposed changes was daunting</a:t>
            </a:r>
          </a:p>
          <a:p>
            <a:r>
              <a:rPr lang="en-US" sz="2000" dirty="0"/>
              <a:t> </a:t>
            </a:r>
            <a:r>
              <a:rPr lang="en-US" sz="2000" dirty="0" smtClean="0"/>
              <a:t>No formal </a:t>
            </a:r>
            <a:r>
              <a:rPr lang="en-US" sz="2000" i="1" dirty="0" smtClean="0"/>
              <a:t>strategy</a:t>
            </a:r>
            <a:r>
              <a:rPr lang="en-US" sz="2000" dirty="0" smtClean="0"/>
              <a:t> to globalize in a climate that was resistant to change</a:t>
            </a:r>
          </a:p>
          <a:p>
            <a:endParaRPr lang="en-US" sz="2000" dirty="0" smtClean="0"/>
          </a:p>
          <a:p>
            <a:pPr marL="0" indent="0">
              <a:buNone/>
            </a:pPr>
            <a:endParaRPr lang="en-US" sz="2000" dirty="0" smtClean="0"/>
          </a:p>
          <a:p>
            <a:endParaRPr lang="en-US" sz="2000" dirty="0" smtClean="0"/>
          </a:p>
          <a:p>
            <a:endParaRPr lang="en-US" sz="2000" dirty="0" smtClean="0"/>
          </a:p>
          <a:p>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Rectangle 3"/>
          <p:cNvSpPr/>
          <p:nvPr/>
        </p:nvSpPr>
        <p:spPr>
          <a:xfrm>
            <a:off x="2286000" y="1443841"/>
            <a:ext cx="4572000" cy="3970318"/>
          </a:xfrm>
          <a:prstGeom prst="rect">
            <a:avLst/>
          </a:prstGeom>
        </p:spPr>
        <p:txBody>
          <a:bodyPr>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5" name="Picture 4"/>
          <p:cNvPicPr>
            <a:picLocks noChangeAspect="1"/>
          </p:cNvPicPr>
          <p:nvPr/>
        </p:nvPicPr>
        <p:blipFill>
          <a:blip r:embed="rId3"/>
          <a:stretch>
            <a:fillRect/>
          </a:stretch>
        </p:blipFill>
        <p:spPr>
          <a:xfrm>
            <a:off x="3753780" y="-146521"/>
            <a:ext cx="5390220" cy="1286129"/>
          </a:xfrm>
          <a:prstGeom prst="rect">
            <a:avLst/>
          </a:prstGeom>
        </p:spPr>
      </p:pic>
    </p:spTree>
    <p:extLst>
      <p:ext uri="{BB962C8B-B14F-4D97-AF65-F5344CB8AC3E}">
        <p14:creationId xmlns:p14="http://schemas.microsoft.com/office/powerpoint/2010/main" val="409741012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0" y="107576"/>
            <a:ext cx="8763000" cy="629024"/>
          </a:xfrm>
        </p:spPr>
        <p:txBody>
          <a:bodyPr/>
          <a:lstStyle/>
          <a:p>
            <a:r>
              <a:rPr lang="en-US" sz="3200" dirty="0" smtClean="0"/>
              <a:t>IT Globalization Plan</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86787355"/>
              </p:ext>
            </p:extLst>
          </p:nvPr>
        </p:nvGraphicFramePr>
        <p:xfrm>
          <a:off x="165100" y="876300"/>
          <a:ext cx="8864600" cy="5549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85397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00" y="330200"/>
            <a:ext cx="8839200" cy="673100"/>
          </a:xfrm>
        </p:spPr>
        <p:txBody>
          <a:bodyPr/>
          <a:lstStyle/>
          <a:p>
            <a:r>
              <a:rPr lang="en-US" sz="3200" dirty="0" smtClean="0"/>
              <a:t>Successful outcomes of the </a:t>
            </a:r>
            <a:br>
              <a:rPr lang="en-US" sz="3200" dirty="0" smtClean="0"/>
            </a:br>
            <a:r>
              <a:rPr lang="en-US" sz="3200" dirty="0" smtClean="0"/>
              <a:t>Globalization Plan</a:t>
            </a:r>
            <a:endParaRPr lang="en-US" sz="3200" dirty="0"/>
          </a:p>
        </p:txBody>
      </p:sp>
      <p:sp>
        <p:nvSpPr>
          <p:cNvPr id="3" name="Content Placeholder 2"/>
          <p:cNvSpPr>
            <a:spLocks noGrp="1"/>
          </p:cNvSpPr>
          <p:nvPr>
            <p:ph idx="1"/>
          </p:nvPr>
        </p:nvSpPr>
        <p:spPr>
          <a:xfrm>
            <a:off x="139700" y="1193800"/>
            <a:ext cx="8839200" cy="5156200"/>
          </a:xfrm>
        </p:spPr>
        <p:txBody>
          <a:bodyPr>
            <a:normAutofit lnSpcReduction="10000"/>
          </a:bodyPr>
          <a:lstStyle/>
          <a:p>
            <a:r>
              <a:rPr lang="en-US" dirty="0" smtClean="0"/>
              <a:t>Global IT strategy and processes were developed</a:t>
            </a:r>
          </a:p>
          <a:p>
            <a:r>
              <a:rPr lang="en-US" dirty="0" smtClean="0"/>
              <a:t>Created global applications and global IT architecture</a:t>
            </a:r>
          </a:p>
          <a:p>
            <a:r>
              <a:rPr lang="en-US" dirty="0" smtClean="0"/>
              <a:t>Standardized important processes while allowing some autonomy of BUs</a:t>
            </a:r>
          </a:p>
          <a:p>
            <a:r>
              <a:rPr lang="en-US" dirty="0" smtClean="0"/>
              <a:t>IT management was adaptable to roadblocks</a:t>
            </a:r>
          </a:p>
          <a:p>
            <a:r>
              <a:rPr lang="en-US" dirty="0" smtClean="0"/>
              <a:t>Bundled integration efforts with other projects</a:t>
            </a:r>
          </a:p>
          <a:p>
            <a:r>
              <a:rPr lang="en-US" dirty="0" smtClean="0"/>
              <a:t>The RSCs model for IT staff worked</a:t>
            </a:r>
          </a:p>
          <a:p>
            <a:r>
              <a:rPr lang="en-US" dirty="0" smtClean="0"/>
              <a:t>Workshop on data modeling engaged senior managers</a:t>
            </a:r>
          </a:p>
          <a:p>
            <a:r>
              <a:rPr lang="en-US" dirty="0" smtClean="0"/>
              <a:t>Extensive communication eased tension among staff</a:t>
            </a:r>
            <a:endParaRPr lang="en-US" dirty="0"/>
          </a:p>
        </p:txBody>
      </p:sp>
    </p:spTree>
    <p:extLst>
      <p:ext uri="{BB962C8B-B14F-4D97-AF65-F5344CB8AC3E}">
        <p14:creationId xmlns:p14="http://schemas.microsoft.com/office/powerpoint/2010/main" val="241635523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57624"/>
          </a:xfrm>
        </p:spPr>
        <p:txBody>
          <a:bodyPr/>
          <a:lstStyle/>
          <a:p>
            <a:r>
              <a:rPr lang="en-US" sz="3600" dirty="0" smtClean="0"/>
              <a:t>Lessons Learned</a:t>
            </a:r>
            <a:endParaRPr lang="en-US" sz="3600" dirty="0"/>
          </a:p>
        </p:txBody>
      </p:sp>
      <p:sp>
        <p:nvSpPr>
          <p:cNvPr id="3" name="Content Placeholder 2"/>
          <p:cNvSpPr>
            <a:spLocks noGrp="1"/>
          </p:cNvSpPr>
          <p:nvPr>
            <p:ph idx="1"/>
          </p:nvPr>
        </p:nvSpPr>
        <p:spPr>
          <a:xfrm>
            <a:off x="215900" y="1244600"/>
            <a:ext cx="8686799" cy="5016500"/>
          </a:xfrm>
        </p:spPr>
        <p:txBody>
          <a:bodyPr>
            <a:normAutofit lnSpcReduction="10000"/>
          </a:bodyPr>
          <a:lstStyle/>
          <a:p>
            <a:r>
              <a:rPr lang="en-US" dirty="0" smtClean="0"/>
              <a:t>The company got ahead of itself in initial planning and had to take a few steps back to create a foundation for standardization and integration</a:t>
            </a:r>
          </a:p>
          <a:p>
            <a:r>
              <a:rPr lang="en-US" dirty="0" smtClean="0"/>
              <a:t>Management required clear cost savings for each part of the project, causing IT staff to do work-around projects, resulting in overall delayed success</a:t>
            </a:r>
          </a:p>
          <a:p>
            <a:r>
              <a:rPr lang="en-US" dirty="0" smtClean="0"/>
              <a:t> Implementing the information/relationship manager worked for small countries in Latin America but was not effective in larger regions such as Europe</a:t>
            </a:r>
          </a:p>
          <a:p>
            <a:r>
              <a:rPr lang="en-US" dirty="0" smtClean="0"/>
              <a:t>Completion of some important components took longer than planned such as the AS400 consolidation and the data warehouse</a:t>
            </a:r>
            <a:endParaRPr lang="en-US" dirty="0"/>
          </a:p>
        </p:txBody>
      </p:sp>
      <p:pic>
        <p:nvPicPr>
          <p:cNvPr id="4" name="Picture 3"/>
          <p:cNvPicPr>
            <a:picLocks noChangeAspect="1"/>
          </p:cNvPicPr>
          <p:nvPr/>
        </p:nvPicPr>
        <p:blipFill>
          <a:blip r:embed="rId3"/>
          <a:stretch>
            <a:fillRect/>
          </a:stretch>
        </p:blipFill>
        <p:spPr>
          <a:xfrm>
            <a:off x="5565304" y="5665481"/>
            <a:ext cx="3413595" cy="1041926"/>
          </a:xfrm>
          <a:prstGeom prst="rect">
            <a:avLst/>
          </a:prstGeom>
        </p:spPr>
      </p:pic>
    </p:spTree>
    <p:extLst>
      <p:ext uri="{BB962C8B-B14F-4D97-AF65-F5344CB8AC3E}">
        <p14:creationId xmlns:p14="http://schemas.microsoft.com/office/powerpoint/2010/main" val="393778530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3278</TotalTime>
  <Words>737</Words>
  <Application>Microsoft Macintosh PowerPoint</Application>
  <PresentationFormat>On-screen Show (4:3)</PresentationFormat>
  <Paragraphs>80</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Breeze</vt:lpstr>
      <vt:lpstr>Globalization of Wyeth</vt:lpstr>
      <vt:lpstr>Wyeth: from multi-national to global</vt:lpstr>
      <vt:lpstr>    Barriers: </vt:lpstr>
      <vt:lpstr>IT Globalization Plan</vt:lpstr>
      <vt:lpstr>Successful outcomes of the  Globalization Plan</vt:lpstr>
      <vt:lpstr>Lessons Learned</vt:lpstr>
    </vt:vector>
  </TitlesOfParts>
  <Company>Thomas Jefferson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Globalization of Wyeth</dc:title>
  <dc:creator>Daniel Monti</dc:creator>
  <cp:lastModifiedBy>Jefferson</cp:lastModifiedBy>
  <cp:revision>32</cp:revision>
  <dcterms:created xsi:type="dcterms:W3CDTF">2014-10-02T13:46:17Z</dcterms:created>
  <dcterms:modified xsi:type="dcterms:W3CDTF">2014-10-05T13:08:59Z</dcterms:modified>
</cp:coreProperties>
</file>