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4" r:id="rId5"/>
    <p:sldId id="259" r:id="rId6"/>
    <p:sldId id="261" r:id="rId7"/>
    <p:sldId id="262" r:id="rId8"/>
    <p:sldId id="265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Shuting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(Ada) Wang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Management Information Systems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468560" y="1505930"/>
            <a:ext cx="10081120" cy="1470025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In The Age Of Social Surveillance: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b="1" dirty="0" smtClean="0"/>
              <a:t>The Role of </a:t>
            </a:r>
            <a:r>
              <a:rPr lang="en-US" sz="3000" b="1" dirty="0" smtClean="0"/>
              <a:t>Social Media </a:t>
            </a:r>
            <a:r>
              <a:rPr lang="en-US" sz="3000" b="1" dirty="0" smtClean="0"/>
              <a:t>in Reducing </a:t>
            </a:r>
            <a:r>
              <a:rPr lang="en-US" sz="3000" b="1" dirty="0" smtClean="0"/>
              <a:t>Mismanagement </a:t>
            </a:r>
            <a:br>
              <a:rPr lang="en-US" sz="3000" b="1" dirty="0" smtClean="0"/>
            </a:br>
            <a:r>
              <a:rPr lang="en-US" sz="3000" b="1" dirty="0"/>
              <a:t>o</a:t>
            </a:r>
            <a:r>
              <a:rPr lang="en-US" altLang="zh-CN" sz="3000" b="1" dirty="0" smtClean="0"/>
              <a:t>f </a:t>
            </a:r>
            <a:r>
              <a:rPr lang="en-US" sz="3000" b="1" dirty="0" smtClean="0"/>
              <a:t>Government </a:t>
            </a:r>
            <a:r>
              <a:rPr lang="en-US" altLang="zh-CN" sz="3000" b="1" dirty="0" smtClean="0"/>
              <a:t>Assets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688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Identification Strategies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An Exogenous Shock: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/>
              <a:t>In </a:t>
            </a:r>
            <a:r>
              <a:rPr lang="en-US" sz="1800" dirty="0"/>
              <a:t>2012, the main social media websites </a:t>
            </a:r>
            <a:r>
              <a:rPr lang="en-US" sz="1800" dirty="0" smtClean="0"/>
              <a:t>all made </a:t>
            </a:r>
            <a:r>
              <a:rPr lang="en-US" sz="1800" dirty="0"/>
              <a:t>an announcement that only those users who offer identification credentials can post public blogs;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/>
              <a:t>We </a:t>
            </a:r>
            <a:r>
              <a:rPr lang="en-US" sz="1800" dirty="0"/>
              <a:t>believe this policy change would significantly affect the number of </a:t>
            </a:r>
            <a:r>
              <a:rPr lang="en-US" sz="1800" dirty="0" smtClean="0"/>
              <a:t>posts </a:t>
            </a:r>
            <a:r>
              <a:rPr lang="en-US" sz="1800" dirty="0"/>
              <a:t>on social </a:t>
            </a:r>
            <a:r>
              <a:rPr lang="en-US" sz="1800" dirty="0" smtClean="0"/>
              <a:t>media, especially </a:t>
            </a:r>
            <a:r>
              <a:rPr lang="en-US" altLang="zh-CN" sz="1800" dirty="0" smtClean="0"/>
              <a:t>for </a:t>
            </a:r>
            <a:r>
              <a:rPr lang="en-US" sz="1800" dirty="0" smtClean="0"/>
              <a:t>those posts exposing illegal issues; and the impact would vary across provinces and depends on the penetration </a:t>
            </a:r>
            <a:r>
              <a:rPr lang="en-US" sz="1800" dirty="0"/>
              <a:t>degree </a:t>
            </a:r>
            <a:r>
              <a:rPr lang="en-US" sz="1800" dirty="0" smtClean="0"/>
              <a:t>of social media.</a:t>
            </a:r>
            <a:endParaRPr lang="en-US" sz="1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573016"/>
            <a:ext cx="6372200" cy="294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Contributions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Academi</a:t>
            </a:r>
            <a:r>
              <a:rPr lang="en-US" altLang="zh-CN" dirty="0" smtClean="0"/>
              <a:t>a</a:t>
            </a:r>
            <a:r>
              <a:rPr lang="en-US" dirty="0" smtClean="0"/>
              <a:t>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/>
              <a:t>Our study is the first to empirically examine the role of social media in mismanagement of government assets;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 smtClean="0"/>
              <a:t>Our </a:t>
            </a:r>
            <a:r>
              <a:rPr lang="en-US" sz="1800" dirty="0"/>
              <a:t>empirical research contributes to the emerging literature on the IT value for government</a:t>
            </a:r>
            <a:r>
              <a:rPr lang="en-US" sz="1800" dirty="0" smtClean="0"/>
              <a:t>; 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600" dirty="0" smtClean="0"/>
              <a:t>Government Management:</a:t>
            </a:r>
            <a:endParaRPr lang="en-US" sz="26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dirty="0"/>
              <a:t>Our findings could </a:t>
            </a:r>
            <a:r>
              <a:rPr lang="en-US" sz="1800" dirty="0" smtClean="0"/>
              <a:t>shed </a:t>
            </a:r>
            <a:r>
              <a:rPr lang="en-US" sz="1800" dirty="0"/>
              <a:t>light on the value of IT for government when considering </a:t>
            </a:r>
            <a:r>
              <a:rPr lang="en-US" sz="1800" dirty="0" smtClean="0"/>
              <a:t>other types of government mismanagement as well as c</a:t>
            </a:r>
            <a:r>
              <a:rPr lang="en-US" altLang="zh-CN" sz="1800" dirty="0" smtClean="0"/>
              <a:t>ases in </a:t>
            </a:r>
            <a:r>
              <a:rPr lang="en-US" sz="1800" dirty="0" smtClean="0"/>
              <a:t>other countries.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41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4176464" cy="4572000"/>
          </a:xfrm>
        </p:spPr>
      </p:pic>
      <p:sp>
        <p:nvSpPr>
          <p:cNvPr id="9" name="TextBox 8"/>
          <p:cNvSpPr txBox="1"/>
          <p:nvPr/>
        </p:nvSpPr>
        <p:spPr>
          <a:xfrm>
            <a:off x="5868144" y="1731078"/>
            <a:ext cx="21602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“</a:t>
            </a:r>
            <a:r>
              <a:rPr lang="en-US" dirty="0" smtClean="0"/>
              <a:t>Transparency </a:t>
            </a:r>
            <a:r>
              <a:rPr lang="en-US" dirty="0"/>
              <a:t>is scary, unpredictable and risky. But, at this point, there really is no choice about whether to be transparent</a:t>
            </a:r>
            <a:r>
              <a:rPr lang="en-US" dirty="0" smtClean="0"/>
              <a:t>.</a:t>
            </a:r>
            <a:r>
              <a:rPr lang="zh-CN" altLang="en-US" dirty="0" smtClean="0"/>
              <a:t>”</a:t>
            </a:r>
            <a:endParaRPr lang="en-US" dirty="0"/>
          </a:p>
          <a:p>
            <a:pPr algn="r"/>
            <a:r>
              <a:rPr lang="en-US" altLang="zh-CN" sz="1400" dirty="0"/>
              <a:t>(From </a:t>
            </a:r>
            <a:r>
              <a:rPr lang="en-US" sz="1400" dirty="0"/>
              <a:t>Filmmaker Morgan Spurlock’s ted talk</a:t>
            </a:r>
            <a:r>
              <a:rPr lang="en-US" altLang="zh-CN" sz="1400" dirty="0"/>
              <a:t>)</a:t>
            </a:r>
          </a:p>
          <a:p>
            <a:endParaRPr lang="en-US" dirty="0"/>
          </a:p>
        </p:txBody>
      </p:sp>
      <p:sp>
        <p:nvSpPr>
          <p:cNvPr id="10" name="矩形 9"/>
          <p:cNvSpPr/>
          <p:nvPr/>
        </p:nvSpPr>
        <p:spPr>
          <a:xfrm>
            <a:off x="539552" y="5733256"/>
            <a:ext cx="5328592" cy="432048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9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2313384"/>
            <a:ext cx="7920880" cy="4572000"/>
          </a:xfrm>
        </p:spPr>
        <p:txBody>
          <a:bodyPr>
            <a:normAutofit/>
          </a:bodyPr>
          <a:lstStyle/>
          <a:p>
            <a:r>
              <a:rPr lang="en-US" dirty="0"/>
              <a:t>While social media presents </a:t>
            </a:r>
            <a:r>
              <a:rPr lang="en-US" sz="2800" i="1" dirty="0">
                <a:solidFill>
                  <a:srgbClr val="FF0000"/>
                </a:solidFill>
              </a:rPr>
              <a:t>concerns</a:t>
            </a:r>
            <a:r>
              <a:rPr lang="en-US" dirty="0"/>
              <a:t> for personal privacy, </a:t>
            </a:r>
            <a:r>
              <a:rPr lang="en-US" dirty="0" smtClean="0"/>
              <a:t>it </a:t>
            </a:r>
            <a:r>
              <a:rPr lang="en-US" dirty="0"/>
              <a:t>also poses </a:t>
            </a:r>
            <a:r>
              <a:rPr lang="en-US" sz="2800" i="1" dirty="0">
                <a:solidFill>
                  <a:srgbClr val="FF0000"/>
                </a:solidFill>
              </a:rPr>
              <a:t>opportunities</a:t>
            </a:r>
            <a:r>
              <a:rPr lang="en-US" dirty="0"/>
              <a:t> to reduce government mismanagement. </a:t>
            </a:r>
          </a:p>
        </p:txBody>
      </p:sp>
    </p:spTree>
    <p:extLst>
      <p:ext uri="{BB962C8B-B14F-4D97-AF65-F5344CB8AC3E}">
        <p14:creationId xmlns:p14="http://schemas.microsoft.com/office/powerpoint/2010/main" val="26061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2313384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overnments </a:t>
            </a:r>
            <a:r>
              <a:rPr lang="en-US" dirty="0"/>
              <a:t>across the world have an estimated </a:t>
            </a:r>
            <a:r>
              <a:rPr lang="en-US" b="1" dirty="0">
                <a:solidFill>
                  <a:srgbClr val="FF0000"/>
                </a:solidFill>
              </a:rPr>
              <a:t>$75 </a:t>
            </a:r>
            <a:r>
              <a:rPr lang="en-US" dirty="0"/>
              <a:t>trillion worth of commercial assets -- roughly 50 percent more than the $54 trillion in global public debt -- and these assets are typically quite </a:t>
            </a:r>
            <a:r>
              <a:rPr lang="en-US" b="1" i="1" dirty="0"/>
              <a:t>poorly</a:t>
            </a:r>
            <a:r>
              <a:rPr lang="en-US" dirty="0"/>
              <a:t> managed.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(From </a:t>
            </a:r>
            <a:r>
              <a:rPr lang="en-US" i="1" dirty="0" smtClean="0"/>
              <a:t>The </a:t>
            </a:r>
            <a:r>
              <a:rPr lang="en-US" i="1" dirty="0"/>
              <a:t>Public Wealth of </a:t>
            </a:r>
            <a:r>
              <a:rPr lang="en-US" i="1" dirty="0" smtClean="0"/>
              <a:t>Nations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2313384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 2009, the operation of underutilized federally-owned buildings cost taxpayers $1.7 billion, and another $134 million for excess buildings. </a:t>
            </a:r>
          </a:p>
          <a:p>
            <a:pPr marL="0" indent="0" algn="r">
              <a:buNone/>
            </a:pP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ccording </a:t>
            </a:r>
            <a:r>
              <a:rPr lang="en-US" dirty="0"/>
              <a:t>to the Government Accountability </a:t>
            </a:r>
            <a:r>
              <a:rPr lang="en-US" dirty="0" smtClean="0"/>
              <a:t>Office </a:t>
            </a:r>
            <a:r>
              <a:rPr lang="en-US" altLang="zh-CN" dirty="0" smtClean="0"/>
              <a:t>of U.S.</a:t>
            </a:r>
            <a:r>
              <a:rPr lang="en-US" dirty="0" smtClean="0"/>
              <a:t>)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928083" y="4365104"/>
            <a:ext cx="7772400" cy="14756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Americans think the federal government wastes 51 cents of every dollar they pay in taxes . </a:t>
            </a:r>
          </a:p>
          <a:p>
            <a:pPr marL="0" indent="0" algn="r">
              <a:buFont typeface="Wingdings 2"/>
              <a:buNone/>
            </a:pPr>
            <a:r>
              <a:rPr lang="zh-CN" altLang="en-US" dirty="0" smtClean="0"/>
              <a:t>（</a:t>
            </a:r>
            <a:r>
              <a:rPr lang="en-US" dirty="0" smtClean="0"/>
              <a:t> </a:t>
            </a:r>
            <a:r>
              <a:rPr lang="en-US" altLang="zh-CN" dirty="0" smtClean="0"/>
              <a:t>From </a:t>
            </a:r>
            <a:r>
              <a:rPr lang="en-US" dirty="0" smtClean="0"/>
              <a:t>Gallup's latest Social Series </a:t>
            </a:r>
            <a:r>
              <a:rPr lang="en-US" altLang="zh-CN" dirty="0" smtClean="0"/>
              <a:t>S</a:t>
            </a:r>
            <a:r>
              <a:rPr lang="en-US" dirty="0" smtClean="0"/>
              <a:t>urvey </a:t>
            </a:r>
            <a:r>
              <a:rPr lang="zh-CN" altLang="en-US" dirty="0" smtClean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5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2313384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Recently government </a:t>
            </a:r>
            <a:r>
              <a:rPr lang="en-US" sz="2800" dirty="0"/>
              <a:t>agencies have begun to see the benefits of social media</a:t>
            </a:r>
            <a:r>
              <a:rPr lang="en-US" sz="2800" dirty="0" smtClean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Europe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Japan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Philippines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01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2313384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How social </a:t>
            </a:r>
            <a:r>
              <a:rPr lang="en-US" dirty="0"/>
              <a:t>media reduces mismanagement of government assets?</a:t>
            </a:r>
          </a:p>
        </p:txBody>
      </p:sp>
    </p:spTree>
    <p:extLst>
      <p:ext uri="{BB962C8B-B14F-4D97-AF65-F5344CB8AC3E}">
        <p14:creationId xmlns:p14="http://schemas.microsoft.com/office/powerpoint/2010/main" val="36213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 and Data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 mainly focused on one </a:t>
            </a:r>
            <a:r>
              <a:rPr lang="en-US" dirty="0"/>
              <a:t>type of </a:t>
            </a:r>
            <a:r>
              <a:rPr lang="en-US" dirty="0" smtClean="0"/>
              <a:t>mismanagement of government </a:t>
            </a:r>
            <a:r>
              <a:rPr lang="en-US" dirty="0"/>
              <a:t>assets---private use of government </a:t>
            </a:r>
            <a:r>
              <a:rPr lang="en-US" dirty="0" smtClean="0"/>
              <a:t>vehicles;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Data source: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err="1"/>
              <a:t>Sina</a:t>
            </a:r>
            <a:r>
              <a:rPr lang="en-US" dirty="0"/>
              <a:t> Weibo, the biggest microblogging website in China;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Baidu, the biggest search engine in China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806489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Social media helps to identify </a:t>
            </a:r>
            <a:r>
              <a:rPr lang="en-US" dirty="0"/>
              <a:t>private use of government </a:t>
            </a:r>
            <a:r>
              <a:rPr lang="en-US" dirty="0" smtClean="0"/>
              <a:t>vehicles: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H1: The </a:t>
            </a:r>
            <a:r>
              <a:rPr lang="en-US" sz="2000" dirty="0"/>
              <a:t>number of posts exposing private use of government vehicles is positively correlated with the number of </a:t>
            </a:r>
            <a:r>
              <a:rPr lang="en-US" sz="2000" dirty="0" smtClean="0"/>
              <a:t>punishment; 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surveillance power of social media </a:t>
            </a:r>
            <a:r>
              <a:rPr lang="en-US" dirty="0"/>
              <a:t>helps to </a:t>
            </a:r>
            <a:r>
              <a:rPr lang="en-US" dirty="0" smtClean="0"/>
              <a:t>prevent </a:t>
            </a:r>
            <a:r>
              <a:rPr lang="en-US" dirty="0"/>
              <a:t>private use of government vehicles</a:t>
            </a:r>
            <a:r>
              <a:rPr lang="en-US" dirty="0" smtClean="0"/>
              <a:t>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/>
              <a:t>H2: </a:t>
            </a:r>
            <a:r>
              <a:rPr lang="en-US" altLang="zh-CN" sz="2000" dirty="0" smtClean="0"/>
              <a:t>The </a:t>
            </a:r>
            <a:r>
              <a:rPr lang="en-US" sz="2000" dirty="0" smtClean="0"/>
              <a:t>penetration </a:t>
            </a:r>
            <a:r>
              <a:rPr lang="en-US" sz="2000" dirty="0"/>
              <a:t>degree of </a:t>
            </a:r>
            <a:r>
              <a:rPr lang="en-US" sz="2000" dirty="0" smtClean="0"/>
              <a:t>social </a:t>
            </a:r>
            <a:r>
              <a:rPr lang="en-US" sz="2000" dirty="0"/>
              <a:t>media </a:t>
            </a:r>
            <a:r>
              <a:rPr lang="en-US" sz="2000" dirty="0" smtClean="0"/>
              <a:t>is </a:t>
            </a:r>
            <a:r>
              <a:rPr lang="en-US" sz="2000" dirty="0"/>
              <a:t>negatively correlated with the number of punishment of private use of government vehicles.</a:t>
            </a:r>
          </a:p>
        </p:txBody>
      </p:sp>
    </p:spTree>
    <p:extLst>
      <p:ext uri="{BB962C8B-B14F-4D97-AF65-F5344CB8AC3E}">
        <p14:creationId xmlns:p14="http://schemas.microsoft.com/office/powerpoint/2010/main" val="37793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</TotalTime>
  <Words>459</Words>
  <Application>Microsoft Office PowerPoint</Application>
  <PresentationFormat>全屏显示(4:3)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平衡</vt:lpstr>
      <vt:lpstr>In The Age Of Social Surveillance: The Role of Social Media in Reducing Mismanagement  of Government Assets</vt:lpstr>
      <vt:lpstr>Background</vt:lpstr>
      <vt:lpstr>Motivation</vt:lpstr>
      <vt:lpstr>Motivation</vt:lpstr>
      <vt:lpstr>Motivation</vt:lpstr>
      <vt:lpstr>Motivation</vt:lpstr>
      <vt:lpstr>Research Questions</vt:lpstr>
      <vt:lpstr>Context and Data </vt:lpstr>
      <vt:lpstr>Hypothesis</vt:lpstr>
      <vt:lpstr>Identification Strategies</vt:lpstr>
      <vt:lpstr>Contributions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Age Of Social Surveillance: How Social Media Reduces Mismanagement  of Government Assets</dc:title>
  <dc:creator>Archie</dc:creator>
  <cp:lastModifiedBy>Archie</cp:lastModifiedBy>
  <cp:revision>16</cp:revision>
  <dcterms:created xsi:type="dcterms:W3CDTF">2016-03-21T23:56:30Z</dcterms:created>
  <dcterms:modified xsi:type="dcterms:W3CDTF">2016-03-22T22:09:52Z</dcterms:modified>
</cp:coreProperties>
</file>