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45267-B90E-4E7D-92C0-E7CE89447F6F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598CB-4AB3-48E1-BEF0-610B16BE2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98CB-4AB3-48E1-BEF0-610B16BE29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98CB-4AB3-48E1-BEF0-610B16BE29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1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98CB-4AB3-48E1-BEF0-610B16BE29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7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98CB-4AB3-48E1-BEF0-610B16BE29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98CB-4AB3-48E1-BEF0-610B16BE29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1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5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5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7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4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A15934B-D180-439B-87A0-F0598678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6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Routines and Open Source Software Success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Xinyu Li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3/23/2016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Outcome of Open Source Software (OSS) </a:t>
            </a:r>
            <a:endParaRPr lang="en-US" sz="1800" dirty="0" smtClean="0"/>
          </a:p>
          <a:p>
            <a:pPr lvl="1"/>
            <a:r>
              <a:rPr lang="en-US" sz="2000" dirty="0" smtClean="0"/>
              <a:t>Software quality and usefulness </a:t>
            </a:r>
            <a:r>
              <a:rPr lang="en-US" sz="1600" dirty="0" smtClean="0"/>
              <a:t>(Lee et al. 2009)</a:t>
            </a:r>
          </a:p>
          <a:p>
            <a:pPr lvl="1"/>
            <a:r>
              <a:rPr lang="en-US" sz="2000" dirty="0" smtClean="0"/>
              <a:t>community </a:t>
            </a:r>
            <a:r>
              <a:rPr lang="en-US" sz="2000" dirty="0" smtClean="0"/>
              <a:t>service </a:t>
            </a:r>
            <a:r>
              <a:rPr lang="en-US" sz="2000" dirty="0" smtClean="0"/>
              <a:t>quality </a:t>
            </a:r>
            <a:r>
              <a:rPr lang="en-US" sz="1600" dirty="0" smtClean="0"/>
              <a:t>(</a:t>
            </a:r>
            <a:r>
              <a:rPr lang="en-US" sz="1600" dirty="0" err="1"/>
              <a:t>Subramaniam</a:t>
            </a:r>
            <a:r>
              <a:rPr lang="en-US" sz="1600" dirty="0"/>
              <a:t> et al. 2009</a:t>
            </a:r>
            <a:r>
              <a:rPr lang="en-US" sz="1600" dirty="0" smtClean="0"/>
              <a:t>)</a:t>
            </a:r>
          </a:p>
          <a:p>
            <a:pPr lvl="1"/>
            <a:r>
              <a:rPr lang="en-US" sz="2000" dirty="0" smtClean="0"/>
              <a:t>OSS success </a:t>
            </a:r>
            <a:r>
              <a:rPr lang="en-US" sz="1600" dirty="0" smtClean="0"/>
              <a:t>(</a:t>
            </a:r>
            <a:r>
              <a:rPr lang="en-US" sz="1600" dirty="0" err="1"/>
              <a:t>Bonaccorsi</a:t>
            </a:r>
            <a:r>
              <a:rPr lang="en-US" sz="1600" dirty="0"/>
              <a:t> and Rossi </a:t>
            </a:r>
            <a:r>
              <a:rPr lang="en-US" sz="1600" dirty="0" smtClean="0"/>
              <a:t>2003, </a:t>
            </a:r>
            <a:r>
              <a:rPr lang="en-US" sz="1600" dirty="0" err="1"/>
              <a:t>Crowston</a:t>
            </a:r>
            <a:r>
              <a:rPr lang="en-US" sz="1600" dirty="0"/>
              <a:t> et al. </a:t>
            </a:r>
            <a:r>
              <a:rPr lang="en-US" sz="1600" dirty="0" smtClean="0"/>
              <a:t>2006a)</a:t>
            </a:r>
            <a:endParaRPr lang="en-US" sz="1600" dirty="0" smtClean="0"/>
          </a:p>
          <a:p>
            <a:pPr lvl="1"/>
            <a:endParaRPr lang="en-US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Process of Open Source Software </a:t>
            </a:r>
          </a:p>
          <a:p>
            <a:pPr lvl="1"/>
            <a:r>
              <a:rPr lang="en-US" sz="2000" dirty="0"/>
              <a:t>Team </a:t>
            </a:r>
            <a:r>
              <a:rPr lang="en-US" sz="2000" dirty="0"/>
              <a:t>communication and </a:t>
            </a:r>
            <a:r>
              <a:rPr lang="en-US" sz="2000" dirty="0"/>
              <a:t>collaboration </a:t>
            </a:r>
            <a:r>
              <a:rPr lang="en-US" sz="1600" dirty="0"/>
              <a:t>(</a:t>
            </a:r>
            <a:r>
              <a:rPr lang="en-US" sz="1600" dirty="0" err="1"/>
              <a:t>Crowston</a:t>
            </a:r>
            <a:r>
              <a:rPr lang="en-US" sz="1600" dirty="0"/>
              <a:t> et al. </a:t>
            </a:r>
            <a:r>
              <a:rPr lang="en-US" sz="1600" dirty="0"/>
              <a:t>2006b, </a:t>
            </a:r>
            <a:r>
              <a:rPr lang="en-US" sz="1600" dirty="0"/>
              <a:t>Yamauchi et al. 2000</a:t>
            </a:r>
            <a:r>
              <a:rPr lang="en-US" sz="1600" dirty="0"/>
              <a:t>)</a:t>
            </a:r>
          </a:p>
          <a:p>
            <a:pPr lvl="1"/>
            <a:r>
              <a:rPr lang="en-US" sz="2000" dirty="0"/>
              <a:t>Structure and Hierarchy </a:t>
            </a:r>
            <a:r>
              <a:rPr lang="en-US" sz="1600" dirty="0"/>
              <a:t>(</a:t>
            </a:r>
            <a:r>
              <a:rPr lang="en-US" sz="1600" dirty="0" err="1"/>
              <a:t>Crowston</a:t>
            </a:r>
            <a:r>
              <a:rPr lang="en-US" sz="1600" dirty="0"/>
              <a:t> and </a:t>
            </a:r>
            <a:r>
              <a:rPr lang="en-US" sz="1600" dirty="0" err="1"/>
              <a:t>Howison</a:t>
            </a:r>
            <a:r>
              <a:rPr lang="en-US" sz="1600" dirty="0"/>
              <a:t> 2006)</a:t>
            </a:r>
          </a:p>
          <a:p>
            <a:pPr lvl="1"/>
            <a:r>
              <a:rPr lang="en-US" sz="2000" dirty="0"/>
              <a:t>Motivation and Contribution </a:t>
            </a:r>
            <a:r>
              <a:rPr lang="en-US" sz="1600" dirty="0"/>
              <a:t>(</a:t>
            </a:r>
            <a:r>
              <a:rPr lang="en-US" sz="1600" dirty="0" err="1"/>
              <a:t>Setia</a:t>
            </a:r>
            <a:r>
              <a:rPr lang="en-US" sz="1600" dirty="0"/>
              <a:t> et al. 2012, Von Krogh et al. 2003)</a:t>
            </a:r>
            <a:endParaRPr lang="en-US" sz="1600" dirty="0"/>
          </a:p>
          <a:p>
            <a:endParaRPr lang="en-US" sz="32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we </a:t>
            </a:r>
            <a:r>
              <a:rPr lang="en-US" sz="2800" dirty="0" smtClean="0"/>
              <a:t>observe design </a:t>
            </a:r>
            <a:r>
              <a:rPr lang="en-US" sz="2800" dirty="0" smtClean="0"/>
              <a:t>paradigms in the development </a:t>
            </a:r>
            <a:r>
              <a:rPr lang="en-US" sz="2800" dirty="0" smtClean="0"/>
              <a:t>phase </a:t>
            </a:r>
            <a:r>
              <a:rPr lang="en-US" sz="2800" dirty="0" smtClean="0"/>
              <a:t>of </a:t>
            </a:r>
            <a:r>
              <a:rPr lang="en-US" sz="2800" dirty="0" smtClean="0"/>
              <a:t>OSS projects?</a:t>
            </a:r>
          </a:p>
          <a:p>
            <a:endParaRPr lang="en-US" sz="2800" dirty="0" smtClean="0"/>
          </a:p>
          <a:p>
            <a:r>
              <a:rPr lang="en-US" sz="2800" dirty="0" smtClean="0"/>
              <a:t>Do </a:t>
            </a:r>
            <a:r>
              <a:rPr lang="en-US" sz="2800" dirty="0" smtClean="0"/>
              <a:t>design paradigms in OSS development make those projects more likely to succeed?</a:t>
            </a:r>
            <a:endParaRPr 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Foundation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 organizational routine view </a:t>
            </a:r>
            <a:r>
              <a:rPr lang="en-US" sz="1600" dirty="0" smtClean="0"/>
              <a:t>(Feldman and Pentland 2003, Pentland and Feldman 2005, Pentland and Reuter 1994)</a:t>
            </a:r>
          </a:p>
          <a:p>
            <a:pPr lvl="1"/>
            <a:r>
              <a:rPr lang="en-US" sz="2000" dirty="0"/>
              <a:t>Design routine as a subset of organizational routine </a:t>
            </a:r>
            <a:r>
              <a:rPr lang="en-US" sz="1600" dirty="0"/>
              <a:t>(Gaskin et al. forthcoming)</a:t>
            </a:r>
          </a:p>
          <a:p>
            <a:pPr lvl="1"/>
            <a:r>
              <a:rPr lang="en-US" sz="2000" dirty="0" smtClean="0"/>
              <a:t>Routines </a:t>
            </a:r>
            <a:r>
              <a:rPr lang="en-US" sz="2000" dirty="0" smtClean="0"/>
              <a:t>improve efficiency and performance </a:t>
            </a:r>
            <a:r>
              <a:rPr lang="en-US" sz="1600" dirty="0" smtClean="0"/>
              <a:t>(</a:t>
            </a:r>
            <a:r>
              <a:rPr lang="en-US" sz="1600" dirty="0" err="1" smtClean="0"/>
              <a:t>Pentland</a:t>
            </a:r>
            <a:r>
              <a:rPr lang="en-US" sz="1600" dirty="0" smtClean="0"/>
              <a:t> et al. 2011)</a:t>
            </a:r>
          </a:p>
          <a:p>
            <a:pPr lvl="1"/>
            <a:endParaRPr lang="en-US" sz="2000" dirty="0"/>
          </a:p>
          <a:p>
            <a:r>
              <a:rPr lang="en-US" sz="3200" dirty="0" smtClean="0"/>
              <a:t>Measurement of OSS success</a:t>
            </a:r>
          </a:p>
          <a:p>
            <a:pPr lvl="1"/>
            <a:r>
              <a:rPr lang="en-US" sz="2000" dirty="0" smtClean="0"/>
              <a:t>The number of users (downloads)</a:t>
            </a:r>
          </a:p>
          <a:p>
            <a:pPr lvl="1"/>
            <a:r>
              <a:rPr lang="en-US" sz="2000" dirty="0" smtClean="0"/>
              <a:t>Survival (lifetime)</a:t>
            </a:r>
            <a:endParaRPr 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H1: The </a:t>
            </a:r>
            <a:r>
              <a:rPr lang="en-US" sz="2800" dirty="0" smtClean="0"/>
              <a:t>frequency </a:t>
            </a:r>
            <a:r>
              <a:rPr lang="en-US" sz="2800" dirty="0" smtClean="0"/>
              <a:t>of design routines of an OSS project is positively associated with the number of download of the software.</a:t>
            </a:r>
          </a:p>
          <a:p>
            <a:endParaRPr lang="en-US" sz="2800" dirty="0"/>
          </a:p>
          <a:p>
            <a:r>
              <a:rPr lang="en-US" sz="2800" dirty="0" smtClean="0"/>
              <a:t>H2: The </a:t>
            </a:r>
            <a:r>
              <a:rPr lang="en-US" sz="2800" dirty="0" smtClean="0"/>
              <a:t>frequency </a:t>
            </a:r>
            <a:r>
              <a:rPr lang="en-US" sz="2800" dirty="0" smtClean="0"/>
              <a:t>of design routines of an OSS project is positively associated with the lifetime of the software.</a:t>
            </a:r>
            <a:endParaRPr 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Github</a:t>
            </a:r>
            <a:r>
              <a:rPr lang="en-US" sz="2400" dirty="0" smtClean="0"/>
              <a:t> (main data source)</a:t>
            </a:r>
          </a:p>
          <a:p>
            <a:pPr lvl="1"/>
            <a:r>
              <a:rPr lang="en-US" dirty="0" smtClean="0"/>
              <a:t>OSS platform</a:t>
            </a:r>
          </a:p>
          <a:p>
            <a:pPr lvl="1"/>
            <a:r>
              <a:rPr lang="en-US" dirty="0" smtClean="0"/>
              <a:t>Time-stamped digital trace data</a:t>
            </a:r>
          </a:p>
          <a:p>
            <a:pPr lvl="2"/>
            <a:r>
              <a:rPr lang="en-US" dirty="0" smtClean="0"/>
              <a:t>Project, actor, time</a:t>
            </a:r>
            <a:r>
              <a:rPr lang="en-US" dirty="0"/>
              <a:t> </a:t>
            </a:r>
            <a:r>
              <a:rPr lang="en-US" dirty="0" smtClean="0"/>
              <a:t>and action, etc.</a:t>
            </a:r>
          </a:p>
          <a:p>
            <a:pPr lvl="1"/>
            <a:r>
              <a:rPr lang="en-US" dirty="0" smtClean="0"/>
              <a:t>Currently 200 projects, may be expanded</a:t>
            </a:r>
          </a:p>
          <a:p>
            <a:r>
              <a:rPr lang="en-US" sz="2400" dirty="0" smtClean="0"/>
              <a:t>Sequence analysis</a:t>
            </a:r>
          </a:p>
          <a:p>
            <a:pPr lvl="1"/>
            <a:r>
              <a:rPr lang="en-US" dirty="0" smtClean="0"/>
              <a:t>Convert digital trace into event sequence data</a:t>
            </a:r>
          </a:p>
          <a:p>
            <a:pPr lvl="1"/>
            <a:r>
              <a:rPr lang="en-US" dirty="0" smtClean="0"/>
              <a:t>Detect repeated subsequences</a:t>
            </a:r>
          </a:p>
          <a:p>
            <a:r>
              <a:rPr lang="en-US" sz="2400" dirty="0" smtClean="0"/>
              <a:t>Clustering analysis</a:t>
            </a:r>
          </a:p>
          <a:p>
            <a:pPr lvl="1"/>
            <a:r>
              <a:rPr lang="en-US" dirty="0" smtClean="0"/>
              <a:t>Subsequence clusters as design routines</a:t>
            </a:r>
          </a:p>
          <a:p>
            <a:r>
              <a:rPr lang="en-US" sz="2400" dirty="0" smtClean="0"/>
              <a:t>Regression</a:t>
            </a:r>
          </a:p>
          <a:p>
            <a:pPr lvl="1"/>
            <a:r>
              <a:rPr lang="en-US" sz="2200" dirty="0" smtClean="0"/>
              <a:t>DV, IV and control variables</a:t>
            </a:r>
            <a:endParaRPr lang="en-US" sz="22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Contributions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Bridge the theoretical gap between the process of OSS development and the success of OSS</a:t>
            </a:r>
          </a:p>
          <a:p>
            <a:endParaRPr lang="en-US" sz="2800" dirty="0" smtClean="0"/>
          </a:p>
          <a:p>
            <a:r>
              <a:rPr lang="en-US" sz="2800" dirty="0" smtClean="0"/>
              <a:t>Offer a new perspective to understand the process of OSS development</a:t>
            </a:r>
            <a:endParaRPr 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8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Questions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Comments</a:t>
            </a:r>
            <a:endParaRPr 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3/23/2016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934B-D180-439B-87A0-F0598678FF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TM03090430[[fn=镶边]]</Template>
  <TotalTime>354</TotalTime>
  <Words>356</Words>
  <Application>Microsoft Office PowerPoint</Application>
  <PresentationFormat>宽屏</PresentationFormat>
  <Paragraphs>76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幼圆</vt:lpstr>
      <vt:lpstr>Calibri</vt:lpstr>
      <vt:lpstr>Corbel</vt:lpstr>
      <vt:lpstr>Times New Roman</vt:lpstr>
      <vt:lpstr>Wingdings 2</vt:lpstr>
      <vt:lpstr>框架</vt:lpstr>
      <vt:lpstr>Design Routines and Open Source Software Success</vt:lpstr>
      <vt:lpstr>Motivation</vt:lpstr>
      <vt:lpstr>Research Question</vt:lpstr>
      <vt:lpstr>Theoretical Foundation</vt:lpstr>
      <vt:lpstr>Hypotheses</vt:lpstr>
      <vt:lpstr>Data and Methods</vt:lpstr>
      <vt:lpstr>Potential Contributions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Paradigm and Open Source Software Success</dc:title>
  <dc:creator>Xinyu Li</dc:creator>
  <cp:lastModifiedBy>Xinyu Li</cp:lastModifiedBy>
  <cp:revision>58</cp:revision>
  <dcterms:created xsi:type="dcterms:W3CDTF">2016-03-22T02:06:45Z</dcterms:created>
  <dcterms:modified xsi:type="dcterms:W3CDTF">2016-03-23T06:21:37Z</dcterms:modified>
</cp:coreProperties>
</file>