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759" r:id="rId3"/>
    <p:sldId id="762" r:id="rId4"/>
    <p:sldId id="761" r:id="rId5"/>
    <p:sldId id="765" r:id="rId6"/>
    <p:sldId id="766" r:id="rId7"/>
    <p:sldId id="767" r:id="rId8"/>
    <p:sldId id="775" r:id="rId9"/>
    <p:sldId id="776" r:id="rId10"/>
    <p:sldId id="768" r:id="rId11"/>
    <p:sldId id="763" r:id="rId12"/>
    <p:sldId id="769" r:id="rId13"/>
    <p:sldId id="773" r:id="rId14"/>
    <p:sldId id="774" r:id="rId15"/>
    <p:sldId id="780" r:id="rId16"/>
    <p:sldId id="778" r:id="rId17"/>
    <p:sldId id="760" r:id="rId18"/>
    <p:sldId id="770" r:id="rId19"/>
    <p:sldId id="771" r:id="rId20"/>
    <p:sldId id="772" r:id="rId21"/>
    <p:sldId id="691" r:id="rId22"/>
    <p:sldId id="779" r:id="rId23"/>
  </p:sldIdLst>
  <p:sldSz cx="9144000" cy="6858000" type="screen4x3"/>
  <p:notesSz cx="7099300" cy="10234613"/>
  <p:defaultTextStyle>
    <a:defPPr>
      <a:defRPr lang="ko-KR"/>
    </a:defPPr>
    <a:lvl1pPr algn="ctr" rtl="0" fontAlgn="base" latinLnBrk="1">
      <a:lnSpc>
        <a:spcPct val="120000"/>
      </a:lnSpc>
      <a:spcBef>
        <a:spcPct val="3000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1pPr>
    <a:lvl2pPr marL="457200" algn="ctr" rtl="0" fontAlgn="base" latinLnBrk="1">
      <a:lnSpc>
        <a:spcPct val="120000"/>
      </a:lnSpc>
      <a:spcBef>
        <a:spcPct val="3000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2pPr>
    <a:lvl3pPr marL="914400" algn="ctr" rtl="0" fontAlgn="base" latinLnBrk="1">
      <a:lnSpc>
        <a:spcPct val="120000"/>
      </a:lnSpc>
      <a:spcBef>
        <a:spcPct val="3000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3pPr>
    <a:lvl4pPr marL="1371600" algn="ctr" rtl="0" fontAlgn="base" latinLnBrk="1">
      <a:lnSpc>
        <a:spcPct val="120000"/>
      </a:lnSpc>
      <a:spcBef>
        <a:spcPct val="3000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4pPr>
    <a:lvl5pPr marL="1828800" algn="ctr" rtl="0" fontAlgn="base" latinLnBrk="1">
      <a:lnSpc>
        <a:spcPct val="120000"/>
      </a:lnSpc>
      <a:spcBef>
        <a:spcPct val="3000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784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orient="horz" pos="2016">
          <p15:clr>
            <a:srgbClr val="A4A3A4"/>
          </p15:clr>
        </p15:guide>
        <p15:guide id="7" orient="horz" pos="3936">
          <p15:clr>
            <a:srgbClr val="A4A3A4"/>
          </p15:clr>
        </p15:guide>
        <p15:guide id="8" pos="5759">
          <p15:clr>
            <a:srgbClr val="A4A3A4"/>
          </p15:clr>
        </p15:guide>
        <p15:guide id="9" pos="1392">
          <p15:clr>
            <a:srgbClr val="A4A3A4"/>
          </p15:clr>
        </p15:guide>
        <p15:guide id="10" pos="1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7030A0"/>
    <a:srgbClr val="66CCFF"/>
    <a:srgbClr val="F8F8F8"/>
    <a:srgbClr val="57D3FF"/>
    <a:srgbClr val="FF6600"/>
    <a:srgbClr val="92D050"/>
    <a:srgbClr val="CFFF4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75" autoAdjust="0"/>
    <p:restoredTop sz="86401" autoAdjust="0"/>
  </p:normalViewPr>
  <p:slideViewPr>
    <p:cSldViewPr>
      <p:cViewPr varScale="1">
        <p:scale>
          <a:sx n="76" d="100"/>
          <a:sy n="76" d="100"/>
        </p:scale>
        <p:origin x="978" y="84"/>
      </p:cViewPr>
      <p:guideLst>
        <p:guide orient="horz" pos="3744"/>
        <p:guide orient="horz" pos="1200"/>
        <p:guide orient="horz" pos="2784"/>
        <p:guide orient="horz" pos="4080"/>
        <p:guide orient="horz" pos="1584"/>
        <p:guide orient="horz" pos="2016"/>
        <p:guide orient="horz" pos="3936"/>
        <p:guide pos="5759"/>
        <p:guide pos="1392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Officer Deaths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52</c:v>
                </c:pt>
                <c:pt idx="1">
                  <c:v>64</c:v>
                </c:pt>
                <c:pt idx="2">
                  <c:v>70</c:v>
                </c:pt>
                <c:pt idx="3">
                  <c:v>59</c:v>
                </c:pt>
                <c:pt idx="4">
                  <c:v>62</c:v>
                </c:pt>
                <c:pt idx="5">
                  <c:v>73</c:v>
                </c:pt>
                <c:pt idx="6">
                  <c:v>70</c:v>
                </c:pt>
                <c:pt idx="7">
                  <c:v>52</c:v>
                </c:pt>
                <c:pt idx="8">
                  <c:v>61</c:v>
                </c:pt>
                <c:pt idx="9">
                  <c:v>57</c:v>
                </c:pt>
                <c:pt idx="10">
                  <c:v>50</c:v>
                </c:pt>
                <c:pt idx="11">
                  <c:v>46</c:v>
                </c:pt>
                <c:pt idx="12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8696"/>
        <c:axId val="305215168"/>
      </c:lineChart>
      <c:catAx>
        <c:axId val="30521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05215168"/>
        <c:crosses val="autoZero"/>
        <c:auto val="1"/>
        <c:lblAlgn val="ctr"/>
        <c:lblOffset val="100"/>
        <c:noMultiLvlLbl val="0"/>
      </c:catAx>
      <c:valAx>
        <c:axId val="3052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Number</a:t>
                </a:r>
                <a:r>
                  <a:rPr lang="en-US" sz="2000" b="1" baseline="0" dirty="0" smtClean="0"/>
                  <a:t> of Officers Killed</a:t>
                </a:r>
                <a:endParaRPr 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05218696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FFFFFF">
          <a:lumMod val="5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Officer Deaths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52</c:v>
                </c:pt>
                <c:pt idx="1">
                  <c:v>64</c:v>
                </c:pt>
                <c:pt idx="2">
                  <c:v>70</c:v>
                </c:pt>
                <c:pt idx="3">
                  <c:v>59</c:v>
                </c:pt>
                <c:pt idx="4">
                  <c:v>62</c:v>
                </c:pt>
                <c:pt idx="5">
                  <c:v>73</c:v>
                </c:pt>
                <c:pt idx="6">
                  <c:v>70</c:v>
                </c:pt>
                <c:pt idx="7">
                  <c:v>52</c:v>
                </c:pt>
                <c:pt idx="8">
                  <c:v>61</c:v>
                </c:pt>
                <c:pt idx="9">
                  <c:v>57</c:v>
                </c:pt>
                <c:pt idx="10">
                  <c:v>50</c:v>
                </c:pt>
                <c:pt idx="11">
                  <c:v>46</c:v>
                </c:pt>
                <c:pt idx="12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3992"/>
        <c:axId val="305214776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Officer Assaults</c:v>
                </c:pt>
              </c:strCache>
            </c:strRef>
          </c:tx>
          <c:spPr>
            <a:ln w="38100" cap="sq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Sheet1!$C$2:$C$14</c:f>
              <c:numCache>
                <c:formatCode>_(* #,##0_);_(* \(#,##0\);_(* "-"_);_(@_)</c:formatCode>
                <c:ptCount val="13"/>
                <c:pt idx="0">
                  <c:v>54921</c:v>
                </c:pt>
                <c:pt idx="1">
                  <c:v>55456</c:v>
                </c:pt>
                <c:pt idx="2">
                  <c:v>55024</c:v>
                </c:pt>
                <c:pt idx="3">
                  <c:v>54899</c:v>
                </c:pt>
                <c:pt idx="4">
                  <c:v>52819</c:v>
                </c:pt>
                <c:pt idx="5">
                  <c:v>53216</c:v>
                </c:pt>
                <c:pt idx="6">
                  <c:v>51597</c:v>
                </c:pt>
                <c:pt idx="7">
                  <c:v>51055</c:v>
                </c:pt>
                <c:pt idx="8">
                  <c:v>49760</c:v>
                </c:pt>
                <c:pt idx="9">
                  <c:v>50071</c:v>
                </c:pt>
                <c:pt idx="10">
                  <c:v>48983</c:v>
                </c:pt>
                <c:pt idx="11">
                  <c:v>44378</c:v>
                </c:pt>
                <c:pt idx="12">
                  <c:v>43436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302160"/>
        <c:axId val="226304120"/>
      </c:lineChart>
      <c:catAx>
        <c:axId val="30521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05214776"/>
        <c:crosses val="autoZero"/>
        <c:auto val="1"/>
        <c:lblAlgn val="ctr"/>
        <c:lblOffset val="100"/>
        <c:noMultiLvlLbl val="0"/>
      </c:catAx>
      <c:valAx>
        <c:axId val="30521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Number</a:t>
                </a:r>
                <a:r>
                  <a:rPr lang="en-US" sz="2000" b="1" baseline="0" dirty="0" smtClean="0"/>
                  <a:t> of Officers Killed</a:t>
                </a:r>
                <a:endParaRPr lang="en-US" sz="20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05213992"/>
        <c:crosses val="autoZero"/>
        <c:crossBetween val="between"/>
      </c:valAx>
      <c:valAx>
        <c:axId val="2263041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Number of Officers Assaulted</a:t>
                </a:r>
                <a:endParaRPr lang="en-US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26302160"/>
        <c:crosses val="max"/>
        <c:crossBetween val="between"/>
      </c:valAx>
      <c:catAx>
        <c:axId val="226302160"/>
        <c:scaling>
          <c:orientation val="minMax"/>
        </c:scaling>
        <c:delete val="1"/>
        <c:axPos val="b"/>
        <c:majorTickMark val="out"/>
        <c:minorTickMark val="none"/>
        <c:tickLblPos val="nextTo"/>
        <c:crossAx val="22630412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FFFFFF">
          <a:lumMod val="5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fld id="{967119E6-0BCA-44FB-86E3-061D7EBEFC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426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굴림" pitchFamily="50" charset="-127"/>
                <a:cs typeface="+mn-cs"/>
              </a:defRPr>
            </a:lvl1pPr>
          </a:lstStyle>
          <a:p>
            <a:pPr>
              <a:defRPr/>
            </a:pPr>
            <a:fld id="{652890F3-4F1F-4B87-BAC7-CC3CD3147C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1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5A218-7A1C-4F54-A142-76F0038843DB}" type="slidenum">
              <a:rPr lang="en-US" altLang="ko-KR" smtClean="0"/>
              <a:pPr>
                <a:defRPr/>
              </a:pPr>
              <a:t>1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89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3" tIns="47522" rIns="95043" bIns="47522" anchor="b"/>
          <a:lstStyle/>
          <a:p>
            <a:pPr algn="r" defTabSz="950913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715F7F-BC8E-471A-9A02-3862DB3F98D7}" type="slidenum">
              <a:rPr lang="en-US" altLang="ko-KR" sz="1200">
                <a:latin typeface="굴림" charset="-127"/>
              </a:rPr>
              <a:pPr algn="r" defTabSz="950913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ko-KR" sz="1200">
              <a:latin typeface="굴림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7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305800" y="533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4280761E-42D3-45D2-8B27-1C1E62B083C4}" type="slidenum">
              <a:rPr lang="en-US" altLang="ko-KR" sz="1200">
                <a:solidFill>
                  <a:srgbClr val="5F5F5F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ko-KR" sz="1200">
              <a:solidFill>
                <a:srgbClr val="5F5F5F"/>
              </a:solidFill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H="1" flipV="1">
            <a:off x="8991600" y="533400"/>
            <a:ext cx="0" cy="2286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buFont typeface="Wingdings" pitchFamily="2" charset="2"/>
              <a:buChar char="l"/>
              <a:defRPr/>
            </a:pPr>
            <a:endParaRPr lang="en-US" sz="1600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H="1" flipV="1">
            <a:off x="1979613" y="0"/>
            <a:ext cx="0" cy="90805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buFont typeface="Wingdings" pitchFamily="2" charset="2"/>
              <a:buChar char="l"/>
              <a:defRPr/>
            </a:pPr>
            <a:endParaRPr lang="en-US" sz="1600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2124075" y="431800"/>
            <a:ext cx="6119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None/>
              <a:defRPr/>
            </a:pPr>
            <a:r>
              <a:rPr lang="en-US" altLang="ko-KR" b="1" dirty="0" smtClean="0">
                <a:latin typeface="Arial" charset="0"/>
                <a:ea typeface="굴림체" pitchFamily="49" charset="-127"/>
              </a:rPr>
              <a:t>Does IT Use by the Police Keep the City’s Finest Safer? </a:t>
            </a:r>
            <a:endParaRPr lang="en-US" altLang="ko-KR" b="1" dirty="0">
              <a:latin typeface="Arial" charset="0"/>
              <a:ea typeface="굴림체" pitchFamily="49" charset="-127"/>
            </a:endParaRPr>
          </a:p>
        </p:txBody>
      </p:sp>
      <p:sp>
        <p:nvSpPr>
          <p:cNvPr id="1078" name="Rectangle 54"/>
          <p:cNvSpPr>
            <a:spLocks noChangeArrowheads="1"/>
          </p:cNvSpPr>
          <p:nvPr userDrawn="1"/>
        </p:nvSpPr>
        <p:spPr bwMode="auto">
          <a:xfrm>
            <a:off x="0" y="6556375"/>
            <a:ext cx="550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None/>
              <a:defRPr/>
            </a:pPr>
            <a:r>
              <a:rPr lang="en-US" altLang="ko-KR" sz="1000" b="1" dirty="0" smtClean="0">
                <a:solidFill>
                  <a:schemeClr val="bg2"/>
                </a:solidFill>
                <a:ea typeface="돋움" pitchFamily="50" charset="-127"/>
                <a:cs typeface="Tahoma" pitchFamily="34" charset="0"/>
              </a:rPr>
              <a:t>Workshop on</a:t>
            </a:r>
            <a:r>
              <a:rPr lang="en-US" altLang="ko-KR" sz="1000" b="1" baseline="0" dirty="0" smtClean="0">
                <a:solidFill>
                  <a:schemeClr val="bg2"/>
                </a:solidFill>
                <a:ea typeface="돋움" pitchFamily="50" charset="-127"/>
                <a:cs typeface="Tahoma" pitchFamily="34" charset="0"/>
              </a:rPr>
              <a:t> Information Systems and Economics 2015</a:t>
            </a:r>
            <a:endParaRPr lang="en-US" altLang="ko-KR" sz="1000" b="1" dirty="0">
              <a:solidFill>
                <a:schemeClr val="bg2"/>
              </a:solidFill>
              <a:ea typeface="돋움" pitchFamily="50" charset="-127"/>
              <a:cs typeface="Tahoma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6156325" y="6553200"/>
            <a:ext cx="298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ea typeface="돋움" pitchFamily="50" charset="-127"/>
                <a:cs typeface="Tahoma" pitchFamily="34" charset="0"/>
              </a:rPr>
              <a:t>Min-Seok Pang – </a:t>
            </a:r>
            <a:r>
              <a:rPr lang="en-US" altLang="ko-KR" sz="1000" b="1" dirty="0" smtClean="0">
                <a:solidFill>
                  <a:schemeClr val="bg2"/>
                </a:solidFill>
                <a:ea typeface="돋움" pitchFamily="50" charset="-127"/>
                <a:cs typeface="Tahoma" pitchFamily="34" charset="0"/>
              </a:rPr>
              <a:t>12.12.2015</a:t>
            </a:r>
            <a:endParaRPr lang="en-US" altLang="ko-KR" sz="1000" b="1" dirty="0">
              <a:solidFill>
                <a:schemeClr val="bg2"/>
              </a:solidFill>
              <a:ea typeface="돋움" pitchFamily="50" charset="-127"/>
              <a:cs typeface="Tahoma" pitchFamily="34" charset="0"/>
            </a:endParaRPr>
          </a:p>
        </p:txBody>
      </p:sp>
      <p:pic>
        <p:nvPicPr>
          <p:cNvPr id="11" name="Picture 4" descr="http://www.communityenergyinc.com/wp-content/uploads/2013/10/temple_201_4c-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08113" cy="4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39624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l"/>
            </a:pPr>
            <a:endParaRPr lang="en-US" sz="160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403648" y="4352925"/>
            <a:ext cx="7541915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b="1" dirty="0" smtClean="0">
                <a:latin typeface="Arial" charset="0"/>
                <a:ea typeface="HY견고딕" pitchFamily="18" charset="-127"/>
              </a:rPr>
              <a:t>Min-Seok Pang and Paul A. </a:t>
            </a:r>
            <a:r>
              <a:rPr lang="en-US" altLang="ko-KR" sz="2000" b="1" dirty="0" err="1" smtClean="0">
                <a:latin typeface="Arial" charset="0"/>
                <a:ea typeface="HY견고딕" pitchFamily="18" charset="-127"/>
              </a:rPr>
              <a:t>Pavlou</a:t>
            </a:r>
            <a:endParaRPr lang="en-US" altLang="ko-KR" sz="1000" b="1" baseline="30000" dirty="0">
              <a:latin typeface="Arial" charset="0"/>
              <a:ea typeface="HY견고딕" pitchFamily="18" charset="-127"/>
            </a:endParaRPr>
          </a:p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ko-KR" sz="800" b="1" dirty="0" smtClean="0">
              <a:latin typeface="Arial" charset="0"/>
              <a:ea typeface="HY견고딕" pitchFamily="18" charset="-127"/>
            </a:endParaRPr>
          </a:p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b="1" dirty="0" smtClean="0">
                <a:latin typeface="Arial" charset="0"/>
                <a:ea typeface="HY견고딕" pitchFamily="18" charset="-127"/>
              </a:rPr>
              <a:t>Management Information Systems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lang="en-US" altLang="ko-KR" b="1" dirty="0" smtClean="0">
                <a:latin typeface="Arial" charset="0"/>
                <a:ea typeface="HY견고딕" pitchFamily="18" charset="-127"/>
              </a:rPr>
              <a:t>Fox School of Business, Temple University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b="1" dirty="0" smtClean="0">
                <a:latin typeface="Arial" charset="0"/>
                <a:ea typeface="HY견고딕" pitchFamily="18" charset="-127"/>
              </a:rPr>
              <a:t>minspang@temple.edu</a:t>
            </a:r>
            <a:endParaRPr lang="en-US" altLang="ko-KR" b="1" dirty="0">
              <a:latin typeface="Arial" charset="0"/>
              <a:ea typeface="HY견고딕" pitchFamily="18" charset="-127"/>
            </a:endParaRPr>
          </a:p>
          <a:p>
            <a:pPr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b="1" i="1" dirty="0" smtClean="0">
                <a:latin typeface="Arial" charset="0"/>
                <a:ea typeface="HY견고딕" pitchFamily="18" charset="-127"/>
              </a:rPr>
              <a:t>Dec. 12</a:t>
            </a:r>
            <a:r>
              <a:rPr lang="en-US" altLang="ko-KR" b="1" i="1" baseline="30000" dirty="0" smtClean="0">
                <a:latin typeface="Arial" charset="0"/>
                <a:ea typeface="HY견고딕" pitchFamily="18" charset="-127"/>
              </a:rPr>
              <a:t>th</a:t>
            </a:r>
            <a:r>
              <a:rPr lang="en-US" altLang="ko-KR" b="1" i="1" dirty="0" smtClean="0">
                <a:latin typeface="Arial" charset="0"/>
                <a:ea typeface="HY견고딕" pitchFamily="18" charset="-127"/>
              </a:rPr>
              <a:t>, 2015</a:t>
            </a:r>
            <a:endParaRPr lang="en-US" altLang="ko-KR" b="1" i="1" dirty="0">
              <a:latin typeface="Arial" charset="0"/>
              <a:ea typeface="HY견고딕" pitchFamily="18" charset="-127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59632" y="1251917"/>
            <a:ext cx="7593856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ko-KR" sz="4200" b="1" dirty="0">
                <a:solidFill>
                  <a:schemeClr val="bg1"/>
                </a:solidFill>
                <a:latin typeface="Arial" charset="0"/>
                <a:ea typeface="HY견고딕" pitchFamily="18" charset="-127"/>
              </a:rPr>
              <a:t>Does IT Use by the Police Keep the City’s Finest </a:t>
            </a:r>
            <a:r>
              <a:rPr lang="en-US" altLang="ko-KR" sz="42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</a:rPr>
              <a:t>Safer?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ko-KR" sz="42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</a:rPr>
              <a:t>– </a:t>
            </a:r>
            <a:r>
              <a:rPr lang="en-US" altLang="ko-KR" sz="4200" b="1" i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</a:rPr>
              <a:t>WISE 2015 </a:t>
            </a:r>
            <a:endParaRPr lang="en-US" altLang="ko-KR" sz="4200" b="1" i="1" dirty="0">
              <a:solidFill>
                <a:schemeClr val="bg1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09320"/>
            <a:ext cx="2857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 bwMode="auto">
          <a:xfrm>
            <a:off x="5796136" y="3510590"/>
            <a:ext cx="792088" cy="772924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788246" y="3510590"/>
            <a:ext cx="792088" cy="772924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Research Model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sp>
        <p:nvSpPr>
          <p:cNvPr id="3" name="Rounded Rectangle 8"/>
          <p:cNvSpPr>
            <a:spLocks noChangeArrowheads="1"/>
          </p:cNvSpPr>
          <p:nvPr/>
        </p:nvSpPr>
        <p:spPr bwMode="auto">
          <a:xfrm>
            <a:off x="323528" y="1988840"/>
            <a:ext cx="2665115" cy="3888432"/>
          </a:xfrm>
          <a:prstGeom prst="roundRect">
            <a:avLst>
              <a:gd name="adj" fmla="val 16667"/>
            </a:avLst>
          </a:prstGeom>
          <a:solidFill>
            <a:srgbClr val="66CCFF">
              <a:alpha val="85098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600" b="1" dirty="0" smtClean="0">
                <a:latin typeface="Calibri" pitchFamily="34" charset="0"/>
              </a:rPr>
              <a:t>Police IT Use for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Crime analysis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Crime mapping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Hotspot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Dispatch</a:t>
            </a:r>
            <a:endParaRPr lang="en-US" altLang="ko-KR" sz="2200" dirty="0">
              <a:latin typeface="Calibri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In-field communication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In-field report writing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Internet</a:t>
            </a:r>
          </a:p>
        </p:txBody>
      </p:sp>
      <p:sp>
        <p:nvSpPr>
          <p:cNvPr id="4" name="Rounded Rectangle 8"/>
          <p:cNvSpPr>
            <a:spLocks noChangeArrowheads="1"/>
          </p:cNvSpPr>
          <p:nvPr/>
        </p:nvSpPr>
        <p:spPr bwMode="auto">
          <a:xfrm>
            <a:off x="3347864" y="2276872"/>
            <a:ext cx="2665115" cy="3240360"/>
          </a:xfrm>
          <a:prstGeom prst="roundRect">
            <a:avLst>
              <a:gd name="adj" fmla="val 16667"/>
            </a:avLst>
          </a:prstGeom>
          <a:solidFill>
            <a:srgbClr val="92D050">
              <a:alpha val="85098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600" b="1" dirty="0" smtClean="0">
                <a:latin typeface="Calibri" pitchFamily="34" charset="0"/>
              </a:rPr>
              <a:t>Law Enforcement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600" b="1" dirty="0" smtClean="0">
                <a:latin typeface="Calibri" pitchFamily="34" charset="0"/>
              </a:rPr>
              <a:t>Capabilities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Intelligence-led policing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Community-oriented policing</a:t>
            </a: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6404272" y="2609726"/>
            <a:ext cx="2353419" cy="2574652"/>
          </a:xfrm>
          <a:prstGeom prst="roundRect">
            <a:avLst>
              <a:gd name="adj" fmla="val 16667"/>
            </a:avLst>
          </a:prstGeom>
          <a:solidFill>
            <a:srgbClr val="FFFF00">
              <a:alpha val="85098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600" b="1" dirty="0" smtClean="0">
                <a:latin typeface="Calibri" pitchFamily="34" charset="0"/>
              </a:rPr>
              <a:t>Violence against Police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# of officers killed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Calibri" pitchFamily="34" charset="0"/>
              </a:rPr>
              <a:t># of officers assaulted</a:t>
            </a:r>
          </a:p>
        </p:txBody>
      </p:sp>
    </p:spTree>
    <p:extLst>
      <p:ext uri="{BB962C8B-B14F-4D97-AF65-F5344CB8AC3E}">
        <p14:creationId xmlns:p14="http://schemas.microsoft.com/office/powerpoint/2010/main" val="39485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l"/>
            </a:pPr>
            <a:endParaRPr lang="en-US" sz="1600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5" y="1052736"/>
            <a:ext cx="8136904" cy="49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6725" y="44624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Police Departments in the Sample (3,921)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23853"/>
              </p:ext>
            </p:extLst>
          </p:nvPr>
        </p:nvGraphicFramePr>
        <p:xfrm>
          <a:off x="483492" y="590128"/>
          <a:ext cx="8336347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4667200"/>
                <a:gridCol w="3669147"/>
              </a:tblGrid>
              <a:tr h="27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Population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Number of departments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&gt; 500,000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– 1,000,000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200,000 – 500,000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189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50,000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–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200,000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828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20,000 – 50,000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863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&lt; 20,000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1,920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Urban/Rural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Number of departments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Urban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2,221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Rural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1,691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Share of White population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Number of departments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&gt; 90%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1,437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70% - 90%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1,529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50% - 70%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609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&lt; 50%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337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Median Household Income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Number of departments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&gt; $70,000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499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$50,000 - $70,000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999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$30,000 - $50,000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2,124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  <a:tr h="27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&lt; $30,000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290</a:t>
                      </a:r>
                    </a:p>
                  </a:txBody>
                  <a:tcPr marL="40457" marR="40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3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smtClean="0">
                <a:solidFill>
                  <a:srgbClr val="0066CC"/>
                </a:solidFill>
              </a:rPr>
              <a:t>Data Sources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sp>
        <p:nvSpPr>
          <p:cNvPr id="3" name="Rounded Rectangle 8"/>
          <p:cNvSpPr>
            <a:spLocks noChangeArrowheads="1"/>
          </p:cNvSpPr>
          <p:nvPr/>
        </p:nvSpPr>
        <p:spPr bwMode="auto">
          <a:xfrm>
            <a:off x="539552" y="1628800"/>
            <a:ext cx="5184576" cy="2880320"/>
          </a:xfrm>
          <a:prstGeom prst="roundRect">
            <a:avLst>
              <a:gd name="adj" fmla="val 16667"/>
            </a:avLst>
          </a:prstGeom>
          <a:solidFill>
            <a:srgbClr val="FFC000"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sz="2200" dirty="0" smtClean="0">
              <a:latin typeface="Calibri" pitchFamily="34" charset="0"/>
            </a:endParaRPr>
          </a:p>
        </p:txBody>
      </p:sp>
      <p:sp>
        <p:nvSpPr>
          <p:cNvPr id="4" name="Rounded Rectangle 8"/>
          <p:cNvSpPr>
            <a:spLocks noChangeArrowheads="1"/>
          </p:cNvSpPr>
          <p:nvPr/>
        </p:nvSpPr>
        <p:spPr bwMode="auto">
          <a:xfrm>
            <a:off x="3707904" y="2348880"/>
            <a:ext cx="5184576" cy="2880320"/>
          </a:xfrm>
          <a:prstGeom prst="roundRect">
            <a:avLst>
              <a:gd name="adj" fmla="val 16667"/>
            </a:avLst>
          </a:prstGeom>
          <a:solidFill>
            <a:srgbClr val="7030A0"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sz="2200" dirty="0" smtClean="0">
              <a:latin typeface="Calibri" pitchFamily="34" charset="0"/>
            </a:endParaRP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971600" y="3356992"/>
            <a:ext cx="5184576" cy="2880320"/>
          </a:xfrm>
          <a:prstGeom prst="roundRect">
            <a:avLst>
              <a:gd name="adj" fmla="val 16667"/>
            </a:avLst>
          </a:prstGeom>
          <a:solidFill>
            <a:srgbClr val="66CCFF"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sz="2600" b="1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2609617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altLang="ko-KR" sz="2000" b="1" i="1" u="sng" dirty="0">
                <a:latin typeface="Calibri" pitchFamily="34" charset="0"/>
              </a:rPr>
              <a:t>Law Enforcement Management and Administration Survey (DOJ</a:t>
            </a:r>
            <a:r>
              <a:rPr lang="en-US" altLang="ko-KR" sz="2000" b="1" i="1" u="sng" dirty="0" smtClean="0">
                <a:latin typeface="Calibri" pitchFamily="34" charset="0"/>
              </a:rPr>
              <a:t>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 smtClean="0">
                <a:latin typeface="Calibri" pitchFamily="34" charset="0"/>
              </a:rPr>
              <a:t>- Police IT use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 smtClean="0">
                <a:latin typeface="Calibri" pitchFamily="34" charset="0"/>
              </a:rPr>
              <a:t>- Police personnel, operation, policy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532" y="1747069"/>
            <a:ext cx="3821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b="1" i="1" u="sng" dirty="0" smtClean="0">
                <a:latin typeface="Calibri" pitchFamily="34" charset="0"/>
              </a:rPr>
              <a:t>Uniform Crime Reports (FBI</a:t>
            </a:r>
            <a:r>
              <a:rPr lang="en-US" altLang="ko-KR" sz="2000" b="1" i="1" u="sng" dirty="0">
                <a:latin typeface="Calibri" pitchFamily="34" charset="0"/>
              </a:rPr>
              <a:t>)</a:t>
            </a:r>
            <a:endParaRPr lang="en-US" altLang="ko-KR" sz="2000" b="1" i="1" u="sng" dirty="0" smtClean="0"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 smtClean="0">
                <a:latin typeface="Calibri" pitchFamily="34" charset="0"/>
              </a:rPr>
              <a:t>- Officer deaths and assaults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 smtClean="0">
                <a:latin typeface="Calibri" pitchFamily="34" charset="0"/>
              </a:rPr>
              <a:t>- Crime statistics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124" y="4680942"/>
            <a:ext cx="331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b="1" i="1" u="sng" dirty="0" smtClean="0">
                <a:latin typeface="Calibri" pitchFamily="34" charset="0"/>
              </a:rPr>
              <a:t>American Community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b="1" i="1" u="sng" dirty="0" smtClean="0">
                <a:latin typeface="Calibri" pitchFamily="34" charset="0"/>
              </a:rPr>
              <a:t>Survey (Census Bureau)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 smtClean="0">
                <a:latin typeface="Calibri" pitchFamily="34" charset="0"/>
              </a:rPr>
              <a:t>- demographic, economic, societal indicators</a:t>
            </a:r>
            <a:endParaRPr lang="en-US" altLang="ko-KR" sz="20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3429000"/>
            <a:ext cx="211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2400" b="1" i="1" dirty="0" smtClean="0">
                <a:latin typeface="Calibri" pitchFamily="34" charset="0"/>
              </a:rPr>
              <a:t>N </a:t>
            </a:r>
            <a:r>
              <a:rPr lang="en-US" altLang="ko-KR" sz="2400" b="1" dirty="0" smtClean="0">
                <a:latin typeface="Calibri" pitchFamily="34" charset="0"/>
              </a:rPr>
              <a:t>= 4,950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2400" b="1" dirty="0" smtClean="0">
                <a:latin typeface="Calibri" pitchFamily="34" charset="0"/>
              </a:rPr>
              <a:t>(2003, 2007)</a:t>
            </a:r>
            <a:endParaRPr lang="en-US" altLang="ko-K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Measures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73777"/>
              </p:ext>
            </p:extLst>
          </p:nvPr>
        </p:nvGraphicFramePr>
        <p:xfrm>
          <a:off x="539552" y="1621120"/>
          <a:ext cx="8280920" cy="4328160"/>
        </p:xfrm>
        <a:graphic>
          <a:graphicData uri="http://schemas.openxmlformats.org/drawingml/2006/table">
            <a:tbl>
              <a:tblPr firstRow="1" firstCol="1" bandRow="1"/>
              <a:tblGrid>
                <a:gridCol w="2564887"/>
                <a:gridCol w="5716033"/>
              </a:tblGrid>
              <a:tr h="2719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Dependent Variable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Officer Killed</a:t>
                      </a: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# of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officers killed in the line of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duty for 3 years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Officer Assaulted</a:t>
                      </a: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# of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officers assaulted in the line of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duty for 3 years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Felon Killed</a:t>
                      </a: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# of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felons killed by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police for 3 years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Independent Variables – Police IT Use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Crime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Analysis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Agency uses computer for crime analysis; 0 = otherwise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Crime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Mapping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Uses computer for crime mapping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Hotspot Identification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Uses computer for hotspot identification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Dispatch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Uses computer for dispatch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Communication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Uses computer for in-field communication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In-Field Report Writing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= Uses computer for in-field report writing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Internet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1 = Uses computer for Internet</a:t>
                      </a:r>
                    </a:p>
                  </a:txBody>
                  <a:tcPr marL="55628" marR="55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6725" y="1586136"/>
            <a:ext cx="820973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Calibri" pitchFamily="34" charset="0"/>
              </a:rPr>
              <a:t> Control for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basic locality information (population, area size) 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crime occurrence and clearance rates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police size, personnel, operation, policies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demographic indicators (gender, age, education)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economic indicators (income, poverty, inequality)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societal indicators (mobility, public transportation, family)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Random-effects estimation with state, metropolitan, and year fixed-effects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endParaRPr lang="en-US" altLang="ko-KR" sz="2400" dirty="0" smtClean="0"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Controls and Estimation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5536" y="1052736"/>
          <a:ext cx="8208911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3085498"/>
                <a:gridCol w="2541809"/>
                <a:gridCol w="2581604"/>
              </a:tblGrid>
              <a:tr h="20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Log(Officer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Killed 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Log(Officer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Assault 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 Effects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-0.0154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0.0167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(0.0403)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0.0077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(0.0041)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0.0716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(0.0442)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Hotspot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0.0139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(0.0064)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0.0375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(0.0470)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Dispatch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-0.0103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-0.1035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(0.0402)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0.0048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0.0775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(0.0433)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Report Writing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-0.0039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-0.1033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(0.0365)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-0.0103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(0.0060)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-0.0663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(0.0521)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Occurrence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0.0068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0.1993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(0.0210)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Clearance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-0.0118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0.4189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(0.1216)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0.0114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0.2904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(0.0303)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0.0034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-0.0240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(0.0123)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 Core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0.0150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(0.0087)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0.4552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(0.0698)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Budget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0.0178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0.1871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(0.0328)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0.0081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(0.0737)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0.0759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(0.6978)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0.0168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(0.0185)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0.0550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(0.1645)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-0.0946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(0.0475)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-0.0354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(0.4779)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0.0718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(0.0440)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1.0022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(0.4623)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-0.0005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(0.0002)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-0.0059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MSA,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MSA,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0.1209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0.6467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174.20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14387.58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3712977" y="1513972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712977" y="2337468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07904" y="1789000"/>
            <a:ext cx="1560495" cy="7216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712977" y="3149060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81576" y="2317332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1576" y="2861028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260443"/>
            <a:ext cx="5858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&lt; 0.1,</a:t>
            </a:r>
            <a:r>
              <a:rPr lang="en-US" sz="1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 **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&lt; 0.05, </a:t>
            </a:r>
            <a:r>
              <a:rPr lang="en-US" sz="1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&lt; 0.01; 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= 4,950; # of Groups = 3,921; Robust standard errors are in parentheses.</a:t>
            </a:r>
            <a:endParaRPr lang="en-US" sz="1000" dirty="0">
              <a:effectLst/>
              <a:latin typeface="Calibri" panose="020F0502020204030204" pitchFamily="34" charset="0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7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52528"/>
              </p:ext>
            </p:extLst>
          </p:nvPr>
        </p:nvGraphicFramePr>
        <p:xfrm>
          <a:off x="395536" y="1052736"/>
          <a:ext cx="6192688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3395501"/>
                <a:gridCol w="2797187"/>
              </a:tblGrid>
              <a:tr h="20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Log(Felons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Killed 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 Effects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-0.0268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0.0205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(0.0113)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Hotspot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0.0703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(0.0160)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Dispatch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-0.0750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-0.0011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(0.0132)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Report Writing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0.0008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(0.0118)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-0.0311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(0.0155)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Occurrence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0.0329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Clearance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-0.0332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(0.0293)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0.0581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(0.0086)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0.0052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 Core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0.1749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Budget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0.0663</a:t>
                      </a: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0.1982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(0.1749)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-0.0925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(0.0506)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-0.1412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(0.1266)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0.2138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(0.1178)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-0.0009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(0.0004)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MSA,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0.3696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874.75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4165352" y="1513972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65352" y="2337468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60279" y="1789000"/>
            <a:ext cx="1560495" cy="7216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165352" y="3149060"/>
            <a:ext cx="1558776" cy="4631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1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pitchFamily="50" charset="-127"/>
            </a:endParaRPr>
          </a:p>
        </p:txBody>
      </p:sp>
      <p:pic>
        <p:nvPicPr>
          <p:cNvPr id="1028" name="Picture 4" descr="http://wrcb.images.worldnow.com/images/6874276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848694" cy="21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772097" y="6351131"/>
            <a:ext cx="63730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http://www.wrcbtv.com/story/28236918/dramatic-video-shows-fatal-police-shooting-on-skid-row</a:t>
            </a:r>
          </a:p>
        </p:txBody>
      </p:sp>
    </p:spTree>
    <p:extLst>
      <p:ext uri="{BB962C8B-B14F-4D97-AF65-F5344CB8AC3E}">
        <p14:creationId xmlns:p14="http://schemas.microsoft.com/office/powerpoint/2010/main" val="7745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6725" y="1586136"/>
            <a:ext cx="820973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Police IT use for crime analysis, dispatch, and Internet is associated with fewer deaths of </a:t>
            </a:r>
            <a:r>
              <a:rPr lang="en-US" altLang="ko-KR" sz="24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both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police officers and felons.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IT use for dispatch and in-field report writing is related to fewer assaults to police officers.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Crime mapping and hotspot identification are associated with </a:t>
            </a:r>
            <a:r>
              <a:rPr lang="en-US" altLang="ko-KR" sz="24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more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deaths of officers and felons.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Predictive analytics seems to discover more violent crimes that otherwise would have not been reported.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Good News and Bad News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6725" y="1586136"/>
            <a:ext cx="820973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Calibri" pitchFamily="34" charset="0"/>
              </a:rPr>
              <a:t> The impact of crime analysis, hotspot identification, and Internet becomes stronger when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Income Inequality and Racial Disparity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pic>
        <p:nvPicPr>
          <p:cNvPr id="6146" name="Picture 2" descr="http://s1.ibtimes.com/sites/www.ibtimes.com/files/2015/01/19/income-inequ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2486248"/>
            <a:ext cx="496926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097" y="6197242"/>
            <a:ext cx="637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</a:t>
            </a:r>
            <a:r>
              <a:rPr lang="en-US" sz="1000" u="sng" dirty="0" smtClean="0"/>
              <a:t>www.ibtimes.com/richest-1-will-have-more-wealth-remaining-99-2016-oxfam-study-1787200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http://www.wsj.com/articles/police-work-to-balance-crime-fighting-with-protecting-citizens-rights-1434332407</a:t>
            </a:r>
          </a:p>
        </p:txBody>
      </p:sp>
      <p:pic>
        <p:nvPicPr>
          <p:cNvPr id="3074" name="Picture 2" descr="A demonstrator confronts Baltimore officers in April after the police-involved death of Freddie Gr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00" y="2780928"/>
            <a:ext cx="4982180" cy="33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6725" y="1586136"/>
            <a:ext cx="820973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Calibri" pitchFamily="34" charset="0"/>
              </a:rPr>
              <a:t> Sub-samples limited to large cities or large metropolitan areas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smtClean="0">
                <a:latin typeface="Calibri" pitchFamily="34" charset="0"/>
              </a:rPr>
              <a:t>Estimation with </a:t>
            </a:r>
            <a:r>
              <a:rPr lang="en-US" altLang="ko-KR" sz="2400" dirty="0">
                <a:latin typeface="Calibri" pitchFamily="34" charset="0"/>
              </a:rPr>
              <a:t>spatial autoregressive model</a:t>
            </a:r>
            <a:endParaRPr lang="en-US" altLang="ko-KR" sz="2400" dirty="0" smtClean="0">
              <a:latin typeface="Calibri" pitchFamily="34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smtClean="0">
                <a:latin typeface="Calibri" pitchFamily="34" charset="0"/>
              </a:rPr>
              <a:t>Negative binominal estimation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smtClean="0">
                <a:latin typeface="Calibri" pitchFamily="34" charset="0"/>
              </a:rPr>
              <a:t>One-year and two-year window for dependent variables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smtClean="0">
                <a:latin typeface="Calibri" pitchFamily="34" charset="0"/>
              </a:rPr>
              <a:t>Alternative control variables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Robustness Checks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Officer Daniel Ellis of Richmond, KY, Police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pic>
        <p:nvPicPr>
          <p:cNvPr id="1026" name="Picture 2" descr="http://wlex.images.worldnow.com/images/9181496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28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097" y="6197242"/>
            <a:ext cx="637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</a:t>
            </a:r>
            <a:r>
              <a:rPr lang="en-US" sz="1000" u="sng" dirty="0" smtClean="0"/>
              <a:t>www.lex18.com/story/30435080/three-charged-after-richmond-police-officers-shooting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https://www.supportingheroes.org/memorial/agency.php?agency_id=810</a:t>
            </a:r>
          </a:p>
        </p:txBody>
      </p:sp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2772097" y="5229200"/>
            <a:ext cx="6120383" cy="50405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85098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ko-KR" sz="2400" b="1" dirty="0" smtClean="0">
                <a:latin typeface="Calibri" pitchFamily="34" charset="0"/>
              </a:rPr>
              <a:t>shot and killed by robbery suspects on Nov. </a:t>
            </a:r>
            <a:r>
              <a:rPr lang="en-US" altLang="ko-KR" sz="2400" b="1" dirty="0">
                <a:latin typeface="Calibri" pitchFamily="34" charset="0"/>
              </a:rPr>
              <a:t>5</a:t>
            </a:r>
          </a:p>
        </p:txBody>
      </p:sp>
      <p:pic>
        <p:nvPicPr>
          <p:cNvPr id="2" name="Picture 2" descr="https://www.supportingheroes.org/tmp/d5da521efea9adbefbea97e79dbaa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10048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6725" y="1586136"/>
            <a:ext cx="820973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The role of IT for occupational safety in organizations that operate in turbulent and violent environments</a:t>
            </a:r>
          </a:p>
          <a:p>
            <a:pPr marL="800100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Our results could be applicable in other occupations such as military, firefighters, or workers in nuclear plants.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IT helps organizations identify, avoid, and mitigate risks to human resources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Unexpected impacts of predictive analytics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Moderating effects of political and economic divisions in society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Potential Contributions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3568" y="4797152"/>
            <a:ext cx="29543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100" dirty="0">
                <a:solidFill>
                  <a:schemeClr val="bg2"/>
                </a:solidFill>
                <a:latin typeface="Calibri" pitchFamily="34" charset="0"/>
                <a:ea typeface="HY중고딕" pitchFamily="18" charset="-127"/>
              </a:rPr>
              <a:t>Min-Seok Pang</a:t>
            </a:r>
          </a:p>
          <a:p>
            <a:pPr marL="342900" indent="-342900"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100" dirty="0" smtClean="0">
                <a:solidFill>
                  <a:schemeClr val="bg2"/>
                </a:solidFill>
                <a:latin typeface="Calibri" pitchFamily="34" charset="0"/>
                <a:ea typeface="HY중고딕" pitchFamily="18" charset="-127"/>
              </a:rPr>
              <a:t>Fox School of Business</a:t>
            </a:r>
            <a:endParaRPr lang="en-US" altLang="ko-KR" sz="1100" dirty="0">
              <a:solidFill>
                <a:schemeClr val="bg2"/>
              </a:solidFill>
              <a:latin typeface="Calibri" pitchFamily="34" charset="0"/>
              <a:ea typeface="HY중고딕" pitchFamily="18" charset="-127"/>
            </a:endParaRPr>
          </a:p>
          <a:p>
            <a:pPr marL="342900" indent="-342900"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100" dirty="0" smtClean="0">
                <a:solidFill>
                  <a:schemeClr val="bg2"/>
                </a:solidFill>
                <a:latin typeface="Calibri" pitchFamily="34" charset="0"/>
                <a:ea typeface="HY중고딕" pitchFamily="18" charset="-127"/>
              </a:rPr>
              <a:t>Temple University</a:t>
            </a:r>
            <a:endParaRPr lang="en-US" altLang="ko-KR" sz="1100" dirty="0">
              <a:solidFill>
                <a:schemeClr val="bg2"/>
              </a:solidFill>
              <a:latin typeface="Calibri" pitchFamily="34" charset="0"/>
              <a:ea typeface="HY중고딕" pitchFamily="18" charset="-127"/>
            </a:endParaRPr>
          </a:p>
          <a:p>
            <a:pPr marL="342900" indent="-342900" algn="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100" i="1" dirty="0" smtClean="0">
                <a:solidFill>
                  <a:schemeClr val="bg2"/>
                </a:solidFill>
                <a:latin typeface="Calibri" pitchFamily="34" charset="0"/>
                <a:ea typeface="HY중고딕" pitchFamily="18" charset="-127"/>
              </a:rPr>
              <a:t>Dec. 12, 2015</a:t>
            </a:r>
            <a:endParaRPr lang="en-US" altLang="ko-KR" sz="1100" i="1" dirty="0">
              <a:solidFill>
                <a:schemeClr val="bg2"/>
              </a:solidFill>
              <a:latin typeface="Calibri" pitchFamily="34" charset="0"/>
              <a:ea typeface="HY중고딕" pitchFamily="18" charset="-127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19050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4800">
                <a:solidFill>
                  <a:srgbClr val="006699"/>
                </a:solidFill>
                <a:latin typeface="Arial Black" pitchFamily="34" charset="0"/>
              </a:rPr>
              <a:t>THANK YOU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 flipV="1">
            <a:off x="3742680" y="4749800"/>
            <a:ext cx="0" cy="9366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l"/>
            </a:pPr>
            <a:endParaRPr lang="en-US" sz="160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6336109"/>
            <a:ext cx="9144000" cy="5492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l"/>
            </a:pPr>
            <a:endParaRPr lang="en-US" sz="160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38" y="4941168"/>
            <a:ext cx="28575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-27384"/>
          <a:ext cx="9144000" cy="6856700"/>
        </p:xfrm>
        <a:graphic>
          <a:graphicData uri="http://schemas.openxmlformats.org/drawingml/2006/table">
            <a:tbl>
              <a:tblPr firstRow="1" firstCol="1" bandRow="1"/>
              <a:tblGrid>
                <a:gridCol w="2633551"/>
                <a:gridCol w="2169499"/>
                <a:gridCol w="2170475"/>
                <a:gridCol w="2170475"/>
              </a:tblGrid>
              <a:tr h="20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Log(Officer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Killed 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Log(Officer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Assault 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Log(Felon Killed  + 1)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 Effects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-0.0154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0.0167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(0.0403)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-0.0268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0.0077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(0.0041)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0.0716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(0.0442)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0.0205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(0.0113)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Hotspot 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0.0139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(0.0064)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0.0375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(0.0470)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0.0703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(0.0160)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Dispatch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-0.0103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-0.1035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(0.0402)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-0.0750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0.0048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0.0775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(0.0433)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-0.0011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(0.0132)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In-Field Report Writing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-0.0039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-0.1033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(0.0365)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0.0008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(0.0118)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-0.0103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(0.0060)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-0.0663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(0.0521)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-0.0311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(0.0155)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Occurrence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0.0068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(0.0020)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0.1993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(0.0210)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0.0329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(0.0057)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Clearance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-0.0118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0.4189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(0.1216)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-0.0332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(0.0293)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0.0114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0.2904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(0.0303)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0.0581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(0.0086)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0.0034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(0.0013)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-0.0240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(0.0123)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0.0052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 Core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0.0150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(0.0087)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0.4552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(0.0698)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0.1749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(0.0225)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Budget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0.0178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(0.0039)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0.1871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(0.0328)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0.0663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(0.0102)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Requirement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-0.0052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(0.0026)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-0.0217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(0.0232)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-0.0092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(0.0072)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 Officer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-0.0396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(0.0160)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-0.2089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(0.1364)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-0.0613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(0.0394)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 Officer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0.0288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(0.0275)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-0.1281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(0.2342)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0.0865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(0.0650)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0.0031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(0.0057)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0.0794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(0.0343)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0.0413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(0.0136)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Weapon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0.0004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0.0320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(0.0087)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0.0018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0.0009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(0.0025)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-0.0215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(0.0246)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-0.0054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(0.0066)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-0.0017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(0.0013)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0.0009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(0.0098)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-0.0119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(0.0034)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0.0081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(0.0737)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0.0759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(0.6978)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0.1982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(0.1749)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0.0168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(0.0185)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0.0550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(0.1645)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-0.0925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(0.0506)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-0.0946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(0.0475)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-0.0354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(0.4779)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-0.1412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(0.1266)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0.0718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(0.0440)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1.0022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(0.4623)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0.2138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(0.1178)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-0.0005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(0.0002)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-0.0059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(0.0017)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-0.0009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(0.0004)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Poverty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0.0555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(0.0444)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0.2509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(0.4424)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0.1871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(0.1112)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Vacant Homes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-0.0005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(0.0091)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0.1851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(0.1386)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0.0601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(0.0327)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Inequality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0.1179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(0.0468)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0.5297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(0.4285)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0.1075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(0.1205)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MSA, 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MSA, Year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State, MSA, Year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</a:t>
                      </a:r>
                      <a:r>
                        <a:rPr lang="en-US" sz="13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3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0.1209</a:t>
                      </a:r>
                      <a:endParaRPr lang="en-US" sz="13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0.6467</a:t>
                      </a:r>
                      <a:endParaRPr lang="en-US" sz="13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0.3696</a:t>
                      </a:r>
                      <a:endParaRPr lang="en-US" sz="13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174.20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</a:t>
                      </a:r>
                      <a:endParaRPr lang="en-US" sz="130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14387.58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130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874.75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1300" dirty="0">
                        <a:effectLst/>
                        <a:latin typeface="Consolas" panose="020B0609020204030204" pitchFamily="49" charset="0"/>
                        <a:ea typeface="Batang" panose="02030600000101010101" pitchFamily="18" charset="-127"/>
                        <a:cs typeface="Consolas" panose="020B0609020204030204" pitchFamily="49" charset="0"/>
                      </a:endParaRPr>
                    </a:p>
                  </a:txBody>
                  <a:tcPr marL="8241" marR="8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lakana.com/media.fox5atlanta.com/photo/2015/11/19/V%20VILLA%20RICA%20OFFICER%20INJURED%2011P_00.00.00.21_1447994991892_511849_ver1.0_640_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99" y="1791762"/>
            <a:ext cx="6059293" cy="34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>
                <a:solidFill>
                  <a:srgbClr val="0066CC"/>
                </a:solidFill>
              </a:rPr>
              <a:t>Officer </a:t>
            </a:r>
            <a:r>
              <a:rPr lang="en-US" altLang="ko-KR" sz="2800" b="1" dirty="0" err="1">
                <a:solidFill>
                  <a:srgbClr val="0066CC"/>
                </a:solidFill>
              </a:rPr>
              <a:t>Micahiah</a:t>
            </a:r>
            <a:r>
              <a:rPr lang="en-US" altLang="ko-KR" sz="2800" b="1" dirty="0">
                <a:solidFill>
                  <a:srgbClr val="0066CC"/>
                </a:solidFill>
              </a:rPr>
              <a:t> Swain of </a:t>
            </a:r>
            <a:r>
              <a:rPr lang="en-US" altLang="ko-KR" sz="2800" b="1" dirty="0" smtClean="0">
                <a:solidFill>
                  <a:srgbClr val="0066CC"/>
                </a:solidFill>
              </a:rPr>
              <a:t>Villa Rica, GA, Police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90165"/>
            <a:ext cx="2686050" cy="3409950"/>
          </a:xfrm>
          <a:prstGeom prst="rect">
            <a:avLst/>
          </a:prstGeom>
        </p:spPr>
      </p:pic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4409852" y="5254773"/>
            <a:ext cx="4320480" cy="84488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85098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ko-KR" sz="2400" b="1" dirty="0" smtClean="0">
                <a:latin typeface="Calibri" pitchFamily="34" charset="0"/>
              </a:rPr>
              <a:t>assaulted and injured </a:t>
            </a:r>
            <a:r>
              <a:rPr lang="en-US" altLang="ko-KR" sz="2400" b="1" dirty="0">
                <a:latin typeface="Calibri" pitchFamily="34" charset="0"/>
              </a:rPr>
              <a:t>by </a:t>
            </a:r>
            <a:r>
              <a:rPr lang="en-US" altLang="ko-KR" sz="2400" b="1" dirty="0" smtClean="0">
                <a:latin typeface="Calibri" pitchFamily="34" charset="0"/>
              </a:rPr>
              <a:t>larceny suspects on Nov. 20</a:t>
            </a:r>
            <a:endParaRPr lang="en-US" altLang="ko-KR" sz="24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2097" y="6197242"/>
            <a:ext cx="637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</a:t>
            </a:r>
            <a:r>
              <a:rPr lang="en-US" sz="1000" u="sng" dirty="0" smtClean="0"/>
              <a:t>www.fox5atlanta.com/news/51841713-story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https://www.odmp.org/agency/4035-villa-rica-police-department-georgia</a:t>
            </a:r>
          </a:p>
        </p:txBody>
      </p:sp>
      <p:pic>
        <p:nvPicPr>
          <p:cNvPr id="2050" name="Picture 2" descr="https://www.odmp.org/media/image/agency/4035/4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9" y="4221088"/>
            <a:ext cx="1344112" cy="13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87834"/>
              </p:ext>
            </p:extLst>
          </p:nvPr>
        </p:nvGraphicFramePr>
        <p:xfrm>
          <a:off x="466725" y="1772816"/>
          <a:ext cx="799452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461527"/>
              </p:ext>
            </p:extLst>
          </p:nvPr>
        </p:nvGraphicFramePr>
        <p:xfrm>
          <a:off x="466726" y="1772816"/>
          <a:ext cx="799452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Officer Deaths and Assaults in the U.S.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4499992" y="5733256"/>
            <a:ext cx="4320480" cy="720080"/>
          </a:xfrm>
          <a:prstGeom prst="roundRect">
            <a:avLst>
              <a:gd name="adj" fmla="val 16667"/>
            </a:avLst>
          </a:prstGeom>
          <a:solidFill>
            <a:srgbClr val="66CCFF">
              <a:alpha val="85098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ko-KR" sz="2600" b="1" i="1" dirty="0" smtClean="0">
                <a:latin typeface="Calibri" pitchFamily="34" charset="0"/>
              </a:rPr>
              <a:t>Could IT have saved them?</a:t>
            </a:r>
            <a:endParaRPr lang="en-US" altLang="ko-KR" sz="26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l"/>
            </a:pPr>
            <a:endParaRPr lang="en-US" sz="1600"/>
          </a:p>
        </p:txBody>
      </p:sp>
      <p:pic>
        <p:nvPicPr>
          <p:cNvPr id="1026" name="Picture 2" descr="http://gis.yohman.com/up206a/files/2012/03/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202"/>
            <a:ext cx="7920880" cy="59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2097" y="6351131"/>
            <a:ext cx="63730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http://gis.yohman.com/up206a/author/jiegao/</a:t>
            </a:r>
          </a:p>
        </p:txBody>
      </p:sp>
    </p:spTree>
    <p:extLst>
      <p:ext uri="{BB962C8B-B14F-4D97-AF65-F5344CB8AC3E}">
        <p14:creationId xmlns:p14="http://schemas.microsoft.com/office/powerpoint/2010/main" val="19859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en-cdn.com/sites/default/files/imagecache/superphoto/superphoto/3349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5" y="1700808"/>
            <a:ext cx="57150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Computer-Aided Dispatch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pic>
        <p:nvPicPr>
          <p:cNvPr id="2052" name="Picture 4" descr="http://weeble.net/wp-content/uploads/2011/02/computer-aided-dispa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59817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097" y="6197242"/>
            <a:ext cx="637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http://www.weeble.net/iphone-ipad-computer-aided-dispatch-app</a:t>
            </a:r>
            <a:r>
              <a:rPr lang="en-US" sz="1000" u="sng" dirty="0" smtClean="0"/>
              <a:t>/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http://peninsulaclarion.com/news/2011-10-04/911-center-gets-computer-aided-dispatch-program</a:t>
            </a:r>
          </a:p>
        </p:txBody>
      </p:sp>
    </p:spTree>
    <p:extLst>
      <p:ext uri="{BB962C8B-B14F-4D97-AF65-F5344CB8AC3E}">
        <p14:creationId xmlns:p14="http://schemas.microsoft.com/office/powerpoint/2010/main" val="22338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09514"/>
            <a:ext cx="6457950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22125"/>
            <a:ext cx="2520280" cy="842270"/>
          </a:xfrm>
          <a:prstGeom prst="rect">
            <a:avLst/>
          </a:prstGeom>
        </p:spPr>
      </p:pic>
      <p:pic>
        <p:nvPicPr>
          <p:cNvPr id="3074" name="Picture 2" descr="http://media2.govtech.com/images/770*1000/PhillyPoliceonPinte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3342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097" y="6351131"/>
            <a:ext cx="63730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http://www.govtech.com/public-safety/Catching-Criminals-on-Pinterest.html</a:t>
            </a:r>
          </a:p>
        </p:txBody>
      </p:sp>
    </p:spTree>
    <p:extLst>
      <p:ext uri="{BB962C8B-B14F-4D97-AF65-F5344CB8AC3E}">
        <p14:creationId xmlns:p14="http://schemas.microsoft.com/office/powerpoint/2010/main" val="15652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Intelligence-Led Policing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835696" y="6197242"/>
            <a:ext cx="7309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https://www.google.com/maps/@39.932551,-75.1149441,2036m/data=!3m1!1e3?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 smtClean="0"/>
              <a:t>http</a:t>
            </a:r>
            <a:r>
              <a:rPr lang="en-US" sz="1000" u="sng" dirty="0"/>
              <a:t>://forum.davidicke.com/showthread.php?t=181433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628800"/>
            <a:ext cx="6001122" cy="3363618"/>
          </a:xfrm>
          <a:prstGeom prst="rect">
            <a:avLst/>
          </a:prstGeom>
        </p:spPr>
      </p:pic>
      <p:pic>
        <p:nvPicPr>
          <p:cNvPr id="2050" name="Picture 2" descr="http://i233.photobucket.com/albums/ee193/JKELLY302/camden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288080" cy="24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5076056" y="1473905"/>
            <a:ext cx="3712016" cy="667236"/>
          </a:xfrm>
          <a:prstGeom prst="roundRect">
            <a:avLst>
              <a:gd name="adj" fmla="val 16667"/>
            </a:avLst>
          </a:prstGeom>
          <a:solidFill>
            <a:srgbClr val="FF0000">
              <a:alpha val="6000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ko-KR" sz="2600" b="1" i="1" dirty="0" smtClean="0">
                <a:latin typeface="Calibri" pitchFamily="34" charset="0"/>
              </a:rPr>
              <a:t>Where is the bad guy?</a:t>
            </a:r>
            <a:endParaRPr lang="en-US" altLang="ko-KR" sz="2600" b="1" i="1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6725" y="5114528"/>
            <a:ext cx="8209731" cy="12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Calibri" pitchFamily="34" charset="0"/>
              </a:rPr>
              <a:t> Intelligence on perpetuators helps apprehend criminals with less </a:t>
            </a:r>
            <a:r>
              <a:rPr lang="en-US" altLang="ko-KR" sz="2400" dirty="0" smtClean="0">
                <a:latin typeface="Calibri" pitchFamily="34" charset="0"/>
              </a:rPr>
              <a:t>violence.</a:t>
            </a:r>
            <a:endParaRPr lang="en-US" altLang="ko-K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980728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rgbClr val="0066CC"/>
                </a:solidFill>
              </a:rPr>
              <a:t>Community-Oriented Policing</a:t>
            </a:r>
            <a:endParaRPr lang="en-US" altLang="ko-KR" sz="2800" b="1" dirty="0">
              <a:solidFill>
                <a:srgbClr val="0066CC"/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835696" y="6197242"/>
            <a:ext cx="7309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/>
              <a:t>http://darkroom.baltimoresun.com/2012/08/double-exposure-photo-of-arrest-provides-lasting-image-for-teens-family</a:t>
            </a:r>
            <a:r>
              <a:rPr lang="en-US" sz="1000" u="sng" dirty="0" smtClean="0"/>
              <a:t>/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u="sng" dirty="0" smtClean="0"/>
              <a:t>http://www.komonews.com/news/local/Police-community-gather-to-discuss-Cal-Anderson-violence-228290481.html</a:t>
            </a:r>
            <a:endParaRPr lang="en-US" sz="1000" u="sng" dirty="0"/>
          </a:p>
        </p:txBody>
      </p:sp>
      <p:pic>
        <p:nvPicPr>
          <p:cNvPr id="4098" name="Picture 2" descr="http://media.komonews.com/images/131017_meeting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6" y="1700808"/>
            <a:ext cx="5508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76" y="2780928"/>
            <a:ext cx="53319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22847 0.2046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1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1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Char char="l"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7889954</TotalTime>
  <Words>1655</Words>
  <Application>Microsoft Office PowerPoint</Application>
  <PresentationFormat>On-screen Show (4:3)</PresentationFormat>
  <Paragraphs>411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바탕</vt:lpstr>
      <vt:lpstr>바탕</vt:lpstr>
      <vt:lpstr>돋움</vt:lpstr>
      <vt:lpstr>굴림</vt:lpstr>
      <vt:lpstr>굴림체</vt:lpstr>
      <vt:lpstr>HY견고딕</vt:lpstr>
      <vt:lpstr>HY중고딕</vt:lpstr>
      <vt:lpstr>SimSun</vt:lpstr>
      <vt:lpstr>Arial</vt:lpstr>
      <vt:lpstr>Arial Black</vt:lpstr>
      <vt:lpstr>Calibri</vt:lpstr>
      <vt:lpstr>Consolas</vt:lpstr>
      <vt:lpstr>Tahoma</vt:lpstr>
      <vt:lpstr>Times New Roman</vt:lpstr>
      <vt:lpstr>Wingdings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Min-Seok Pang</dc:creator>
  <cp:lastModifiedBy>Min-Seok Pang</cp:lastModifiedBy>
  <cp:revision>3286</cp:revision>
  <dcterms:created xsi:type="dcterms:W3CDTF">2004-05-12T04:02:40Z</dcterms:created>
  <dcterms:modified xsi:type="dcterms:W3CDTF">2015-12-12T12:29:31Z</dcterms:modified>
</cp:coreProperties>
</file>