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92" r:id="rId2"/>
  </p:sldMasterIdLst>
  <p:sldIdLst>
    <p:sldId id="256" r:id="rId3"/>
    <p:sldId id="257" r:id="rId4"/>
    <p:sldId id="258" r:id="rId5"/>
    <p:sldId id="261" r:id="rId6"/>
    <p:sldId id="259" r:id="rId7"/>
    <p:sldId id="26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88608" autoAdjust="0"/>
  </p:normalViewPr>
  <p:slideViewPr>
    <p:cSldViewPr snapToGrid="0">
      <p:cViewPr varScale="1">
        <p:scale>
          <a:sx n="103" d="100"/>
          <a:sy n="103" d="100"/>
        </p:scale>
        <p:origin x="8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63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41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575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09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2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93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31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6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26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321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91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86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10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37085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420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5394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735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325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4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0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7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1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370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70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5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F079D-E3EE-4DB5-AFF8-7CD32F8C904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EEF5B6-C426-4C9E-94FC-173CCC0E7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8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onr.net/ir/12-3/paper314.html#a15" TargetMode="External"/><Relationship Id="rId2" Type="http://schemas.openxmlformats.org/officeDocument/2006/relationships/hyperlink" Target="http://www.informationr.net/ir/12-3/paper314.html#a82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informationr.net/ir/12-3/paper314.html#a73" TargetMode="External"/><Relationship Id="rId5" Type="http://schemas.openxmlformats.org/officeDocument/2006/relationships/hyperlink" Target="http://www.informationr.net/ir/12-3/paper314.html#a66" TargetMode="External"/><Relationship Id="rId4" Type="http://schemas.openxmlformats.org/officeDocument/2006/relationships/hyperlink" Target="http://www.informationr.net/ir/12-3/paper314.html#a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257" y="1081216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 consumers happy with the high-tech equipped league?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8757" y="3593800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smtClean="0"/>
              <a:t>Application of </a:t>
            </a:r>
            <a:r>
              <a:rPr lang="en-US" dirty="0" smtClean="0"/>
              <a:t>Technology acceptance model</a:t>
            </a:r>
          </a:p>
          <a:p>
            <a:endParaRPr lang="en-US" dirty="0"/>
          </a:p>
          <a:p>
            <a:r>
              <a:rPr lang="en-US" dirty="0" err="1" smtClean="0"/>
              <a:t>Yiran</a:t>
            </a:r>
            <a:r>
              <a:rPr lang="en-US" dirty="0" smtClean="0"/>
              <a:t> 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51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001" y="632348"/>
            <a:ext cx="8911687" cy="1280890"/>
          </a:xfrm>
        </p:spPr>
        <p:txBody>
          <a:bodyPr/>
          <a:lstStyle/>
          <a:p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M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108" y="1822493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Information technology is marching into the heart of sports.</a:t>
            </a:r>
          </a:p>
          <a:p>
            <a:pPr marL="0" indent="0">
              <a:buNone/>
            </a:pPr>
            <a:r>
              <a:rPr lang="en-US" sz="1600" i="1" dirty="0" smtClean="0"/>
              <a:t>     “ </a:t>
            </a:r>
            <a:r>
              <a:rPr lang="en-US" sz="1600" i="1" dirty="0"/>
              <a:t>Across industries, the trend is toward mobile, rich and instant data. Sports are no exception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The professional sport leagues (NFL</a:t>
            </a:r>
            <a:r>
              <a:rPr lang="en-US" dirty="0"/>
              <a:t>, NBA, NHL, and </a:t>
            </a:r>
            <a:r>
              <a:rPr lang="en-US" dirty="0" smtClean="0"/>
              <a:t>MLB) </a:t>
            </a:r>
            <a:r>
              <a:rPr lang="en-US" dirty="0"/>
              <a:t>began experimenting with analytics to improve their teams. 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1600" dirty="0" smtClean="0"/>
              <a:t>e.g. </a:t>
            </a:r>
            <a:r>
              <a:rPr lang="en-US" sz="1600" dirty="0"/>
              <a:t>The NBA </a:t>
            </a:r>
            <a:r>
              <a:rPr lang="en-US" sz="1600" dirty="0" smtClean="0"/>
              <a:t>installed </a:t>
            </a:r>
            <a:r>
              <a:rPr lang="en-US" sz="1600" dirty="0" err="1"/>
              <a:t>SportVU</a:t>
            </a:r>
            <a:r>
              <a:rPr lang="en-US" sz="1600" dirty="0"/>
              <a:t> cameras throughout arenas, which allow the movements of the basketball and player to be tracked and </a:t>
            </a:r>
            <a:r>
              <a:rPr lang="en-US" sz="1600" dirty="0" smtClean="0"/>
              <a:t>recorded.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r>
              <a:rPr lang="en-US" dirty="0" smtClean="0"/>
              <a:t>How technology would influence consumers’ satisfaction is less investigated.</a:t>
            </a:r>
          </a:p>
          <a:p>
            <a:endParaRPr lang="en-US" dirty="0"/>
          </a:p>
          <a:p>
            <a:r>
              <a:rPr lang="en-US" dirty="0" smtClean="0"/>
              <a:t>An exploratory study linking organization level and individual level of innovation adoption.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1489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404040"/>
                </a:solidFill>
                <a:latin typeface="Arial" panose="020B0604020202020204" pitchFamily="34" charset="0"/>
              </a:rPr>
              <a:t>B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ackground 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Technology Acceptance Model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978" y="2697662"/>
            <a:ext cx="6952220" cy="334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5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Model 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330779" y="4219595"/>
            <a:ext cx="2125361" cy="1309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Perceived Relative Advantage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160421" y="1802298"/>
            <a:ext cx="2125361" cy="1309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 Perceived Usefulness 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678563" y="3177509"/>
            <a:ext cx="2125361" cy="1309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 satisfaction with the league 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939112" y="3395703"/>
            <a:ext cx="2001795" cy="10916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</a:t>
            </a:r>
          </a:p>
          <a:p>
            <a:pPr algn="ctr"/>
            <a:r>
              <a:rPr lang="en-US" dirty="0" smtClean="0"/>
              <a:t>Perceived Usefulness 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897924" y="4672676"/>
            <a:ext cx="2042984" cy="1309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 Perceived ease of use 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939113" y="1991045"/>
            <a:ext cx="1863557" cy="1183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</a:t>
            </a:r>
          </a:p>
          <a:p>
            <a:pPr algn="ctr"/>
            <a:r>
              <a:rPr lang="en-US" dirty="0" smtClean="0"/>
              <a:t>Perceived</a:t>
            </a:r>
          </a:p>
          <a:p>
            <a:pPr algn="ctr"/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642281" y="3174996"/>
            <a:ext cx="2125361" cy="1309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innovation</a:t>
            </a:r>
          </a:p>
          <a:p>
            <a:pPr algn="ctr"/>
            <a:r>
              <a:rPr lang="en-US" dirty="0" smtClean="0"/>
              <a:t>Adoption in the league 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802670" y="2726724"/>
            <a:ext cx="839611" cy="825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3" idx="6"/>
            <a:endCxn id="18" idx="2"/>
          </p:cNvCxnSpPr>
          <p:nvPr/>
        </p:nvCxnSpPr>
        <p:spPr>
          <a:xfrm flipV="1">
            <a:off x="2940907" y="3829904"/>
            <a:ext cx="701374" cy="11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6"/>
          </p:cNvCxnSpPr>
          <p:nvPr/>
        </p:nvCxnSpPr>
        <p:spPr>
          <a:xfrm flipV="1">
            <a:off x="2940908" y="4160108"/>
            <a:ext cx="790833" cy="1167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767642" y="3941514"/>
            <a:ext cx="2910921" cy="26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539945" y="4255274"/>
            <a:ext cx="774357" cy="512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282249" y="3161822"/>
            <a:ext cx="16475" cy="743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8353168" y="4219595"/>
            <a:ext cx="453081" cy="393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0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404040"/>
                </a:solidFill>
                <a:latin typeface="Arial" panose="020B0604020202020204" pitchFamily="34" charset="0"/>
              </a:rPr>
              <a:t>H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ypotheses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72996" y="1413689"/>
            <a:ext cx="11718329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H1: </a:t>
            </a:r>
            <a:r>
              <a:rPr lang="en-US" altLang="zh-CN" dirty="0">
                <a:latin typeface="Arial" panose="020B0604020202020204" pitchFamily="34" charset="0"/>
              </a:rPr>
              <a:t>Employers’ perceived resource of a league has a positive influence on </a:t>
            </a:r>
            <a:r>
              <a:rPr lang="en-US" dirty="0">
                <a:latin typeface="Arial" panose="020B0604020202020204" pitchFamily="34" charset="0"/>
              </a:rPr>
              <a:t>IT innovation adoption </a:t>
            </a:r>
            <a:r>
              <a:rPr lang="en-US" dirty="0">
                <a:latin typeface="Arial" panose="020B0604020202020204" pitchFamily="34" charset="0"/>
              </a:rPr>
              <a:t>in </a:t>
            </a:r>
            <a:r>
              <a:rPr lang="en-US" dirty="0">
                <a:latin typeface="Arial" panose="020B0604020202020204" pitchFamily="34" charset="0"/>
              </a:rPr>
              <a:t>the league </a:t>
            </a:r>
            <a:endParaRPr lang="en-US" dirty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H2:</a:t>
            </a:r>
            <a:r>
              <a:rPr lang="en-US" altLang="zh-CN" sz="1800" dirty="0">
                <a:latin typeface="Arial" panose="020B0604020202020204" pitchFamily="34" charset="0"/>
              </a:rPr>
              <a:t> Employers’ </a:t>
            </a:r>
            <a:r>
              <a:rPr lang="en-US" altLang="zh-CN" sz="1800" dirty="0" smtClean="0"/>
              <a:t>p</a:t>
            </a:r>
            <a:r>
              <a:rPr lang="en-US" sz="1800" dirty="0" smtClean="0"/>
              <a:t>erceived usefulness of IT innovation </a:t>
            </a:r>
            <a:r>
              <a:rPr lang="en-US" altLang="zh-CN" sz="1800" dirty="0" smtClean="0">
                <a:latin typeface="Arial" panose="020B0604020202020204" pitchFamily="34" charset="0"/>
              </a:rPr>
              <a:t>has </a:t>
            </a:r>
            <a:r>
              <a:rPr lang="en-US" altLang="zh-CN" sz="1800" dirty="0">
                <a:latin typeface="Arial" panose="020B0604020202020204" pitchFamily="34" charset="0"/>
              </a:rPr>
              <a:t>a positive influence on </a:t>
            </a:r>
            <a:r>
              <a:rPr lang="en-US" sz="1800" dirty="0"/>
              <a:t>IT innovation adoption in the league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altLang="en-US" sz="1800" dirty="0" smtClean="0">
                <a:latin typeface="Arial" panose="020B0604020202020204" pitchFamily="34" charset="0"/>
              </a:rPr>
              <a:t>H3: </a:t>
            </a:r>
            <a:r>
              <a:rPr lang="en-US" altLang="zh-CN" sz="1800" dirty="0">
                <a:latin typeface="Arial" panose="020B0604020202020204" pitchFamily="34" charset="0"/>
              </a:rPr>
              <a:t>Employers’ perceived </a:t>
            </a:r>
            <a:r>
              <a:rPr lang="en-US" altLang="zh-CN" sz="1800" dirty="0" smtClean="0">
                <a:latin typeface="Arial" panose="020B0604020202020204" pitchFamily="34" charset="0"/>
              </a:rPr>
              <a:t>ease of use </a:t>
            </a:r>
            <a:r>
              <a:rPr lang="en-US" altLang="zh-CN" sz="1800" dirty="0">
                <a:latin typeface="Arial" panose="020B0604020202020204" pitchFamily="34" charset="0"/>
              </a:rPr>
              <a:t>of </a:t>
            </a:r>
            <a:r>
              <a:rPr lang="en-US" altLang="zh-CN" sz="1800" dirty="0" smtClean="0">
                <a:latin typeface="Arial" panose="020B0604020202020204" pitchFamily="34" charset="0"/>
              </a:rPr>
              <a:t>IT innovation has </a:t>
            </a:r>
            <a:r>
              <a:rPr lang="en-US" altLang="zh-CN" sz="1800" dirty="0">
                <a:latin typeface="Arial" panose="020B0604020202020204" pitchFamily="34" charset="0"/>
              </a:rPr>
              <a:t>a positive influence on </a:t>
            </a:r>
            <a:r>
              <a:rPr lang="en-US" sz="1800" dirty="0"/>
              <a:t>IT innovation adoption in the league </a:t>
            </a:r>
            <a:endParaRPr lang="en-US" altLang="en-US" sz="1800" dirty="0" smtClean="0">
              <a:latin typeface="Arial" panose="020B0604020202020204" pitchFamily="34" charset="0"/>
            </a:endParaRP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H4: </a:t>
            </a:r>
            <a:r>
              <a:rPr lang="en-US" sz="1800" dirty="0"/>
              <a:t>IT innovation adoption in the league </a:t>
            </a:r>
            <a:r>
              <a:rPr lang="en-US" altLang="zh-CN" sz="1800" dirty="0" smtClean="0">
                <a:latin typeface="Arial" panose="020B0604020202020204" pitchFamily="34" charset="0"/>
              </a:rPr>
              <a:t>has </a:t>
            </a:r>
            <a:r>
              <a:rPr lang="en-US" altLang="zh-CN" sz="1800" dirty="0">
                <a:latin typeface="Arial" panose="020B0604020202020204" pitchFamily="34" charset="0"/>
              </a:rPr>
              <a:t>a positive influence on </a:t>
            </a:r>
            <a:r>
              <a:rPr lang="en-US" sz="1800" dirty="0" smtClean="0"/>
              <a:t>consumers’ perceived advantage of the league through perceived relative advantage of the IT innovation.</a:t>
            </a:r>
          </a:p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H5:</a:t>
            </a:r>
            <a:r>
              <a:rPr kumimoji="0" lang="en-US" alt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dirty="0"/>
              <a:t>Consumer Perceived Usefulness </a:t>
            </a:r>
            <a:r>
              <a:rPr lang="en-US" sz="1800" dirty="0" smtClean="0"/>
              <a:t>of the IT innovation will moderat</a:t>
            </a:r>
            <a:r>
              <a:rPr lang="en-US" sz="1800" dirty="0"/>
              <a:t>e</a:t>
            </a:r>
            <a:r>
              <a:rPr lang="en-US" sz="1800" dirty="0" smtClean="0"/>
              <a:t> the effect of IT innovation adoption in the league on consumers’ satisfaction</a:t>
            </a:r>
            <a:endParaRPr lang="en-US" sz="18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325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P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ossible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D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ata </a:t>
            </a:r>
            <a:r>
              <a:rPr lang="en-US" dirty="0">
                <a:solidFill>
                  <a:srgbClr val="404040"/>
                </a:solidFill>
                <a:latin typeface="Arial" panose="020B0604020202020204" pitchFamily="34" charset="0"/>
              </a:rPr>
              <a:t>S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ources</a:t>
            </a:r>
            <a:r>
              <a:rPr lang="en-US" b="0" i="0" dirty="0" smtClean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049" y="1905000"/>
            <a:ext cx="10013563" cy="4006222"/>
          </a:xfrm>
        </p:spPr>
        <p:txBody>
          <a:bodyPr/>
          <a:lstStyle/>
          <a:p>
            <a:r>
              <a:rPr lang="en-US" dirty="0" smtClean="0"/>
              <a:t>Survey Data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Items modified from exiting literature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Secondary data of IT investments of the leagues and teams.</a:t>
            </a:r>
            <a:r>
              <a:rPr lang="en-US" dirty="0"/>
              <a:t> </a:t>
            </a:r>
            <a:r>
              <a:rPr lang="en-US" dirty="0" smtClean="0"/>
              <a:t>(rare public source)</a:t>
            </a:r>
          </a:p>
          <a:p>
            <a:endParaRPr lang="en-US" dirty="0"/>
          </a:p>
          <a:p>
            <a:r>
              <a:rPr lang="en-US" altLang="zh-CN" dirty="0" smtClean="0"/>
              <a:t>SEM method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2120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809299"/>
              </p:ext>
            </p:extLst>
          </p:nvPr>
        </p:nvGraphicFramePr>
        <p:xfrm>
          <a:off x="1698173" y="287608"/>
          <a:ext cx="8556171" cy="638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2057"/>
                <a:gridCol w="2852057"/>
                <a:gridCol w="2852057"/>
              </a:tblGrid>
              <a:tr h="3005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Variables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737688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 Employee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Perceived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Resource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Mathieson et al. (2001)</a:t>
                      </a:r>
                      <a:endParaRPr lang="en-US" sz="1600" dirty="0"/>
                    </a:p>
                  </a:txBody>
                  <a:tcPr/>
                </a:tc>
              </a:tr>
              <a:tr h="5191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Employee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Perceived Usefulness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Davis</a:t>
                      </a:r>
                      <a:r>
                        <a:rPr lang="en-US" sz="1600" baseline="0" dirty="0" smtClean="0"/>
                        <a:t> (1989)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737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Employee Perceived ease of use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Davis</a:t>
                      </a:r>
                      <a:r>
                        <a:rPr lang="en-US" sz="1600" baseline="0" dirty="0" smtClean="0"/>
                        <a:t> (1989)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15220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IT innovation</a:t>
                      </a:r>
                    </a:p>
                    <a:p>
                      <a:pPr algn="ctr"/>
                      <a:r>
                        <a:rPr lang="en-US" sz="1600" dirty="0" smtClean="0"/>
                        <a:t>Adoption in the league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technology infrastructure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Strategic alignment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Sircar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6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al.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2000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Bharadwaj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2000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Venkatraman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1989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Palmer &amp; Markus (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2000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);</a:t>
                      </a:r>
                      <a:r>
                        <a:rPr lang="en-US" sz="1600" dirty="0" smtClean="0"/>
                        <a:t/>
                      </a:r>
                      <a:br>
                        <a:rPr lang="en-US" sz="1600" dirty="0" smtClean="0"/>
                      </a:b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Reich &amp; </a:t>
                      </a:r>
                      <a:r>
                        <a:rPr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Benbasat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1996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737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Consumer Perceived Usefulness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Davis</a:t>
                      </a:r>
                      <a:r>
                        <a:rPr lang="en-US" sz="1600" baseline="0" dirty="0" smtClean="0"/>
                        <a:t> (1989)</a:t>
                      </a:r>
                      <a:endParaRPr lang="en-US" sz="1600" dirty="0" smtClean="0"/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519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Relative Advantage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Premkumar</a:t>
                      </a:r>
                      <a:r>
                        <a:rPr lang="en-US" sz="1600" dirty="0" smtClean="0"/>
                        <a:t> et al. (1994)</a:t>
                      </a:r>
                      <a:endParaRPr lang="en-US" sz="1600" dirty="0"/>
                    </a:p>
                  </a:txBody>
                  <a:tcPr/>
                </a:tc>
              </a:tr>
              <a:tr h="8993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Consumer satisfaction with the league 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Hayes, B. E. (1998). 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473446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143</TotalTime>
  <Words>269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幼圆</vt:lpstr>
      <vt:lpstr>Arial</vt:lpstr>
      <vt:lpstr>Calibri</vt:lpstr>
      <vt:lpstr>Calibri Light</vt:lpstr>
      <vt:lpstr>Century Gothic</vt:lpstr>
      <vt:lpstr>Wingdings</vt:lpstr>
      <vt:lpstr>Wingdings 2</vt:lpstr>
      <vt:lpstr>Wingdings 3</vt:lpstr>
      <vt:lpstr>HDOfficeLightV0</vt:lpstr>
      <vt:lpstr>Wisp</vt:lpstr>
      <vt:lpstr>Are consumers happy with the high-tech equipped league?</vt:lpstr>
      <vt:lpstr>Motivation</vt:lpstr>
      <vt:lpstr>Background theory</vt:lpstr>
      <vt:lpstr>Conceptual Model </vt:lpstr>
      <vt:lpstr>Hypotheses</vt:lpstr>
      <vt:lpstr>Possible Data Sources.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yiran su</dc:creator>
  <cp:lastModifiedBy>Yiran Su</cp:lastModifiedBy>
  <cp:revision>15</cp:revision>
  <dcterms:created xsi:type="dcterms:W3CDTF">2016-03-21T12:22:14Z</dcterms:created>
  <dcterms:modified xsi:type="dcterms:W3CDTF">2016-03-22T02:56:47Z</dcterms:modified>
</cp:coreProperties>
</file>