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9" r:id="rId1"/>
  </p:sldMasterIdLst>
  <p:sldIdLst>
    <p:sldId id="256" r:id="rId2"/>
    <p:sldId id="263" r:id="rId3"/>
    <p:sldId id="262" r:id="rId4"/>
    <p:sldId id="265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7" autoAdjust="0"/>
    <p:restoredTop sz="94689" autoAdjust="0"/>
  </p:normalViewPr>
  <p:slideViewPr>
    <p:cSldViewPr snapToGrid="0" snapToObjects="1">
      <p:cViewPr varScale="1">
        <p:scale>
          <a:sx n="101" d="100"/>
          <a:sy n="101" d="100"/>
        </p:scale>
        <p:origin x="208" y="3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360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A49AAF3-D3EC-0540-8EF2-872253F634EC}" type="datetimeFigureOut">
              <a:rPr lang="en-US" smtClean="0"/>
              <a:t>3/23/16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2DD69221-ACCE-524F-BA43-23D98E07D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8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A49AAF3-D3EC-0540-8EF2-872253F634EC}" type="datetimeFigureOut">
              <a:rPr lang="en-US" smtClean="0"/>
              <a:t>3/23/16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2DD69221-ACCE-524F-BA43-23D98E07D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6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A49AAF3-D3EC-0540-8EF2-872253F634EC}" type="datetimeFigureOut">
              <a:rPr lang="en-US" smtClean="0"/>
              <a:t>3/23/16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2DD69221-ACCE-524F-BA43-23D98E07D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2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A49AAF3-D3EC-0540-8EF2-872253F634EC}" type="datetimeFigureOut">
              <a:rPr lang="en-US" smtClean="0"/>
              <a:t>3/23/16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2DD69221-ACCE-524F-BA43-23D98E07D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0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A49AAF3-D3EC-0540-8EF2-872253F634EC}" type="datetimeFigureOut">
              <a:rPr lang="en-US" smtClean="0"/>
              <a:t>3/23/16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2DD69221-ACCE-524F-BA43-23D98E07D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A49AAF3-D3EC-0540-8EF2-872253F634EC}" type="datetimeFigureOut">
              <a:rPr lang="en-US" smtClean="0"/>
              <a:t>3/23/16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2DD69221-ACCE-524F-BA43-23D98E07D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8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A49AAF3-D3EC-0540-8EF2-872253F634EC}" type="datetimeFigureOut">
              <a:rPr lang="en-US" smtClean="0"/>
              <a:t>3/23/16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2DD69221-ACCE-524F-BA43-23D98E07D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9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A49AAF3-D3EC-0540-8EF2-872253F634EC}" type="datetimeFigureOut">
              <a:rPr lang="en-US" smtClean="0"/>
              <a:t>3/23/16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2DD69221-ACCE-524F-BA43-23D98E07D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3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A49AAF3-D3EC-0540-8EF2-872253F634EC}" type="datetimeFigureOut">
              <a:rPr lang="en-US" smtClean="0"/>
              <a:t>3/23/16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2DD69221-ACCE-524F-BA43-23D98E07D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A49AAF3-D3EC-0540-8EF2-872253F634EC}" type="datetimeFigureOut">
              <a:rPr lang="en-US" smtClean="0"/>
              <a:t>3/23/16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2DD69221-ACCE-524F-BA43-23D98E07D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0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A49AAF3-D3EC-0540-8EF2-872253F634EC}" type="datetimeFigureOut">
              <a:rPr lang="en-US" smtClean="0"/>
              <a:t>3/23/16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2DD69221-ACCE-524F-BA43-23D98E07D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A49AAF3-D3EC-0540-8EF2-872253F634EC}" type="datetimeFigureOut">
              <a:rPr lang="en-US" smtClean="0"/>
              <a:t>3/23/16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2DD69221-ACCE-524F-BA43-23D98E07D4F9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Xue Guo</a:t>
            </a:r>
          </a:p>
          <a:p>
            <a:r>
              <a:rPr lang="en-US" dirty="0" smtClean="0"/>
              <a:t>Management Information Systems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latin typeface="Times New Roman" charset="0"/>
                <a:ea typeface="Times New Roman" charset="0"/>
                <a:cs typeface="Times New Roman" charset="0"/>
              </a:rPr>
              <a:t>Call for </a:t>
            </a:r>
            <a:r>
              <a:rPr lang="en-US" altLang="zh-CN" sz="5400" dirty="0" smtClean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en-US" sz="5400" dirty="0" smtClean="0">
                <a:latin typeface="Times New Roman" charset="0"/>
                <a:ea typeface="Times New Roman" charset="0"/>
                <a:cs typeface="Times New Roman" charset="0"/>
              </a:rPr>
              <a:t>ids to Improve Matching </a:t>
            </a:r>
            <a:r>
              <a:rPr lang="en-US" altLang="zh-CN" sz="5400" dirty="0" smtClean="0">
                <a:latin typeface="Times New Roman" charset="0"/>
                <a:ea typeface="Times New Roman" charset="0"/>
                <a:cs typeface="Times New Roman" charset="0"/>
              </a:rPr>
              <a:t>E</a:t>
            </a:r>
            <a:r>
              <a:rPr lang="en-US" sz="5400" dirty="0" smtClean="0">
                <a:latin typeface="Times New Roman" charset="0"/>
                <a:ea typeface="Times New Roman" charset="0"/>
                <a:cs typeface="Times New Roman" charset="0"/>
              </a:rPr>
              <a:t>fficiency in Online Labor Market </a:t>
            </a:r>
            <a:endParaRPr lang="en-US" sz="5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5194" y="4828716"/>
            <a:ext cx="10051368" cy="134294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 Low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successful rate: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more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than 60% of the contracts can not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be achieved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 Descriptions contain rich information which cannot be fully captured by crude numbers!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8" y="575706"/>
            <a:ext cx="4717893" cy="6678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Motivation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193" y="1158566"/>
            <a:ext cx="9455575" cy="358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3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9896"/>
            <a:ext cx="10515600" cy="4307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1.Asymmetric information </a:t>
            </a:r>
          </a:p>
          <a:p>
            <a:pPr marL="274320">
              <a:buFont typeface="Wingdings" charset="2"/>
              <a:buChar char="§"/>
            </a:pPr>
            <a:r>
              <a:rPr lang="en-US" sz="2100" dirty="0" smtClean="0">
                <a:latin typeface="Times New Roman" charset="0"/>
                <a:ea typeface="Times New Roman" charset="0"/>
                <a:cs typeface="Times New Roman" charset="0"/>
              </a:rPr>
              <a:t> Difficulty </a:t>
            </a:r>
            <a:r>
              <a:rPr lang="en-US" altLang="zh-CN" sz="2100" dirty="0">
                <a:latin typeface="Times New Roman" charset="0"/>
                <a:ea typeface="Times New Roman" charset="0"/>
                <a:cs typeface="Times New Roman" charset="0"/>
              </a:rPr>
              <a:t>in</a:t>
            </a:r>
            <a:r>
              <a:rPr lang="en-US" sz="2100" dirty="0">
                <a:latin typeface="Times New Roman" charset="0"/>
                <a:ea typeface="Times New Roman" charset="0"/>
                <a:cs typeface="Times New Roman" charset="0"/>
              </a:rPr>
              <a:t> observ</a:t>
            </a:r>
            <a:r>
              <a:rPr lang="en-US" altLang="zh-CN" sz="2100" dirty="0">
                <a:latin typeface="Times New Roman" charset="0"/>
                <a:ea typeface="Times New Roman" charset="0"/>
                <a:cs typeface="Times New Roman" charset="0"/>
              </a:rPr>
              <a:t>ing</a:t>
            </a:r>
            <a:r>
              <a:rPr lang="en-US" sz="2100" dirty="0">
                <a:latin typeface="Times New Roman" charset="0"/>
                <a:ea typeface="Times New Roman" charset="0"/>
                <a:cs typeface="Times New Roman" charset="0"/>
              </a:rPr>
              <a:t> quality</a:t>
            </a:r>
          </a:p>
          <a:p>
            <a:pPr marL="274320">
              <a:buFont typeface="Wingdings" charset="2"/>
              <a:buChar char="§"/>
            </a:pPr>
            <a:r>
              <a:rPr lang="en-US" sz="2100" dirty="0" smtClean="0">
                <a:latin typeface="Times New Roman" charset="0"/>
                <a:ea typeface="Times New Roman" charset="0"/>
                <a:cs typeface="Times New Roman" charset="0"/>
              </a:rPr>
              <a:t> Services </a:t>
            </a:r>
            <a:r>
              <a:rPr lang="en-US" sz="2100" dirty="0">
                <a:latin typeface="Times New Roman" charset="0"/>
                <a:ea typeface="Times New Roman" charset="0"/>
                <a:cs typeface="Times New Roman" charset="0"/>
              </a:rPr>
              <a:t>delivered over time </a:t>
            </a:r>
            <a:endParaRPr lang="en-US" dirty="0" smtClean="0"/>
          </a:p>
          <a:p>
            <a:pPr marL="0" indent="0">
              <a:spcBef>
                <a:spcPts val="2400"/>
              </a:spcBef>
              <a:buNone/>
            </a:pP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spcBef>
                <a:spcPts val="2400"/>
              </a:spcBef>
              <a:buNone/>
            </a:pP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2. Contractual Structure 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 smtClean="0">
                <a:latin typeface="Times New Roman" charset="0"/>
                <a:ea typeface="Times New Roman" charset="0"/>
                <a:cs typeface="Times New Roman" charset="0"/>
              </a:rPr>
              <a:t>                                   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100" dirty="0" smtClean="0">
                <a:latin typeface="Times New Roman" charset="0"/>
                <a:ea typeface="Times New Roman" charset="0"/>
                <a:cs typeface="Times New Roman" charset="0"/>
              </a:rPr>
              <a:t>           </a:t>
            </a:r>
            <a:endParaRPr lang="en-US" sz="2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charset="0"/>
                <a:ea typeface="Times New Roman" charset="0"/>
                <a:cs typeface="Times New Roman" charset="0"/>
              </a:rPr>
              <a:t>Information Asymmetry &amp; Contract Theory </a:t>
            </a:r>
            <a:endParaRPr lang="en-US" sz="4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54396" y="2305692"/>
            <a:ext cx="27736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Exacerbated</a:t>
            </a:r>
            <a:r>
              <a:rPr lang="zh-CN" alt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asymmetric</a:t>
            </a:r>
            <a:r>
              <a:rPr lang="zh-CN" altLang="en-US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information</a:t>
            </a:r>
            <a:r>
              <a:rPr lang="zh-CN" altLang="en-US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706229" y="2545321"/>
            <a:ext cx="672906" cy="26963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706229" y="5168668"/>
            <a:ext cx="672906" cy="26963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8069532" y="2515150"/>
            <a:ext cx="672906" cy="26963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864404" y="2235809"/>
            <a:ext cx="27736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Moral Hazard</a:t>
            </a:r>
          </a:p>
          <a:p>
            <a:r>
              <a:rPr lang="en-US" altLang="zh-CN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Adverse Selection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54396" y="4907711"/>
            <a:ext cx="24571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Reduce </a:t>
            </a:r>
            <a:r>
              <a:rPr lang="en-US" altLang="zh-CN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ex-ante </a:t>
            </a:r>
            <a:r>
              <a:rPr lang="en-US" altLang="zh-CN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and ex-post risks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64404" y="5110898"/>
            <a:ext cx="27736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Contract Success 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8019759" y="5142227"/>
            <a:ext cx="672906" cy="26963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433734" y="5068967"/>
            <a:ext cx="24571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Efficient Contractual Governance 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27904" y="3716264"/>
            <a:ext cx="602566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Complete</a:t>
            </a:r>
            <a:r>
              <a:rPr lang="zh-CN" altLang="en-US" sz="20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altLang="zh-CN" sz="2000" b="1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C</a:t>
            </a:r>
            <a:r>
              <a:rPr lang="en-US" altLang="zh-CN" sz="20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ontract</a:t>
            </a:r>
            <a:r>
              <a:rPr lang="zh-CN" altLang="en-US" sz="20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altLang="zh-CN" sz="20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VS.</a:t>
            </a:r>
            <a:r>
              <a:rPr lang="zh-CN" altLang="en-US" sz="20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altLang="zh-CN" sz="2000" b="1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I</a:t>
            </a:r>
            <a:r>
              <a:rPr lang="en-US" altLang="zh-CN" sz="20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ncomplete</a:t>
            </a:r>
            <a:r>
              <a:rPr lang="zh-CN" altLang="en-US" sz="20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altLang="zh-CN" sz="2000" b="1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C</a:t>
            </a:r>
            <a:r>
              <a:rPr lang="en-US" altLang="zh-CN" sz="20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ontract</a:t>
            </a:r>
            <a:r>
              <a:rPr lang="zh-CN" altLang="en-US" sz="20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endParaRPr lang="en-US" sz="2000" b="1" dirty="0" err="1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49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627077" y="3438579"/>
            <a:ext cx="5052646" cy="46319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Match Efficiency and Match Quality </a:t>
            </a:r>
          </a:p>
          <a:p>
            <a:pPr marL="182880">
              <a:buFont typeface="Wingdings" charset="2"/>
              <a:buChar char="q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Contracting Success Rate</a:t>
            </a:r>
          </a:p>
          <a:p>
            <a:pPr marL="182880">
              <a:buFont typeface="Wingdings" charset="2"/>
              <a:buChar char="q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Post project satisfaction 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9359707" cy="432060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0000"/>
              </a:lnSpc>
            </a:pPr>
            <a:r>
              <a:rPr lang="en-US" sz="9600" dirty="0" smtClean="0">
                <a:latin typeface="Times New Roman" charset="0"/>
                <a:ea typeface="Times New Roman" charset="0"/>
                <a:cs typeface="Times New Roman" charset="0"/>
              </a:rPr>
              <a:t>How to write the Call for Bids (CFB) to increase the match efficiency and match quality in online labor market? Specifically, I would like to examine the relationship between the clarity of the CFBs and the project outcomes-–contracting success rate and post project satisfaction. </a:t>
            </a:r>
          </a:p>
          <a:p>
            <a:endParaRPr lang="en-US" sz="96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9600" dirty="0" smtClean="0">
                <a:latin typeface="Times New Roman" charset="0"/>
                <a:ea typeface="Times New Roman" charset="0"/>
                <a:cs typeface="Times New Roman" charset="0"/>
              </a:rPr>
              <a:t>  Clarity of the Call for Bids </a:t>
            </a:r>
          </a:p>
          <a:p>
            <a:pPr marL="548640">
              <a:buFont typeface="Wingdings" charset="2"/>
              <a:buChar char="q"/>
            </a:pPr>
            <a:r>
              <a:rPr lang="en-US" sz="96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9600" dirty="0" smtClean="0">
                <a:latin typeface="Times New Roman" charset="0"/>
                <a:ea typeface="Times New Roman" charset="0"/>
                <a:cs typeface="Times New Roman" charset="0"/>
              </a:rPr>
              <a:t>Codifiability </a:t>
            </a:r>
          </a:p>
          <a:p>
            <a:pPr marL="548640">
              <a:buFont typeface="Wingdings" charset="2"/>
              <a:buChar char="q"/>
            </a:pPr>
            <a:r>
              <a:rPr lang="en-US" sz="9600" dirty="0">
                <a:latin typeface="Times New Roman" charset="0"/>
                <a:ea typeface="Times New Roman" charset="0"/>
                <a:cs typeface="Times New Roman" charset="0"/>
              </a:rPr>
              <a:t> Uncertainty </a:t>
            </a:r>
          </a:p>
          <a:p>
            <a:pPr marL="548640">
              <a:buFont typeface="Wingdings" charset="2"/>
              <a:buChar char="q"/>
            </a:pPr>
            <a:r>
              <a:rPr lang="en-US" sz="9600" dirty="0">
                <a:latin typeface="Times New Roman" charset="0"/>
                <a:ea typeface="Times New Roman" charset="0"/>
                <a:cs typeface="Times New Roman" charset="0"/>
              </a:rPr>
              <a:t> Flexibility </a:t>
            </a:r>
          </a:p>
          <a:p>
            <a:pPr marL="548640">
              <a:buFont typeface="Wingdings" charset="2"/>
              <a:buChar char="q"/>
            </a:pPr>
            <a:r>
              <a:rPr lang="en-US" sz="9600" dirty="0">
                <a:latin typeface="Times New Roman" charset="0"/>
                <a:ea typeface="Times New Roman" charset="0"/>
                <a:cs typeface="Times New Roman" charset="0"/>
              </a:rPr>
              <a:t> Monitoring 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200" y="365125"/>
            <a:ext cx="7168662" cy="1325563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Research Question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8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576646" y="1845734"/>
            <a:ext cx="5352757" cy="2107920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charset="0"/>
                <a:ea typeface="Times New Roman" charset="0"/>
                <a:cs typeface="Times New Roman" charset="0"/>
              </a:rPr>
              <a:t>Examples</a:t>
            </a:r>
          </a:p>
          <a:p>
            <a:pPr>
              <a:spcBef>
                <a:spcPts val="600"/>
              </a:spcBef>
            </a:pPr>
            <a:r>
              <a:rPr lang="en-US" sz="7200" b="1" dirty="0">
                <a:latin typeface="Times New Roman" charset="0"/>
                <a:ea typeface="Times New Roman" charset="0"/>
                <a:cs typeface="Times New Roman" charset="0"/>
              </a:rPr>
              <a:t>Project description </a:t>
            </a:r>
            <a:r>
              <a:rPr lang="en-US" sz="7200" b="1" dirty="0" smtClean="0"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7200" i="1" dirty="0" smtClean="0">
                <a:latin typeface="Times New Roman" charset="0"/>
                <a:ea typeface="Times New Roman" charset="0"/>
                <a:cs typeface="Times New Roman" charset="0"/>
              </a:rPr>
              <a:t>I </a:t>
            </a:r>
            <a:r>
              <a:rPr lang="en-US" sz="7200" i="1" dirty="0">
                <a:latin typeface="Times New Roman" charset="0"/>
                <a:ea typeface="Times New Roman" charset="0"/>
                <a:cs typeface="Times New Roman" charset="0"/>
              </a:rPr>
              <a:t>need someone to </a:t>
            </a:r>
            <a:r>
              <a:rPr lang="en-US" sz="7200" i="1" dirty="0" smtClean="0">
                <a:latin typeface="Times New Roman" charset="0"/>
                <a:ea typeface="Times New Roman" charset="0"/>
                <a:cs typeface="Times New Roman" charset="0"/>
              </a:rPr>
              <a:t>build and maintain the website </a:t>
            </a:r>
            <a:r>
              <a:rPr lang="en-US" sz="7200" i="1" dirty="0">
                <a:latin typeface="Times New Roman" charset="0"/>
                <a:ea typeface="Times New Roman" charset="0"/>
                <a:cs typeface="Times New Roman" charset="0"/>
              </a:rPr>
              <a:t>for my company. </a:t>
            </a:r>
            <a:endParaRPr lang="en-US" sz="7200" b="1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600"/>
              </a:spcBef>
            </a:pPr>
            <a:r>
              <a:rPr lang="en-US" sz="7200" b="1" dirty="0" smtClean="0">
                <a:latin typeface="Times New Roman" charset="0"/>
                <a:ea typeface="Times New Roman" charset="0"/>
                <a:cs typeface="Times New Roman" charset="0"/>
              </a:rPr>
              <a:t>Project </a:t>
            </a:r>
            <a:r>
              <a:rPr lang="en-US" sz="7200" b="1" dirty="0">
                <a:latin typeface="Times New Roman" charset="0"/>
                <a:ea typeface="Times New Roman" charset="0"/>
                <a:cs typeface="Times New Roman" charset="0"/>
              </a:rPr>
              <a:t>description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7200" i="1" dirty="0">
                <a:latin typeface="Times New Roman" charset="0"/>
                <a:ea typeface="Times New Roman" charset="0"/>
                <a:cs typeface="Times New Roman" charset="0"/>
              </a:rPr>
              <a:t>Create a web site to take care of a Motel/Hotel operations. As follows:</a:t>
            </a:r>
            <a:br>
              <a:rPr lang="en-US" sz="7200" i="1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7200" i="1" dirty="0">
                <a:latin typeface="Times New Roman" charset="0"/>
                <a:ea typeface="Times New Roman" charset="0"/>
                <a:cs typeface="Times New Roman" charset="0"/>
              </a:rPr>
              <a:t>1. Register a client name and address</a:t>
            </a:r>
            <a:br>
              <a:rPr lang="en-US" sz="7200" i="1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7200" i="1" dirty="0">
                <a:latin typeface="Times New Roman" charset="0"/>
                <a:ea typeface="Times New Roman" charset="0"/>
                <a:cs typeface="Times New Roman" charset="0"/>
              </a:rPr>
              <a:t>2. Create reservation date and number of days</a:t>
            </a:r>
            <a:br>
              <a:rPr lang="en-US" sz="7200" i="1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7200" i="1" dirty="0">
                <a:latin typeface="Times New Roman" charset="0"/>
                <a:ea typeface="Times New Roman" charset="0"/>
                <a:cs typeface="Times New Roman" charset="0"/>
              </a:rPr>
              <a:t>3. Create invoice</a:t>
            </a:r>
            <a:br>
              <a:rPr lang="en-US" sz="7200" i="1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7200" i="1" dirty="0">
                <a:latin typeface="Times New Roman" charset="0"/>
                <a:ea typeface="Times New Roman" charset="0"/>
                <a:cs typeface="Times New Roman" charset="0"/>
              </a:rPr>
              <a:t>4. Collect and accept how paid</a:t>
            </a:r>
            <a:br>
              <a:rPr lang="en-US" sz="7200" i="1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7200" i="1" dirty="0">
                <a:latin typeface="Times New Roman" charset="0"/>
                <a:ea typeface="Times New Roman" charset="0"/>
                <a:cs typeface="Times New Roman" charset="0"/>
              </a:rPr>
              <a:t>5. Accept payment visa/mc, etc. I have Merchant Account with the bank. I just need an interface to connect to the </a:t>
            </a:r>
            <a:r>
              <a:rPr lang="en-US" sz="7200" i="1" dirty="0" err="1">
                <a:latin typeface="Times New Roman" charset="0"/>
                <a:ea typeface="Times New Roman" charset="0"/>
                <a:cs typeface="Times New Roman" charset="0"/>
              </a:rPr>
              <a:t>Moneris</a:t>
            </a:r>
            <a:r>
              <a:rPr lang="en-US" sz="7200" i="1" dirty="0">
                <a:latin typeface="Times New Roman" charset="0"/>
                <a:ea typeface="Times New Roman" charset="0"/>
                <a:cs typeface="Times New Roman" charset="0"/>
              </a:rPr>
              <a:t> or any other available Payment system</a:t>
            </a:r>
            <a:r>
              <a:rPr lang="en-US" sz="7200" i="1" dirty="0"/>
              <a:t>.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7900"/>
            <a:ext cx="5644662" cy="262075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sz="9600" dirty="0" smtClean="0"/>
              <a:t>“</a:t>
            </a:r>
            <a:r>
              <a:rPr lang="en-US" sz="8000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8000" dirty="0">
                <a:latin typeface="Times New Roman" charset="0"/>
                <a:ea typeface="Times New Roman" charset="0"/>
                <a:cs typeface="Times New Roman" charset="0"/>
              </a:rPr>
              <a:t>extent to which the activities that constitute a business process can be described completely in a set of written instructions</a:t>
            </a:r>
            <a:r>
              <a:rPr lang="en-US" sz="8000" dirty="0" smtClean="0">
                <a:latin typeface="Times New Roman" charset="0"/>
                <a:ea typeface="Times New Roman" charset="0"/>
                <a:cs typeface="Times New Roman" charset="0"/>
              </a:rPr>
              <a:t>”(</a:t>
            </a:r>
            <a:r>
              <a:rPr lang="en-US" sz="8000" dirty="0">
                <a:latin typeface="Times New Roman" charset="0"/>
                <a:ea typeface="Times New Roman" charset="0"/>
                <a:cs typeface="Times New Roman" charset="0"/>
              </a:rPr>
              <a:t>Liu and Aron 2015</a:t>
            </a:r>
            <a:r>
              <a:rPr lang="en-US" sz="8000" dirty="0" smtClean="0">
                <a:latin typeface="Times New Roman" charset="0"/>
                <a:ea typeface="Times New Roman" charset="0"/>
                <a:cs typeface="Times New Roman" charset="0"/>
              </a:rPr>
              <a:t>). </a:t>
            </a:r>
          </a:p>
          <a:p>
            <a:pPr marL="0" indent="0" algn="just">
              <a:buNone/>
            </a:pPr>
            <a:r>
              <a:rPr lang="zh-CN" altLang="en-US" sz="8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altLang="zh-CN" sz="8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Font typeface="Wingdings" charset="2"/>
              <a:buChar char="q"/>
            </a:pPr>
            <a:r>
              <a:rPr lang="zh-CN" altLang="en-US" sz="8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zh-CN" altLang="en-US" sz="8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9600" dirty="0" smtClean="0">
                <a:latin typeface="Times New Roman" charset="0"/>
                <a:ea typeface="Times New Roman" charset="0"/>
                <a:cs typeface="Times New Roman" charset="0"/>
              </a:rPr>
              <a:t>Increase</a:t>
            </a:r>
            <a:r>
              <a:rPr lang="zh-CN" altLang="en-US" sz="96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9600" dirty="0" smtClean="0">
                <a:latin typeface="Times New Roman" charset="0"/>
                <a:ea typeface="Times New Roman" charset="0"/>
                <a:cs typeface="Times New Roman" charset="0"/>
              </a:rPr>
              <a:t>ease and accuracy of process execution</a:t>
            </a:r>
          </a:p>
          <a:p>
            <a:pPr>
              <a:buFont typeface="Wingdings" charset="2"/>
              <a:buChar char="q"/>
            </a:pPr>
            <a:endParaRPr lang="en-US" sz="9600" dirty="0"/>
          </a:p>
          <a:p>
            <a:pPr>
              <a:buFont typeface="Wingdings" charset="2"/>
              <a:buChar char="q"/>
            </a:pPr>
            <a:r>
              <a:rPr lang="zh-CN" altLang="en-US" sz="9600" dirty="0" smtClean="0"/>
              <a:t> </a:t>
            </a:r>
            <a:r>
              <a:rPr lang="en-US" altLang="zh-CN" sz="9600" dirty="0" smtClean="0">
                <a:latin typeface="Times New Roman" charset="0"/>
                <a:ea typeface="Times New Roman" charset="0"/>
                <a:cs typeface="Times New Roman" charset="0"/>
              </a:rPr>
              <a:t>Reduce ex-post contractual risk</a:t>
            </a:r>
            <a:endParaRPr lang="en-US" sz="9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  <a:p>
            <a:r>
              <a:rPr lang="en-US" i="1" dirty="0" smtClean="0"/>
              <a:t>.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Process Codifiability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1985" y="5263662"/>
            <a:ext cx="10421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charset="0"/>
                <a:ea typeface="Times New Roman" charset="0"/>
                <a:cs typeface="Times New Roman" charset="0"/>
              </a:rPr>
              <a:t>Hypothesis 1A: CFBs with higher codifiability </a:t>
            </a:r>
            <a:r>
              <a:rPr lang="en-US" altLang="zh-CN" sz="2000" i="1" dirty="0" smtClean="0">
                <a:latin typeface="Times New Roman" charset="0"/>
                <a:ea typeface="Times New Roman" charset="0"/>
                <a:cs typeface="Times New Roman" charset="0"/>
              </a:rPr>
              <a:t>are</a:t>
            </a:r>
            <a:r>
              <a:rPr lang="en-US" sz="2000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i="1" dirty="0" smtClean="0">
                <a:latin typeface="Times New Roman" charset="0"/>
                <a:ea typeface="Times New Roman" charset="0"/>
                <a:cs typeface="Times New Roman" charset="0"/>
              </a:rPr>
              <a:t>associated with higher contracting success rate.</a:t>
            </a:r>
            <a:endParaRPr lang="en-US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000" i="1" dirty="0" smtClean="0">
                <a:latin typeface="Times New Roman" charset="0"/>
                <a:ea typeface="Times New Roman" charset="0"/>
                <a:cs typeface="Times New Roman" charset="0"/>
              </a:rPr>
              <a:t>Hypothesis 1B: CFBs with higher codifiability </a:t>
            </a:r>
            <a:r>
              <a:rPr lang="en-US" altLang="zh-CN" sz="2000" i="1" dirty="0" smtClean="0">
                <a:latin typeface="Times New Roman" charset="0"/>
                <a:ea typeface="Times New Roman" charset="0"/>
                <a:cs typeface="Times New Roman" charset="0"/>
              </a:rPr>
              <a:t>are</a:t>
            </a:r>
            <a:r>
              <a:rPr lang="en-US" sz="2000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i="1" dirty="0" smtClean="0">
                <a:latin typeface="Times New Roman" charset="0"/>
                <a:ea typeface="Times New Roman" charset="0"/>
                <a:cs typeface="Times New Roman" charset="0"/>
              </a:rPr>
              <a:t>associated with higher post project satisfaction.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4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480081"/>
          </a:xfrm>
        </p:spPr>
        <p:txBody>
          <a:bodyPr>
            <a:normAutofit/>
          </a:bodyPr>
          <a:lstStyle/>
          <a:p>
            <a:r>
              <a:rPr lang="en-US" sz="2900" dirty="0" smtClean="0">
                <a:latin typeface="Times New Roman" charset="0"/>
                <a:ea typeface="Times New Roman" charset="0"/>
                <a:cs typeface="Times New Roman" charset="0"/>
              </a:rPr>
              <a:t>Uncertainty </a:t>
            </a:r>
            <a:r>
              <a:rPr lang="en-US" sz="2900" dirty="0">
                <a:latin typeface="Times New Roman" charset="0"/>
                <a:ea typeface="Times New Roman" charset="0"/>
                <a:cs typeface="Times New Roman" charset="0"/>
              </a:rPr>
              <a:t>refers to the contingencies that are difficult to anticipate </a:t>
            </a:r>
            <a:r>
              <a:rPr lang="en-US" sz="2900" dirty="0" smtClean="0">
                <a:latin typeface="Times New Roman" charset="0"/>
                <a:ea typeface="Times New Roman" charset="0"/>
                <a:cs typeface="Times New Roman" charset="0"/>
              </a:rPr>
              <a:t>ex</a:t>
            </a:r>
            <a:r>
              <a:rPr lang="en-US" altLang="zh-CN" sz="29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900" dirty="0" smtClean="0">
                <a:latin typeface="Times New Roman" charset="0"/>
                <a:ea typeface="Times New Roman" charset="0"/>
                <a:cs typeface="Times New Roman" charset="0"/>
              </a:rPr>
              <a:t>ante </a:t>
            </a:r>
            <a:r>
              <a:rPr lang="en-US" sz="2900" dirty="0">
                <a:latin typeface="Times New Roman" charset="0"/>
                <a:ea typeface="Times New Roman" charset="0"/>
                <a:cs typeface="Times New Roman" charset="0"/>
              </a:rPr>
              <a:t>and to </a:t>
            </a:r>
            <a:r>
              <a:rPr lang="en-US" sz="2900" dirty="0" smtClean="0">
                <a:latin typeface="Times New Roman" charset="0"/>
                <a:ea typeface="Times New Roman" charset="0"/>
                <a:cs typeface="Times New Roman" charset="0"/>
              </a:rPr>
              <a:t>enforce ex</a:t>
            </a:r>
            <a:r>
              <a:rPr lang="en-US" altLang="zh-CN" sz="29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900" dirty="0" smtClean="0">
                <a:latin typeface="Times New Roman" charset="0"/>
                <a:ea typeface="Times New Roman" charset="0"/>
                <a:cs typeface="Times New Roman" charset="0"/>
              </a:rPr>
              <a:t>post. </a:t>
            </a:r>
          </a:p>
          <a:p>
            <a:endParaRPr lang="en-US" sz="29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Font typeface="Wingdings" charset="2"/>
              <a:buChar char="q"/>
            </a:pPr>
            <a:r>
              <a:rPr lang="zh-CN" alt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Attract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more fitted bids →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higher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contracting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success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rate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altLang="zh-CN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Font typeface="Wingdings" charset="2"/>
              <a:buChar char="q"/>
            </a:pP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 Reduce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>
                <a:latin typeface="Times New Roman" charset="0"/>
                <a:ea typeface="Times New Roman" charset="0"/>
                <a:cs typeface="Times New Roman" charset="0"/>
              </a:rPr>
              <a:t>ex-post</a:t>
            </a:r>
            <a:r>
              <a:rPr lang="zh-CN" alt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>
                <a:latin typeface="Times New Roman" charset="0"/>
                <a:ea typeface="Times New Roman" charset="0"/>
                <a:cs typeface="Times New Roman" charset="0"/>
              </a:rPr>
              <a:t>contractual</a:t>
            </a:r>
            <a:r>
              <a:rPr lang="zh-CN" alt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hazard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→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higher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post-project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satisfaction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altLang="zh-CN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Uncertainty for Requirements</a:t>
            </a:r>
            <a:endParaRPr lang="en-US" sz="4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5572" y="4655522"/>
            <a:ext cx="10567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Hypothesis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2A: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CFBs with greater requirements uncertainty </a:t>
            </a:r>
            <a:r>
              <a:rPr lang="en-US" altLang="zh-CN" i="1" dirty="0" smtClean="0">
                <a:latin typeface="Times New Roman" charset="0"/>
                <a:ea typeface="Times New Roman" charset="0"/>
                <a:cs typeface="Times New Roman" charset="0"/>
              </a:rPr>
              <a:t>are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associated with lower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contracting success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rate.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Hypothesis 2B: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CFBs with greater requirements uncertainty </a:t>
            </a:r>
            <a:r>
              <a:rPr lang="en-US" altLang="zh-CN" i="1" dirty="0" smtClean="0">
                <a:latin typeface="Times New Roman" charset="0"/>
                <a:ea typeface="Times New Roman" charset="0"/>
                <a:cs typeface="Times New Roman" charset="0"/>
              </a:rPr>
              <a:t>are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associated with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lower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post project satisfaction.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34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79938" y="308973"/>
            <a:ext cx="10058400" cy="73501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Flexibility</a:t>
            </a:r>
            <a:r>
              <a:rPr lang="zh-CN" alt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Provisions</a:t>
            </a:r>
            <a:r>
              <a:rPr lang="zh-CN" alt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79938" y="1119516"/>
            <a:ext cx="10058400" cy="1271587"/>
          </a:xfrm>
        </p:spPr>
        <p:txBody>
          <a:bodyPr>
            <a:normAutofit/>
          </a:bodyPr>
          <a:lstStyle/>
          <a:p>
            <a:pPr algn="just"/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Flexibility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refers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as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the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contractual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specified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ex-ante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decision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rights,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such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as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provisions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to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update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contract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terms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zh-CN" sz="2400" dirty="0" err="1" smtClean="0">
                <a:latin typeface="Times New Roman" charset="0"/>
                <a:ea typeface="Times New Roman" charset="0"/>
                <a:cs typeface="Times New Roman" charset="0"/>
              </a:rPr>
              <a:t>Masten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and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Crocker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1965)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and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price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adjustments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zh-CN" sz="2400" dirty="0" err="1" smtClean="0">
                <a:latin typeface="Times New Roman" charset="0"/>
                <a:ea typeface="Times New Roman" charset="0"/>
                <a:cs typeface="Times New Roman" charset="0"/>
              </a:rPr>
              <a:t>Joskow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1988).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endParaRPr lang="en-US" altLang="zh-CN" sz="24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7507" y="2341895"/>
            <a:ext cx="10421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Hypothesis </a:t>
            </a:r>
            <a:r>
              <a:rPr lang="en-US" altLang="zh-CN" i="1" dirty="0" smtClean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CFBs with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f</a:t>
            </a:r>
            <a:r>
              <a:rPr lang="en-US" altLang="zh-CN" i="1" dirty="0" smtClean="0">
                <a:latin typeface="Times New Roman" charset="0"/>
                <a:ea typeface="Times New Roman" charset="0"/>
                <a:cs typeface="Times New Roman" charset="0"/>
              </a:rPr>
              <a:t>lexibility</a:t>
            </a:r>
            <a:r>
              <a:rPr lang="zh-CN" alt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i="1" dirty="0" smtClean="0">
                <a:latin typeface="Times New Roman" charset="0"/>
                <a:ea typeface="Times New Roman" charset="0"/>
                <a:cs typeface="Times New Roman" charset="0"/>
              </a:rPr>
              <a:t>provisions</a:t>
            </a:r>
            <a:r>
              <a:rPr lang="zh-CN" alt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i="1" dirty="0" smtClean="0">
                <a:latin typeface="Times New Roman" charset="0"/>
                <a:ea typeface="Times New Roman" charset="0"/>
                <a:cs typeface="Times New Roman" charset="0"/>
              </a:rPr>
              <a:t>are</a:t>
            </a:r>
            <a:r>
              <a:rPr lang="zh-CN" alt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associated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with </a:t>
            </a:r>
            <a:r>
              <a:rPr lang="en-US" altLang="zh-CN" i="1" dirty="0" smtClean="0">
                <a:latin typeface="Times New Roman" charset="0"/>
                <a:ea typeface="Times New Roman" charset="0"/>
                <a:cs typeface="Times New Roman" charset="0"/>
              </a:rPr>
              <a:t>higher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 contracting success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rate.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Hypothesis </a:t>
            </a:r>
            <a:r>
              <a:rPr lang="en-US" altLang="zh-CN" i="1" dirty="0" smtClean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CFBs with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f</a:t>
            </a:r>
            <a:r>
              <a:rPr lang="en-US" altLang="zh-CN" i="1" dirty="0" smtClean="0">
                <a:latin typeface="Times New Roman" charset="0"/>
                <a:ea typeface="Times New Roman" charset="0"/>
                <a:cs typeface="Times New Roman" charset="0"/>
              </a:rPr>
              <a:t>lexibility</a:t>
            </a:r>
            <a:r>
              <a:rPr lang="zh-CN" alt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i="1" dirty="0" smtClean="0">
                <a:latin typeface="Times New Roman" charset="0"/>
                <a:ea typeface="Times New Roman" charset="0"/>
                <a:cs typeface="Times New Roman" charset="0"/>
              </a:rPr>
              <a:t>provisions</a:t>
            </a:r>
            <a:r>
              <a:rPr lang="zh-CN" alt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i="1" dirty="0" smtClean="0">
                <a:latin typeface="Times New Roman" charset="0"/>
                <a:ea typeface="Times New Roman" charset="0"/>
                <a:cs typeface="Times New Roman" charset="0"/>
              </a:rPr>
              <a:t>are</a:t>
            </a:r>
            <a:r>
              <a:rPr lang="zh-CN" alt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i="1" dirty="0" smtClean="0">
                <a:latin typeface="Times New Roman" charset="0"/>
                <a:ea typeface="Times New Roman" charset="0"/>
                <a:cs typeface="Times New Roman" charset="0"/>
              </a:rPr>
              <a:t>associated</a:t>
            </a:r>
            <a:r>
              <a:rPr lang="zh-CN" alt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i="1" dirty="0" smtClean="0">
                <a:latin typeface="Times New Roman" charset="0"/>
                <a:ea typeface="Times New Roman" charset="0"/>
                <a:cs typeface="Times New Roman" charset="0"/>
              </a:rPr>
              <a:t>with</a:t>
            </a:r>
            <a:r>
              <a:rPr lang="zh-CN" alt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i="1" dirty="0" smtClean="0">
                <a:latin typeface="Times New Roman" charset="0"/>
                <a:ea typeface="Times New Roman" charset="0"/>
                <a:cs typeface="Times New Roman" charset="0"/>
              </a:rPr>
              <a:t>greater</a:t>
            </a:r>
            <a:r>
              <a:rPr lang="zh-CN" alt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i="1" dirty="0" smtClean="0">
                <a:latin typeface="Times New Roman" charset="0"/>
                <a:ea typeface="Times New Roman" charset="0"/>
                <a:cs typeface="Times New Roman" charset="0"/>
              </a:rPr>
              <a:t>post-project</a:t>
            </a:r>
            <a:r>
              <a:rPr lang="zh-CN" alt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i="1" dirty="0" smtClean="0">
                <a:latin typeface="Times New Roman" charset="0"/>
                <a:ea typeface="Times New Roman" charset="0"/>
                <a:cs typeface="Times New Roman" charset="0"/>
              </a:rPr>
              <a:t>satisfaction.</a:t>
            </a:r>
            <a:r>
              <a:rPr lang="zh-CN" alt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79938" y="3090289"/>
            <a:ext cx="10058400" cy="7347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Monitoring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4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Provisions</a:t>
            </a:r>
            <a:r>
              <a:rPr lang="zh-CN" alt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56073" y="3824993"/>
            <a:ext cx="9744116" cy="69918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q"/>
            </a:pPr>
            <a:r>
              <a:rPr lang="en-US" altLang="zh-CN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Performance </a:t>
            </a:r>
            <a:r>
              <a:rPr lang="en-US" altLang="zh-CN" sz="2400" smtClean="0">
                <a:latin typeface="Times New Roman" charset="0"/>
                <a:ea typeface="Times New Roman" charset="0"/>
                <a:cs typeface="Times New Roman" charset="0"/>
              </a:rPr>
              <a:t>Milestones </a:t>
            </a:r>
            <a:endParaRPr lang="en-US" altLang="zh-CN" sz="24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7507" y="4734894"/>
            <a:ext cx="10609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Hypothesis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4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CFBs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with m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ilestones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are associated with higher acceptance rate.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Hypothesis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4B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CFBs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with m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ilestones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are associated with higher post satisfaction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r>
              <a:rPr lang="zh-CN" altLang="en-US" sz="2000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4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1. Specific Investments </a:t>
            </a:r>
          </a:p>
          <a:p>
            <a:pPr marL="0" indent="0">
              <a:buNone/>
            </a:pP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“T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he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extent to which vendors need to acquire company-specific or decision specific knowledge to adequately perform the IS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function”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Poppo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and Zenger 1998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).</a:t>
            </a:r>
          </a:p>
          <a:p>
            <a:pPr marL="274320">
              <a:lnSpc>
                <a:spcPct val="100000"/>
              </a:lnSpc>
              <a:buFont typeface="Wingdings" charset="2"/>
              <a:buChar char="q"/>
            </a:pP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>
                <a:latin typeface="Times New Roman" charset="0"/>
                <a:ea typeface="Times New Roman" charset="0"/>
                <a:cs typeface="Times New Roman" charset="0"/>
              </a:rPr>
              <a:t>lock-in</a:t>
            </a:r>
            <a:r>
              <a:rPr lang="zh-CN" alt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>
                <a:latin typeface="Times New Roman" charset="0"/>
                <a:ea typeface="Times New Roman" charset="0"/>
                <a:cs typeface="Times New Roman" charset="0"/>
              </a:rPr>
              <a:t>position</a:t>
            </a:r>
            <a:r>
              <a:rPr lang="zh-CN" alt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altLang="zh-CN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74320">
              <a:lnSpc>
                <a:spcPct val="100000"/>
              </a:lnSpc>
              <a:buFont typeface="Wingdings" charset="2"/>
              <a:buChar char="q"/>
            </a:pPr>
            <a:r>
              <a:rPr lang="zh-CN" alt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>
                <a:latin typeface="Times New Roman" charset="0"/>
                <a:ea typeface="Times New Roman" charset="0"/>
                <a:cs typeface="Times New Roman" charset="0"/>
              </a:rPr>
              <a:t>Rent</a:t>
            </a:r>
            <a:r>
              <a:rPr lang="zh-CN" alt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>
                <a:latin typeface="Times New Roman" charset="0"/>
                <a:ea typeface="Times New Roman" charset="0"/>
                <a:cs typeface="Times New Roman" charset="0"/>
              </a:rPr>
              <a:t>seeking</a:t>
            </a:r>
            <a:r>
              <a:rPr lang="zh-CN" alt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2. Complexity </a:t>
            </a:r>
          </a:p>
          <a:p>
            <a:pPr marL="274320">
              <a:buFont typeface="Wingdings" charset="2"/>
              <a:buChar char="q"/>
            </a:pP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ore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nformation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processing</a:t>
            </a:r>
          </a:p>
          <a:p>
            <a:pPr marL="274320">
              <a:buFont typeface="Wingdings" charset="2"/>
              <a:buChar char="q"/>
            </a:pP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Higher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information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interdependencies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Task Characteristics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78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      </a:t>
            </a:r>
            <a:r>
              <a:rPr lang="en-US" altLang="zh-CN" sz="2000" dirty="0" smtClean="0">
                <a:latin typeface="Times New Roman" charset="0"/>
                <a:ea typeface="Times New Roman" charset="0"/>
                <a:cs typeface="Times New Roman" charset="0"/>
              </a:rPr>
              <a:t>Attributes</a:t>
            </a:r>
            <a:r>
              <a:rPr lang="zh-CN" alt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000" dirty="0" smtClean="0">
                <a:latin typeface="Times New Roman" charset="0"/>
                <a:ea typeface="Times New Roman" charset="0"/>
                <a:cs typeface="Times New Roman" charset="0"/>
              </a:rPr>
              <a:t>of</a:t>
            </a:r>
            <a:r>
              <a:rPr lang="zh-CN" alt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Call for Bids 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4427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Research Model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52090" y="2702102"/>
            <a:ext cx="1459325" cy="5686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Codifiability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52088" y="3528535"/>
            <a:ext cx="1459325" cy="5686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Uncertainty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52088" y="4319911"/>
            <a:ext cx="1459325" cy="5686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Flexibility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596554" y="2986419"/>
            <a:ext cx="3194340" cy="1038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Project Outcomes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Contracting Success Rate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Post-Project Satisfaction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0" name="Straight Arrow Connector 9"/>
          <p:cNvCxnSpPr>
            <a:stCxn id="4" idx="3"/>
          </p:cNvCxnSpPr>
          <p:nvPr/>
        </p:nvCxnSpPr>
        <p:spPr>
          <a:xfrm>
            <a:off x="3411415" y="2986420"/>
            <a:ext cx="4199301" cy="565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402327" y="3528535"/>
            <a:ext cx="4191198" cy="215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409366" y="3539258"/>
            <a:ext cx="4185141" cy="1002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952087" y="5199526"/>
            <a:ext cx="1459325" cy="5686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Monitoring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414441" y="3505619"/>
            <a:ext cx="4191200" cy="1975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011497" y="4759049"/>
            <a:ext cx="3194340" cy="1038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Task Characteristics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Complexity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Specific Investments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5603631" y="3320721"/>
            <a:ext cx="1989894" cy="1425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0"/>
          </p:cNvCxnSpPr>
          <p:nvPr/>
        </p:nvCxnSpPr>
        <p:spPr>
          <a:xfrm flipH="1" flipV="1">
            <a:off x="5216769" y="3676680"/>
            <a:ext cx="2391898" cy="1082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4689231" y="4257255"/>
            <a:ext cx="2918457" cy="489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0"/>
          </p:cNvCxnSpPr>
          <p:nvPr/>
        </p:nvCxnSpPr>
        <p:spPr>
          <a:xfrm flipH="1" flipV="1">
            <a:off x="5111262" y="4712983"/>
            <a:ext cx="2497405" cy="46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40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1" id="{3BF70E19-C9C9-C746-A3FC-91A7CFCAD5A5}" vid="{CCDD0B32-D215-CB4B-8DB2-967D6824D83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1371</TotalTime>
  <Words>523</Words>
  <Application>Microsoft Macintosh PowerPoint</Application>
  <PresentationFormat>Widescreen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Century Gothic</vt:lpstr>
      <vt:lpstr>Georgia</vt:lpstr>
      <vt:lpstr>Times New Roman</vt:lpstr>
      <vt:lpstr>Wingdings</vt:lpstr>
      <vt:lpstr>宋体</vt:lpstr>
      <vt:lpstr>Arial</vt:lpstr>
      <vt:lpstr>Theme1</vt:lpstr>
      <vt:lpstr>Call for Bids to Improve Matching Efficiency in Online Labor Market </vt:lpstr>
      <vt:lpstr>Motivation </vt:lpstr>
      <vt:lpstr>Information Asymmetry &amp; Contract Theory </vt:lpstr>
      <vt:lpstr>Research Question </vt:lpstr>
      <vt:lpstr>Process Codifiability </vt:lpstr>
      <vt:lpstr>Uncertainty for Requirements</vt:lpstr>
      <vt:lpstr>Flexibility Provisions </vt:lpstr>
      <vt:lpstr>Task Characteristics </vt:lpstr>
      <vt:lpstr>Research Model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Xue Guo</dc:creator>
  <cp:lastModifiedBy>Microsoft Office User</cp:lastModifiedBy>
  <cp:revision>120</cp:revision>
  <dcterms:created xsi:type="dcterms:W3CDTF">2016-03-20T16:21:38Z</dcterms:created>
  <dcterms:modified xsi:type="dcterms:W3CDTF">2016-03-23T12:15:26Z</dcterms:modified>
</cp:coreProperties>
</file>