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Quattrocento Sans" panose="020B0604020202020204" charset="0"/>
      <p:bold r:id="rId34"/>
      <p:italic r:id="rId35"/>
      <p:boldItalic r:id="rId36"/>
    </p:embeddedFont>
    <p:embeddedFont>
      <p:font typeface="Lora"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hea Prabh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FB02D1-C5B4-44BF-9A38-78B00C86BDA6}">
  <a:tblStyle styleId="{6FFB02D1-C5B4-44BF-9A38-78B00C86BDA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2-01T00:04:33.024" idx="1">
    <p:pos x="6000" y="0"/>
    <p:text>Order of presenting:
1. Thompson &amp; Rhea introduce the chosen hardware and software
2. Sam and Matt L. go through SWOT
3. Thompson &amp; Rhea elaborate on SWOT
4. Matt concludes (HIPPA)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1211861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412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468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465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8598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3438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Attack Technique: If the tablet is rooted, it will be vulnerable to virus threats that may contain malicious files that would harm the device and patient data.</a:t>
            </a:r>
          </a:p>
          <a:p>
            <a:pPr lvl="0" rtl="0">
              <a:spcBef>
                <a:spcPts val="0"/>
              </a:spcBef>
              <a:buNone/>
            </a:pPr>
            <a:endParaRPr/>
          </a:p>
        </p:txBody>
      </p:sp>
    </p:spTree>
    <p:extLst>
      <p:ext uri="{BB962C8B-B14F-4D97-AF65-F5344CB8AC3E}">
        <p14:creationId xmlns:p14="http://schemas.microsoft.com/office/powerpoint/2010/main" val="344743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Attack Technique: Viruses resulting in corrupt data, deleted data, network failure, or more.</a:t>
            </a:r>
          </a:p>
          <a:p>
            <a:pPr lvl="0" rtl="0">
              <a:spcBef>
                <a:spcPts val="0"/>
              </a:spcBef>
              <a:buNone/>
            </a:pPr>
            <a:endParaRPr/>
          </a:p>
        </p:txBody>
      </p:sp>
    </p:spTree>
    <p:extLst>
      <p:ext uri="{BB962C8B-B14F-4D97-AF65-F5344CB8AC3E}">
        <p14:creationId xmlns:p14="http://schemas.microsoft.com/office/powerpoint/2010/main" val="62172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Attack technique: An ex-employee may retain access to the tablet and use credentials to access the network</a:t>
            </a:r>
          </a:p>
          <a:p>
            <a:pPr lvl="0" rtl="0">
              <a:spcBef>
                <a:spcPts val="0"/>
              </a:spcBef>
              <a:buNone/>
            </a:pPr>
            <a:endParaRPr/>
          </a:p>
        </p:txBody>
      </p:sp>
    </p:spTree>
    <p:extLst>
      <p:ext uri="{BB962C8B-B14F-4D97-AF65-F5344CB8AC3E}">
        <p14:creationId xmlns:p14="http://schemas.microsoft.com/office/powerpoint/2010/main" val="2134108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59054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3602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719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91666"/>
              <a:buFont typeface="Arial"/>
              <a:buNone/>
            </a:pPr>
            <a:r>
              <a:rPr lang="en" sz="1200" b="1">
                <a:solidFill>
                  <a:schemeClr val="dk1"/>
                </a:solidFill>
                <a:latin typeface="Quattrocento Sans"/>
                <a:ea typeface="Quattrocento Sans"/>
                <a:cs typeface="Quattrocento Sans"/>
                <a:sym typeface="Quattrocento Sans"/>
              </a:rPr>
              <a:t>It currently faces the problem of providing its field agents with the electronic tools they need to acquire new customers and better serve existing customers. </a:t>
            </a:r>
          </a:p>
          <a:p>
            <a:pPr lvl="0" rtl="0">
              <a:spcBef>
                <a:spcPts val="0"/>
              </a:spcBef>
              <a:buNone/>
            </a:pPr>
            <a:endParaRPr sz="1000"/>
          </a:p>
          <a:p>
            <a:pPr marL="457200" lvl="0" indent="-292100" rtl="0">
              <a:spcBef>
                <a:spcPts val="0"/>
              </a:spcBef>
              <a:buSzPct val="100000"/>
              <a:buChar char="●"/>
            </a:pPr>
            <a:r>
              <a:rPr lang="en" sz="1000"/>
              <a:t>Use UPS to get all the completed forms and other information to NOLA Life’s home office</a:t>
            </a:r>
          </a:p>
          <a:p>
            <a:pPr marL="457200" lvl="0" indent="-292100" rtl="0">
              <a:spcBef>
                <a:spcPts val="0"/>
              </a:spcBef>
              <a:buSzPct val="100000"/>
              <a:buChar char="●"/>
            </a:pPr>
            <a:r>
              <a:rPr lang="en" sz="1000"/>
              <a:t>Medical technician conducts </a:t>
            </a:r>
            <a:r>
              <a:rPr lang="en" sz="1000">
                <a:solidFill>
                  <a:schemeClr val="dk1"/>
                </a:solidFill>
              </a:rPr>
              <a:t>exam that typically consists of taking a medical history, getting a heart ECG, documenting the client’s weight, and taking a blood sample.</a:t>
            </a:r>
          </a:p>
          <a:p>
            <a:pPr marL="457200" lvl="0" indent="-292100" rtl="0">
              <a:spcBef>
                <a:spcPts val="0"/>
              </a:spcBef>
              <a:buClr>
                <a:schemeClr val="dk1"/>
              </a:buClr>
              <a:buSzPct val="100000"/>
              <a:buChar char="●"/>
            </a:pPr>
            <a:r>
              <a:rPr lang="en" sz="1000">
                <a:solidFill>
                  <a:schemeClr val="dk1"/>
                </a:solidFill>
              </a:rPr>
              <a:t>Eliminate the need for a medical technician visit by equipping agents with a new automated medical device that communicates via Bluetooth with the tablet</a:t>
            </a:r>
          </a:p>
          <a:p>
            <a:pPr marL="457200" lvl="0" indent="-292100" rtl="0">
              <a:lnSpc>
                <a:spcPct val="115000"/>
              </a:lnSpc>
              <a:spcBef>
                <a:spcPts val="0"/>
              </a:spcBef>
              <a:spcAft>
                <a:spcPts val="1500"/>
              </a:spcAft>
              <a:buClr>
                <a:schemeClr val="dk1"/>
              </a:buClr>
              <a:buSzPct val="100000"/>
              <a:buChar char="●"/>
            </a:pPr>
            <a:r>
              <a:rPr lang="en" sz="1000">
                <a:solidFill>
                  <a:schemeClr val="dk1"/>
                </a:solidFill>
              </a:rPr>
              <a:t>When collecting client information, software on the tablet will prompt for only the information needed for the insurance or annuity policy or claim, and then error check all the information</a:t>
            </a:r>
          </a:p>
        </p:txBody>
      </p:sp>
    </p:spTree>
    <p:extLst>
      <p:ext uri="{BB962C8B-B14F-4D97-AF65-F5344CB8AC3E}">
        <p14:creationId xmlns:p14="http://schemas.microsoft.com/office/powerpoint/2010/main" val="106139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359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768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1430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96600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32006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74036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6399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076156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191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4417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046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2139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43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Our hardware recommendation is the Samsung Galaxy S2 Tablet because it is cost effective, in that it is equipped with the functions needed for data integrity but also less costly than its competitors. Some key features that this tablet offers is bluetooth capability, as well as OCR, to support employee data entry of sensitive client information. Additionally, the Samsung tablet has a smart card reader and KNOX security, which is a multi-layered hardware and software security management suite that protects the integrity of the entire device, from the hardare to the application later. </a:t>
            </a:r>
          </a:p>
          <a:p>
            <a:pPr lvl="0" rtl="0">
              <a:spcBef>
                <a:spcPts val="0"/>
              </a:spcBef>
              <a:buNone/>
            </a:pPr>
            <a:r>
              <a:rPr lang="en"/>
              <a:t>-------------- </a:t>
            </a:r>
          </a:p>
          <a:p>
            <a:pPr marL="457200" lvl="0" indent="-228600" rtl="0">
              <a:spcBef>
                <a:spcPts val="0"/>
              </a:spcBef>
              <a:buChar char="-"/>
            </a:pPr>
            <a:r>
              <a:rPr lang="en"/>
              <a:t>Software: The Galaxy Tab S2 9.7 runs Android 5.1.1 Lollipop, the latest version of Google’s OS for tablets and phones</a:t>
            </a:r>
          </a:p>
          <a:p>
            <a:pPr marL="457200" lvl="0" indent="-228600" rtl="0">
              <a:spcBef>
                <a:spcPts val="0"/>
              </a:spcBef>
              <a:buChar char="-"/>
            </a:pPr>
            <a:r>
              <a:rPr lang="en"/>
              <a:t>KNOX (its security ad mobile deivce management suite): </a:t>
            </a:r>
          </a:p>
          <a:p>
            <a:pPr lvl="0" rtl="0">
              <a:spcBef>
                <a:spcPts val="0"/>
              </a:spcBef>
              <a:buNone/>
            </a:pPr>
            <a:r>
              <a:rPr lang="en"/>
              <a:t>	* Multi-layered hardware and software security: </a:t>
            </a:r>
            <a:r>
              <a:rPr lang="en" sz="1200">
                <a:solidFill>
                  <a:srgbClr val="212428"/>
                </a:solidFill>
                <a:highlight>
                  <a:srgbClr val="FFFFFF"/>
                </a:highlight>
              </a:rPr>
              <a:t>KNOX protects the integrity of the entire device, from the hardware to the application layer. This multilevel approach to security includes tamper-evident fuses built into the device from the factory, combined with Trusted Boot, TrustZone based Integrity Measurement Architecture (TIMA), and Security Enhancements for Android™ providing real time protections throughout the entire device lifecycle.</a:t>
            </a:r>
          </a:p>
          <a:p>
            <a:pPr lvl="0" rtl="0">
              <a:spcBef>
                <a:spcPts val="0"/>
              </a:spcBef>
              <a:buNone/>
            </a:pPr>
            <a:r>
              <a:rPr lang="en" sz="1200">
                <a:solidFill>
                  <a:srgbClr val="212428"/>
                </a:solidFill>
                <a:highlight>
                  <a:srgbClr val="FFFFFF"/>
                </a:highlight>
              </a:rPr>
              <a:t>	* KNOX offers integration with the most popular Mobile Device Management (MDM), SSO, and VPN solutions in market, allowing you to preserve your existing infrastructure investment. Samsung KNOX devices also support the Android™ for Work program to deliver the most secure* Android™ solution in the marketplace.</a:t>
            </a:r>
          </a:p>
          <a:p>
            <a:pPr lvl="0" rtl="0">
              <a:spcBef>
                <a:spcPts val="0"/>
              </a:spcBef>
              <a:buNone/>
            </a:pPr>
            <a:r>
              <a:rPr lang="en" sz="1200">
                <a:solidFill>
                  <a:srgbClr val="212428"/>
                </a:solidFill>
                <a:highlight>
                  <a:srgbClr val="FFFFFF"/>
                </a:highlight>
              </a:rPr>
              <a:t>	* </a:t>
            </a:r>
            <a:r>
              <a:rPr lang="en" sz="1200">
                <a:solidFill>
                  <a:srgbClr val="212428"/>
                </a:solidFill>
                <a:highlight>
                  <a:srgbClr val="F2F2F2"/>
                </a:highlight>
              </a:rPr>
              <a:t>Designed for government and regulated industries with advanced security needs, KNOX Workspace offers an advanced data separation solution (container) with expanded IT policies and controls. It’s our award winning, government-certified security solution meeting the needs of organizations that are serious about mobile security.</a:t>
            </a:r>
          </a:p>
          <a:p>
            <a:pPr lvl="0" rtl="0">
              <a:spcBef>
                <a:spcPts val="0"/>
              </a:spcBef>
              <a:buNone/>
            </a:pPr>
            <a:r>
              <a:rPr lang="en" sz="1200">
                <a:solidFill>
                  <a:srgbClr val="212428"/>
                </a:solidFill>
                <a:highlight>
                  <a:srgbClr val="F2F2F2"/>
                </a:highlight>
              </a:rPr>
              <a:t>	* My KNOX is a free security app for Android™ that creates an encrypted space on your personal Galaxy mobile device to bring a degree of BYOD security to your everyday professional life.</a:t>
            </a:r>
          </a:p>
          <a:p>
            <a:pPr lvl="0" rtl="0">
              <a:spcBef>
                <a:spcPts val="0"/>
              </a:spcBef>
              <a:buNone/>
            </a:pPr>
            <a:r>
              <a:rPr lang="en" sz="1200">
                <a:solidFill>
                  <a:srgbClr val="212428"/>
                </a:solidFill>
                <a:highlight>
                  <a:srgbClr val="F2F2F2"/>
                </a:highlight>
              </a:rPr>
              <a:t>	* </a:t>
            </a:r>
          </a:p>
          <a:p>
            <a:pPr lvl="0" rtl="0">
              <a:spcBef>
                <a:spcPts val="0"/>
              </a:spcBef>
              <a:buNone/>
            </a:pPr>
            <a:endParaRPr/>
          </a:p>
          <a:p>
            <a:pPr lvl="0" rtl="0">
              <a:spcBef>
                <a:spcPts val="0"/>
              </a:spcBef>
              <a:buNone/>
            </a:pPr>
            <a:r>
              <a:rPr lang="en"/>
              <a:t>Our hardware recommendation is the Samsung Galaxy S2 Tablet because it is cost effective, in that it is equipped with the functions needed for data integrity but also less costly than its competitors. Some key features that this tablet offers is bluetooth capability, as well as OCR, to support employee data entry of sensitive client information. Additionally, the Samsung tablet has a smart card reader and KNOX security, which is a multi-layered hardware and software security management suite that protects the integrity of the entire device, from the hardare to the application later. </a:t>
            </a:r>
          </a:p>
        </p:txBody>
      </p:sp>
    </p:spTree>
    <p:extLst>
      <p:ext uri="{BB962C8B-B14F-4D97-AF65-F5344CB8AC3E}">
        <p14:creationId xmlns:p14="http://schemas.microsoft.com/office/powerpoint/2010/main" val="228140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Employees will be required to attend an initial, comprehensive workshop that details the reason for transition, as well as the new controls put in place to comply with the new security policy. Upon completion of the initial workshops, each employee will be deemed a certified agent and will be allowed to operate in the field to collect information from clients.  After a thorough explanation of all these concepts, employees will be re-evaluated on an annual basis to re-obtain certification. Without obtaining certification annually, employees will be unable to work with clients.</a:t>
            </a:r>
          </a:p>
          <a:p>
            <a:pPr lvl="0" rtl="0">
              <a:spcBef>
                <a:spcPts val="0"/>
              </a:spcBef>
              <a:buNone/>
            </a:pPr>
            <a:endParaRPr/>
          </a:p>
          <a:p>
            <a:pPr lvl="0" rtl="0">
              <a:spcBef>
                <a:spcPts val="0"/>
              </a:spcBef>
              <a:buNone/>
            </a:pPr>
            <a:r>
              <a:rPr lang="en"/>
              <a:t>The protocols in place to ensure safety of data being collected by employees includes biometrics and passwords on the tablet and secure file transfer protocols such as VPN to make sure that all internet communication is encrypted and secured from eavesdropping. Lastly, employees must abide by a set of rules surrounding tablet </a:t>
            </a:r>
          </a:p>
          <a:p>
            <a:pPr lvl="0" rtl="0">
              <a:lnSpc>
                <a:spcPct val="115000"/>
              </a:lnSpc>
              <a:spcBef>
                <a:spcPts val="0"/>
              </a:spcBef>
              <a:buNone/>
            </a:pPr>
            <a:endParaRPr sz="900">
              <a:solidFill>
                <a:srgbClr val="454545"/>
              </a:solidFill>
            </a:endParaRPr>
          </a:p>
          <a:p>
            <a:pPr lvl="0" rtl="0">
              <a:spcBef>
                <a:spcPts val="0"/>
              </a:spcBef>
              <a:buNone/>
            </a:pPr>
            <a:endParaRPr/>
          </a:p>
        </p:txBody>
      </p:sp>
    </p:spTree>
    <p:extLst>
      <p:ext uri="{BB962C8B-B14F-4D97-AF65-F5344CB8AC3E}">
        <p14:creationId xmlns:p14="http://schemas.microsoft.com/office/powerpoint/2010/main" val="39133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4193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5508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1496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18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2"/>
        <p:cNvGrpSpPr/>
        <p:nvPr/>
      </p:nvGrpSpPr>
      <p:grpSpPr>
        <a:xfrm>
          <a:off x="0" y="0"/>
          <a:ext cx="0" cy="0"/>
          <a:chOff x="0" y="0"/>
          <a:chExt cx="0" cy="0"/>
        </a:xfrm>
      </p:grpSpPr>
      <p:sp>
        <p:nvSpPr>
          <p:cNvPr id="13" name="Shape 13"/>
          <p:cNvSpPr txBox="1">
            <a:spLocks noGrp="1"/>
          </p:cNvSpPr>
          <p:nvPr>
            <p:ph type="subTitle" idx="1"/>
          </p:nvPr>
        </p:nvSpPr>
        <p:spPr>
          <a:xfrm>
            <a:off x="2022300" y="2815923"/>
            <a:ext cx="5591400" cy="784799"/>
          </a:xfrm>
          <a:prstGeom prst="rect">
            <a:avLst/>
          </a:prstGeom>
        </p:spPr>
        <p:txBody>
          <a:bodyPr lIns="91425" tIns="91425" rIns="91425" bIns="91425" anchor="t" anchorCtr="0"/>
          <a:lstStyle>
            <a:lvl1pPr lvl="0" rtl="0">
              <a:spcBef>
                <a:spcPts val="0"/>
              </a:spcBef>
              <a:buClr>
                <a:srgbClr val="000000"/>
              </a:buClr>
              <a:buSzPct val="100000"/>
              <a:buNone/>
              <a:defRPr sz="1400">
                <a:highlight>
                  <a:srgbClr val="FFCD00"/>
                </a:highlight>
              </a:defRPr>
            </a:lvl1pPr>
            <a:lvl2pPr lvl="1" rtl="0">
              <a:spcBef>
                <a:spcPts val="0"/>
              </a:spcBef>
              <a:buClr>
                <a:schemeClr val="dk2"/>
              </a:buClr>
              <a:buSzPct val="100000"/>
              <a:buNone/>
              <a:defRPr sz="1400">
                <a:solidFill>
                  <a:schemeClr val="dk2"/>
                </a:solidFill>
                <a:highlight>
                  <a:srgbClr val="FFCD00"/>
                </a:highlight>
              </a:defRPr>
            </a:lvl2pPr>
            <a:lvl3pPr lvl="2" rtl="0">
              <a:spcBef>
                <a:spcPts val="0"/>
              </a:spcBef>
              <a:buClr>
                <a:schemeClr val="dk2"/>
              </a:buClr>
              <a:buSzPct val="100000"/>
              <a:buNone/>
              <a:defRPr sz="1400">
                <a:solidFill>
                  <a:schemeClr val="dk2"/>
                </a:solidFill>
                <a:highlight>
                  <a:srgbClr val="FFCD00"/>
                </a:highlight>
              </a:defRPr>
            </a:lvl3pPr>
            <a:lvl4pPr lvl="3" rtl="0">
              <a:spcBef>
                <a:spcPts val="0"/>
              </a:spcBef>
              <a:buClr>
                <a:schemeClr val="dk2"/>
              </a:buClr>
              <a:buSzPct val="100000"/>
              <a:buNone/>
              <a:defRPr sz="1400">
                <a:solidFill>
                  <a:schemeClr val="dk2"/>
                </a:solidFill>
                <a:highlight>
                  <a:srgbClr val="FFCD00"/>
                </a:highlight>
              </a:defRPr>
            </a:lvl4pPr>
            <a:lvl5pPr lvl="4" rtl="0">
              <a:spcBef>
                <a:spcPts val="0"/>
              </a:spcBef>
              <a:buClr>
                <a:schemeClr val="dk2"/>
              </a:buClr>
              <a:buSzPct val="100000"/>
              <a:buNone/>
              <a:defRPr sz="1400">
                <a:solidFill>
                  <a:schemeClr val="dk2"/>
                </a:solidFill>
                <a:highlight>
                  <a:srgbClr val="FFCD00"/>
                </a:highlight>
              </a:defRPr>
            </a:lvl5pPr>
            <a:lvl6pPr lvl="5" rtl="0">
              <a:spcBef>
                <a:spcPts val="0"/>
              </a:spcBef>
              <a:buClr>
                <a:schemeClr val="dk2"/>
              </a:buClr>
              <a:buSzPct val="100000"/>
              <a:buNone/>
              <a:defRPr sz="1400">
                <a:solidFill>
                  <a:schemeClr val="dk2"/>
                </a:solidFill>
                <a:highlight>
                  <a:srgbClr val="FFCD00"/>
                </a:highlight>
              </a:defRPr>
            </a:lvl6pPr>
            <a:lvl7pPr lvl="6" rtl="0">
              <a:spcBef>
                <a:spcPts val="0"/>
              </a:spcBef>
              <a:buClr>
                <a:schemeClr val="dk2"/>
              </a:buClr>
              <a:buSzPct val="100000"/>
              <a:buNone/>
              <a:defRPr sz="1400">
                <a:solidFill>
                  <a:schemeClr val="dk2"/>
                </a:solidFill>
                <a:highlight>
                  <a:srgbClr val="FFCD00"/>
                </a:highlight>
              </a:defRPr>
            </a:lvl7pPr>
            <a:lvl8pPr lvl="7" rtl="0">
              <a:spcBef>
                <a:spcPts val="0"/>
              </a:spcBef>
              <a:buClr>
                <a:schemeClr val="dk2"/>
              </a:buClr>
              <a:buSzPct val="100000"/>
              <a:buNone/>
              <a:defRPr sz="1400">
                <a:solidFill>
                  <a:schemeClr val="dk2"/>
                </a:solidFill>
                <a:highlight>
                  <a:srgbClr val="FFCD00"/>
                </a:highlight>
              </a:defRPr>
            </a:lvl8pPr>
            <a:lvl9pPr lvl="8" rtl="0">
              <a:spcBef>
                <a:spcPts val="0"/>
              </a:spcBef>
              <a:buClr>
                <a:schemeClr val="dk2"/>
              </a:buClr>
              <a:buSzPct val="100000"/>
              <a:buNone/>
              <a:defRPr sz="1400">
                <a:solidFill>
                  <a:schemeClr val="dk2"/>
                </a:solidFill>
                <a:highlight>
                  <a:srgbClr val="FFCD00"/>
                </a:highlight>
              </a:defRPr>
            </a:lvl9pPr>
          </a:lstStyle>
          <a:p>
            <a:endParaRPr/>
          </a:p>
        </p:txBody>
      </p:sp>
      <p:cxnSp>
        <p:nvCxnSpPr>
          <p:cNvPr id="14" name="Shape 14"/>
          <p:cNvCxnSpPr/>
          <p:nvPr/>
        </p:nvCxnSpPr>
        <p:spPr>
          <a:xfrm>
            <a:off x="-6025" y="2571761"/>
            <a:ext cx="1984499" cy="0"/>
          </a:xfrm>
          <a:prstGeom prst="straightConnector1">
            <a:avLst/>
          </a:prstGeom>
          <a:noFill/>
          <a:ln w="9525" cap="flat" cmpd="sng">
            <a:solidFill>
              <a:srgbClr val="CCCCCC"/>
            </a:solidFill>
            <a:prstDash val="solid"/>
            <a:round/>
            <a:headEnd type="none" w="lg" len="lg"/>
            <a:tailEnd type="none" w="lg" len="lg"/>
          </a:ln>
        </p:spPr>
      </p:cxnSp>
      <p:sp>
        <p:nvSpPr>
          <p:cNvPr id="15" name="Shape 15"/>
          <p:cNvSpPr/>
          <p:nvPr/>
        </p:nvSpPr>
        <p:spPr>
          <a:xfrm>
            <a:off x="1117950" y="228825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16" name="Shape 16"/>
          <p:cNvSpPr txBox="1">
            <a:spLocks noGrp="1"/>
          </p:cNvSpPr>
          <p:nvPr>
            <p:ph type="ctrTitle"/>
          </p:nvPr>
        </p:nvSpPr>
        <p:spPr>
          <a:xfrm>
            <a:off x="2022225" y="1693523"/>
            <a:ext cx="3787799" cy="11597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cxnSp>
        <p:nvCxnSpPr>
          <p:cNvPr id="17" name="Shape 17"/>
          <p:cNvCxnSpPr/>
          <p:nvPr/>
        </p:nvCxnSpPr>
        <p:spPr>
          <a:xfrm>
            <a:off x="5898975" y="2571750"/>
            <a:ext cx="32510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2105050" y="2238000"/>
            <a:ext cx="4933800" cy="819899"/>
          </a:xfrm>
          <a:prstGeom prst="rect">
            <a:avLst/>
          </a:prstGeom>
        </p:spPr>
        <p:txBody>
          <a:bodyPr lIns="91425" tIns="91425" rIns="91425" bIns="91425" anchor="b" anchorCtr="0"/>
          <a:lstStyle>
            <a:lvl1pPr lvl="0" algn="ctr" rtl="0">
              <a:spcBef>
                <a:spcPts val="0"/>
              </a:spcBef>
              <a:buSzPct val="100000"/>
              <a:buFont typeface="Lora"/>
              <a:defRPr sz="2400" i="1">
                <a:latin typeface="Lora"/>
                <a:ea typeface="Lora"/>
                <a:cs typeface="Lora"/>
                <a:sym typeface="Lora"/>
              </a:defRPr>
            </a:lvl1pPr>
            <a:lvl2pPr lvl="1" algn="ctr" rtl="0">
              <a:spcBef>
                <a:spcPts val="0"/>
              </a:spcBef>
              <a:buFont typeface="Lora"/>
              <a:defRPr i="1">
                <a:latin typeface="Lora"/>
                <a:ea typeface="Lora"/>
                <a:cs typeface="Lora"/>
                <a:sym typeface="Lora"/>
              </a:defRPr>
            </a:lvl2pPr>
            <a:lvl3pPr lvl="2" algn="ctr" rtl="0">
              <a:spcBef>
                <a:spcPts val="0"/>
              </a:spcBef>
              <a:buFont typeface="Lora"/>
              <a:defRPr i="1">
                <a:latin typeface="Lora"/>
                <a:ea typeface="Lora"/>
                <a:cs typeface="Lora"/>
                <a:sym typeface="Lora"/>
              </a:defRPr>
            </a:lvl3pPr>
            <a:lvl4pPr lvl="3" algn="ctr" rtl="0">
              <a:spcBef>
                <a:spcPts val="0"/>
              </a:spcBef>
              <a:buSzPct val="100000"/>
              <a:buFont typeface="Lora"/>
              <a:defRPr sz="2400" i="1">
                <a:latin typeface="Lora"/>
                <a:ea typeface="Lora"/>
                <a:cs typeface="Lora"/>
                <a:sym typeface="Lora"/>
              </a:defRPr>
            </a:lvl4pPr>
            <a:lvl5pPr lvl="4" algn="ctr" rtl="0">
              <a:spcBef>
                <a:spcPts val="0"/>
              </a:spcBef>
              <a:buSzPct val="100000"/>
              <a:buFont typeface="Lora"/>
              <a:defRPr sz="2400" i="1">
                <a:latin typeface="Lora"/>
                <a:ea typeface="Lora"/>
                <a:cs typeface="Lora"/>
                <a:sym typeface="Lora"/>
              </a:defRPr>
            </a:lvl5pPr>
            <a:lvl6pPr lvl="5" algn="ctr" rtl="0">
              <a:spcBef>
                <a:spcPts val="0"/>
              </a:spcBef>
              <a:buSzPct val="100000"/>
              <a:buFont typeface="Lora"/>
              <a:defRPr sz="2400" i="1">
                <a:latin typeface="Lora"/>
                <a:ea typeface="Lora"/>
                <a:cs typeface="Lora"/>
                <a:sym typeface="Lora"/>
              </a:defRPr>
            </a:lvl6pPr>
            <a:lvl7pPr lvl="6" algn="ctr" rtl="0">
              <a:spcBef>
                <a:spcPts val="0"/>
              </a:spcBef>
              <a:buSzPct val="100000"/>
              <a:buFont typeface="Lora"/>
              <a:defRPr sz="2400" i="1">
                <a:latin typeface="Lora"/>
                <a:ea typeface="Lora"/>
                <a:cs typeface="Lora"/>
                <a:sym typeface="Lora"/>
              </a:defRPr>
            </a:lvl7pPr>
            <a:lvl8pPr lvl="7" algn="ctr" rtl="0">
              <a:spcBef>
                <a:spcPts val="0"/>
              </a:spcBef>
              <a:buSzPct val="100000"/>
              <a:buFont typeface="Lora"/>
              <a:defRPr sz="2400" i="1">
                <a:latin typeface="Lora"/>
                <a:ea typeface="Lora"/>
                <a:cs typeface="Lora"/>
                <a:sym typeface="Lora"/>
              </a:defRPr>
            </a:lvl8pPr>
            <a:lvl9pPr lvl="8" algn="ctr">
              <a:spcBef>
                <a:spcPts val="0"/>
              </a:spcBef>
              <a:buSzPct val="100000"/>
              <a:buFont typeface="Lora"/>
              <a:defRPr sz="2400" i="1">
                <a:latin typeface="Lora"/>
                <a:ea typeface="Lora"/>
                <a:cs typeface="Lora"/>
                <a:sym typeface="Lora"/>
              </a:defRPr>
            </a:lvl9pPr>
          </a:lstStyle>
          <a:p>
            <a:endParaRPr/>
          </a:p>
        </p:txBody>
      </p:sp>
      <p:cxnSp>
        <p:nvCxnSpPr>
          <p:cNvPr id="20" name="Shape 20"/>
          <p:cNvCxnSpPr/>
          <p:nvPr/>
        </p:nvCxnSpPr>
        <p:spPr>
          <a:xfrm>
            <a:off x="4584075" y="3676500"/>
            <a:ext cx="0" cy="1480499"/>
          </a:xfrm>
          <a:prstGeom prst="straightConnector1">
            <a:avLst/>
          </a:prstGeom>
          <a:noFill/>
          <a:ln w="9525" cap="flat" cmpd="sng">
            <a:solidFill>
              <a:srgbClr val="CCCCCC"/>
            </a:solidFill>
            <a:prstDash val="solid"/>
            <a:round/>
            <a:headEnd type="none" w="lg" len="lg"/>
            <a:tailEnd type="none" w="lg" len="lg"/>
          </a:ln>
        </p:spPr>
      </p:cxnSp>
      <p:sp>
        <p:nvSpPr>
          <p:cNvPr id="21" name="Shape 21"/>
          <p:cNvSpPr/>
          <p:nvPr/>
        </p:nvSpPr>
        <p:spPr>
          <a:xfrm>
            <a:off x="4288500" y="3393000"/>
            <a:ext cx="566999" cy="5669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2" name="Shape 22"/>
          <p:cNvSpPr txBox="1"/>
          <p:nvPr/>
        </p:nvSpPr>
        <p:spPr>
          <a:xfrm>
            <a:off x="3593400" y="3412651"/>
            <a:ext cx="1957200" cy="653699"/>
          </a:xfrm>
          <a:prstGeom prst="rect">
            <a:avLst/>
          </a:prstGeom>
          <a:noFill/>
          <a:ln>
            <a:noFill/>
          </a:ln>
        </p:spPr>
        <p:txBody>
          <a:bodyPr lIns="91425" tIns="91425" rIns="91425" bIns="91425" anchor="t" anchorCtr="0">
            <a:noAutofit/>
          </a:bodyPr>
          <a:lstStyle/>
          <a:p>
            <a:pPr lvl="0" algn="ctr">
              <a:spcBef>
                <a:spcPts val="0"/>
              </a:spcBef>
              <a:buNone/>
            </a:pPr>
            <a:r>
              <a:rPr lang="en" sz="3600" b="1">
                <a:latin typeface="Lora"/>
                <a:ea typeface="Lora"/>
                <a:cs typeface="Lora"/>
                <a:sym typeface="Lor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0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cxnSp>
        <p:nvCxnSpPr>
          <p:cNvPr id="28" name="Shape 2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body" idx="1"/>
          </p:nvPr>
        </p:nvSpPr>
        <p:spPr>
          <a:xfrm>
            <a:off x="1381250"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32" name="Shape 32"/>
          <p:cNvSpPr txBox="1">
            <a:spLocks noGrp="1"/>
          </p:cNvSpPr>
          <p:nvPr>
            <p:ph type="body" idx="2"/>
          </p:nvPr>
        </p:nvSpPr>
        <p:spPr>
          <a:xfrm>
            <a:off x="5012916" y="1618700"/>
            <a:ext cx="3425400" cy="3231000"/>
          </a:xfrm>
          <a:prstGeom prst="rect">
            <a:avLst/>
          </a:prstGeom>
        </p:spPr>
        <p:txBody>
          <a:bodyPr lIns="91425" tIns="91425" rIns="91425" bIns="91425" anchor="t" anchorCtr="0"/>
          <a:lstStyle>
            <a:lvl1pPr lvl="0">
              <a:spcBef>
                <a:spcPts val="0"/>
              </a:spcBef>
              <a:buSzPct val="100000"/>
              <a:defRPr sz="2000"/>
            </a:lvl1pPr>
            <a:lvl2pPr lvl="1">
              <a:spcBef>
                <a:spcPts val="0"/>
              </a:spcBef>
              <a:defRPr/>
            </a:lvl2pPr>
            <a:lvl3pPr lvl="2">
              <a:spcBef>
                <a:spcPts val="0"/>
              </a:spcBef>
              <a:defRPr/>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cxnSp>
        <p:nvCxnSpPr>
          <p:cNvPr id="33" name="Shape 33"/>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34" name="Shape 34"/>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35" name="Shape 35"/>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1381250"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2"/>
          </p:nvPr>
        </p:nvSpPr>
        <p:spPr>
          <a:xfrm>
            <a:off x="3834911"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3"/>
          </p:nvPr>
        </p:nvSpPr>
        <p:spPr>
          <a:xfrm>
            <a:off x="6288573" y="1651075"/>
            <a:ext cx="2333999" cy="3122399"/>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41" name="Shape 41"/>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2" name="Shape 42"/>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3" name="Shape 43"/>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381250" y="937125"/>
            <a:ext cx="3878399" cy="4355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46" name="Shape 46"/>
          <p:cNvCxnSpPr/>
          <p:nvPr/>
        </p:nvCxnSpPr>
        <p:spPr>
          <a:xfrm>
            <a:off x="0" y="1131725"/>
            <a:ext cx="1375800" cy="0"/>
          </a:xfrm>
          <a:prstGeom prst="straightConnector1">
            <a:avLst/>
          </a:prstGeom>
          <a:noFill/>
          <a:ln w="9525" cap="flat" cmpd="sng">
            <a:solidFill>
              <a:srgbClr val="CCCCCC"/>
            </a:solidFill>
            <a:prstDash val="solid"/>
            <a:round/>
            <a:headEnd type="none" w="lg" len="lg"/>
            <a:tailEnd type="none" w="lg" len="lg"/>
          </a:ln>
        </p:spPr>
      </p:cxnSp>
      <p:sp>
        <p:nvSpPr>
          <p:cNvPr id="47" name="Shape 47"/>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cxnSp>
        <p:nvCxnSpPr>
          <p:cNvPr id="48" name="Shape 48"/>
          <p:cNvCxnSpPr/>
          <p:nvPr/>
        </p:nvCxnSpPr>
        <p:spPr>
          <a:xfrm>
            <a:off x="5265650" y="1131725"/>
            <a:ext cx="3878399"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1990450" y="4037375"/>
            <a:ext cx="5162999" cy="519599"/>
          </a:xfrm>
          <a:prstGeom prst="rect">
            <a:avLst/>
          </a:prstGeom>
        </p:spPr>
        <p:txBody>
          <a:bodyPr lIns="91425" tIns="91425" rIns="91425" bIns="91425" anchor="b" anchorCtr="0"/>
          <a:lstStyle>
            <a:lvl1pPr lvl="0" algn="ctr">
              <a:spcBef>
                <a:spcPts val="360"/>
              </a:spcBef>
              <a:buSzPct val="100000"/>
              <a:buFont typeface="Lora"/>
              <a:buNone/>
              <a:defRPr sz="1400" i="1">
                <a:latin typeface="Lora"/>
                <a:ea typeface="Lora"/>
                <a:cs typeface="Lora"/>
                <a:sym typeface="Lora"/>
              </a:defRPr>
            </a:lvl1pPr>
          </a:lstStyle>
          <a:p>
            <a:endParaRPr/>
          </a:p>
        </p:txBody>
      </p:sp>
      <p:cxnSp>
        <p:nvCxnSpPr>
          <p:cNvPr id="51" name="Shape 51"/>
          <p:cNvCxnSpPr/>
          <p:nvPr/>
        </p:nvCxnSpPr>
        <p:spPr>
          <a:xfrm>
            <a:off x="-6025" y="4666128"/>
            <a:ext cx="9161999" cy="0"/>
          </a:xfrm>
          <a:prstGeom prst="straightConnector1">
            <a:avLst/>
          </a:prstGeom>
          <a:noFill/>
          <a:ln w="9525" cap="flat" cmpd="sng">
            <a:solidFill>
              <a:srgbClr val="CCCCCC"/>
            </a:solidFill>
            <a:prstDash val="solid"/>
            <a:round/>
            <a:headEnd type="none" w="lg" len="lg"/>
            <a:tailEnd type="none" w="lg" len="lg"/>
          </a:ln>
        </p:spPr>
      </p:cxnSp>
      <p:sp>
        <p:nvSpPr>
          <p:cNvPr id="52" name="Shape 52"/>
          <p:cNvSpPr/>
          <p:nvPr/>
        </p:nvSpPr>
        <p:spPr>
          <a:xfrm>
            <a:off x="4457400" y="4551496"/>
            <a:ext cx="229199" cy="2291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cxnSp>
        <p:nvCxnSpPr>
          <p:cNvPr id="54" name="Shape 54"/>
          <p:cNvCxnSpPr/>
          <p:nvPr/>
        </p:nvCxnSpPr>
        <p:spPr>
          <a:xfrm>
            <a:off x="-6025" y="4513728"/>
            <a:ext cx="9161999" cy="0"/>
          </a:xfrm>
          <a:prstGeom prst="straightConnector1">
            <a:avLst/>
          </a:prstGeom>
          <a:noFill/>
          <a:ln w="9525" cap="flat" cmpd="sng">
            <a:solidFill>
              <a:srgbClr val="CCCCCC"/>
            </a:solidFill>
            <a:prstDash val="solid"/>
            <a:round/>
            <a:headEnd type="none" w="lg" len="lg"/>
            <a:tailEnd type="none" w="lg" len="lg"/>
          </a:ln>
        </p:spPr>
      </p:cxnSp>
      <p:sp>
        <p:nvSpPr>
          <p:cNvPr id="55" name="Shape 55"/>
          <p:cNvSpPr/>
          <p:nvPr/>
        </p:nvSpPr>
        <p:spPr>
          <a:xfrm>
            <a:off x="4293700" y="4235405"/>
            <a:ext cx="556499" cy="5564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2014022" y="2408975"/>
            <a:ext cx="6859800" cy="1159799"/>
          </a:xfrm>
          <a:prstGeom prst="rect">
            <a:avLst/>
          </a:prstGeom>
        </p:spPr>
        <p:txBody>
          <a:bodyPr lIns="91425" tIns="91425" rIns="91425" bIns="91425" anchor="b" anchorCtr="0">
            <a:noAutofit/>
          </a:bodyPr>
          <a:lstStyle/>
          <a:p>
            <a:pPr lvl="0">
              <a:spcBef>
                <a:spcPts val="0"/>
              </a:spcBef>
              <a:buNone/>
            </a:pPr>
            <a:r>
              <a:rPr lang="en" sz="4200"/>
              <a:t>NOLA Life Security Policy</a:t>
            </a:r>
          </a:p>
        </p:txBody>
      </p:sp>
      <p:grpSp>
        <p:nvGrpSpPr>
          <p:cNvPr id="62" name="Shape 62"/>
          <p:cNvGrpSpPr/>
          <p:nvPr/>
        </p:nvGrpSpPr>
        <p:grpSpPr>
          <a:xfrm>
            <a:off x="1299164" y="3511423"/>
            <a:ext cx="215966" cy="342398"/>
            <a:chOff x="6718575" y="2318625"/>
            <a:chExt cx="256950" cy="407375"/>
          </a:xfrm>
        </p:grpSpPr>
        <p:sp>
          <p:nvSpPr>
            <p:cNvPr id="63" name="Shape 6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1" name="Shape 71"/>
          <p:cNvSpPr txBox="1"/>
          <p:nvPr/>
        </p:nvSpPr>
        <p:spPr>
          <a:xfrm>
            <a:off x="2194725" y="3777550"/>
            <a:ext cx="6405899" cy="791399"/>
          </a:xfrm>
          <a:prstGeom prst="rect">
            <a:avLst/>
          </a:prstGeom>
          <a:noFill/>
          <a:ln>
            <a:noFill/>
          </a:ln>
        </p:spPr>
        <p:txBody>
          <a:bodyPr lIns="91425" tIns="91425" rIns="91425" bIns="91425" anchor="t" anchorCtr="0">
            <a:noAutofit/>
          </a:bodyPr>
          <a:lstStyle/>
          <a:p>
            <a:pPr lvl="0" algn="ctr">
              <a:spcBef>
                <a:spcPts val="0"/>
              </a:spcBef>
              <a:buNone/>
            </a:pPr>
            <a:r>
              <a:rPr lang="en" sz="1600">
                <a:latin typeface="Lora"/>
                <a:ea typeface="Lora"/>
                <a:cs typeface="Lora"/>
                <a:sym typeface="Lora"/>
              </a:rPr>
              <a:t>Matthew Oberst, Matthew Leaver, Rhea Prabhu, Samantha Sederstrand, Thompson Nguyen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336050" y="909262"/>
            <a:ext cx="3878399" cy="435599"/>
          </a:xfrm>
          <a:prstGeom prst="rect">
            <a:avLst/>
          </a:prstGeom>
        </p:spPr>
        <p:txBody>
          <a:bodyPr lIns="91425" tIns="91425" rIns="91425" bIns="91425" anchor="ctr" anchorCtr="0">
            <a:noAutofit/>
          </a:bodyPr>
          <a:lstStyle/>
          <a:p>
            <a:pPr lvl="0" rtl="0">
              <a:spcBef>
                <a:spcPts val="0"/>
              </a:spcBef>
              <a:buNone/>
            </a:pPr>
            <a:r>
              <a:rPr lang="en">
                <a:highlight>
                  <a:srgbClr val="FFCD00"/>
                </a:highlight>
              </a:rPr>
              <a:t>NOLA Process</a:t>
            </a:r>
          </a:p>
        </p:txBody>
      </p:sp>
      <p:grpSp>
        <p:nvGrpSpPr>
          <p:cNvPr id="169" name="Shape 169"/>
          <p:cNvGrpSpPr/>
          <p:nvPr/>
        </p:nvGrpSpPr>
        <p:grpSpPr>
          <a:xfrm>
            <a:off x="916458" y="1019750"/>
            <a:ext cx="214624" cy="214624"/>
            <a:chOff x="2594050" y="1631825"/>
            <a:chExt cx="439625" cy="439625"/>
          </a:xfrm>
        </p:grpSpPr>
        <p:sp>
          <p:nvSpPr>
            <p:cNvPr id="170" name="Shape 17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74" name="Shape 174"/>
          <p:cNvGrpSpPr/>
          <p:nvPr/>
        </p:nvGrpSpPr>
        <p:grpSpPr>
          <a:xfrm>
            <a:off x="3749550" y="2231300"/>
            <a:ext cx="1365599" cy="1033949"/>
            <a:chOff x="3673350" y="2155100"/>
            <a:chExt cx="1365599" cy="1033949"/>
          </a:xfrm>
        </p:grpSpPr>
        <p:sp>
          <p:nvSpPr>
            <p:cNvPr id="175" name="Shape 175"/>
            <p:cNvSpPr/>
            <p:nvPr/>
          </p:nvSpPr>
          <p:spPr>
            <a:xfrm>
              <a:off x="3673350" y="2219450"/>
              <a:ext cx="1365599" cy="969599"/>
            </a:xfrm>
            <a:prstGeom prst="chevron">
              <a:avLst>
                <a:gd name="adj" fmla="val 50000"/>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76" name="Shape 176"/>
            <p:cNvSpPr txBox="1"/>
            <p:nvPr/>
          </p:nvSpPr>
          <p:spPr>
            <a:xfrm>
              <a:off x="3816725" y="2155100"/>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Without</a:t>
              </a:r>
            </a:p>
          </p:txBody>
        </p:sp>
        <p:sp>
          <p:nvSpPr>
            <p:cNvPr id="177" name="Shape 177"/>
            <p:cNvSpPr txBox="1"/>
            <p:nvPr/>
          </p:nvSpPr>
          <p:spPr>
            <a:xfrm>
              <a:off x="4081650" y="2415825"/>
              <a:ext cx="9470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connection,</a:t>
              </a:r>
            </a:p>
          </p:txBody>
        </p:sp>
        <p:sp>
          <p:nvSpPr>
            <p:cNvPr id="178" name="Shape 178"/>
            <p:cNvSpPr txBox="1"/>
            <p:nvPr/>
          </p:nvSpPr>
          <p:spPr>
            <a:xfrm>
              <a:off x="3938912" y="2676537"/>
              <a:ext cx="10061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temporarily</a:t>
              </a:r>
            </a:p>
          </p:txBody>
        </p:sp>
        <p:sp>
          <p:nvSpPr>
            <p:cNvPr id="179" name="Shape 179"/>
            <p:cNvSpPr txBox="1"/>
            <p:nvPr/>
          </p:nvSpPr>
          <p:spPr>
            <a:xfrm>
              <a:off x="3978450" y="2315062"/>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internet</a:t>
              </a:r>
            </a:p>
          </p:txBody>
        </p:sp>
        <p:sp>
          <p:nvSpPr>
            <p:cNvPr id="180" name="Shape 180"/>
            <p:cNvSpPr txBox="1"/>
            <p:nvPr/>
          </p:nvSpPr>
          <p:spPr>
            <a:xfrm>
              <a:off x="4106537" y="2551200"/>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data</a:t>
              </a:r>
            </a:p>
          </p:txBody>
        </p:sp>
        <p:sp>
          <p:nvSpPr>
            <p:cNvPr id="181" name="Shape 181"/>
            <p:cNvSpPr txBox="1"/>
            <p:nvPr/>
          </p:nvSpPr>
          <p:spPr>
            <a:xfrm>
              <a:off x="3883350" y="2828950"/>
              <a:ext cx="772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stored on</a:t>
              </a:r>
            </a:p>
          </p:txBody>
        </p:sp>
        <p:sp>
          <p:nvSpPr>
            <p:cNvPr id="182" name="Shape 182"/>
            <p:cNvSpPr txBox="1"/>
            <p:nvPr/>
          </p:nvSpPr>
          <p:spPr>
            <a:xfrm>
              <a:off x="3758825" y="2961825"/>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device</a:t>
              </a:r>
            </a:p>
          </p:txBody>
        </p:sp>
      </p:grpSp>
      <p:grpSp>
        <p:nvGrpSpPr>
          <p:cNvPr id="183" name="Shape 183"/>
          <p:cNvGrpSpPr/>
          <p:nvPr/>
        </p:nvGrpSpPr>
        <p:grpSpPr>
          <a:xfrm>
            <a:off x="133200" y="2308000"/>
            <a:ext cx="1094699" cy="926400"/>
            <a:chOff x="57000" y="2231800"/>
            <a:chExt cx="1094699" cy="926400"/>
          </a:xfrm>
        </p:grpSpPr>
        <p:sp>
          <p:nvSpPr>
            <p:cNvPr id="184" name="Shape 184"/>
            <p:cNvSpPr/>
            <p:nvPr/>
          </p:nvSpPr>
          <p:spPr>
            <a:xfrm>
              <a:off x="57000" y="2231800"/>
              <a:ext cx="1094699" cy="926400"/>
            </a:xfrm>
            <a:prstGeom prst="homePlate">
              <a:avLst>
                <a:gd name="adj" fmla="val 50000"/>
              </a:avLst>
            </a:prstGeom>
            <a:solidFill>
              <a:srgbClr val="FFF2CC"/>
            </a:solidFill>
            <a:ln w="9525" cap="flat" cmpd="sng">
              <a:solidFill>
                <a:srgbClr val="FFF2CC"/>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5" name="Shape 185"/>
            <p:cNvSpPr txBox="1"/>
            <p:nvPr/>
          </p:nvSpPr>
          <p:spPr>
            <a:xfrm>
              <a:off x="210750" y="2324700"/>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Agent</a:t>
              </a:r>
            </a:p>
          </p:txBody>
        </p:sp>
        <p:sp>
          <p:nvSpPr>
            <p:cNvPr id="186" name="Shape 186"/>
            <p:cNvSpPr txBox="1"/>
            <p:nvPr/>
          </p:nvSpPr>
          <p:spPr>
            <a:xfrm>
              <a:off x="248850" y="2600350"/>
              <a:ext cx="5370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onto</a:t>
              </a:r>
            </a:p>
          </p:txBody>
        </p:sp>
        <p:sp>
          <p:nvSpPr>
            <p:cNvPr id="187" name="Shape 187"/>
            <p:cNvSpPr txBox="1"/>
            <p:nvPr/>
          </p:nvSpPr>
          <p:spPr>
            <a:xfrm>
              <a:off x="272925" y="24674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logs</a:t>
              </a:r>
            </a:p>
          </p:txBody>
        </p:sp>
        <p:sp>
          <p:nvSpPr>
            <p:cNvPr id="188" name="Shape 188"/>
            <p:cNvSpPr txBox="1"/>
            <p:nvPr/>
          </p:nvSpPr>
          <p:spPr>
            <a:xfrm>
              <a:off x="196725" y="27332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device</a:t>
              </a:r>
            </a:p>
          </p:txBody>
        </p:sp>
      </p:grpSp>
      <p:grpSp>
        <p:nvGrpSpPr>
          <p:cNvPr id="189" name="Shape 189"/>
          <p:cNvGrpSpPr/>
          <p:nvPr/>
        </p:nvGrpSpPr>
        <p:grpSpPr>
          <a:xfrm>
            <a:off x="829000" y="2295650"/>
            <a:ext cx="1365599" cy="969599"/>
            <a:chOff x="752800" y="2219450"/>
            <a:chExt cx="1365599" cy="969599"/>
          </a:xfrm>
        </p:grpSpPr>
        <p:sp>
          <p:nvSpPr>
            <p:cNvPr id="190" name="Shape 190"/>
            <p:cNvSpPr/>
            <p:nvPr/>
          </p:nvSpPr>
          <p:spPr>
            <a:xfrm>
              <a:off x="752800" y="2219450"/>
              <a:ext cx="1365599" cy="969599"/>
            </a:xfrm>
            <a:prstGeom prst="chevron">
              <a:avLst>
                <a:gd name="adj" fmla="val 50000"/>
              </a:avLst>
            </a:prstGeom>
            <a:solidFill>
              <a:srgbClr val="FFF2CC"/>
            </a:solidFill>
            <a:ln w="9525" cap="flat" cmpd="sng">
              <a:solidFill>
                <a:srgbClr val="FFF2CC"/>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1" name="Shape 191"/>
            <p:cNvSpPr txBox="1"/>
            <p:nvPr/>
          </p:nvSpPr>
          <p:spPr>
            <a:xfrm>
              <a:off x="1072250" y="2324700"/>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Agent</a:t>
              </a:r>
            </a:p>
          </p:txBody>
        </p:sp>
        <p:sp>
          <p:nvSpPr>
            <p:cNvPr id="192" name="Shape 192"/>
            <p:cNvSpPr txBox="1"/>
            <p:nvPr/>
          </p:nvSpPr>
          <p:spPr>
            <a:xfrm>
              <a:off x="1232825" y="2457200"/>
              <a:ext cx="772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records</a:t>
              </a:r>
            </a:p>
          </p:txBody>
        </p:sp>
        <p:sp>
          <p:nvSpPr>
            <p:cNvPr id="193" name="Shape 193"/>
            <p:cNvSpPr txBox="1"/>
            <p:nvPr/>
          </p:nvSpPr>
          <p:spPr>
            <a:xfrm>
              <a:off x="1129400" y="25808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client</a:t>
              </a:r>
            </a:p>
          </p:txBody>
        </p:sp>
        <p:sp>
          <p:nvSpPr>
            <p:cNvPr id="194" name="Shape 194"/>
            <p:cNvSpPr txBox="1"/>
            <p:nvPr/>
          </p:nvSpPr>
          <p:spPr>
            <a:xfrm>
              <a:off x="1072250" y="27332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data</a:t>
              </a:r>
            </a:p>
          </p:txBody>
        </p:sp>
      </p:grpSp>
      <p:grpSp>
        <p:nvGrpSpPr>
          <p:cNvPr id="195" name="Shape 195"/>
          <p:cNvGrpSpPr/>
          <p:nvPr/>
        </p:nvGrpSpPr>
        <p:grpSpPr>
          <a:xfrm>
            <a:off x="1805925" y="2295650"/>
            <a:ext cx="1365599" cy="969599"/>
            <a:chOff x="1729725" y="2219450"/>
            <a:chExt cx="1365599" cy="969599"/>
          </a:xfrm>
        </p:grpSpPr>
        <p:sp>
          <p:nvSpPr>
            <p:cNvPr id="196" name="Shape 196"/>
            <p:cNvSpPr/>
            <p:nvPr/>
          </p:nvSpPr>
          <p:spPr>
            <a:xfrm>
              <a:off x="1729725" y="2219450"/>
              <a:ext cx="1365599" cy="969599"/>
            </a:xfrm>
            <a:prstGeom prst="chevron">
              <a:avLst>
                <a:gd name="adj" fmla="val 50000"/>
              </a:avLst>
            </a:prstGeom>
            <a:solidFill>
              <a:srgbClr val="FFE599"/>
            </a:solidFill>
            <a:ln w="9525" cap="flat" cmpd="sng">
              <a:solidFill>
                <a:srgbClr val="FFE59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7" name="Shape 197"/>
            <p:cNvSpPr txBox="1"/>
            <p:nvPr/>
          </p:nvSpPr>
          <p:spPr>
            <a:xfrm>
              <a:off x="2106937" y="24158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Device</a:t>
              </a:r>
            </a:p>
          </p:txBody>
        </p:sp>
        <p:sp>
          <p:nvSpPr>
            <p:cNvPr id="198" name="Shape 198"/>
            <p:cNvSpPr txBox="1"/>
            <p:nvPr/>
          </p:nvSpPr>
          <p:spPr>
            <a:xfrm>
              <a:off x="2172300" y="2568225"/>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connects</a:t>
              </a:r>
            </a:p>
          </p:txBody>
        </p:sp>
        <p:sp>
          <p:nvSpPr>
            <p:cNvPr id="199" name="Shape 199"/>
            <p:cNvSpPr txBox="1"/>
            <p:nvPr/>
          </p:nvSpPr>
          <p:spPr>
            <a:xfrm>
              <a:off x="2106925" y="27332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to VPN</a:t>
              </a:r>
            </a:p>
          </p:txBody>
        </p:sp>
      </p:grpSp>
      <p:grpSp>
        <p:nvGrpSpPr>
          <p:cNvPr id="200" name="Shape 200"/>
          <p:cNvGrpSpPr/>
          <p:nvPr/>
        </p:nvGrpSpPr>
        <p:grpSpPr>
          <a:xfrm>
            <a:off x="4702350" y="2295650"/>
            <a:ext cx="1365599" cy="969599"/>
            <a:chOff x="4626150" y="2219450"/>
            <a:chExt cx="1365599" cy="969599"/>
          </a:xfrm>
        </p:grpSpPr>
        <p:sp>
          <p:nvSpPr>
            <p:cNvPr id="201" name="Shape 201"/>
            <p:cNvSpPr/>
            <p:nvPr/>
          </p:nvSpPr>
          <p:spPr>
            <a:xfrm>
              <a:off x="4626150" y="2219450"/>
              <a:ext cx="1365599" cy="969599"/>
            </a:xfrm>
            <a:prstGeom prst="chevron">
              <a:avLst>
                <a:gd name="adj" fmla="val 50000"/>
              </a:avLst>
            </a:prstGeom>
            <a:solidFill>
              <a:srgbClr val="FFD966"/>
            </a:solidFill>
            <a:ln w="9525" cap="flat" cmpd="sng">
              <a:solidFill>
                <a:srgbClr val="FFD966"/>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2" name="Shape 202"/>
            <p:cNvSpPr txBox="1"/>
            <p:nvPr/>
          </p:nvSpPr>
          <p:spPr>
            <a:xfrm>
              <a:off x="4849037" y="2244975"/>
              <a:ext cx="5370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Once</a:t>
              </a:r>
            </a:p>
          </p:txBody>
        </p:sp>
        <p:sp>
          <p:nvSpPr>
            <p:cNvPr id="203" name="Shape 203"/>
            <p:cNvSpPr txBox="1"/>
            <p:nvPr/>
          </p:nvSpPr>
          <p:spPr>
            <a:xfrm>
              <a:off x="5029050" y="2568225"/>
              <a:ext cx="772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data is </a:t>
              </a:r>
            </a:p>
          </p:txBody>
        </p:sp>
        <p:sp>
          <p:nvSpPr>
            <p:cNvPr id="204" name="Shape 204"/>
            <p:cNvSpPr txBox="1"/>
            <p:nvPr/>
          </p:nvSpPr>
          <p:spPr>
            <a:xfrm>
              <a:off x="4930950" y="2400900"/>
              <a:ext cx="10061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transferred,</a:t>
              </a:r>
            </a:p>
          </p:txBody>
        </p:sp>
        <p:sp>
          <p:nvSpPr>
            <p:cNvPr id="205" name="Shape 205"/>
            <p:cNvSpPr txBox="1"/>
            <p:nvPr/>
          </p:nvSpPr>
          <p:spPr>
            <a:xfrm>
              <a:off x="4852487" y="2733225"/>
              <a:ext cx="10946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wiped from</a:t>
              </a:r>
            </a:p>
          </p:txBody>
        </p:sp>
        <p:sp>
          <p:nvSpPr>
            <p:cNvPr id="206" name="Shape 206"/>
            <p:cNvSpPr txBox="1"/>
            <p:nvPr/>
          </p:nvSpPr>
          <p:spPr>
            <a:xfrm>
              <a:off x="4748500" y="289147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device</a:t>
              </a:r>
            </a:p>
          </p:txBody>
        </p:sp>
      </p:grpSp>
      <p:grpSp>
        <p:nvGrpSpPr>
          <p:cNvPr id="207" name="Shape 207"/>
          <p:cNvGrpSpPr/>
          <p:nvPr/>
        </p:nvGrpSpPr>
        <p:grpSpPr>
          <a:xfrm>
            <a:off x="5682675" y="2252325"/>
            <a:ext cx="1365599" cy="1017075"/>
            <a:chOff x="5606475" y="2176125"/>
            <a:chExt cx="1365599" cy="1017075"/>
          </a:xfrm>
        </p:grpSpPr>
        <p:sp>
          <p:nvSpPr>
            <p:cNvPr id="208" name="Shape 208"/>
            <p:cNvSpPr/>
            <p:nvPr/>
          </p:nvSpPr>
          <p:spPr>
            <a:xfrm>
              <a:off x="5606475" y="2219450"/>
              <a:ext cx="1365599" cy="969599"/>
            </a:xfrm>
            <a:prstGeom prst="chevron">
              <a:avLst>
                <a:gd name="adj" fmla="val 50000"/>
              </a:avLst>
            </a:prstGeom>
            <a:solidFill>
              <a:srgbClr val="FFCD00">
                <a:alpha val="76970"/>
              </a:srgbClr>
            </a:solidFill>
            <a:ln w="9525" cap="flat" cmpd="sng">
              <a:solidFill>
                <a:srgbClr val="FFCD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9" name="Shape 209"/>
            <p:cNvSpPr txBox="1"/>
            <p:nvPr/>
          </p:nvSpPr>
          <p:spPr>
            <a:xfrm>
              <a:off x="5727050" y="2895900"/>
              <a:ext cx="1055999" cy="297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with Square</a:t>
              </a:r>
            </a:p>
            <a:p>
              <a:pPr lvl="0" algn="ctr" rtl="0">
                <a:spcBef>
                  <a:spcPts val="0"/>
                </a:spcBef>
                <a:buNone/>
              </a:pPr>
              <a:endParaRPr sz="1000" b="1">
                <a:solidFill>
                  <a:schemeClr val="dk1"/>
                </a:solidFill>
                <a:latin typeface="Lora"/>
                <a:ea typeface="Lora"/>
                <a:cs typeface="Lora"/>
                <a:sym typeface="Lora"/>
              </a:endParaRPr>
            </a:p>
          </p:txBody>
        </p:sp>
        <p:sp>
          <p:nvSpPr>
            <p:cNvPr id="210" name="Shape 210"/>
            <p:cNvSpPr txBox="1"/>
            <p:nvPr/>
          </p:nvSpPr>
          <p:spPr>
            <a:xfrm>
              <a:off x="5787087" y="21761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Agent</a:t>
              </a:r>
            </a:p>
          </p:txBody>
        </p:sp>
        <p:sp>
          <p:nvSpPr>
            <p:cNvPr id="211" name="Shape 211"/>
            <p:cNvSpPr txBox="1"/>
            <p:nvPr/>
          </p:nvSpPr>
          <p:spPr>
            <a:xfrm>
              <a:off x="5864250" y="2304800"/>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collects</a:t>
              </a:r>
            </a:p>
          </p:txBody>
        </p:sp>
        <p:sp>
          <p:nvSpPr>
            <p:cNvPr id="212" name="Shape 212"/>
            <p:cNvSpPr txBox="1"/>
            <p:nvPr/>
          </p:nvSpPr>
          <p:spPr>
            <a:xfrm>
              <a:off x="5991750" y="2447950"/>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client</a:t>
              </a:r>
            </a:p>
          </p:txBody>
        </p:sp>
        <p:sp>
          <p:nvSpPr>
            <p:cNvPr id="213" name="Shape 213"/>
            <p:cNvSpPr txBox="1"/>
            <p:nvPr/>
          </p:nvSpPr>
          <p:spPr>
            <a:xfrm>
              <a:off x="5984462" y="2600350"/>
              <a:ext cx="772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payment</a:t>
              </a:r>
            </a:p>
          </p:txBody>
        </p:sp>
        <p:sp>
          <p:nvSpPr>
            <p:cNvPr id="214" name="Shape 214"/>
            <p:cNvSpPr txBox="1"/>
            <p:nvPr/>
          </p:nvSpPr>
          <p:spPr>
            <a:xfrm>
              <a:off x="5820812" y="2733225"/>
              <a:ext cx="9470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information</a:t>
              </a:r>
            </a:p>
          </p:txBody>
        </p:sp>
      </p:grpSp>
      <p:grpSp>
        <p:nvGrpSpPr>
          <p:cNvPr id="215" name="Shape 215"/>
          <p:cNvGrpSpPr/>
          <p:nvPr/>
        </p:nvGrpSpPr>
        <p:grpSpPr>
          <a:xfrm>
            <a:off x="6650275" y="2295650"/>
            <a:ext cx="1440687" cy="969599"/>
            <a:chOff x="6574075" y="2219450"/>
            <a:chExt cx="1440687" cy="969599"/>
          </a:xfrm>
        </p:grpSpPr>
        <p:sp>
          <p:nvSpPr>
            <p:cNvPr id="216" name="Shape 216"/>
            <p:cNvSpPr/>
            <p:nvPr/>
          </p:nvSpPr>
          <p:spPr>
            <a:xfrm>
              <a:off x="6574075" y="2219450"/>
              <a:ext cx="1365599" cy="969599"/>
            </a:xfrm>
            <a:prstGeom prst="chevron">
              <a:avLst>
                <a:gd name="adj" fmla="val 50000"/>
              </a:avLst>
            </a:prstGeom>
            <a:solidFill>
              <a:srgbClr val="FFCD00">
                <a:alpha val="76970"/>
              </a:srgbClr>
            </a:solidFill>
            <a:ln w="9525" cap="flat" cmpd="sng">
              <a:solidFill>
                <a:srgbClr val="FFCD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7" name="Shape 217"/>
            <p:cNvSpPr txBox="1"/>
            <p:nvPr/>
          </p:nvSpPr>
          <p:spPr>
            <a:xfrm>
              <a:off x="6726025" y="2885625"/>
              <a:ext cx="613200" cy="297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Square</a:t>
              </a:r>
            </a:p>
          </p:txBody>
        </p:sp>
        <p:sp>
          <p:nvSpPr>
            <p:cNvPr id="218" name="Shape 218"/>
            <p:cNvSpPr txBox="1"/>
            <p:nvPr/>
          </p:nvSpPr>
          <p:spPr>
            <a:xfrm>
              <a:off x="6692900" y="2244975"/>
              <a:ext cx="9470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Card data</a:t>
              </a:r>
            </a:p>
          </p:txBody>
        </p:sp>
        <p:sp>
          <p:nvSpPr>
            <p:cNvPr id="219" name="Shape 219"/>
            <p:cNvSpPr txBox="1"/>
            <p:nvPr/>
          </p:nvSpPr>
          <p:spPr>
            <a:xfrm>
              <a:off x="6902275" y="2400900"/>
              <a:ext cx="10946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is instantly</a:t>
              </a:r>
            </a:p>
          </p:txBody>
        </p:sp>
        <p:sp>
          <p:nvSpPr>
            <p:cNvPr id="220" name="Shape 220"/>
            <p:cNvSpPr txBox="1"/>
            <p:nvPr/>
          </p:nvSpPr>
          <p:spPr>
            <a:xfrm>
              <a:off x="7008562" y="2580825"/>
              <a:ext cx="1006199"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transferred</a:t>
              </a:r>
            </a:p>
          </p:txBody>
        </p:sp>
        <p:sp>
          <p:nvSpPr>
            <p:cNvPr id="221" name="Shape 221"/>
            <p:cNvSpPr txBox="1"/>
            <p:nvPr/>
          </p:nvSpPr>
          <p:spPr>
            <a:xfrm>
              <a:off x="6859825" y="273322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with</a:t>
              </a:r>
            </a:p>
          </p:txBody>
        </p:sp>
      </p:grpSp>
      <p:grpSp>
        <p:nvGrpSpPr>
          <p:cNvPr id="222" name="Shape 222"/>
          <p:cNvGrpSpPr/>
          <p:nvPr/>
        </p:nvGrpSpPr>
        <p:grpSpPr>
          <a:xfrm>
            <a:off x="7626000" y="2293400"/>
            <a:ext cx="1365599" cy="969599"/>
            <a:chOff x="7549800" y="2217200"/>
            <a:chExt cx="1365599" cy="969599"/>
          </a:xfrm>
        </p:grpSpPr>
        <p:sp>
          <p:nvSpPr>
            <p:cNvPr id="223" name="Shape 223"/>
            <p:cNvSpPr/>
            <p:nvPr/>
          </p:nvSpPr>
          <p:spPr>
            <a:xfrm>
              <a:off x="7549800" y="2217200"/>
              <a:ext cx="1365599" cy="969599"/>
            </a:xfrm>
            <a:prstGeom prst="chevron">
              <a:avLst>
                <a:gd name="adj" fmla="val 50000"/>
              </a:avLst>
            </a:prstGeom>
            <a:solidFill>
              <a:srgbClr val="FFCD00"/>
            </a:solidFill>
            <a:ln w="9525" cap="flat" cmpd="sng">
              <a:solidFill>
                <a:srgbClr val="FFCD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4" name="Shape 224"/>
            <p:cNvSpPr txBox="1"/>
            <p:nvPr/>
          </p:nvSpPr>
          <p:spPr>
            <a:xfrm>
              <a:off x="7656225" y="2898025"/>
              <a:ext cx="846299" cy="214500"/>
            </a:xfrm>
            <a:prstGeom prst="rect">
              <a:avLst/>
            </a:prstGeom>
            <a:noFill/>
            <a:ln>
              <a:noFill/>
            </a:ln>
          </p:spPr>
          <p:txBody>
            <a:bodyPr lIns="91425" tIns="91425" rIns="91425" bIns="91425" anchor="t" anchorCtr="0">
              <a:noAutofit/>
            </a:bodyPr>
            <a:lstStyle/>
            <a:p>
              <a:pPr lvl="0" rtl="0">
                <a:spcBef>
                  <a:spcPts val="0"/>
                </a:spcBef>
                <a:buNone/>
              </a:pPr>
              <a:r>
                <a:rPr lang="en" sz="1100" b="1">
                  <a:solidFill>
                    <a:schemeClr val="dk1"/>
                  </a:solidFill>
                  <a:latin typeface="Lora"/>
                  <a:ea typeface="Lora"/>
                  <a:cs typeface="Lora"/>
                  <a:sym typeface="Lora"/>
                </a:rPr>
                <a:t>safely</a:t>
              </a:r>
            </a:p>
            <a:p>
              <a:pPr lvl="0" rtl="0">
                <a:spcBef>
                  <a:spcPts val="0"/>
                </a:spcBef>
                <a:buNone/>
              </a:pPr>
              <a:endParaRPr sz="1100" b="1">
                <a:solidFill>
                  <a:schemeClr val="dk1"/>
                </a:solidFill>
                <a:latin typeface="Lora"/>
                <a:ea typeface="Lora"/>
                <a:cs typeface="Lora"/>
                <a:sym typeface="Lora"/>
              </a:endParaRPr>
            </a:p>
            <a:p>
              <a:pPr lvl="0" rtl="0">
                <a:spcBef>
                  <a:spcPts val="0"/>
                </a:spcBef>
                <a:buNone/>
              </a:pPr>
              <a:endParaRPr sz="1100" b="1">
                <a:solidFill>
                  <a:schemeClr val="dk1"/>
                </a:solidFill>
                <a:latin typeface="Lora"/>
                <a:ea typeface="Lora"/>
                <a:cs typeface="Lora"/>
                <a:sym typeface="Lora"/>
              </a:endParaRPr>
            </a:p>
          </p:txBody>
        </p:sp>
        <p:sp>
          <p:nvSpPr>
            <p:cNvPr id="225" name="Shape 225"/>
            <p:cNvSpPr txBox="1"/>
            <p:nvPr/>
          </p:nvSpPr>
          <p:spPr>
            <a:xfrm>
              <a:off x="7772775" y="2244975"/>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Agent</a:t>
              </a:r>
            </a:p>
          </p:txBody>
        </p:sp>
        <p:sp>
          <p:nvSpPr>
            <p:cNvPr id="226" name="Shape 226"/>
            <p:cNvSpPr txBox="1"/>
            <p:nvPr/>
          </p:nvSpPr>
          <p:spPr>
            <a:xfrm>
              <a:off x="7950900" y="2415825"/>
              <a:ext cx="947099" cy="189300"/>
            </a:xfrm>
            <a:prstGeom prst="rect">
              <a:avLst/>
            </a:prstGeom>
            <a:noFill/>
            <a:ln>
              <a:noFill/>
            </a:ln>
          </p:spPr>
          <p:txBody>
            <a:bodyPr lIns="91425" tIns="91425" rIns="91425" bIns="91425" anchor="t" anchorCtr="0">
              <a:noAutofit/>
            </a:bodyPr>
            <a:lstStyle/>
            <a:p>
              <a:pPr lvl="0" rtl="0">
                <a:spcBef>
                  <a:spcPts val="0"/>
                </a:spcBef>
                <a:buClr>
                  <a:schemeClr val="dk1"/>
                </a:buClr>
                <a:buSzPct val="100000"/>
                <a:buFont typeface="Arial"/>
                <a:buNone/>
              </a:pPr>
              <a:r>
                <a:rPr lang="en" sz="1100" b="1">
                  <a:solidFill>
                    <a:schemeClr val="dk1"/>
                  </a:solidFill>
                  <a:latin typeface="Lora"/>
                  <a:ea typeface="Lora"/>
                  <a:cs typeface="Lora"/>
                  <a:sym typeface="Lora"/>
                </a:rPr>
                <a:t>logs off of </a:t>
              </a:r>
            </a:p>
          </p:txBody>
        </p:sp>
        <p:sp>
          <p:nvSpPr>
            <p:cNvPr id="227" name="Shape 227"/>
            <p:cNvSpPr txBox="1"/>
            <p:nvPr/>
          </p:nvSpPr>
          <p:spPr>
            <a:xfrm>
              <a:off x="7996975" y="2609600"/>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device &amp;</a:t>
              </a:r>
            </a:p>
          </p:txBody>
        </p:sp>
        <p:sp>
          <p:nvSpPr>
            <p:cNvPr id="228" name="Shape 228"/>
            <p:cNvSpPr txBox="1"/>
            <p:nvPr/>
          </p:nvSpPr>
          <p:spPr>
            <a:xfrm>
              <a:off x="7772775" y="2742100"/>
              <a:ext cx="6132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stores</a:t>
              </a:r>
            </a:p>
          </p:txBody>
        </p:sp>
      </p:grpSp>
      <p:grpSp>
        <p:nvGrpSpPr>
          <p:cNvPr id="229" name="Shape 229"/>
          <p:cNvGrpSpPr/>
          <p:nvPr/>
        </p:nvGrpSpPr>
        <p:grpSpPr>
          <a:xfrm>
            <a:off x="2791950" y="2231300"/>
            <a:ext cx="1365599" cy="1033949"/>
            <a:chOff x="2715750" y="2155100"/>
            <a:chExt cx="1365599" cy="1033949"/>
          </a:xfrm>
        </p:grpSpPr>
        <p:sp>
          <p:nvSpPr>
            <p:cNvPr id="230" name="Shape 230"/>
            <p:cNvSpPr/>
            <p:nvPr/>
          </p:nvSpPr>
          <p:spPr>
            <a:xfrm>
              <a:off x="2715750" y="2219450"/>
              <a:ext cx="1365599" cy="969599"/>
            </a:xfrm>
            <a:prstGeom prst="chevron">
              <a:avLst>
                <a:gd name="adj" fmla="val 50000"/>
              </a:avLst>
            </a:prstGeom>
            <a:solidFill>
              <a:srgbClr val="FFE599"/>
            </a:solidFill>
            <a:ln w="9525" cap="flat" cmpd="sng">
              <a:solidFill>
                <a:srgbClr val="FFE59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31" name="Shape 231"/>
            <p:cNvSpPr txBox="1"/>
            <p:nvPr/>
          </p:nvSpPr>
          <p:spPr>
            <a:xfrm>
              <a:off x="2924550" y="2294225"/>
              <a:ext cx="1006199" cy="267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stored on  </a:t>
              </a:r>
            </a:p>
            <a:p>
              <a:pPr lvl="0" algn="ctr" rtl="0">
                <a:spcBef>
                  <a:spcPts val="0"/>
                </a:spcBef>
                <a:buNone/>
              </a:pPr>
              <a:endParaRPr sz="1000" b="1">
                <a:solidFill>
                  <a:schemeClr val="dk1"/>
                </a:solidFill>
                <a:latin typeface="Lora"/>
                <a:ea typeface="Lora"/>
                <a:cs typeface="Lora"/>
                <a:sym typeface="Lora"/>
              </a:endParaRPr>
            </a:p>
          </p:txBody>
        </p:sp>
        <p:sp>
          <p:nvSpPr>
            <p:cNvPr id="232" name="Shape 232"/>
            <p:cNvSpPr txBox="1"/>
            <p:nvPr/>
          </p:nvSpPr>
          <p:spPr>
            <a:xfrm>
              <a:off x="2834925" y="2155100"/>
              <a:ext cx="744900" cy="1893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Data is</a:t>
              </a:r>
            </a:p>
          </p:txBody>
        </p:sp>
        <p:sp>
          <p:nvSpPr>
            <p:cNvPr id="233" name="Shape 233"/>
            <p:cNvSpPr txBox="1"/>
            <p:nvPr/>
          </p:nvSpPr>
          <p:spPr>
            <a:xfrm>
              <a:off x="3071525" y="2437237"/>
              <a:ext cx="1006199" cy="267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NOLA</a:t>
              </a:r>
            </a:p>
            <a:p>
              <a:pPr lvl="0" algn="ctr" rtl="0">
                <a:spcBef>
                  <a:spcPts val="0"/>
                </a:spcBef>
                <a:buNone/>
              </a:pPr>
              <a:endParaRPr sz="1000" b="1">
                <a:solidFill>
                  <a:schemeClr val="dk1"/>
                </a:solidFill>
                <a:latin typeface="Lora"/>
                <a:ea typeface="Lora"/>
                <a:cs typeface="Lora"/>
                <a:sym typeface="Lora"/>
              </a:endParaRPr>
            </a:p>
          </p:txBody>
        </p:sp>
        <p:sp>
          <p:nvSpPr>
            <p:cNvPr id="234" name="Shape 234"/>
            <p:cNvSpPr txBox="1"/>
            <p:nvPr/>
          </p:nvSpPr>
          <p:spPr>
            <a:xfrm>
              <a:off x="3106050" y="2587800"/>
              <a:ext cx="795599" cy="267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network</a:t>
              </a:r>
            </a:p>
            <a:p>
              <a:pPr lvl="0" algn="ctr" rtl="0">
                <a:spcBef>
                  <a:spcPts val="0"/>
                </a:spcBef>
                <a:buNone/>
              </a:pPr>
              <a:endParaRPr sz="1000" b="1">
                <a:solidFill>
                  <a:schemeClr val="dk1"/>
                </a:solidFill>
                <a:latin typeface="Lora"/>
                <a:ea typeface="Lora"/>
                <a:cs typeface="Lora"/>
                <a:sym typeface="Lora"/>
              </a:endParaRPr>
            </a:p>
          </p:txBody>
        </p:sp>
        <p:sp>
          <p:nvSpPr>
            <p:cNvPr id="235" name="Shape 235"/>
            <p:cNvSpPr txBox="1"/>
            <p:nvPr/>
          </p:nvSpPr>
          <p:spPr>
            <a:xfrm>
              <a:off x="2964599" y="2720900"/>
              <a:ext cx="926099" cy="267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using cloud</a:t>
              </a:r>
            </a:p>
            <a:p>
              <a:pPr lvl="0" algn="ctr" rtl="0">
                <a:spcBef>
                  <a:spcPts val="0"/>
                </a:spcBef>
                <a:buNone/>
              </a:pPr>
              <a:endParaRPr sz="1000" b="1">
                <a:solidFill>
                  <a:schemeClr val="dk1"/>
                </a:solidFill>
                <a:latin typeface="Lora"/>
                <a:ea typeface="Lora"/>
                <a:cs typeface="Lora"/>
                <a:sym typeface="Lora"/>
              </a:endParaRPr>
            </a:p>
          </p:txBody>
        </p:sp>
        <p:sp>
          <p:nvSpPr>
            <p:cNvPr id="236" name="Shape 236"/>
            <p:cNvSpPr txBox="1"/>
            <p:nvPr/>
          </p:nvSpPr>
          <p:spPr>
            <a:xfrm>
              <a:off x="2857400" y="2881375"/>
              <a:ext cx="926099" cy="267000"/>
            </a:xfrm>
            <a:prstGeom prst="rect">
              <a:avLst/>
            </a:prstGeom>
            <a:noFill/>
            <a:ln>
              <a:noFill/>
            </a:ln>
          </p:spPr>
          <p:txBody>
            <a:bodyPr lIns="91425" tIns="91425" rIns="91425" bIns="91425" anchor="t" anchorCtr="0">
              <a:noAutofit/>
            </a:bodyPr>
            <a:lstStyle/>
            <a:p>
              <a:pPr lvl="0" rtl="0">
                <a:spcBef>
                  <a:spcPts val="0"/>
                </a:spcBef>
                <a:buNone/>
              </a:pPr>
              <a:r>
                <a:rPr lang="en" sz="1000" b="1">
                  <a:solidFill>
                    <a:schemeClr val="dk1"/>
                  </a:solidFill>
                  <a:latin typeface="Lora"/>
                  <a:ea typeface="Lora"/>
                  <a:cs typeface="Lora"/>
                  <a:sym typeface="Lora"/>
                </a:rPr>
                <a:t>technology</a:t>
              </a:r>
            </a:p>
            <a:p>
              <a:pPr lvl="0" algn="ctr" rtl="0">
                <a:spcBef>
                  <a:spcPts val="0"/>
                </a:spcBef>
                <a:buNone/>
              </a:pPr>
              <a:endParaRPr sz="1000" b="1">
                <a:solidFill>
                  <a:schemeClr val="dk1"/>
                </a:solidFill>
                <a:latin typeface="Lora"/>
                <a:ea typeface="Lora"/>
                <a:cs typeface="Lora"/>
                <a:sym typeface="Lora"/>
              </a:endParaRPr>
            </a:p>
            <a:p>
              <a:pPr lvl="0" algn="ctr" rtl="0">
                <a:spcBef>
                  <a:spcPts val="0"/>
                </a:spcBef>
                <a:buNone/>
              </a:pPr>
              <a:endParaRPr sz="1000" b="1">
                <a:solidFill>
                  <a:schemeClr val="dk1"/>
                </a:solidFill>
                <a:latin typeface="Lora"/>
                <a:ea typeface="Lora"/>
                <a:cs typeface="Lora"/>
                <a:sym typeface="Lora"/>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idx="4294967295"/>
          </p:nvPr>
        </p:nvSpPr>
        <p:spPr>
          <a:xfrm>
            <a:off x="1347325" y="911375"/>
            <a:ext cx="3249899" cy="435599"/>
          </a:xfrm>
          <a:prstGeom prst="rect">
            <a:avLst/>
          </a:prstGeom>
        </p:spPr>
        <p:txBody>
          <a:bodyPr lIns="91425" tIns="91425" rIns="91425" bIns="91425" anchor="ctr" anchorCtr="0">
            <a:noAutofit/>
          </a:bodyPr>
          <a:lstStyle/>
          <a:p>
            <a:pPr lvl="0" rtl="0">
              <a:spcBef>
                <a:spcPts val="0"/>
              </a:spcBef>
              <a:buNone/>
            </a:pPr>
            <a:r>
              <a:rPr lang="en">
                <a:highlight>
                  <a:srgbClr val="FFCD00"/>
                </a:highlight>
              </a:rPr>
              <a:t>Threat Model Overview </a:t>
            </a:r>
          </a:p>
        </p:txBody>
      </p:sp>
      <p:sp>
        <p:nvSpPr>
          <p:cNvPr id="242" name="Shape 242"/>
          <p:cNvSpPr txBox="1">
            <a:spLocks noGrp="1"/>
          </p:cNvSpPr>
          <p:nvPr>
            <p:ph type="body" idx="4294967295"/>
          </p:nvPr>
        </p:nvSpPr>
        <p:spPr>
          <a:xfrm>
            <a:off x="1347325" y="1786048"/>
            <a:ext cx="6809700" cy="1857900"/>
          </a:xfrm>
          <a:prstGeom prst="rect">
            <a:avLst/>
          </a:prstGeom>
        </p:spPr>
        <p:txBody>
          <a:bodyPr lIns="91425" tIns="91425" rIns="91425" bIns="91425" anchor="t" anchorCtr="0">
            <a:noAutofit/>
          </a:bodyPr>
          <a:lstStyle/>
          <a:p>
            <a:pPr marL="457200" lvl="0" indent="-228600" rtl="0">
              <a:spcBef>
                <a:spcPts val="0"/>
              </a:spcBef>
            </a:pPr>
            <a:r>
              <a:rPr lang="en"/>
              <a:t>Determined Potential Risks</a:t>
            </a:r>
          </a:p>
          <a:p>
            <a:pPr marL="457200" lvl="0" indent="-228600" rtl="0">
              <a:spcBef>
                <a:spcPts val="0"/>
              </a:spcBef>
            </a:pPr>
            <a:r>
              <a:rPr lang="en"/>
              <a:t>Identified as Ingress or Egress Threats</a:t>
            </a:r>
          </a:p>
          <a:p>
            <a:pPr marL="457200" lvl="0" indent="-228600" rtl="0">
              <a:spcBef>
                <a:spcPts val="0"/>
              </a:spcBef>
            </a:pPr>
            <a:r>
              <a:rPr lang="en"/>
              <a:t>DREAD Threat Model</a:t>
            </a:r>
          </a:p>
          <a:p>
            <a:pPr marL="457200" lvl="0" indent="-228600" rtl="0">
              <a:spcBef>
                <a:spcPts val="0"/>
              </a:spcBef>
            </a:pPr>
            <a:r>
              <a:rPr lang="en"/>
              <a:t>Established the Level of Risk</a:t>
            </a:r>
          </a:p>
          <a:p>
            <a:pPr lvl="0" rtl="0">
              <a:spcBef>
                <a:spcPts val="0"/>
              </a:spcBef>
              <a:buClr>
                <a:schemeClr val="dk1"/>
              </a:buClr>
              <a:buSzPct val="45833"/>
              <a:buFont typeface="Arial"/>
              <a:buNone/>
            </a:pPr>
            <a:endParaRPr/>
          </a:p>
          <a:p>
            <a:pPr lvl="0" rt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idx="4294967295"/>
          </p:nvPr>
        </p:nvSpPr>
        <p:spPr>
          <a:xfrm>
            <a:off x="1347325" y="911375"/>
            <a:ext cx="3249899" cy="435599"/>
          </a:xfrm>
          <a:prstGeom prst="rect">
            <a:avLst/>
          </a:prstGeom>
        </p:spPr>
        <p:txBody>
          <a:bodyPr lIns="91425" tIns="91425" rIns="91425" bIns="91425" anchor="ctr" anchorCtr="0">
            <a:noAutofit/>
          </a:bodyPr>
          <a:lstStyle/>
          <a:p>
            <a:pPr lvl="0" rtl="0">
              <a:spcBef>
                <a:spcPts val="0"/>
              </a:spcBef>
              <a:buNone/>
            </a:pPr>
            <a:r>
              <a:rPr lang="en">
                <a:highlight>
                  <a:srgbClr val="FFCD00"/>
                </a:highlight>
              </a:rPr>
              <a:t>Ingress Threats </a:t>
            </a:r>
          </a:p>
        </p:txBody>
      </p:sp>
      <p:graphicFrame>
        <p:nvGraphicFramePr>
          <p:cNvPr id="248" name="Shape 248"/>
          <p:cNvGraphicFramePr/>
          <p:nvPr/>
        </p:nvGraphicFramePr>
        <p:xfrm>
          <a:off x="1925625" y="1513925"/>
          <a:ext cx="3000000" cy="3000000"/>
        </p:xfrm>
        <a:graphic>
          <a:graphicData uri="http://schemas.openxmlformats.org/drawingml/2006/table">
            <a:tbl>
              <a:tblPr>
                <a:noFill/>
                <a:tableStyleId>{6FFB02D1-C5B4-44BF-9A38-78B00C86BDA6}</a:tableStyleId>
              </a:tblPr>
              <a:tblGrid>
                <a:gridCol w="2646375"/>
                <a:gridCol w="2646375"/>
              </a:tblGrid>
              <a:tr h="407500">
                <a:tc>
                  <a:txBody>
                    <a:bodyPr/>
                    <a:lstStyle/>
                    <a:p>
                      <a:pPr lvl="0" algn="ctr">
                        <a:spcBef>
                          <a:spcPts val="0"/>
                        </a:spcBef>
                        <a:buNone/>
                      </a:pPr>
                      <a:r>
                        <a:rPr lang="en" b="1">
                          <a:latin typeface="Lora"/>
                          <a:ea typeface="Lora"/>
                          <a:cs typeface="Lora"/>
                          <a:sym typeface="Lora"/>
                        </a:rPr>
                        <a:t>Threat</a:t>
                      </a:r>
                    </a:p>
                  </a:txBody>
                  <a:tcPr marL="91425" marR="91425" marT="91425" marB="91425"/>
                </a:tc>
                <a:tc>
                  <a:txBody>
                    <a:bodyPr/>
                    <a:lstStyle/>
                    <a:p>
                      <a:pPr lvl="0" algn="ctr">
                        <a:spcBef>
                          <a:spcPts val="0"/>
                        </a:spcBef>
                        <a:buNone/>
                      </a:pPr>
                      <a:r>
                        <a:rPr lang="en" b="1">
                          <a:latin typeface="Lora"/>
                          <a:ea typeface="Lora"/>
                          <a:cs typeface="Lora"/>
                          <a:sym typeface="Lora"/>
                        </a:rPr>
                        <a:t>Threat Level</a:t>
                      </a:r>
                    </a:p>
                  </a:txBody>
                  <a:tcPr marL="91425" marR="91425" marT="91425" marB="91425"/>
                </a:tc>
              </a:tr>
              <a:tr h="400450">
                <a:tc>
                  <a:txBody>
                    <a:bodyPr/>
                    <a:lstStyle/>
                    <a:p>
                      <a:pPr lvl="0" algn="ctr" rtl="0">
                        <a:spcBef>
                          <a:spcPts val="600"/>
                        </a:spcBef>
                        <a:buNone/>
                      </a:pPr>
                      <a:r>
                        <a:rPr lang="en" sz="1200">
                          <a:latin typeface="Quattrocento Sans"/>
                          <a:ea typeface="Quattrocento Sans"/>
                          <a:cs typeface="Quattrocento Sans"/>
                          <a:sym typeface="Quattrocento Sans"/>
                        </a:rPr>
                        <a:t>Tablet Security</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Low</a:t>
                      </a:r>
                    </a:p>
                  </a:txBody>
                  <a:tcPr marL="91425" marR="91425" marT="91425" marB="91425"/>
                </a:tc>
              </a:tr>
              <a:tr h="456975">
                <a:tc>
                  <a:txBody>
                    <a:bodyPr/>
                    <a:lstStyle/>
                    <a:p>
                      <a:pPr lvl="0" algn="ctr" rtl="0">
                        <a:spcBef>
                          <a:spcPts val="600"/>
                        </a:spcBef>
                        <a:buNone/>
                      </a:pPr>
                      <a:r>
                        <a:rPr lang="en" sz="1200">
                          <a:latin typeface="Quattrocento Sans"/>
                          <a:ea typeface="Quattrocento Sans"/>
                          <a:cs typeface="Quattrocento Sans"/>
                          <a:sym typeface="Quattrocento Sans"/>
                        </a:rPr>
                        <a:t>OCR Scan</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Low</a:t>
                      </a:r>
                    </a:p>
                  </a:txBody>
                  <a:tcPr marL="91425" marR="91425" marT="91425" marB="91425"/>
                </a:tc>
              </a:tr>
              <a:tr h="377825">
                <a:tc>
                  <a:txBody>
                    <a:bodyPr/>
                    <a:lstStyle/>
                    <a:p>
                      <a:pPr lvl="0" algn="ctr">
                        <a:spcBef>
                          <a:spcPts val="0"/>
                        </a:spcBef>
                        <a:buNone/>
                      </a:pPr>
                      <a:r>
                        <a:rPr lang="en" sz="1200">
                          <a:latin typeface="Quattrocento Sans"/>
                          <a:ea typeface="Quattrocento Sans"/>
                          <a:cs typeface="Quattrocento Sans"/>
                          <a:sym typeface="Quattrocento Sans"/>
                        </a:rPr>
                        <a:t>Galaxy S2 Technology</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Medium</a:t>
                      </a:r>
                    </a:p>
                  </a:txBody>
                  <a:tcPr marL="91425" marR="91425" marT="91425" marB="91425"/>
                </a:tc>
              </a:tr>
              <a:tr h="377825">
                <a:tc>
                  <a:txBody>
                    <a:bodyPr/>
                    <a:lstStyle/>
                    <a:p>
                      <a:pPr lvl="0" algn="ctr">
                        <a:spcBef>
                          <a:spcPts val="0"/>
                        </a:spcBef>
                        <a:buNone/>
                      </a:pPr>
                      <a:r>
                        <a:rPr lang="en" sz="1200">
                          <a:latin typeface="Quattrocento Sans"/>
                          <a:ea typeface="Quattrocento Sans"/>
                          <a:cs typeface="Quattrocento Sans"/>
                          <a:sym typeface="Quattrocento Sans"/>
                        </a:rPr>
                        <a:t>Insecure Data Transfer</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Medium</a:t>
                      </a:r>
                    </a:p>
                  </a:txBody>
                  <a:tcPr marL="91425" marR="91425" marT="91425" marB="91425"/>
                </a:tc>
              </a:tr>
              <a:tr h="377825">
                <a:tc>
                  <a:txBody>
                    <a:bodyPr/>
                    <a:lstStyle/>
                    <a:p>
                      <a:pPr lvl="0" algn="ctr">
                        <a:spcBef>
                          <a:spcPts val="0"/>
                        </a:spcBef>
                        <a:buNone/>
                      </a:pPr>
                      <a:r>
                        <a:rPr lang="en" sz="1200">
                          <a:latin typeface="Quattrocento Sans"/>
                          <a:ea typeface="Quattrocento Sans"/>
                          <a:cs typeface="Quattrocento Sans"/>
                          <a:sym typeface="Quattrocento Sans"/>
                        </a:rPr>
                        <a:t>Network Vulnerability</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Medium</a:t>
                      </a:r>
                    </a:p>
                  </a:txBody>
                  <a:tcPr marL="91425" marR="91425" marT="91425" marB="91425"/>
                </a:tc>
              </a:tr>
              <a:tr h="339675">
                <a:tc>
                  <a:txBody>
                    <a:bodyPr/>
                    <a:lstStyle/>
                    <a:p>
                      <a:pPr lvl="0" algn="ctr" rtl="0">
                        <a:spcBef>
                          <a:spcPts val="600"/>
                        </a:spcBef>
                        <a:buNone/>
                      </a:pPr>
                      <a:r>
                        <a:rPr lang="en" sz="1200">
                          <a:latin typeface="Quattrocento Sans"/>
                          <a:ea typeface="Quattrocento Sans"/>
                          <a:cs typeface="Quattrocento Sans"/>
                          <a:sym typeface="Quattrocento Sans"/>
                        </a:rPr>
                        <a:t>Unauthorized Employee VPN Access</a:t>
                      </a:r>
                    </a:p>
                  </a:txBody>
                  <a:tcPr marL="91425" marR="91425" marT="91425" marB="91425"/>
                </a:tc>
                <a:tc>
                  <a:txBody>
                    <a:bodyPr/>
                    <a:lstStyle/>
                    <a:p>
                      <a:pPr lvl="0" algn="ctr">
                        <a:spcBef>
                          <a:spcPts val="0"/>
                        </a:spcBef>
                        <a:buNone/>
                      </a:pPr>
                      <a:r>
                        <a:rPr lang="en" sz="1200">
                          <a:latin typeface="Quattrocento Sans"/>
                          <a:ea typeface="Quattrocento Sans"/>
                          <a:cs typeface="Quattrocento Sans"/>
                          <a:sym typeface="Quattrocento Sans"/>
                        </a:rPr>
                        <a:t>High</a:t>
                      </a:r>
                    </a:p>
                  </a:txBody>
                  <a:tcPr marL="91425" marR="91425" marT="91425" marB="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402775" y="911025"/>
            <a:ext cx="2805599" cy="435599"/>
          </a:xfrm>
          <a:prstGeom prst="rect">
            <a:avLst/>
          </a:prstGeom>
        </p:spPr>
        <p:txBody>
          <a:bodyPr lIns="91425" tIns="91425" rIns="91425" bIns="91425" anchor="ctr" anchorCtr="0">
            <a:noAutofit/>
          </a:bodyPr>
          <a:lstStyle/>
          <a:p>
            <a:pPr lvl="0" algn="ctr" rtl="0">
              <a:spcBef>
                <a:spcPts val="0"/>
              </a:spcBef>
              <a:buNone/>
            </a:pPr>
            <a:r>
              <a:rPr lang="en">
                <a:highlight>
                  <a:srgbClr val="FFCD00"/>
                </a:highlight>
              </a:rPr>
              <a:t>Key Ingress Threats</a:t>
            </a:r>
          </a:p>
        </p:txBody>
      </p:sp>
      <p:graphicFrame>
        <p:nvGraphicFramePr>
          <p:cNvPr id="254" name="Shape 254"/>
          <p:cNvGraphicFramePr/>
          <p:nvPr/>
        </p:nvGraphicFramePr>
        <p:xfrm>
          <a:off x="1925625" y="1513925"/>
          <a:ext cx="3000000" cy="3000000"/>
        </p:xfrm>
        <a:graphic>
          <a:graphicData uri="http://schemas.openxmlformats.org/drawingml/2006/table">
            <a:tbl>
              <a:tblPr>
                <a:noFill/>
                <a:tableStyleId>{6FFB02D1-C5B4-44BF-9A38-78B00C86BDA6}</a:tableStyleId>
              </a:tblPr>
              <a:tblGrid>
                <a:gridCol w="2646375"/>
                <a:gridCol w="2646375"/>
              </a:tblGrid>
              <a:tr h="657275">
                <a:tc>
                  <a:txBody>
                    <a:bodyPr/>
                    <a:lstStyle/>
                    <a:p>
                      <a:pPr lvl="0" algn="ctr" rtl="0">
                        <a:spcBef>
                          <a:spcPts val="0"/>
                        </a:spcBef>
                        <a:buNone/>
                      </a:pPr>
                      <a:r>
                        <a:rPr lang="en" b="1">
                          <a:latin typeface="Lora"/>
                          <a:ea typeface="Lora"/>
                          <a:cs typeface="Lora"/>
                          <a:sym typeface="Lora"/>
                        </a:rPr>
                        <a:t>Threat</a:t>
                      </a:r>
                    </a:p>
                  </a:txBody>
                  <a:tcPr marL="91425" marR="91425" marT="91425" marB="91425">
                    <a:solidFill>
                      <a:srgbClr val="FFCD00">
                        <a:alpha val="76970"/>
                      </a:srgbClr>
                    </a:solidFill>
                  </a:tcPr>
                </a:tc>
                <a:tc>
                  <a:txBody>
                    <a:bodyPr/>
                    <a:lstStyle/>
                    <a:p>
                      <a:pPr lvl="0" algn="ctr" rtl="0">
                        <a:spcBef>
                          <a:spcPts val="0"/>
                        </a:spcBef>
                        <a:buNone/>
                      </a:pPr>
                      <a:r>
                        <a:rPr lang="en" b="1">
                          <a:latin typeface="Lora"/>
                          <a:ea typeface="Lora"/>
                          <a:cs typeface="Lora"/>
                          <a:sym typeface="Lora"/>
                        </a:rPr>
                        <a:t>Threat Level</a:t>
                      </a:r>
                    </a:p>
                  </a:txBody>
                  <a:tcPr marL="91425" marR="91425" marT="91425" marB="91425">
                    <a:solidFill>
                      <a:srgbClr val="FFCD00">
                        <a:alpha val="76970"/>
                      </a:srgbClr>
                    </a:solidFill>
                  </a:tcPr>
                </a:tc>
              </a:tr>
              <a:tr h="709725">
                <a:tc>
                  <a:txBody>
                    <a:bodyPr/>
                    <a:lstStyle/>
                    <a:p>
                      <a:pPr lvl="0" algn="ctr" rtl="0">
                        <a:spcBef>
                          <a:spcPts val="600"/>
                        </a:spcBef>
                        <a:buNone/>
                      </a:pPr>
                      <a:r>
                        <a:rPr lang="en" b="1">
                          <a:latin typeface="Quattrocento Sans"/>
                          <a:ea typeface="Quattrocento Sans"/>
                          <a:cs typeface="Quattrocento Sans"/>
                          <a:sym typeface="Quattrocento Sans"/>
                        </a:rPr>
                        <a:t>Galaxy S2 Technology</a:t>
                      </a:r>
                    </a:p>
                  </a:txBody>
                  <a:tcPr marL="91425" marR="91425" marT="91425" marB="91425"/>
                </a:tc>
                <a:tc>
                  <a:txBody>
                    <a:bodyPr/>
                    <a:lstStyle/>
                    <a:p>
                      <a:pPr lvl="0" algn="ctr" rtl="0">
                        <a:spcBef>
                          <a:spcPts val="0"/>
                        </a:spcBef>
                        <a:buNone/>
                      </a:pPr>
                      <a:r>
                        <a:rPr lang="en" b="1">
                          <a:latin typeface="Quattrocento Sans"/>
                          <a:ea typeface="Quattrocento Sans"/>
                          <a:cs typeface="Quattrocento Sans"/>
                          <a:sym typeface="Quattrocento Sans"/>
                        </a:rPr>
                        <a:t>Medium</a:t>
                      </a:r>
                    </a:p>
                  </a:txBody>
                  <a:tcPr marL="91425" marR="91425" marT="91425" marB="91425"/>
                </a:tc>
              </a:tr>
              <a:tr h="609400">
                <a:tc>
                  <a:txBody>
                    <a:bodyPr/>
                    <a:lstStyle/>
                    <a:p>
                      <a:pPr lvl="0" algn="ctr" rtl="0">
                        <a:spcBef>
                          <a:spcPts val="600"/>
                        </a:spcBef>
                        <a:buNone/>
                      </a:pPr>
                      <a:r>
                        <a:rPr lang="en" b="1">
                          <a:latin typeface="Quattrocento Sans"/>
                          <a:ea typeface="Quattrocento Sans"/>
                          <a:cs typeface="Quattrocento Sans"/>
                          <a:sym typeface="Quattrocento Sans"/>
                        </a:rPr>
                        <a:t>Network Vulnerability</a:t>
                      </a:r>
                    </a:p>
                    <a:p>
                      <a:pPr lvl="0" algn="ctr" rtl="0">
                        <a:spcBef>
                          <a:spcPts val="0"/>
                        </a:spcBef>
                        <a:buNone/>
                      </a:pPr>
                      <a:endParaRPr b="1">
                        <a:latin typeface="Quattrocento Sans"/>
                        <a:ea typeface="Quattrocento Sans"/>
                        <a:cs typeface="Quattrocento Sans"/>
                        <a:sym typeface="Quattrocento Sans"/>
                      </a:endParaRPr>
                    </a:p>
                  </a:txBody>
                  <a:tcPr marL="91425" marR="91425" marT="91425" marB="91425"/>
                </a:tc>
                <a:tc>
                  <a:txBody>
                    <a:bodyPr/>
                    <a:lstStyle/>
                    <a:p>
                      <a:pPr lvl="0" algn="ctr" rtl="0">
                        <a:spcBef>
                          <a:spcPts val="0"/>
                        </a:spcBef>
                        <a:buNone/>
                      </a:pPr>
                      <a:r>
                        <a:rPr lang="en" b="1">
                          <a:latin typeface="Quattrocento Sans"/>
                          <a:ea typeface="Quattrocento Sans"/>
                          <a:cs typeface="Quattrocento Sans"/>
                          <a:sym typeface="Quattrocento Sans"/>
                        </a:rPr>
                        <a:t>Medium</a:t>
                      </a:r>
                    </a:p>
                  </a:txBody>
                  <a:tcPr marL="91425" marR="91425" marT="91425" marB="91425"/>
                </a:tc>
              </a:tr>
              <a:tr h="609400">
                <a:tc>
                  <a:txBody>
                    <a:bodyPr/>
                    <a:lstStyle/>
                    <a:p>
                      <a:pPr lvl="0" algn="ctr" rtl="0">
                        <a:spcBef>
                          <a:spcPts val="0"/>
                        </a:spcBef>
                        <a:buNone/>
                      </a:pPr>
                      <a:r>
                        <a:rPr lang="en" b="1">
                          <a:latin typeface="Quattrocento Sans"/>
                          <a:ea typeface="Quattrocento Sans"/>
                          <a:cs typeface="Quattrocento Sans"/>
                          <a:sym typeface="Quattrocento Sans"/>
                        </a:rPr>
                        <a:t>Unauthorized Employee VPN Access</a:t>
                      </a:r>
                    </a:p>
                  </a:txBody>
                  <a:tcPr marL="91425" marR="91425" marT="91425" marB="91425"/>
                </a:tc>
                <a:tc>
                  <a:txBody>
                    <a:bodyPr/>
                    <a:lstStyle/>
                    <a:p>
                      <a:pPr lvl="0" algn="ctr" rtl="0">
                        <a:spcBef>
                          <a:spcPts val="0"/>
                        </a:spcBef>
                        <a:buNone/>
                      </a:pPr>
                      <a:r>
                        <a:rPr lang="en" b="1">
                          <a:latin typeface="Quattrocento Sans"/>
                          <a:ea typeface="Quattrocento Sans"/>
                          <a:cs typeface="Quattrocento Sans"/>
                          <a:sym typeface="Quattrocento Sans"/>
                        </a:rPr>
                        <a:t>High</a:t>
                      </a:r>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1500200" y="909262"/>
            <a:ext cx="3093000" cy="435599"/>
          </a:xfrm>
          <a:prstGeom prst="rect">
            <a:avLst/>
          </a:prstGeom>
        </p:spPr>
        <p:txBody>
          <a:bodyPr lIns="91425" tIns="91425" rIns="91425" bIns="91425" anchor="ctr" anchorCtr="0">
            <a:noAutofit/>
          </a:bodyPr>
          <a:lstStyle/>
          <a:p>
            <a:pPr lvl="0" algn="ctr" rtl="0">
              <a:spcBef>
                <a:spcPts val="600"/>
              </a:spcBef>
              <a:buClr>
                <a:schemeClr val="dk1"/>
              </a:buClr>
              <a:buSzPct val="55000"/>
              <a:buFont typeface="Arial"/>
              <a:buNone/>
            </a:pPr>
            <a:r>
              <a:rPr lang="en">
                <a:solidFill>
                  <a:schemeClr val="dk1"/>
                </a:solidFill>
              </a:rPr>
              <a:t>Galaxy S2 Technology</a:t>
            </a:r>
          </a:p>
        </p:txBody>
      </p:sp>
      <p:sp>
        <p:nvSpPr>
          <p:cNvPr id="260" name="Shape 260"/>
          <p:cNvSpPr txBox="1">
            <a:spLocks noGrp="1"/>
          </p:cNvSpPr>
          <p:nvPr>
            <p:ph type="body" idx="1"/>
          </p:nvPr>
        </p:nvSpPr>
        <p:spPr>
          <a:xfrm>
            <a:off x="138125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Who’s affected?</a:t>
            </a:r>
          </a:p>
          <a:p>
            <a:pPr lvl="0" rtl="0">
              <a:spcBef>
                <a:spcPts val="0"/>
              </a:spcBef>
              <a:buClr>
                <a:schemeClr val="dk1"/>
              </a:buClr>
              <a:buSzPct val="61111"/>
              <a:buFont typeface="Arial"/>
              <a:buNone/>
            </a:pPr>
            <a:r>
              <a:rPr lang="en"/>
              <a:t>Agents &amp; Clients</a:t>
            </a:r>
          </a:p>
        </p:txBody>
      </p:sp>
      <p:sp>
        <p:nvSpPr>
          <p:cNvPr id="261" name="Shape 261"/>
          <p:cNvSpPr txBox="1">
            <a:spLocks noGrp="1"/>
          </p:cNvSpPr>
          <p:nvPr>
            <p:ph type="body" idx="2"/>
          </p:nvPr>
        </p:nvSpPr>
        <p:spPr>
          <a:xfrm>
            <a:off x="38349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What’s the risk?</a:t>
            </a:r>
          </a:p>
          <a:p>
            <a:pPr lvl="0" rtl="0">
              <a:spcBef>
                <a:spcPts val="0"/>
              </a:spcBef>
              <a:buClr>
                <a:schemeClr val="dk1"/>
              </a:buClr>
              <a:buSzPct val="61111"/>
              <a:buFont typeface="Arial"/>
              <a:buNone/>
            </a:pPr>
            <a:r>
              <a:rPr lang="en"/>
              <a:t>Possible data breach with backdoor permission access from unauthorized user.</a:t>
            </a:r>
          </a:p>
        </p:txBody>
      </p:sp>
      <p:sp>
        <p:nvSpPr>
          <p:cNvPr id="262" name="Shape 262"/>
          <p:cNvSpPr txBox="1">
            <a:spLocks noGrp="1"/>
          </p:cNvSpPr>
          <p:nvPr>
            <p:ph type="body" idx="3"/>
          </p:nvPr>
        </p:nvSpPr>
        <p:spPr>
          <a:xfrm>
            <a:off x="6288573"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How do we combat the risk?</a:t>
            </a:r>
          </a:p>
          <a:p>
            <a:pPr lvl="0" rtl="0">
              <a:spcBef>
                <a:spcPts val="0"/>
              </a:spcBef>
              <a:buNone/>
            </a:pPr>
            <a:r>
              <a:rPr lang="en"/>
              <a:t>Good for Samsung KNOX will protect rooting of the NOLA devices. </a:t>
            </a:r>
          </a:p>
        </p:txBody>
      </p:sp>
      <p:grpSp>
        <p:nvGrpSpPr>
          <p:cNvPr id="263" name="Shape 263"/>
          <p:cNvGrpSpPr/>
          <p:nvPr/>
        </p:nvGrpSpPr>
        <p:grpSpPr>
          <a:xfrm>
            <a:off x="916458" y="1019750"/>
            <a:ext cx="214624" cy="214624"/>
            <a:chOff x="2594050" y="1631825"/>
            <a:chExt cx="439625" cy="439625"/>
          </a:xfrm>
        </p:grpSpPr>
        <p:sp>
          <p:nvSpPr>
            <p:cNvPr id="264" name="Shape 26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5" name="Shape 26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6" name="Shape 26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500200" y="909250"/>
            <a:ext cx="3093000" cy="435599"/>
          </a:xfrm>
          <a:prstGeom prst="rect">
            <a:avLst/>
          </a:prstGeom>
        </p:spPr>
        <p:txBody>
          <a:bodyPr lIns="91425" tIns="91425" rIns="91425" bIns="91425" anchor="ctr" anchorCtr="0">
            <a:noAutofit/>
          </a:bodyPr>
          <a:lstStyle/>
          <a:p>
            <a:pPr lvl="0" rtl="0">
              <a:spcBef>
                <a:spcPts val="600"/>
              </a:spcBef>
              <a:buNone/>
            </a:pPr>
            <a:endParaRPr>
              <a:solidFill>
                <a:schemeClr val="dk1"/>
              </a:solidFill>
            </a:endParaRPr>
          </a:p>
          <a:p>
            <a:pPr lvl="0" rtl="0">
              <a:spcBef>
                <a:spcPts val="600"/>
              </a:spcBef>
              <a:buNone/>
            </a:pPr>
            <a:r>
              <a:rPr lang="en">
                <a:solidFill>
                  <a:schemeClr val="dk1"/>
                </a:solidFill>
              </a:rPr>
              <a:t>Network Vulnerability</a:t>
            </a:r>
          </a:p>
          <a:p>
            <a:pPr lvl="0" algn="ctr" rtl="0">
              <a:spcBef>
                <a:spcPts val="600"/>
              </a:spcBef>
              <a:buNone/>
            </a:pPr>
            <a:endParaRPr>
              <a:solidFill>
                <a:schemeClr val="dk1"/>
              </a:solidFill>
            </a:endParaRPr>
          </a:p>
        </p:txBody>
      </p:sp>
      <p:sp>
        <p:nvSpPr>
          <p:cNvPr id="273" name="Shape 273"/>
          <p:cNvSpPr txBox="1">
            <a:spLocks noGrp="1"/>
          </p:cNvSpPr>
          <p:nvPr>
            <p:ph type="body" idx="1"/>
          </p:nvPr>
        </p:nvSpPr>
        <p:spPr>
          <a:xfrm>
            <a:off x="138125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Who’s affected?</a:t>
            </a:r>
          </a:p>
          <a:p>
            <a:pPr lvl="0" rtl="0">
              <a:spcBef>
                <a:spcPts val="0"/>
              </a:spcBef>
              <a:buNone/>
            </a:pPr>
            <a:r>
              <a:rPr lang="en"/>
              <a:t>NOLA networks &amp; Client Data</a:t>
            </a:r>
          </a:p>
        </p:txBody>
      </p:sp>
      <p:sp>
        <p:nvSpPr>
          <p:cNvPr id="274" name="Shape 274"/>
          <p:cNvSpPr txBox="1">
            <a:spLocks noGrp="1"/>
          </p:cNvSpPr>
          <p:nvPr>
            <p:ph type="body" idx="2"/>
          </p:nvPr>
        </p:nvSpPr>
        <p:spPr>
          <a:xfrm>
            <a:off x="38349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What’s the risk?</a:t>
            </a:r>
          </a:p>
          <a:p>
            <a:pPr lvl="0" rtl="0">
              <a:spcBef>
                <a:spcPts val="0"/>
              </a:spcBef>
              <a:buNone/>
            </a:pPr>
            <a:r>
              <a:rPr lang="en"/>
              <a:t>Attacker may obtain an unauthorized connection and access to company data.</a:t>
            </a:r>
          </a:p>
        </p:txBody>
      </p:sp>
      <p:sp>
        <p:nvSpPr>
          <p:cNvPr id="275" name="Shape 275"/>
          <p:cNvSpPr txBox="1">
            <a:spLocks noGrp="1"/>
          </p:cNvSpPr>
          <p:nvPr>
            <p:ph type="body" idx="3"/>
          </p:nvPr>
        </p:nvSpPr>
        <p:spPr>
          <a:xfrm>
            <a:off x="6288573"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How do we combat the risk?</a:t>
            </a:r>
          </a:p>
          <a:p>
            <a:pPr lvl="0" rtl="0">
              <a:spcBef>
                <a:spcPts val="0"/>
              </a:spcBef>
              <a:buNone/>
            </a:pPr>
            <a:r>
              <a:rPr lang="en"/>
              <a:t>Using VPN connections, SSL encrypting all data remotely transferred, TLS, firewalls, antivirus, and SFTP.</a:t>
            </a:r>
          </a:p>
          <a:p>
            <a:pPr lvl="0" rtl="0">
              <a:spcBef>
                <a:spcPts val="0"/>
              </a:spcBef>
              <a:buNone/>
            </a:pPr>
            <a:endParaRPr/>
          </a:p>
        </p:txBody>
      </p:sp>
      <p:grpSp>
        <p:nvGrpSpPr>
          <p:cNvPr id="276" name="Shape 276"/>
          <p:cNvGrpSpPr/>
          <p:nvPr/>
        </p:nvGrpSpPr>
        <p:grpSpPr>
          <a:xfrm>
            <a:off x="916458" y="1019750"/>
            <a:ext cx="214624" cy="214624"/>
            <a:chOff x="2594050" y="1631825"/>
            <a:chExt cx="439625" cy="439625"/>
          </a:xfrm>
        </p:grpSpPr>
        <p:sp>
          <p:nvSpPr>
            <p:cNvPr id="277" name="Shape 27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9" name="Shape 27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0" name="Shape 280"/>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381250" y="909262"/>
            <a:ext cx="4428900" cy="435599"/>
          </a:xfrm>
          <a:prstGeom prst="rect">
            <a:avLst/>
          </a:prstGeom>
        </p:spPr>
        <p:txBody>
          <a:bodyPr lIns="91425" tIns="91425" rIns="91425" bIns="91425" anchor="ctr" anchorCtr="0">
            <a:noAutofit/>
          </a:bodyPr>
          <a:lstStyle/>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endParaRPr>
              <a:solidFill>
                <a:schemeClr val="dk1"/>
              </a:solidFill>
            </a:endParaRPr>
          </a:p>
          <a:p>
            <a:pPr lvl="0" rtl="0">
              <a:spcBef>
                <a:spcPts val="0"/>
              </a:spcBef>
              <a:buNone/>
            </a:pPr>
            <a:r>
              <a:rPr lang="en">
                <a:solidFill>
                  <a:schemeClr val="dk1"/>
                </a:solidFill>
              </a:rPr>
              <a:t>Unauthorized Employee VPN Access</a:t>
            </a:r>
          </a:p>
          <a:p>
            <a:pPr lvl="0" rtl="0">
              <a:spcBef>
                <a:spcPts val="600"/>
              </a:spcBef>
              <a:buNone/>
            </a:pPr>
            <a:endParaRPr>
              <a:solidFill>
                <a:schemeClr val="dk1"/>
              </a:solidFill>
            </a:endParaRPr>
          </a:p>
          <a:p>
            <a:pPr lvl="0" algn="ctr" rtl="0">
              <a:spcBef>
                <a:spcPts val="600"/>
              </a:spcBef>
              <a:buNone/>
            </a:pPr>
            <a:endParaRPr>
              <a:solidFill>
                <a:schemeClr val="dk1"/>
              </a:solidFill>
            </a:endParaRPr>
          </a:p>
        </p:txBody>
      </p:sp>
      <p:sp>
        <p:nvSpPr>
          <p:cNvPr id="286" name="Shape 286"/>
          <p:cNvSpPr txBox="1">
            <a:spLocks noGrp="1"/>
          </p:cNvSpPr>
          <p:nvPr>
            <p:ph type="body" idx="1"/>
          </p:nvPr>
        </p:nvSpPr>
        <p:spPr>
          <a:xfrm>
            <a:off x="138125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Who’s affected?</a:t>
            </a:r>
          </a:p>
          <a:p>
            <a:pPr lvl="0" rtl="0">
              <a:spcBef>
                <a:spcPts val="0"/>
              </a:spcBef>
              <a:buNone/>
            </a:pPr>
            <a:r>
              <a:rPr lang="en"/>
              <a:t>NOLA networks</a:t>
            </a:r>
          </a:p>
        </p:txBody>
      </p:sp>
      <p:sp>
        <p:nvSpPr>
          <p:cNvPr id="287" name="Shape 287"/>
          <p:cNvSpPr txBox="1">
            <a:spLocks noGrp="1"/>
          </p:cNvSpPr>
          <p:nvPr>
            <p:ph type="body" idx="2"/>
          </p:nvPr>
        </p:nvSpPr>
        <p:spPr>
          <a:xfrm>
            <a:off x="38349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What’s the risk?</a:t>
            </a:r>
          </a:p>
          <a:p>
            <a:pPr lvl="0" rtl="0">
              <a:spcBef>
                <a:spcPts val="0"/>
              </a:spcBef>
              <a:buNone/>
            </a:pPr>
            <a:r>
              <a:rPr lang="en"/>
              <a:t>An unauthorized agent may retain access to tablet after losing credentials opens up the network to data manipulations, unwanted access, and malicious measures.</a:t>
            </a:r>
          </a:p>
        </p:txBody>
      </p:sp>
      <p:sp>
        <p:nvSpPr>
          <p:cNvPr id="288" name="Shape 288"/>
          <p:cNvSpPr txBox="1">
            <a:spLocks noGrp="1"/>
          </p:cNvSpPr>
          <p:nvPr>
            <p:ph type="body" idx="3"/>
          </p:nvPr>
        </p:nvSpPr>
        <p:spPr>
          <a:xfrm>
            <a:off x="6288573"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How do we combat the risk?</a:t>
            </a:r>
          </a:p>
          <a:p>
            <a:pPr lvl="0" rtl="0">
              <a:spcBef>
                <a:spcPts val="0"/>
              </a:spcBef>
              <a:buNone/>
            </a:pPr>
            <a:r>
              <a:rPr lang="en"/>
              <a:t>Strict protocol revoking unauthorized agents of their authentication and utilizing  remote wipe.</a:t>
            </a:r>
          </a:p>
          <a:p>
            <a:pPr lvl="0" rtl="0">
              <a:spcBef>
                <a:spcPts val="0"/>
              </a:spcBef>
              <a:buNone/>
            </a:pPr>
            <a:endParaRPr/>
          </a:p>
        </p:txBody>
      </p:sp>
      <p:grpSp>
        <p:nvGrpSpPr>
          <p:cNvPr id="289" name="Shape 289"/>
          <p:cNvGrpSpPr/>
          <p:nvPr/>
        </p:nvGrpSpPr>
        <p:grpSpPr>
          <a:xfrm>
            <a:off x="916458" y="1019750"/>
            <a:ext cx="214624" cy="214624"/>
            <a:chOff x="2594050" y="1631825"/>
            <a:chExt cx="439625" cy="439625"/>
          </a:xfrm>
        </p:grpSpPr>
        <p:sp>
          <p:nvSpPr>
            <p:cNvPr id="290" name="Shape 290"/>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2" name="Shape 292"/>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subTitle" idx="4294967295"/>
          </p:nvPr>
        </p:nvSpPr>
        <p:spPr>
          <a:xfrm>
            <a:off x="2371500" y="2093775"/>
            <a:ext cx="5021399" cy="1325700"/>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I am </a:t>
            </a:r>
            <a:r>
              <a:rPr lang="en" sz="3600" b="1" i="1">
                <a:highlight>
                  <a:srgbClr val="FFCD00"/>
                </a:highlight>
                <a:latin typeface="Lora"/>
                <a:ea typeface="Lora"/>
                <a:cs typeface="Lora"/>
                <a:sym typeface="Lora"/>
              </a:rPr>
              <a:t>Matthew Leaver </a:t>
            </a:r>
          </a:p>
          <a:p>
            <a:pPr lvl="0" rtl="0">
              <a:spcBef>
                <a:spcPts val="0"/>
              </a:spcBef>
              <a:buClr>
                <a:schemeClr val="dk1"/>
              </a:buClr>
              <a:buSzPct val="61111"/>
              <a:buFont typeface="Arial"/>
              <a:buNone/>
            </a:pPr>
            <a:r>
              <a:rPr lang="en" sz="1800">
                <a:solidFill>
                  <a:schemeClr val="dk1"/>
                </a:solidFill>
              </a:rPr>
              <a:t>I’ll be discussing </a:t>
            </a:r>
            <a:r>
              <a:rPr lang="en" sz="1800">
                <a:solidFill>
                  <a:schemeClr val="dk1"/>
                </a:solidFill>
                <a:highlight>
                  <a:srgbClr val="FFCD00"/>
                </a:highlight>
              </a:rPr>
              <a:t>Egress Threats</a:t>
            </a:r>
          </a:p>
          <a:p>
            <a:pPr lvl="0" rtl="0">
              <a:spcBef>
                <a:spcPts val="0"/>
              </a:spcBef>
              <a:buNone/>
            </a:pPr>
            <a:endParaRPr b="1"/>
          </a:p>
        </p:txBody>
      </p:sp>
      <p:cxnSp>
        <p:nvCxnSpPr>
          <p:cNvPr id="299" name="Shape 299"/>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pic>
        <p:nvPicPr>
          <p:cNvPr id="300" name="Shape 300" descr="LinkedInPhoto.jpg"/>
          <p:cNvPicPr preferRelativeResize="0"/>
          <p:nvPr/>
        </p:nvPicPr>
        <p:blipFill rotWithShape="1">
          <a:blip r:embed="rId3">
            <a:alphaModFix/>
          </a:blip>
          <a:srcRect l="25014" r="25014" b="25278"/>
          <a:stretch/>
        </p:blipFill>
        <p:spPr>
          <a:xfrm>
            <a:off x="834600" y="861898"/>
            <a:ext cx="1133700" cy="1133700"/>
          </a:xfrm>
          <a:prstGeom prst="ellipse">
            <a:avLst/>
          </a:prstGeom>
          <a:noFill/>
          <a:ln>
            <a:noFill/>
          </a:ln>
        </p:spPr>
      </p:pic>
      <p:sp>
        <p:nvSpPr>
          <p:cNvPr id="301" name="Shape 301"/>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Hello!</a:t>
            </a:r>
          </a:p>
        </p:txBody>
      </p:sp>
      <p:cxnSp>
        <p:nvCxnSpPr>
          <p:cNvPr id="302" name="Shape 302"/>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407825" y="937150"/>
            <a:ext cx="2060999" cy="435599"/>
          </a:xfrm>
          <a:prstGeom prst="rect">
            <a:avLst/>
          </a:prstGeom>
        </p:spPr>
        <p:txBody>
          <a:bodyPr lIns="91425" tIns="91425" rIns="91425" bIns="91425" anchor="ctr" anchorCtr="0">
            <a:noAutofit/>
          </a:bodyPr>
          <a:lstStyle/>
          <a:p>
            <a:pPr lvl="0" algn="ctr">
              <a:spcBef>
                <a:spcPts val="0"/>
              </a:spcBef>
              <a:buNone/>
            </a:pPr>
            <a:r>
              <a:rPr lang="en">
                <a:highlight>
                  <a:srgbClr val="FFCD00"/>
                </a:highlight>
              </a:rPr>
              <a:t>Egress Threats</a:t>
            </a:r>
          </a:p>
        </p:txBody>
      </p:sp>
      <p:graphicFrame>
        <p:nvGraphicFramePr>
          <p:cNvPr id="308" name="Shape 308"/>
          <p:cNvGraphicFramePr/>
          <p:nvPr/>
        </p:nvGraphicFramePr>
        <p:xfrm>
          <a:off x="1925625" y="1513925"/>
          <a:ext cx="3000000" cy="3000000"/>
        </p:xfrm>
        <a:graphic>
          <a:graphicData uri="http://schemas.openxmlformats.org/drawingml/2006/table">
            <a:tbl>
              <a:tblPr>
                <a:noFill/>
                <a:tableStyleId>{6FFB02D1-C5B4-44BF-9A38-78B00C86BDA6}</a:tableStyleId>
              </a:tblPr>
              <a:tblGrid>
                <a:gridCol w="2646375"/>
                <a:gridCol w="2646375"/>
              </a:tblGrid>
              <a:tr h="407500">
                <a:tc>
                  <a:txBody>
                    <a:bodyPr/>
                    <a:lstStyle/>
                    <a:p>
                      <a:pPr lvl="0" algn="ctr" rtl="0">
                        <a:spcBef>
                          <a:spcPts val="0"/>
                        </a:spcBef>
                        <a:buNone/>
                      </a:pPr>
                      <a:r>
                        <a:rPr lang="en" b="1">
                          <a:latin typeface="Lora"/>
                          <a:ea typeface="Lora"/>
                          <a:cs typeface="Lora"/>
                          <a:sym typeface="Lora"/>
                        </a:rPr>
                        <a:t>Threat</a:t>
                      </a:r>
                    </a:p>
                  </a:txBody>
                  <a:tcPr marL="91425" marR="91425" marT="91425" marB="91425"/>
                </a:tc>
                <a:tc>
                  <a:txBody>
                    <a:bodyPr/>
                    <a:lstStyle/>
                    <a:p>
                      <a:pPr lvl="0" algn="ctr" rtl="0">
                        <a:spcBef>
                          <a:spcPts val="0"/>
                        </a:spcBef>
                        <a:buNone/>
                      </a:pPr>
                      <a:r>
                        <a:rPr lang="en" b="1">
                          <a:latin typeface="Lora"/>
                          <a:ea typeface="Lora"/>
                          <a:cs typeface="Lora"/>
                          <a:sym typeface="Lora"/>
                        </a:rPr>
                        <a:t>Threat Level</a:t>
                      </a:r>
                    </a:p>
                  </a:txBody>
                  <a:tcPr marL="91425" marR="91425" marT="91425" marB="91425"/>
                </a:tc>
              </a:tr>
              <a:tr h="400450">
                <a:tc>
                  <a:txBody>
                    <a:bodyPr/>
                    <a:lstStyle/>
                    <a:p>
                      <a:pPr lvl="0" algn="ctr" rtl="0">
                        <a:spcBef>
                          <a:spcPts val="600"/>
                        </a:spcBef>
                        <a:buNone/>
                      </a:pPr>
                      <a:r>
                        <a:rPr lang="en" sz="1200">
                          <a:latin typeface="Quattrocento Sans"/>
                          <a:ea typeface="Quattrocento Sans"/>
                          <a:cs typeface="Quattrocento Sans"/>
                          <a:sym typeface="Quattrocento Sans"/>
                        </a:rPr>
                        <a:t>Client Data Security</a:t>
                      </a:r>
                    </a:p>
                  </a:txBody>
                  <a:tcPr marL="91425" marR="91425" marT="91425" marB="91425"/>
                </a:tc>
                <a:tc>
                  <a:txBody>
                    <a:bodyPr/>
                    <a:lstStyle/>
                    <a:p>
                      <a:pPr lvl="0" algn="ctr" rtl="0">
                        <a:spcBef>
                          <a:spcPts val="0"/>
                        </a:spcBef>
                        <a:buNone/>
                      </a:pPr>
                      <a:r>
                        <a:rPr lang="en" sz="1200">
                          <a:latin typeface="Quattrocento Sans"/>
                          <a:ea typeface="Quattrocento Sans"/>
                          <a:cs typeface="Quattrocento Sans"/>
                          <a:sym typeface="Quattrocento Sans"/>
                        </a:rPr>
                        <a:t>Medium</a:t>
                      </a:r>
                    </a:p>
                  </a:txBody>
                  <a:tcPr marL="91425" marR="91425" marT="91425" marB="91425"/>
                </a:tc>
              </a:tr>
              <a:tr h="456975">
                <a:tc>
                  <a:txBody>
                    <a:bodyPr/>
                    <a:lstStyle/>
                    <a:p>
                      <a:pPr lvl="0" algn="ctr" rtl="0">
                        <a:spcBef>
                          <a:spcPts val="600"/>
                        </a:spcBef>
                        <a:buNone/>
                      </a:pPr>
                      <a:r>
                        <a:rPr lang="en" sz="1200">
                          <a:latin typeface="Quattrocento Sans"/>
                          <a:ea typeface="Quattrocento Sans"/>
                          <a:cs typeface="Quattrocento Sans"/>
                          <a:sym typeface="Quattrocento Sans"/>
                        </a:rPr>
                        <a:t>Lack of Internet Access</a:t>
                      </a:r>
                    </a:p>
                  </a:txBody>
                  <a:tcPr marL="91425" marR="91425" marT="91425" marB="91425"/>
                </a:tc>
                <a:tc>
                  <a:txBody>
                    <a:bodyPr/>
                    <a:lstStyle/>
                    <a:p>
                      <a:pPr lvl="0" algn="ctr" rtl="0">
                        <a:spcBef>
                          <a:spcPts val="0"/>
                        </a:spcBef>
                        <a:buNone/>
                      </a:pPr>
                      <a:r>
                        <a:rPr lang="en" sz="1200">
                          <a:latin typeface="Quattrocento Sans"/>
                          <a:ea typeface="Quattrocento Sans"/>
                          <a:cs typeface="Quattrocento Sans"/>
                          <a:sym typeface="Quattrocento Sans"/>
                        </a:rPr>
                        <a:t>Low</a:t>
                      </a:r>
                    </a:p>
                  </a:txBody>
                  <a:tcPr marL="91425" marR="91425" marT="91425" marB="91425"/>
                </a:tc>
              </a:tr>
              <a:tr h="377825">
                <a:tc>
                  <a:txBody>
                    <a:bodyPr/>
                    <a:lstStyle/>
                    <a:p>
                      <a:pPr lvl="0" algn="ctr" rtl="0">
                        <a:spcBef>
                          <a:spcPts val="0"/>
                        </a:spcBef>
                        <a:buNone/>
                      </a:pPr>
                      <a:r>
                        <a:rPr lang="en" sz="1200">
                          <a:latin typeface="Quattrocento Sans"/>
                          <a:ea typeface="Quattrocento Sans"/>
                          <a:cs typeface="Quattrocento Sans"/>
                          <a:sym typeface="Quattrocento Sans"/>
                        </a:rPr>
                        <a:t>Data Breach Vulnerability</a:t>
                      </a:r>
                    </a:p>
                  </a:txBody>
                  <a:tcPr marL="91425" marR="91425" marT="91425" marB="91425"/>
                </a:tc>
                <a:tc>
                  <a:txBody>
                    <a:bodyPr/>
                    <a:lstStyle/>
                    <a:p>
                      <a:pPr lvl="0" algn="ctr" rtl="0">
                        <a:spcBef>
                          <a:spcPts val="0"/>
                        </a:spcBef>
                        <a:buNone/>
                      </a:pPr>
                      <a:r>
                        <a:rPr lang="en" sz="1200">
                          <a:latin typeface="Quattrocento Sans"/>
                          <a:ea typeface="Quattrocento Sans"/>
                          <a:cs typeface="Quattrocento Sans"/>
                          <a:sym typeface="Quattrocento Sans"/>
                        </a:rPr>
                        <a:t>High</a:t>
                      </a:r>
                    </a:p>
                  </a:txBody>
                  <a:tcPr marL="91425" marR="91425" marT="91425" marB="9142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408925" y="897275"/>
            <a:ext cx="2578499" cy="435599"/>
          </a:xfrm>
          <a:prstGeom prst="rect">
            <a:avLst/>
          </a:prstGeom>
        </p:spPr>
        <p:txBody>
          <a:bodyPr lIns="91425" tIns="91425" rIns="91425" bIns="91425" anchor="ctr" anchorCtr="0">
            <a:noAutofit/>
          </a:bodyPr>
          <a:lstStyle/>
          <a:p>
            <a:pPr lvl="0" algn="ctr" rtl="0">
              <a:spcBef>
                <a:spcPts val="0"/>
              </a:spcBef>
              <a:buNone/>
            </a:pPr>
            <a:r>
              <a:rPr lang="en">
                <a:highlight>
                  <a:srgbClr val="FFCD00"/>
                </a:highlight>
              </a:rPr>
              <a:t>Key Egress Threats</a:t>
            </a:r>
          </a:p>
        </p:txBody>
      </p:sp>
      <p:graphicFrame>
        <p:nvGraphicFramePr>
          <p:cNvPr id="314" name="Shape 314"/>
          <p:cNvGraphicFramePr/>
          <p:nvPr/>
        </p:nvGraphicFramePr>
        <p:xfrm>
          <a:off x="1925625" y="1513925"/>
          <a:ext cx="3000000" cy="3000000"/>
        </p:xfrm>
        <a:graphic>
          <a:graphicData uri="http://schemas.openxmlformats.org/drawingml/2006/table">
            <a:tbl>
              <a:tblPr>
                <a:noFill/>
                <a:tableStyleId>{6FFB02D1-C5B4-44BF-9A38-78B00C86BDA6}</a:tableStyleId>
              </a:tblPr>
              <a:tblGrid>
                <a:gridCol w="2646375"/>
                <a:gridCol w="2646375"/>
              </a:tblGrid>
              <a:tr h="657275">
                <a:tc>
                  <a:txBody>
                    <a:bodyPr/>
                    <a:lstStyle/>
                    <a:p>
                      <a:pPr lvl="0" algn="ctr" rtl="0">
                        <a:spcBef>
                          <a:spcPts val="0"/>
                        </a:spcBef>
                        <a:buNone/>
                      </a:pPr>
                      <a:r>
                        <a:rPr lang="en" b="1">
                          <a:latin typeface="Lora"/>
                          <a:ea typeface="Lora"/>
                          <a:cs typeface="Lora"/>
                          <a:sym typeface="Lora"/>
                        </a:rPr>
                        <a:t>Threat</a:t>
                      </a:r>
                    </a:p>
                  </a:txBody>
                  <a:tcPr marL="91425" marR="91425" marT="91425" marB="91425">
                    <a:solidFill>
                      <a:srgbClr val="FFCD00">
                        <a:alpha val="76970"/>
                      </a:srgbClr>
                    </a:solidFill>
                  </a:tcPr>
                </a:tc>
                <a:tc>
                  <a:txBody>
                    <a:bodyPr/>
                    <a:lstStyle/>
                    <a:p>
                      <a:pPr lvl="0" algn="ctr" rtl="0">
                        <a:spcBef>
                          <a:spcPts val="0"/>
                        </a:spcBef>
                        <a:buNone/>
                      </a:pPr>
                      <a:r>
                        <a:rPr lang="en" b="1">
                          <a:latin typeface="Lora"/>
                          <a:ea typeface="Lora"/>
                          <a:cs typeface="Lora"/>
                          <a:sym typeface="Lora"/>
                        </a:rPr>
                        <a:t>Threat Level</a:t>
                      </a:r>
                    </a:p>
                  </a:txBody>
                  <a:tcPr marL="91425" marR="91425" marT="91425" marB="91425">
                    <a:solidFill>
                      <a:srgbClr val="FFCD00">
                        <a:alpha val="76970"/>
                      </a:srgbClr>
                    </a:solidFill>
                  </a:tcPr>
                </a:tc>
              </a:tr>
              <a:tr h="709725">
                <a:tc>
                  <a:txBody>
                    <a:bodyPr/>
                    <a:lstStyle/>
                    <a:p>
                      <a:pPr lvl="0" algn="ctr" rtl="0">
                        <a:spcBef>
                          <a:spcPts val="600"/>
                        </a:spcBef>
                        <a:buNone/>
                      </a:pPr>
                      <a:r>
                        <a:rPr lang="en" b="1">
                          <a:latin typeface="Quattrocento Sans"/>
                          <a:ea typeface="Quattrocento Sans"/>
                          <a:cs typeface="Quattrocento Sans"/>
                          <a:sym typeface="Quattrocento Sans"/>
                        </a:rPr>
                        <a:t>Client Data Security</a:t>
                      </a:r>
                    </a:p>
                  </a:txBody>
                  <a:tcPr marL="91425" marR="91425" marT="91425" marB="91425"/>
                </a:tc>
                <a:tc>
                  <a:txBody>
                    <a:bodyPr/>
                    <a:lstStyle/>
                    <a:p>
                      <a:pPr lvl="0" algn="ctr" rtl="0">
                        <a:spcBef>
                          <a:spcPts val="0"/>
                        </a:spcBef>
                        <a:buNone/>
                      </a:pPr>
                      <a:r>
                        <a:rPr lang="en" b="1">
                          <a:latin typeface="Quattrocento Sans"/>
                          <a:ea typeface="Quattrocento Sans"/>
                          <a:cs typeface="Quattrocento Sans"/>
                          <a:sym typeface="Quattrocento Sans"/>
                        </a:rPr>
                        <a:t>Medium</a:t>
                      </a:r>
                    </a:p>
                  </a:txBody>
                  <a:tcPr marL="91425" marR="91425" marT="91425" marB="91425"/>
                </a:tc>
              </a:tr>
              <a:tr h="609400">
                <a:tc>
                  <a:txBody>
                    <a:bodyPr/>
                    <a:lstStyle/>
                    <a:p>
                      <a:pPr lvl="0" algn="ctr" rtl="0">
                        <a:spcBef>
                          <a:spcPts val="0"/>
                        </a:spcBef>
                        <a:buNone/>
                      </a:pPr>
                      <a:r>
                        <a:rPr lang="en" b="1">
                          <a:latin typeface="Quattrocento Sans"/>
                          <a:ea typeface="Quattrocento Sans"/>
                          <a:cs typeface="Quattrocento Sans"/>
                          <a:sym typeface="Quattrocento Sans"/>
                        </a:rPr>
                        <a:t>Data Breach Vulnerability</a:t>
                      </a:r>
                    </a:p>
                  </a:txBody>
                  <a:tcPr marL="91425" marR="91425" marT="91425" marB="91425"/>
                </a:tc>
                <a:tc>
                  <a:txBody>
                    <a:bodyPr/>
                    <a:lstStyle/>
                    <a:p>
                      <a:pPr lvl="0" algn="ctr" rtl="0">
                        <a:spcBef>
                          <a:spcPts val="0"/>
                        </a:spcBef>
                        <a:buNone/>
                      </a:pPr>
                      <a:r>
                        <a:rPr lang="en" b="1">
                          <a:latin typeface="Quattrocento Sans"/>
                          <a:ea typeface="Quattrocento Sans"/>
                          <a:cs typeface="Quattrocento Sans"/>
                          <a:sym typeface="Quattrocento Sans"/>
                        </a:rPr>
                        <a:t>High</a:t>
                      </a:r>
                    </a:p>
                  </a:txBody>
                  <a:tcPr marL="91425" marR="91425" marT="91425" marB="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p:nvPr/>
        </p:nvSpPr>
        <p:spPr>
          <a:xfrm>
            <a:off x="5650" y="4163500"/>
            <a:ext cx="9144000" cy="979799"/>
          </a:xfrm>
          <a:prstGeom prst="rect">
            <a:avLst/>
          </a:prstGeom>
          <a:solidFill>
            <a:srgbClr val="FFCD00"/>
          </a:solidFill>
          <a:ln>
            <a:noFill/>
          </a:ln>
        </p:spPr>
        <p:txBody>
          <a:bodyPr lIns="91425" tIns="91425" rIns="91425" bIns="91425" anchor="ctr" anchorCtr="0">
            <a:noAutofit/>
          </a:bodyPr>
          <a:lstStyle/>
          <a:p>
            <a:pPr lvl="0">
              <a:spcBef>
                <a:spcPts val="0"/>
              </a:spcBef>
              <a:buNone/>
            </a:pPr>
            <a:endParaRPr/>
          </a:p>
        </p:txBody>
      </p:sp>
      <p:sp>
        <p:nvSpPr>
          <p:cNvPr id="77" name="Shape 77"/>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lgn="ctr" rtl="0">
              <a:spcBef>
                <a:spcPts val="0"/>
              </a:spcBef>
              <a:buNone/>
            </a:pPr>
            <a:r>
              <a:rPr lang="en" sz="2400"/>
              <a:t>NOLA Life Background</a:t>
            </a:r>
          </a:p>
        </p:txBody>
      </p:sp>
      <p:grpSp>
        <p:nvGrpSpPr>
          <p:cNvPr id="78" name="Shape 78"/>
          <p:cNvGrpSpPr/>
          <p:nvPr/>
        </p:nvGrpSpPr>
        <p:grpSpPr>
          <a:xfrm>
            <a:off x="916458" y="1019750"/>
            <a:ext cx="214624" cy="214624"/>
            <a:chOff x="2594050" y="1631825"/>
            <a:chExt cx="439625" cy="439625"/>
          </a:xfrm>
        </p:grpSpPr>
        <p:sp>
          <p:nvSpPr>
            <p:cNvPr id="79" name="Shape 79"/>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3" name="Shape 83"/>
          <p:cNvSpPr txBox="1"/>
          <p:nvPr/>
        </p:nvSpPr>
        <p:spPr>
          <a:xfrm>
            <a:off x="1381250" y="1352550"/>
            <a:ext cx="7031099" cy="826499"/>
          </a:xfrm>
          <a:prstGeom prst="rect">
            <a:avLst/>
          </a:prstGeom>
          <a:noFill/>
          <a:ln>
            <a:noFill/>
          </a:ln>
        </p:spPr>
        <p:txBody>
          <a:bodyPr lIns="91425" tIns="91425" rIns="91425" bIns="91425" anchor="t" anchorCtr="0">
            <a:noAutofit/>
          </a:bodyPr>
          <a:lstStyle/>
          <a:p>
            <a:pPr lvl="0" rtl="0">
              <a:spcBef>
                <a:spcPts val="600"/>
              </a:spcBef>
              <a:buNone/>
            </a:pPr>
            <a:r>
              <a:rPr lang="en" sz="1200">
                <a:latin typeface="Quattrocento Sans"/>
                <a:ea typeface="Quattrocento Sans"/>
                <a:cs typeface="Quattrocento Sans"/>
                <a:sym typeface="Quattrocento Sans"/>
              </a:rPr>
              <a:t>Nola Life is a mutual insurance company that offers clients whole life insurance and annuities. </a:t>
            </a:r>
          </a:p>
          <a:p>
            <a:pPr lvl="0" rtl="0">
              <a:spcBef>
                <a:spcPts val="600"/>
              </a:spcBef>
              <a:buNone/>
            </a:pPr>
            <a:r>
              <a:rPr lang="en" sz="1200" b="1">
                <a:latin typeface="Quattrocento Sans"/>
                <a:ea typeface="Quattrocento Sans"/>
                <a:cs typeface="Quattrocento Sans"/>
                <a:sym typeface="Quattrocento Sans"/>
              </a:rPr>
              <a:t>It currently faces the problem of providing its field agents with the electronic tools they need to acquire new customers and better serve existing customers. </a:t>
            </a:r>
          </a:p>
        </p:txBody>
      </p:sp>
      <p:sp>
        <p:nvSpPr>
          <p:cNvPr id="84" name="Shape 84"/>
          <p:cNvSpPr txBox="1"/>
          <p:nvPr/>
        </p:nvSpPr>
        <p:spPr>
          <a:xfrm>
            <a:off x="1381250" y="2187750"/>
            <a:ext cx="3226800" cy="2207100"/>
          </a:xfrm>
          <a:prstGeom prst="rect">
            <a:avLst/>
          </a:prstGeom>
          <a:noFill/>
          <a:ln>
            <a:noFill/>
          </a:ln>
        </p:spPr>
        <p:txBody>
          <a:bodyPr lIns="91425" tIns="91425" rIns="91425" bIns="91425" anchor="t" anchorCtr="0">
            <a:noAutofit/>
          </a:bodyPr>
          <a:lstStyle/>
          <a:p>
            <a:pPr lvl="0" rtl="0">
              <a:spcBef>
                <a:spcPts val="600"/>
              </a:spcBef>
              <a:buNone/>
            </a:pPr>
            <a:r>
              <a:rPr lang="en" sz="1800" b="1">
                <a:highlight>
                  <a:srgbClr val="FFCD00"/>
                </a:highlight>
                <a:latin typeface="Quattrocento Sans"/>
                <a:ea typeface="Quattrocento Sans"/>
                <a:cs typeface="Quattrocento Sans"/>
                <a:sym typeface="Quattrocento Sans"/>
              </a:rPr>
              <a:t>CURRENTLY</a:t>
            </a:r>
          </a:p>
          <a:p>
            <a:pPr lvl="0" rtl="0">
              <a:spcBef>
                <a:spcPts val="600"/>
              </a:spcBef>
              <a:buNone/>
            </a:pPr>
            <a:r>
              <a:rPr lang="en">
                <a:latin typeface="Quattrocento Sans"/>
                <a:ea typeface="Quattrocento Sans"/>
                <a:cs typeface="Quattrocento Sans"/>
                <a:sym typeface="Quattrocento Sans"/>
              </a:rPr>
              <a:t>NOLA Life agents follow sales leads to potential new clients and manually process the respective paperwork.</a:t>
            </a:r>
          </a:p>
          <a:p>
            <a:pPr marL="457200" lvl="0" indent="-228600" rtl="0">
              <a:spcBef>
                <a:spcPts val="600"/>
              </a:spcBef>
              <a:buFont typeface="Quattrocento Sans"/>
              <a:buChar char="●"/>
            </a:pPr>
            <a:r>
              <a:rPr lang="en">
                <a:latin typeface="Quattrocento Sans"/>
                <a:ea typeface="Quattrocento Sans"/>
                <a:cs typeface="Quattrocento Sans"/>
                <a:sym typeface="Quattrocento Sans"/>
              </a:rPr>
              <a:t>Paper trail</a:t>
            </a:r>
          </a:p>
          <a:p>
            <a:pPr marL="457200" lvl="0" indent="-228600" rtl="0">
              <a:spcBef>
                <a:spcPts val="600"/>
              </a:spcBef>
              <a:buFont typeface="Quattrocento Sans"/>
              <a:buChar char="●"/>
            </a:pPr>
            <a:r>
              <a:rPr lang="en">
                <a:latin typeface="Quattrocento Sans"/>
                <a:ea typeface="Quattrocento Sans"/>
                <a:cs typeface="Quattrocento Sans"/>
                <a:sym typeface="Quattrocento Sans"/>
              </a:rPr>
              <a:t>Medical technician </a:t>
            </a:r>
          </a:p>
        </p:txBody>
      </p:sp>
      <p:sp>
        <p:nvSpPr>
          <p:cNvPr id="85" name="Shape 85"/>
          <p:cNvSpPr txBox="1"/>
          <p:nvPr/>
        </p:nvSpPr>
        <p:spPr>
          <a:xfrm>
            <a:off x="5044601" y="2187750"/>
            <a:ext cx="3367499" cy="2207100"/>
          </a:xfrm>
          <a:prstGeom prst="rect">
            <a:avLst/>
          </a:prstGeom>
          <a:noFill/>
          <a:ln>
            <a:noFill/>
          </a:ln>
        </p:spPr>
        <p:txBody>
          <a:bodyPr lIns="91425" tIns="91425" rIns="91425" bIns="91425" anchor="t" anchorCtr="0">
            <a:noAutofit/>
          </a:bodyPr>
          <a:lstStyle/>
          <a:p>
            <a:pPr lvl="0" rtl="0">
              <a:spcBef>
                <a:spcPts val="600"/>
              </a:spcBef>
              <a:buNone/>
            </a:pPr>
            <a:r>
              <a:rPr lang="en" sz="1800" b="1">
                <a:highlight>
                  <a:srgbClr val="FFCD00"/>
                </a:highlight>
                <a:latin typeface="Quattrocento Sans"/>
                <a:ea typeface="Quattrocento Sans"/>
                <a:cs typeface="Quattrocento Sans"/>
                <a:sym typeface="Quattrocento Sans"/>
              </a:rPr>
              <a:t>PROJECT PLANS</a:t>
            </a:r>
          </a:p>
          <a:p>
            <a:pPr lvl="0" rtl="0">
              <a:spcBef>
                <a:spcPts val="600"/>
              </a:spcBef>
              <a:buNone/>
            </a:pPr>
            <a:r>
              <a:rPr lang="en">
                <a:latin typeface="Quattrocento Sans"/>
                <a:ea typeface="Quattrocento Sans"/>
                <a:cs typeface="Quattrocento Sans"/>
                <a:sym typeface="Quattrocento Sans"/>
              </a:rPr>
              <a:t>NOLA Life agents will be equipped with secure tablets to collect client information.</a:t>
            </a:r>
          </a:p>
          <a:p>
            <a:pPr marL="457200" lvl="0" indent="-228600" rtl="0">
              <a:spcBef>
                <a:spcPts val="600"/>
              </a:spcBef>
              <a:buFont typeface="Quattrocento Sans"/>
              <a:buChar char="●"/>
            </a:pPr>
            <a:r>
              <a:rPr lang="en">
                <a:latin typeface="Quattrocento Sans"/>
                <a:ea typeface="Quattrocento Sans"/>
                <a:cs typeface="Quattrocento Sans"/>
                <a:sym typeface="Quattrocento Sans"/>
              </a:rPr>
              <a:t>Quickly and accurately process claims </a:t>
            </a:r>
          </a:p>
          <a:p>
            <a:pPr marL="457200" lvl="0" indent="-228600" rtl="0">
              <a:spcBef>
                <a:spcPts val="600"/>
              </a:spcBef>
              <a:buFont typeface="Quattrocento Sans"/>
              <a:buChar char="●"/>
            </a:pPr>
            <a:r>
              <a:rPr lang="en">
                <a:latin typeface="Quattrocento Sans"/>
                <a:ea typeface="Quattrocento Sans"/>
                <a:cs typeface="Quattrocento Sans"/>
                <a:sym typeface="Quattrocento Sans"/>
              </a:rPr>
              <a:t>Eliminate added costs/time</a:t>
            </a:r>
          </a:p>
          <a:p>
            <a:pPr lvl="0" rtl="0">
              <a:spcBef>
                <a:spcPts val="600"/>
              </a:spcBef>
              <a:buNone/>
            </a:pPr>
            <a:endParaRPr>
              <a:latin typeface="Quattrocento Sans"/>
              <a:ea typeface="Quattrocento Sans"/>
              <a:cs typeface="Quattrocento Sans"/>
              <a:sym typeface="Quattrocento Sans"/>
            </a:endParaRPr>
          </a:p>
        </p:txBody>
      </p:sp>
      <p:sp>
        <p:nvSpPr>
          <p:cNvPr id="86" name="Shape 86"/>
          <p:cNvSpPr txBox="1"/>
          <p:nvPr/>
        </p:nvSpPr>
        <p:spPr>
          <a:xfrm>
            <a:off x="675650" y="4134525"/>
            <a:ext cx="7846200" cy="826499"/>
          </a:xfrm>
          <a:prstGeom prst="rect">
            <a:avLst/>
          </a:prstGeom>
          <a:noFill/>
          <a:ln>
            <a:noFill/>
          </a:ln>
        </p:spPr>
        <p:txBody>
          <a:bodyPr lIns="91425" tIns="91425" rIns="91425" bIns="91425" anchor="t" anchorCtr="0">
            <a:noAutofit/>
          </a:bodyPr>
          <a:lstStyle/>
          <a:p>
            <a:pPr lvl="0" rtl="0">
              <a:spcBef>
                <a:spcPts val="1000"/>
              </a:spcBef>
              <a:spcAft>
                <a:spcPts val="1000"/>
              </a:spcAft>
              <a:buNone/>
            </a:pPr>
            <a:endParaRPr sz="1100" b="1" i="1">
              <a:latin typeface="Lora"/>
              <a:ea typeface="Lora"/>
              <a:cs typeface="Lora"/>
              <a:sym typeface="Lora"/>
            </a:endParaRPr>
          </a:p>
          <a:p>
            <a:pPr lvl="0" rtl="0">
              <a:spcBef>
                <a:spcPts val="1000"/>
              </a:spcBef>
              <a:spcAft>
                <a:spcPts val="1000"/>
              </a:spcAft>
              <a:buNone/>
            </a:pPr>
            <a:endParaRPr sz="1100" i="1">
              <a:latin typeface="Lora"/>
              <a:ea typeface="Lora"/>
              <a:cs typeface="Lora"/>
              <a:sym typeface="Lora"/>
            </a:endParaRPr>
          </a:p>
          <a:p>
            <a:pPr lvl="0" rtl="0">
              <a:spcBef>
                <a:spcPts val="1000"/>
              </a:spcBef>
              <a:spcAft>
                <a:spcPts val="1000"/>
              </a:spcAft>
              <a:buNone/>
            </a:pPr>
            <a:endParaRPr sz="1100" i="1">
              <a:latin typeface="Lora"/>
              <a:ea typeface="Lora"/>
              <a:cs typeface="Lora"/>
              <a:sym typeface="Lora"/>
            </a:endParaRPr>
          </a:p>
          <a:p>
            <a:pPr lvl="0" rtl="0">
              <a:spcBef>
                <a:spcPts val="1000"/>
              </a:spcBef>
              <a:spcAft>
                <a:spcPts val="1000"/>
              </a:spcAft>
              <a:buNone/>
            </a:pPr>
            <a:endParaRPr sz="1100" i="1">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381250" y="909255"/>
            <a:ext cx="3878399" cy="435599"/>
          </a:xfrm>
          <a:prstGeom prst="rect">
            <a:avLst/>
          </a:prstGeom>
        </p:spPr>
        <p:txBody>
          <a:bodyPr lIns="91425" tIns="91425" rIns="91425" bIns="91425" anchor="ctr" anchorCtr="0">
            <a:noAutofit/>
          </a:bodyPr>
          <a:lstStyle/>
          <a:p>
            <a:pPr lvl="0" rtl="0">
              <a:spcBef>
                <a:spcPts val="0"/>
              </a:spcBef>
              <a:buNone/>
            </a:pPr>
            <a:r>
              <a:rPr lang="en">
                <a:solidFill>
                  <a:schemeClr val="dk1"/>
                </a:solidFill>
              </a:rPr>
              <a:t>Data Breach Vulnerability</a:t>
            </a:r>
          </a:p>
        </p:txBody>
      </p:sp>
      <p:sp>
        <p:nvSpPr>
          <p:cNvPr id="320" name="Shape 320"/>
          <p:cNvSpPr txBox="1">
            <a:spLocks noGrp="1"/>
          </p:cNvSpPr>
          <p:nvPr>
            <p:ph type="body" idx="1"/>
          </p:nvPr>
        </p:nvSpPr>
        <p:spPr>
          <a:xfrm>
            <a:off x="138125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Who’s affected?</a:t>
            </a:r>
          </a:p>
          <a:p>
            <a:pPr lvl="0" rtl="0">
              <a:spcBef>
                <a:spcPts val="0"/>
              </a:spcBef>
              <a:buNone/>
            </a:pPr>
            <a:r>
              <a:rPr lang="en"/>
              <a:t>Company &amp; Client data</a:t>
            </a:r>
          </a:p>
        </p:txBody>
      </p:sp>
      <p:sp>
        <p:nvSpPr>
          <p:cNvPr id="321" name="Shape 321"/>
          <p:cNvSpPr txBox="1">
            <a:spLocks noGrp="1"/>
          </p:cNvSpPr>
          <p:nvPr>
            <p:ph type="body" idx="2"/>
          </p:nvPr>
        </p:nvSpPr>
        <p:spPr>
          <a:xfrm>
            <a:off x="38349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What’s the risk?</a:t>
            </a:r>
          </a:p>
          <a:p>
            <a:pPr marL="0" marR="0" lvl="0" indent="0" algn="l" rtl="0">
              <a:lnSpc>
                <a:spcPct val="100000"/>
              </a:lnSpc>
              <a:spcBef>
                <a:spcPts val="600"/>
              </a:spcBef>
              <a:spcAft>
                <a:spcPts val="0"/>
              </a:spcAft>
              <a:buNone/>
            </a:pPr>
            <a:r>
              <a:rPr lang="en"/>
              <a:t>Insecure connection could leave company liable to theft of client data and sensitive information</a:t>
            </a:r>
          </a:p>
        </p:txBody>
      </p:sp>
      <p:sp>
        <p:nvSpPr>
          <p:cNvPr id="322" name="Shape 322"/>
          <p:cNvSpPr txBox="1">
            <a:spLocks noGrp="1"/>
          </p:cNvSpPr>
          <p:nvPr>
            <p:ph type="body" idx="3"/>
          </p:nvPr>
        </p:nvSpPr>
        <p:spPr>
          <a:xfrm>
            <a:off x="6288573"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How do we combat the risk?</a:t>
            </a:r>
          </a:p>
          <a:p>
            <a:pPr lvl="0" rtl="0">
              <a:spcBef>
                <a:spcPts val="0"/>
              </a:spcBef>
              <a:buNone/>
            </a:pPr>
            <a:r>
              <a:rPr lang="en"/>
              <a:t>VPN, SSL, SFTP, firewalls</a:t>
            </a:r>
          </a:p>
        </p:txBody>
      </p:sp>
      <p:grpSp>
        <p:nvGrpSpPr>
          <p:cNvPr id="323" name="Shape 323"/>
          <p:cNvGrpSpPr/>
          <p:nvPr/>
        </p:nvGrpSpPr>
        <p:grpSpPr>
          <a:xfrm>
            <a:off x="916458" y="1019750"/>
            <a:ext cx="214624" cy="214624"/>
            <a:chOff x="2594050" y="1631825"/>
            <a:chExt cx="439625" cy="439625"/>
          </a:xfrm>
        </p:grpSpPr>
        <p:sp>
          <p:nvSpPr>
            <p:cNvPr id="324" name="Shape 32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1381250" y="909255"/>
            <a:ext cx="3878399" cy="435599"/>
          </a:xfrm>
          <a:prstGeom prst="rect">
            <a:avLst/>
          </a:prstGeom>
        </p:spPr>
        <p:txBody>
          <a:bodyPr lIns="91425" tIns="91425" rIns="91425" bIns="91425" anchor="ctr" anchorCtr="0">
            <a:noAutofit/>
          </a:bodyPr>
          <a:lstStyle/>
          <a:p>
            <a:pPr lvl="0" rtl="0">
              <a:spcBef>
                <a:spcPts val="0"/>
              </a:spcBef>
              <a:buNone/>
            </a:pPr>
            <a:r>
              <a:rPr lang="en">
                <a:solidFill>
                  <a:schemeClr val="dk1"/>
                </a:solidFill>
              </a:rPr>
              <a:t>Client Data Security</a:t>
            </a:r>
          </a:p>
        </p:txBody>
      </p:sp>
      <p:sp>
        <p:nvSpPr>
          <p:cNvPr id="333" name="Shape 333"/>
          <p:cNvSpPr txBox="1">
            <a:spLocks noGrp="1"/>
          </p:cNvSpPr>
          <p:nvPr>
            <p:ph type="body" idx="1"/>
          </p:nvPr>
        </p:nvSpPr>
        <p:spPr>
          <a:xfrm>
            <a:off x="138125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Who’s affected?</a:t>
            </a:r>
          </a:p>
          <a:p>
            <a:pPr lvl="0" rtl="0">
              <a:spcBef>
                <a:spcPts val="0"/>
              </a:spcBef>
              <a:buNone/>
            </a:pPr>
            <a:r>
              <a:rPr lang="en"/>
              <a:t>Client Data</a:t>
            </a:r>
          </a:p>
        </p:txBody>
      </p:sp>
      <p:sp>
        <p:nvSpPr>
          <p:cNvPr id="334" name="Shape 334"/>
          <p:cNvSpPr txBox="1">
            <a:spLocks noGrp="1"/>
          </p:cNvSpPr>
          <p:nvPr>
            <p:ph type="body" idx="2"/>
          </p:nvPr>
        </p:nvSpPr>
        <p:spPr>
          <a:xfrm>
            <a:off x="38349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What’s the risk?</a:t>
            </a:r>
          </a:p>
          <a:p>
            <a:pPr marL="0" marR="0" lvl="0" indent="0" algn="l" rtl="0">
              <a:lnSpc>
                <a:spcPct val="100000"/>
              </a:lnSpc>
              <a:spcBef>
                <a:spcPts val="600"/>
              </a:spcBef>
              <a:spcAft>
                <a:spcPts val="0"/>
              </a:spcAft>
              <a:buNone/>
            </a:pPr>
            <a:r>
              <a:rPr lang="en"/>
              <a:t>Sensitive information may be extracted off of a misplaced tablet by a malicious user</a:t>
            </a:r>
          </a:p>
        </p:txBody>
      </p:sp>
      <p:sp>
        <p:nvSpPr>
          <p:cNvPr id="335" name="Shape 335"/>
          <p:cNvSpPr txBox="1">
            <a:spLocks noGrp="1"/>
          </p:cNvSpPr>
          <p:nvPr>
            <p:ph type="body" idx="3"/>
          </p:nvPr>
        </p:nvSpPr>
        <p:spPr>
          <a:xfrm>
            <a:off x="6288573"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How do we combat the risk?</a:t>
            </a:r>
          </a:p>
          <a:p>
            <a:pPr lvl="0" rtl="0">
              <a:spcBef>
                <a:spcPts val="0"/>
              </a:spcBef>
              <a:buNone/>
            </a:pPr>
            <a:r>
              <a:rPr lang="en"/>
              <a:t>Store all data on company network using cloud technology</a:t>
            </a:r>
          </a:p>
        </p:txBody>
      </p:sp>
      <p:grpSp>
        <p:nvGrpSpPr>
          <p:cNvPr id="336" name="Shape 336"/>
          <p:cNvGrpSpPr/>
          <p:nvPr/>
        </p:nvGrpSpPr>
        <p:grpSpPr>
          <a:xfrm>
            <a:off x="916458" y="1019750"/>
            <a:ext cx="214624" cy="214624"/>
            <a:chOff x="2594050" y="1631825"/>
            <a:chExt cx="439625" cy="439625"/>
          </a:xfrm>
        </p:grpSpPr>
        <p:sp>
          <p:nvSpPr>
            <p:cNvPr id="337" name="Shape 337"/>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8" name="Shape 338"/>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9" name="Shape 339"/>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subTitle" idx="4294967295"/>
          </p:nvPr>
        </p:nvSpPr>
        <p:spPr>
          <a:xfrm>
            <a:off x="2371500" y="2093775"/>
            <a:ext cx="5021399" cy="1325700"/>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I am </a:t>
            </a:r>
            <a:r>
              <a:rPr lang="en" sz="3600" b="1" i="1">
                <a:highlight>
                  <a:srgbClr val="FFCD00"/>
                </a:highlight>
                <a:latin typeface="Lora"/>
                <a:ea typeface="Lora"/>
                <a:cs typeface="Lora"/>
                <a:sym typeface="Lora"/>
              </a:rPr>
              <a:t>Matthew Oberst </a:t>
            </a:r>
          </a:p>
          <a:p>
            <a:pPr lvl="0" rtl="0">
              <a:spcBef>
                <a:spcPts val="0"/>
              </a:spcBef>
              <a:buClr>
                <a:schemeClr val="dk1"/>
              </a:buClr>
              <a:buSzPct val="61111"/>
              <a:buFont typeface="Arial"/>
              <a:buNone/>
            </a:pPr>
            <a:r>
              <a:rPr lang="en" sz="1800">
                <a:solidFill>
                  <a:schemeClr val="dk1"/>
                </a:solidFill>
              </a:rPr>
              <a:t>I’ll be </a:t>
            </a:r>
            <a:r>
              <a:rPr lang="en" sz="1800">
                <a:solidFill>
                  <a:schemeClr val="dk1"/>
                </a:solidFill>
                <a:highlight>
                  <a:srgbClr val="FFCD00"/>
                </a:highlight>
              </a:rPr>
              <a:t>concluding our presentation</a:t>
            </a:r>
          </a:p>
          <a:p>
            <a:pPr lvl="0" rtl="0">
              <a:spcBef>
                <a:spcPts val="0"/>
              </a:spcBef>
              <a:buNone/>
            </a:pPr>
            <a:endParaRPr b="1"/>
          </a:p>
        </p:txBody>
      </p:sp>
      <p:cxnSp>
        <p:nvCxnSpPr>
          <p:cNvPr id="346" name="Shape 346"/>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sp>
        <p:nvSpPr>
          <p:cNvPr id="347" name="Shape 347"/>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Hello!</a:t>
            </a:r>
          </a:p>
        </p:txBody>
      </p:sp>
      <p:cxnSp>
        <p:nvCxnSpPr>
          <p:cNvPr id="348" name="Shape 348"/>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pic>
        <p:nvPicPr>
          <p:cNvPr id="349" name="Shape 349"/>
          <p:cNvPicPr preferRelativeResize="0"/>
          <p:nvPr/>
        </p:nvPicPr>
        <p:blipFill>
          <a:blip r:embed="rId3">
            <a:alphaModFix/>
          </a:blip>
          <a:stretch>
            <a:fillRect/>
          </a:stretch>
        </p:blipFill>
        <p:spPr>
          <a:xfrm>
            <a:off x="659037" y="882675"/>
            <a:ext cx="1091999" cy="1091999"/>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ctrTitle"/>
          </p:nvPr>
        </p:nvSpPr>
        <p:spPr>
          <a:xfrm>
            <a:off x="2022225" y="1693523"/>
            <a:ext cx="3787799" cy="1159799"/>
          </a:xfrm>
          <a:prstGeom prst="rect">
            <a:avLst/>
          </a:prstGeom>
        </p:spPr>
        <p:txBody>
          <a:bodyPr lIns="91425" tIns="91425" rIns="91425" bIns="91425" anchor="b" anchorCtr="0">
            <a:noAutofit/>
          </a:bodyPr>
          <a:lstStyle/>
          <a:p>
            <a:pPr lvl="0" rtl="0">
              <a:spcBef>
                <a:spcPts val="0"/>
              </a:spcBef>
              <a:buNone/>
            </a:pPr>
            <a:r>
              <a:rPr lang="en"/>
              <a:t>Conclusion</a:t>
            </a:r>
          </a:p>
        </p:txBody>
      </p:sp>
      <p:sp>
        <p:nvSpPr>
          <p:cNvPr id="355" name="Shape 355"/>
          <p:cNvSpPr txBox="1">
            <a:spLocks noGrp="1"/>
          </p:cNvSpPr>
          <p:nvPr>
            <p:ph type="subTitle" idx="1"/>
          </p:nvPr>
        </p:nvSpPr>
        <p:spPr>
          <a:xfrm>
            <a:off x="2022300" y="2815923"/>
            <a:ext cx="5591400" cy="784799"/>
          </a:xfrm>
          <a:prstGeom prst="rect">
            <a:avLst/>
          </a:prstGeom>
        </p:spPr>
        <p:txBody>
          <a:bodyPr lIns="91425" tIns="91425" rIns="91425" bIns="91425" anchor="t" anchorCtr="0">
            <a:noAutofit/>
          </a:bodyPr>
          <a:lstStyle/>
          <a:p>
            <a:pPr lvl="0" rtl="0">
              <a:spcBef>
                <a:spcPts val="0"/>
              </a:spcBef>
              <a:buNone/>
            </a:pPr>
            <a:r>
              <a:rPr lang="en"/>
              <a:t>Why NOLA Life Should Take Our Recommendations</a:t>
            </a:r>
          </a:p>
        </p:txBody>
      </p:sp>
      <p:sp>
        <p:nvSpPr>
          <p:cNvPr id="356" name="Shape 356"/>
          <p:cNvSpPr txBox="1"/>
          <p:nvPr/>
        </p:nvSpPr>
        <p:spPr>
          <a:xfrm>
            <a:off x="1133975" y="2291150"/>
            <a:ext cx="543899" cy="562199"/>
          </a:xfrm>
          <a:prstGeom prst="rect">
            <a:avLst/>
          </a:prstGeom>
          <a:noFill/>
          <a:ln>
            <a:noFill/>
          </a:ln>
        </p:spPr>
        <p:txBody>
          <a:bodyPr lIns="91425" tIns="91425" rIns="91425" bIns="91425" anchor="ctr" anchorCtr="0">
            <a:noAutofit/>
          </a:bodyPr>
          <a:lstStyle/>
          <a:p>
            <a:pPr lvl="0" algn="ctr" rtl="0">
              <a:spcBef>
                <a:spcPts val="0"/>
              </a:spcBef>
              <a:buNone/>
            </a:pPr>
            <a:r>
              <a:rPr lang="en" sz="2400">
                <a:solidFill>
                  <a:schemeClr val="dk1"/>
                </a:solidFill>
                <a:latin typeface="Lora"/>
                <a:ea typeface="Lora"/>
                <a:cs typeface="Lora"/>
                <a:sym typeface="Lora"/>
              </a:rPr>
              <a:t>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rtl="0">
              <a:spcBef>
                <a:spcPts val="0"/>
              </a:spcBef>
              <a:buNone/>
            </a:pPr>
            <a:r>
              <a:rPr lang="en"/>
              <a:t>HIPAA Compliance </a:t>
            </a:r>
          </a:p>
        </p:txBody>
      </p:sp>
      <p:sp>
        <p:nvSpPr>
          <p:cNvPr id="362" name="Shape 362"/>
          <p:cNvSpPr txBox="1">
            <a:spLocks noGrp="1"/>
          </p:cNvSpPr>
          <p:nvPr>
            <p:ph type="body" idx="1"/>
          </p:nvPr>
        </p:nvSpPr>
        <p:spPr>
          <a:xfrm>
            <a:off x="221975" y="1563075"/>
            <a:ext cx="7528199" cy="3580500"/>
          </a:xfrm>
          <a:prstGeom prst="rect">
            <a:avLst/>
          </a:prstGeom>
        </p:spPr>
        <p:txBody>
          <a:bodyPr lIns="91425" tIns="91425" rIns="91425" bIns="91425" anchor="t" anchorCtr="0">
            <a:noAutofit/>
          </a:bodyPr>
          <a:lstStyle/>
          <a:p>
            <a:pPr marL="457200" lvl="0" indent="-342900" rtl="0">
              <a:lnSpc>
                <a:spcPct val="115000"/>
              </a:lnSpc>
              <a:spcBef>
                <a:spcPts val="0"/>
              </a:spcBef>
              <a:buSzPct val="100000"/>
            </a:pPr>
            <a:r>
              <a:rPr lang="en" sz="1800"/>
              <a:t>Software Recommendation - Good Technology</a:t>
            </a:r>
          </a:p>
          <a:p>
            <a:pPr marL="914400" lvl="1" indent="-317500" rtl="0">
              <a:lnSpc>
                <a:spcPct val="115000"/>
              </a:lnSpc>
              <a:spcBef>
                <a:spcPts val="600"/>
              </a:spcBef>
              <a:buSzPct val="100000"/>
            </a:pPr>
            <a:r>
              <a:rPr lang="en" sz="1400">
                <a:solidFill>
                  <a:schemeClr val="dk1"/>
                </a:solidFill>
              </a:rPr>
              <a:t>Architected to align with the firewall, transmission, and smart-device security required by HIPAA’s Security</a:t>
            </a:r>
          </a:p>
          <a:p>
            <a:pPr marL="457200" lvl="0" indent="-342900" rtl="0">
              <a:lnSpc>
                <a:spcPct val="115000"/>
              </a:lnSpc>
              <a:spcBef>
                <a:spcPts val="0"/>
              </a:spcBef>
              <a:buSzPct val="100000"/>
            </a:pPr>
            <a:r>
              <a:rPr lang="en" sz="1800"/>
              <a:t>Data Transmission</a:t>
            </a:r>
          </a:p>
          <a:p>
            <a:pPr marL="914400" lvl="1" indent="-317500" rtl="0">
              <a:lnSpc>
                <a:spcPct val="115000"/>
              </a:lnSpc>
              <a:spcBef>
                <a:spcPts val="0"/>
              </a:spcBef>
              <a:buSzPct val="100000"/>
            </a:pPr>
            <a:r>
              <a:rPr lang="en" sz="1400"/>
              <a:t>Implement a mechanism to encrypt electronic protected health          information (telecommunication protocols)</a:t>
            </a:r>
          </a:p>
          <a:p>
            <a:pPr marL="457200" lvl="0" indent="-342900" rtl="0">
              <a:lnSpc>
                <a:spcPct val="115000"/>
              </a:lnSpc>
              <a:spcBef>
                <a:spcPts val="0"/>
              </a:spcBef>
              <a:buSzPct val="100000"/>
            </a:pPr>
            <a:r>
              <a:rPr lang="en" sz="1800"/>
              <a:t>Data Wipe Policies</a:t>
            </a:r>
          </a:p>
          <a:p>
            <a:pPr marL="914400" lvl="1" indent="-317500" rtl="0">
              <a:lnSpc>
                <a:spcPct val="115000"/>
              </a:lnSpc>
              <a:spcBef>
                <a:spcPts val="600"/>
              </a:spcBef>
              <a:buSzPct val="100000"/>
            </a:pPr>
            <a:r>
              <a:rPr lang="en" sz="1400">
                <a:solidFill>
                  <a:schemeClr val="dk1"/>
                </a:solidFill>
              </a:rPr>
              <a:t>Electronic media that contains electronic protected health information (EPHI) should be rendered “unusable and/or inaccessible”</a:t>
            </a:r>
          </a:p>
          <a:p>
            <a:pPr marL="1371600" lvl="2" indent="-317500" rtl="0">
              <a:lnSpc>
                <a:spcPct val="115000"/>
              </a:lnSpc>
              <a:spcBef>
                <a:spcPts val="600"/>
              </a:spcBef>
              <a:buSzPct val="100000"/>
            </a:pPr>
            <a:r>
              <a:rPr lang="en" sz="1400">
                <a:solidFill>
                  <a:schemeClr val="dk1"/>
                </a:solidFill>
              </a:rPr>
              <a:t>Physically damage the hard drive beyond repair (making data inaccessible)</a:t>
            </a:r>
          </a:p>
          <a:p>
            <a:pPr marL="1371600" lvl="2" indent="-317500" rtl="0">
              <a:lnSpc>
                <a:spcPct val="115000"/>
              </a:lnSpc>
              <a:spcBef>
                <a:spcPts val="600"/>
              </a:spcBef>
              <a:buClr>
                <a:schemeClr val="dk1"/>
              </a:buClr>
              <a:buSzPct val="100000"/>
            </a:pPr>
            <a:r>
              <a:rPr lang="en" sz="1400">
                <a:solidFill>
                  <a:schemeClr val="dk1"/>
                </a:solidFill>
              </a:rPr>
              <a:t>Wiping the data from device after uploading to server</a:t>
            </a:r>
          </a:p>
          <a:p>
            <a:pPr marL="914400" lvl="1" indent="-317500" rtl="0">
              <a:lnSpc>
                <a:spcPct val="115000"/>
              </a:lnSpc>
              <a:spcBef>
                <a:spcPts val="600"/>
              </a:spcBef>
              <a:buSzPct val="100000"/>
            </a:pPr>
            <a:r>
              <a:rPr lang="en" sz="1400">
                <a:solidFill>
                  <a:schemeClr val="dk1"/>
                </a:solidFill>
              </a:rPr>
              <a:t>Document the removal of hardware and electronic media that contains EPHI</a:t>
            </a:r>
          </a:p>
          <a:p>
            <a:pPr lvl="0" rtl="0">
              <a:spcBef>
                <a:spcPts val="0"/>
              </a:spcBef>
              <a:buNone/>
            </a:pPr>
            <a:endParaRPr/>
          </a:p>
        </p:txBody>
      </p:sp>
      <p:pic>
        <p:nvPicPr>
          <p:cNvPr id="363" name="Shape 363"/>
          <p:cNvPicPr preferRelativeResize="0"/>
          <p:nvPr/>
        </p:nvPicPr>
        <p:blipFill>
          <a:blip r:embed="rId3">
            <a:alphaModFix/>
          </a:blip>
          <a:stretch>
            <a:fillRect/>
          </a:stretch>
        </p:blipFill>
        <p:spPr>
          <a:xfrm>
            <a:off x="6408600" y="2281900"/>
            <a:ext cx="2631200" cy="1350624"/>
          </a:xfrm>
          <a:prstGeom prst="rect">
            <a:avLst/>
          </a:prstGeom>
          <a:noFill/>
          <a:ln>
            <a:noFill/>
          </a:ln>
        </p:spPr>
      </p:pic>
      <p:grpSp>
        <p:nvGrpSpPr>
          <p:cNvPr id="364" name="Shape 364"/>
          <p:cNvGrpSpPr/>
          <p:nvPr/>
        </p:nvGrpSpPr>
        <p:grpSpPr>
          <a:xfrm>
            <a:off x="842542" y="1029919"/>
            <a:ext cx="363369" cy="221114"/>
            <a:chOff x="3269900" y="3064500"/>
            <a:chExt cx="432325" cy="263075"/>
          </a:xfrm>
        </p:grpSpPr>
        <p:sp>
          <p:nvSpPr>
            <p:cNvPr id="365" name="Shape 365"/>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7" name="Shape 367"/>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381250" y="909255"/>
            <a:ext cx="3878399" cy="435599"/>
          </a:xfrm>
          <a:prstGeom prst="rect">
            <a:avLst/>
          </a:prstGeom>
        </p:spPr>
        <p:txBody>
          <a:bodyPr lIns="91425" tIns="91425" rIns="91425" bIns="91425" anchor="ctr" anchorCtr="0">
            <a:noAutofit/>
          </a:bodyPr>
          <a:lstStyle/>
          <a:p>
            <a:pPr lvl="0" rtl="0">
              <a:spcBef>
                <a:spcPts val="0"/>
              </a:spcBef>
              <a:buNone/>
            </a:pPr>
            <a:r>
              <a:rPr lang="en">
                <a:solidFill>
                  <a:schemeClr val="dk1"/>
                </a:solidFill>
              </a:rPr>
              <a:t>Hardware Comparison</a:t>
            </a:r>
          </a:p>
        </p:txBody>
      </p:sp>
      <p:sp>
        <p:nvSpPr>
          <p:cNvPr id="373" name="Shape 373"/>
          <p:cNvSpPr txBox="1">
            <a:spLocks noGrp="1"/>
          </p:cNvSpPr>
          <p:nvPr>
            <p:ph type="body" idx="1"/>
          </p:nvPr>
        </p:nvSpPr>
        <p:spPr>
          <a:xfrm>
            <a:off x="115200"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HP ElitePad Healthcare Tablet</a:t>
            </a:r>
          </a:p>
          <a:p>
            <a:pPr marL="457200" lvl="0" indent="-228600" rtl="0">
              <a:spcBef>
                <a:spcPts val="0"/>
              </a:spcBef>
            </a:pPr>
            <a:r>
              <a:rPr lang="en" b="1"/>
              <a:t>$1,449+</a:t>
            </a:r>
          </a:p>
          <a:p>
            <a:pPr marL="457200" lvl="0" indent="-228600" rtl="0">
              <a:spcBef>
                <a:spcPts val="0"/>
              </a:spcBef>
            </a:pPr>
            <a:r>
              <a:rPr lang="en"/>
              <a:t>Smart Card Reader</a:t>
            </a:r>
          </a:p>
          <a:p>
            <a:pPr marL="457200" lvl="0" indent="-228600" rtl="0">
              <a:spcBef>
                <a:spcPts val="0"/>
              </a:spcBef>
            </a:pPr>
            <a:r>
              <a:rPr lang="en"/>
              <a:t>Full disk encryption</a:t>
            </a:r>
          </a:p>
          <a:p>
            <a:pPr marL="457200" lvl="0" indent="-228600" rtl="0">
              <a:spcBef>
                <a:spcPts val="0"/>
              </a:spcBef>
            </a:pPr>
            <a:r>
              <a:rPr lang="en"/>
              <a:t>Bluetooth</a:t>
            </a:r>
          </a:p>
          <a:p>
            <a:pPr marL="457200" lvl="0" indent="-228600" rtl="0">
              <a:spcBef>
                <a:spcPts val="0"/>
              </a:spcBef>
            </a:pPr>
            <a:r>
              <a:rPr lang="en"/>
              <a:t>Windows 10 OS</a:t>
            </a:r>
          </a:p>
        </p:txBody>
      </p:sp>
      <p:sp>
        <p:nvSpPr>
          <p:cNvPr id="374" name="Shape 374"/>
          <p:cNvSpPr txBox="1">
            <a:spLocks noGrp="1"/>
          </p:cNvSpPr>
          <p:nvPr>
            <p:ph type="body" idx="2"/>
          </p:nvPr>
        </p:nvSpPr>
        <p:spPr>
          <a:xfrm>
            <a:off x="45405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Panasonic ToughPad</a:t>
            </a:r>
          </a:p>
          <a:p>
            <a:pPr marL="457200" marR="0" lvl="0" indent="-228600" algn="l" rtl="0">
              <a:lnSpc>
                <a:spcPct val="100000"/>
              </a:lnSpc>
              <a:spcBef>
                <a:spcPts val="600"/>
              </a:spcBef>
              <a:spcAft>
                <a:spcPts val="0"/>
              </a:spcAft>
            </a:pPr>
            <a:r>
              <a:rPr lang="en" b="1"/>
              <a:t>$1,750+</a:t>
            </a:r>
          </a:p>
          <a:p>
            <a:pPr marL="457200" marR="0" lvl="0" indent="-228600" algn="l" rtl="0">
              <a:lnSpc>
                <a:spcPct val="100000"/>
              </a:lnSpc>
              <a:spcBef>
                <a:spcPts val="600"/>
              </a:spcBef>
              <a:spcAft>
                <a:spcPts val="0"/>
              </a:spcAft>
            </a:pPr>
            <a:r>
              <a:rPr lang="en"/>
              <a:t>Smart Card Reader</a:t>
            </a:r>
          </a:p>
          <a:p>
            <a:pPr marL="457200" marR="0" lvl="0" indent="-228600" algn="l" rtl="0">
              <a:lnSpc>
                <a:spcPct val="100000"/>
              </a:lnSpc>
              <a:spcBef>
                <a:spcPts val="600"/>
              </a:spcBef>
              <a:spcAft>
                <a:spcPts val="0"/>
              </a:spcAft>
            </a:pPr>
            <a:r>
              <a:rPr lang="en"/>
              <a:t>Mobile Device Management</a:t>
            </a:r>
          </a:p>
          <a:p>
            <a:pPr marL="457200" marR="0" lvl="0" indent="-228600" algn="l" rtl="0">
              <a:lnSpc>
                <a:spcPct val="100000"/>
              </a:lnSpc>
              <a:spcBef>
                <a:spcPts val="600"/>
              </a:spcBef>
              <a:spcAft>
                <a:spcPts val="0"/>
              </a:spcAft>
            </a:pPr>
            <a:r>
              <a:rPr lang="en"/>
              <a:t>Bluetooth</a:t>
            </a:r>
          </a:p>
          <a:p>
            <a:pPr marL="457200" marR="0" lvl="0" indent="-228600" algn="l" rtl="0">
              <a:lnSpc>
                <a:spcPct val="100000"/>
              </a:lnSpc>
              <a:spcBef>
                <a:spcPts val="600"/>
              </a:spcBef>
              <a:spcAft>
                <a:spcPts val="0"/>
              </a:spcAft>
            </a:pPr>
            <a:r>
              <a:rPr lang="en"/>
              <a:t>Windows/ Android OS</a:t>
            </a:r>
          </a:p>
        </p:txBody>
      </p:sp>
      <p:pic>
        <p:nvPicPr>
          <p:cNvPr id="375" name="Shape 375"/>
          <p:cNvPicPr preferRelativeResize="0"/>
          <p:nvPr/>
        </p:nvPicPr>
        <p:blipFill>
          <a:blip r:embed="rId3">
            <a:alphaModFix/>
          </a:blip>
          <a:stretch>
            <a:fillRect/>
          </a:stretch>
        </p:blipFill>
        <p:spPr>
          <a:xfrm>
            <a:off x="1883550" y="2418200"/>
            <a:ext cx="2656949" cy="1741775"/>
          </a:xfrm>
          <a:prstGeom prst="rect">
            <a:avLst/>
          </a:prstGeom>
          <a:noFill/>
          <a:ln>
            <a:noFill/>
          </a:ln>
        </p:spPr>
      </p:pic>
      <p:pic>
        <p:nvPicPr>
          <p:cNvPr id="376" name="Shape 376"/>
          <p:cNvPicPr preferRelativeResize="0"/>
          <p:nvPr/>
        </p:nvPicPr>
        <p:blipFill>
          <a:blip r:embed="rId4">
            <a:alphaModFix/>
          </a:blip>
          <a:stretch>
            <a:fillRect/>
          </a:stretch>
        </p:blipFill>
        <p:spPr>
          <a:xfrm>
            <a:off x="6579650" y="2330842"/>
            <a:ext cx="2564349" cy="1437007"/>
          </a:xfrm>
          <a:prstGeom prst="rect">
            <a:avLst/>
          </a:prstGeom>
          <a:noFill/>
          <a:ln>
            <a:noFill/>
          </a:ln>
        </p:spPr>
      </p:pic>
      <p:sp>
        <p:nvSpPr>
          <p:cNvPr id="377" name="Shape 377"/>
          <p:cNvSpPr/>
          <p:nvPr/>
        </p:nvSpPr>
        <p:spPr>
          <a:xfrm>
            <a:off x="900048" y="966524"/>
            <a:ext cx="238498" cy="321132"/>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Quattrocento Sans"/>
              <a:ea typeface="Quattrocento Sans"/>
              <a:cs typeface="Quattrocento Sans"/>
              <a:sym typeface="Quattrocen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1381250" y="909255"/>
            <a:ext cx="3878399" cy="435599"/>
          </a:xfrm>
          <a:prstGeom prst="rect">
            <a:avLst/>
          </a:prstGeom>
        </p:spPr>
        <p:txBody>
          <a:bodyPr lIns="91425" tIns="91425" rIns="91425" bIns="91425" anchor="ctr" anchorCtr="0">
            <a:noAutofit/>
          </a:bodyPr>
          <a:lstStyle/>
          <a:p>
            <a:pPr lvl="0" rtl="0">
              <a:spcBef>
                <a:spcPts val="0"/>
              </a:spcBef>
              <a:buNone/>
            </a:pPr>
            <a:r>
              <a:rPr lang="en">
                <a:solidFill>
                  <a:schemeClr val="dk1"/>
                </a:solidFill>
              </a:rPr>
              <a:t>Hardware Comparison</a:t>
            </a:r>
          </a:p>
        </p:txBody>
      </p:sp>
      <p:sp>
        <p:nvSpPr>
          <p:cNvPr id="383" name="Shape 383"/>
          <p:cNvSpPr txBox="1">
            <a:spLocks noGrp="1"/>
          </p:cNvSpPr>
          <p:nvPr>
            <p:ph type="body" idx="1"/>
          </p:nvPr>
        </p:nvSpPr>
        <p:spPr>
          <a:xfrm>
            <a:off x="115200" y="1651075"/>
            <a:ext cx="2555100"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Motion Computing C5m</a:t>
            </a:r>
          </a:p>
          <a:p>
            <a:pPr marL="457200" lvl="0" indent="-228600" rtl="0">
              <a:spcBef>
                <a:spcPts val="0"/>
              </a:spcBef>
            </a:pPr>
            <a:r>
              <a:rPr lang="en" b="1"/>
              <a:t>$2,000-$4,000</a:t>
            </a:r>
          </a:p>
          <a:p>
            <a:pPr marL="457200" lvl="0" indent="-228600" rtl="0">
              <a:spcBef>
                <a:spcPts val="0"/>
              </a:spcBef>
            </a:pPr>
            <a:r>
              <a:rPr lang="en"/>
              <a:t>Smart Card Reader</a:t>
            </a:r>
          </a:p>
          <a:p>
            <a:pPr marL="457200" lvl="0" indent="-228600" rtl="0">
              <a:spcBef>
                <a:spcPts val="0"/>
              </a:spcBef>
            </a:pPr>
            <a:r>
              <a:rPr lang="en"/>
              <a:t>Integrated Fingerprint Reader</a:t>
            </a:r>
          </a:p>
          <a:p>
            <a:pPr marL="457200" lvl="0" indent="-228600" rtl="0">
              <a:spcBef>
                <a:spcPts val="0"/>
              </a:spcBef>
            </a:pPr>
            <a:r>
              <a:rPr lang="en"/>
              <a:t>Complete Security &amp; Anti-Theft Software</a:t>
            </a:r>
          </a:p>
          <a:p>
            <a:pPr marL="457200" lvl="0" indent="-228600" rtl="0">
              <a:spcBef>
                <a:spcPts val="0"/>
              </a:spcBef>
            </a:pPr>
            <a:r>
              <a:rPr lang="en"/>
              <a:t>Bluetooth</a:t>
            </a:r>
          </a:p>
          <a:p>
            <a:pPr marL="457200" lvl="0" indent="-228600" rtl="0">
              <a:spcBef>
                <a:spcPts val="0"/>
              </a:spcBef>
            </a:pPr>
            <a:r>
              <a:rPr lang="en"/>
              <a:t>Windows 10 OS</a:t>
            </a:r>
          </a:p>
        </p:txBody>
      </p:sp>
      <p:sp>
        <p:nvSpPr>
          <p:cNvPr id="384" name="Shape 384"/>
          <p:cNvSpPr txBox="1">
            <a:spLocks noGrp="1"/>
          </p:cNvSpPr>
          <p:nvPr>
            <p:ph type="body" idx="2"/>
          </p:nvPr>
        </p:nvSpPr>
        <p:spPr>
          <a:xfrm>
            <a:off x="4540511" y="1651075"/>
            <a:ext cx="2333999" cy="3122399"/>
          </a:xfrm>
          <a:prstGeom prst="rect">
            <a:avLst/>
          </a:prstGeom>
        </p:spPr>
        <p:txBody>
          <a:bodyPr lIns="91425" tIns="91425" rIns="91425" bIns="91425" anchor="t" anchorCtr="0">
            <a:noAutofit/>
          </a:bodyPr>
          <a:lstStyle/>
          <a:p>
            <a:pPr lvl="0" rtl="0">
              <a:spcBef>
                <a:spcPts val="0"/>
              </a:spcBef>
              <a:buNone/>
            </a:pPr>
            <a:r>
              <a:rPr lang="en" b="1">
                <a:highlight>
                  <a:srgbClr val="FFCD00"/>
                </a:highlight>
              </a:rPr>
              <a:t>iPad Pro</a:t>
            </a:r>
          </a:p>
          <a:p>
            <a:pPr marL="457200" marR="0" lvl="0" indent="-228600" algn="l" rtl="0">
              <a:lnSpc>
                <a:spcPct val="100000"/>
              </a:lnSpc>
              <a:spcBef>
                <a:spcPts val="600"/>
              </a:spcBef>
              <a:spcAft>
                <a:spcPts val="0"/>
              </a:spcAft>
            </a:pPr>
            <a:r>
              <a:rPr lang="en" b="1"/>
              <a:t>$799-$949</a:t>
            </a:r>
          </a:p>
          <a:p>
            <a:pPr marL="457200" marR="0" lvl="0" indent="-228600" algn="l" rtl="0">
              <a:lnSpc>
                <a:spcPct val="100000"/>
              </a:lnSpc>
              <a:spcBef>
                <a:spcPts val="600"/>
              </a:spcBef>
              <a:spcAft>
                <a:spcPts val="0"/>
              </a:spcAft>
            </a:pPr>
            <a:r>
              <a:rPr lang="en"/>
              <a:t>Touch ID</a:t>
            </a:r>
          </a:p>
          <a:p>
            <a:pPr marL="457200" marR="0" lvl="0" indent="-228600" algn="l" rtl="0">
              <a:lnSpc>
                <a:spcPct val="100000"/>
              </a:lnSpc>
              <a:spcBef>
                <a:spcPts val="600"/>
              </a:spcBef>
              <a:spcAft>
                <a:spcPts val="0"/>
              </a:spcAft>
            </a:pPr>
            <a:r>
              <a:rPr lang="en"/>
              <a:t>Bluetooth</a:t>
            </a:r>
          </a:p>
          <a:p>
            <a:pPr marL="457200" marR="0" lvl="0" indent="-228600" algn="l" rtl="0">
              <a:lnSpc>
                <a:spcPct val="100000"/>
              </a:lnSpc>
              <a:spcBef>
                <a:spcPts val="600"/>
              </a:spcBef>
              <a:spcAft>
                <a:spcPts val="0"/>
              </a:spcAft>
            </a:pPr>
            <a:r>
              <a:rPr lang="en"/>
              <a:t>Windows 10 OS</a:t>
            </a:r>
          </a:p>
        </p:txBody>
      </p:sp>
      <p:pic>
        <p:nvPicPr>
          <p:cNvPr id="385" name="Shape 385"/>
          <p:cNvPicPr preferRelativeResize="0"/>
          <p:nvPr/>
        </p:nvPicPr>
        <p:blipFill>
          <a:blip r:embed="rId3">
            <a:alphaModFix/>
          </a:blip>
          <a:stretch>
            <a:fillRect/>
          </a:stretch>
        </p:blipFill>
        <p:spPr>
          <a:xfrm>
            <a:off x="2670300" y="2259775"/>
            <a:ext cx="1905000" cy="1905000"/>
          </a:xfrm>
          <a:prstGeom prst="rect">
            <a:avLst/>
          </a:prstGeom>
          <a:noFill/>
          <a:ln>
            <a:noFill/>
          </a:ln>
        </p:spPr>
      </p:pic>
      <p:pic>
        <p:nvPicPr>
          <p:cNvPr id="386" name="Shape 386"/>
          <p:cNvPicPr preferRelativeResize="0"/>
          <p:nvPr/>
        </p:nvPicPr>
        <p:blipFill>
          <a:blip r:embed="rId4">
            <a:alphaModFix/>
          </a:blip>
          <a:stretch>
            <a:fillRect/>
          </a:stretch>
        </p:blipFill>
        <p:spPr>
          <a:xfrm>
            <a:off x="6827050" y="1989525"/>
            <a:ext cx="2175249" cy="2175249"/>
          </a:xfrm>
          <a:prstGeom prst="rect">
            <a:avLst/>
          </a:prstGeom>
          <a:noFill/>
          <a:ln>
            <a:noFill/>
          </a:ln>
        </p:spPr>
      </p:pic>
      <p:sp>
        <p:nvSpPr>
          <p:cNvPr id="387" name="Shape 387"/>
          <p:cNvSpPr/>
          <p:nvPr/>
        </p:nvSpPr>
        <p:spPr>
          <a:xfrm>
            <a:off x="900048" y="966524"/>
            <a:ext cx="238498" cy="321132"/>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Quattrocento Sans"/>
              <a:ea typeface="Quattrocento Sans"/>
              <a:cs typeface="Quattrocento Sans"/>
              <a:sym typeface="Quattrocen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rtl="0">
              <a:spcBef>
                <a:spcPts val="0"/>
              </a:spcBef>
              <a:buNone/>
            </a:pPr>
            <a:r>
              <a:rPr lang="en"/>
              <a:t>Hardware Recommendation - Samsung Galaxy Tab 2</a:t>
            </a:r>
          </a:p>
        </p:txBody>
      </p:sp>
      <p:sp>
        <p:nvSpPr>
          <p:cNvPr id="393" name="Shape 393"/>
          <p:cNvSpPr txBox="1">
            <a:spLocks noGrp="1"/>
          </p:cNvSpPr>
          <p:nvPr>
            <p:ph type="body" idx="1"/>
          </p:nvPr>
        </p:nvSpPr>
        <p:spPr>
          <a:xfrm>
            <a:off x="1381250" y="1616475"/>
            <a:ext cx="3406499" cy="3488699"/>
          </a:xfrm>
          <a:prstGeom prst="rect">
            <a:avLst/>
          </a:prstGeom>
        </p:spPr>
        <p:txBody>
          <a:bodyPr lIns="91425" tIns="91425" rIns="91425" bIns="91425" anchor="t" anchorCtr="0">
            <a:noAutofit/>
          </a:bodyPr>
          <a:lstStyle/>
          <a:p>
            <a:pPr marL="457200" lvl="0" indent="-228600" rtl="0">
              <a:spcBef>
                <a:spcPts val="0"/>
              </a:spcBef>
            </a:pPr>
            <a:r>
              <a:rPr lang="en" b="1"/>
              <a:t>$499</a:t>
            </a:r>
          </a:p>
          <a:p>
            <a:pPr marL="457200" lvl="0" indent="-228600" rtl="0">
              <a:spcBef>
                <a:spcPts val="0"/>
              </a:spcBef>
            </a:pPr>
            <a:r>
              <a:rPr lang="en"/>
              <a:t>Smart card reader</a:t>
            </a:r>
          </a:p>
          <a:p>
            <a:pPr marL="457200" lvl="0" indent="-228600" rtl="0">
              <a:spcBef>
                <a:spcPts val="0"/>
              </a:spcBef>
            </a:pPr>
            <a:r>
              <a:rPr lang="en"/>
              <a:t>OCR</a:t>
            </a:r>
          </a:p>
          <a:p>
            <a:pPr marL="457200" lvl="0" indent="-228600" rtl="0">
              <a:spcBef>
                <a:spcPts val="0"/>
              </a:spcBef>
            </a:pPr>
            <a:r>
              <a:rPr lang="en"/>
              <a:t>Samsung Knox Security</a:t>
            </a:r>
          </a:p>
          <a:p>
            <a:pPr marL="457200" lvl="0" indent="-228600" rtl="0">
              <a:spcBef>
                <a:spcPts val="0"/>
              </a:spcBef>
            </a:pPr>
            <a:r>
              <a:rPr lang="en"/>
              <a:t>Biometrics - Fingerprint Scanner</a:t>
            </a:r>
          </a:p>
          <a:p>
            <a:pPr marL="457200" lvl="0" indent="-228600" rtl="0">
              <a:spcBef>
                <a:spcPts val="0"/>
              </a:spcBef>
            </a:pPr>
            <a:r>
              <a:rPr lang="en"/>
              <a:t>Bluetooth</a:t>
            </a:r>
          </a:p>
          <a:p>
            <a:pPr marL="457200" lvl="0" indent="-228600" rtl="0">
              <a:spcBef>
                <a:spcPts val="0"/>
              </a:spcBef>
            </a:pPr>
            <a:r>
              <a:rPr lang="en"/>
              <a:t>Android OS</a:t>
            </a:r>
          </a:p>
        </p:txBody>
      </p:sp>
      <p:pic>
        <p:nvPicPr>
          <p:cNvPr id="394" name="Shape 394"/>
          <p:cNvPicPr preferRelativeResize="0"/>
          <p:nvPr/>
        </p:nvPicPr>
        <p:blipFill>
          <a:blip r:embed="rId3">
            <a:alphaModFix/>
          </a:blip>
          <a:stretch>
            <a:fillRect/>
          </a:stretch>
        </p:blipFill>
        <p:spPr>
          <a:xfrm>
            <a:off x="5029900" y="1616475"/>
            <a:ext cx="3998596" cy="3112199"/>
          </a:xfrm>
          <a:prstGeom prst="rect">
            <a:avLst/>
          </a:prstGeom>
          <a:noFill/>
          <a:ln>
            <a:noFill/>
          </a:ln>
        </p:spPr>
      </p:pic>
      <p:sp>
        <p:nvSpPr>
          <p:cNvPr id="395" name="Shape 395"/>
          <p:cNvSpPr/>
          <p:nvPr/>
        </p:nvSpPr>
        <p:spPr>
          <a:xfrm>
            <a:off x="900048" y="966524"/>
            <a:ext cx="238498" cy="321132"/>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a:highlight>
                  <a:srgbClr val="FFCD00"/>
                </a:highlight>
              </a:rPr>
              <a:t>Cost and Time Savings</a:t>
            </a:r>
          </a:p>
        </p:txBody>
      </p:sp>
      <p:sp>
        <p:nvSpPr>
          <p:cNvPr id="401" name="Shape 401"/>
          <p:cNvSpPr txBox="1">
            <a:spLocks noGrp="1"/>
          </p:cNvSpPr>
          <p:nvPr>
            <p:ph type="body" idx="1"/>
          </p:nvPr>
        </p:nvSpPr>
        <p:spPr>
          <a:xfrm>
            <a:off x="1381250" y="1616475"/>
            <a:ext cx="6809700" cy="3450600"/>
          </a:xfrm>
          <a:prstGeom prst="rect">
            <a:avLst/>
          </a:prstGeom>
        </p:spPr>
        <p:txBody>
          <a:bodyPr lIns="91425" tIns="91425" rIns="91425" bIns="91425" anchor="t" anchorCtr="0">
            <a:noAutofit/>
          </a:bodyPr>
          <a:lstStyle/>
          <a:p>
            <a:pPr marL="457200" lvl="0" indent="-228600" rtl="0">
              <a:spcBef>
                <a:spcPts val="0"/>
              </a:spcBef>
            </a:pPr>
            <a:r>
              <a:rPr lang="en"/>
              <a:t>Samsung Galaxy Tab 2 - $369-$469 per tablet</a:t>
            </a:r>
          </a:p>
          <a:p>
            <a:pPr marL="914400" lvl="1" indent="-228600" rtl="0">
              <a:spcBef>
                <a:spcPts val="0"/>
              </a:spcBef>
            </a:pPr>
            <a:r>
              <a:rPr lang="en"/>
              <a:t>Fast and accurate data collection</a:t>
            </a:r>
          </a:p>
          <a:p>
            <a:pPr marL="914400" lvl="1" indent="-228600" rtl="0">
              <a:spcBef>
                <a:spcPts val="0"/>
              </a:spcBef>
            </a:pPr>
            <a:r>
              <a:rPr lang="en"/>
              <a:t>Seamless communication via Bluetooth</a:t>
            </a:r>
          </a:p>
          <a:p>
            <a:pPr marL="457200" lvl="0" indent="-228600" rtl="0">
              <a:spcBef>
                <a:spcPts val="0"/>
              </a:spcBef>
            </a:pPr>
            <a:r>
              <a:rPr lang="en"/>
              <a:t>Good Technology - $10 per month</a:t>
            </a:r>
          </a:p>
          <a:p>
            <a:pPr marL="914400" lvl="1" indent="-228600" rtl="0">
              <a:spcBef>
                <a:spcPts val="0"/>
              </a:spcBef>
            </a:pPr>
            <a:r>
              <a:rPr lang="en"/>
              <a:t>Compatible with Samsung products</a:t>
            </a:r>
          </a:p>
          <a:p>
            <a:pPr marL="914400" lvl="1" indent="-228600" rtl="0">
              <a:spcBef>
                <a:spcPts val="0"/>
              </a:spcBef>
            </a:pPr>
            <a:r>
              <a:rPr lang="en"/>
              <a:t>Free demo available</a:t>
            </a:r>
          </a:p>
          <a:p>
            <a:pPr marL="457200" lvl="0" indent="-228600" rtl="0">
              <a:spcBef>
                <a:spcPts val="0"/>
              </a:spcBef>
            </a:pPr>
            <a:r>
              <a:rPr lang="en"/>
              <a:t>VPN with SSL/TLS Protocol</a:t>
            </a:r>
          </a:p>
          <a:p>
            <a:pPr marL="914400" lvl="1" indent="-228600" rtl="0">
              <a:spcBef>
                <a:spcPts val="0"/>
              </a:spcBef>
            </a:pPr>
            <a:r>
              <a:rPr lang="en"/>
              <a:t>Cost effective to secure data</a:t>
            </a:r>
          </a:p>
          <a:p>
            <a:pPr lvl="0" rtl="0">
              <a:spcBef>
                <a:spcPts val="0"/>
              </a:spcBef>
              <a:buClr>
                <a:schemeClr val="dk1"/>
              </a:buClr>
              <a:buSzPct val="45833"/>
              <a:buFont typeface="Arial"/>
              <a:buNone/>
            </a:pPr>
            <a:endParaRPr/>
          </a:p>
          <a:p>
            <a:pPr lvl="0">
              <a:spcBef>
                <a:spcPts val="0"/>
              </a:spcBef>
              <a:buNone/>
            </a:pPr>
            <a:endParaRPr/>
          </a:p>
        </p:txBody>
      </p:sp>
      <p:pic>
        <p:nvPicPr>
          <p:cNvPr id="402" name="Shape 402" descr="This image rendered as PNG in"/>
          <p:cNvPicPr preferRelativeResize="0"/>
          <p:nvPr/>
        </p:nvPicPr>
        <p:blipFill>
          <a:blip r:embed="rId3">
            <a:alphaModFix/>
          </a:blip>
          <a:stretch>
            <a:fillRect/>
          </a:stretch>
        </p:blipFill>
        <p:spPr>
          <a:xfrm>
            <a:off x="893075" y="1013887"/>
            <a:ext cx="253174" cy="2531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81250" y="922675"/>
            <a:ext cx="3920099" cy="435599"/>
          </a:xfrm>
          <a:prstGeom prst="rect">
            <a:avLst/>
          </a:prstGeom>
        </p:spPr>
        <p:txBody>
          <a:bodyPr lIns="91425" tIns="91425" rIns="91425" bIns="91425" anchor="ctr" anchorCtr="0">
            <a:noAutofit/>
          </a:bodyPr>
          <a:lstStyle/>
          <a:p>
            <a:pPr lvl="0" rtl="0">
              <a:spcBef>
                <a:spcPts val="0"/>
              </a:spcBef>
              <a:buNone/>
            </a:pPr>
            <a:r>
              <a:rPr lang="en">
                <a:highlight>
                  <a:srgbClr val="FFCD00"/>
                </a:highlight>
              </a:rPr>
              <a:t>A Better Customer Experience</a:t>
            </a:r>
          </a:p>
        </p:txBody>
      </p:sp>
      <p:sp>
        <p:nvSpPr>
          <p:cNvPr id="408" name="Shape 408"/>
          <p:cNvSpPr txBox="1">
            <a:spLocks noGrp="1"/>
          </p:cNvSpPr>
          <p:nvPr>
            <p:ph type="body" idx="1"/>
          </p:nvPr>
        </p:nvSpPr>
        <p:spPr>
          <a:xfrm>
            <a:off x="1381250" y="1616470"/>
            <a:ext cx="6809700" cy="3112200"/>
          </a:xfrm>
          <a:prstGeom prst="rect">
            <a:avLst/>
          </a:prstGeom>
        </p:spPr>
        <p:txBody>
          <a:bodyPr lIns="91425" tIns="91425" rIns="91425" bIns="91425" anchor="t" anchorCtr="0">
            <a:noAutofit/>
          </a:bodyPr>
          <a:lstStyle/>
          <a:p>
            <a:pPr marL="457200" lvl="0" indent="-228600" rtl="0">
              <a:spcBef>
                <a:spcPts val="0"/>
              </a:spcBef>
            </a:pPr>
            <a:r>
              <a:rPr lang="en"/>
              <a:t>High quality experiences throughout process</a:t>
            </a:r>
          </a:p>
          <a:p>
            <a:pPr marL="914400" lvl="1" indent="-228600" rtl="0">
              <a:spcBef>
                <a:spcPts val="0"/>
              </a:spcBef>
            </a:pPr>
            <a:r>
              <a:rPr lang="en"/>
              <a:t>Reduced waiting times</a:t>
            </a:r>
          </a:p>
          <a:p>
            <a:pPr marL="914400" lvl="1" indent="-228600" rtl="0">
              <a:spcBef>
                <a:spcPts val="0"/>
              </a:spcBef>
            </a:pPr>
            <a:r>
              <a:rPr lang="en"/>
              <a:t>Accurate collection of client information</a:t>
            </a:r>
          </a:p>
          <a:p>
            <a:pPr marL="457200" lvl="0" indent="-228600" rtl="0">
              <a:spcBef>
                <a:spcPts val="0"/>
              </a:spcBef>
            </a:pPr>
            <a:r>
              <a:rPr lang="en"/>
              <a:t>Barcodes containing patient medical history</a:t>
            </a:r>
          </a:p>
          <a:p>
            <a:pPr marL="914400" lvl="1" indent="-228600" rtl="0">
              <a:spcBef>
                <a:spcPts val="0"/>
              </a:spcBef>
            </a:pPr>
            <a:r>
              <a:rPr lang="en"/>
              <a:t>Smoother customer experience</a:t>
            </a:r>
          </a:p>
          <a:p>
            <a:pPr marL="457200" lvl="0" indent="-228600" rtl="0">
              <a:spcBef>
                <a:spcPts val="0"/>
              </a:spcBef>
            </a:pPr>
            <a:r>
              <a:rPr lang="en"/>
              <a:t>Biometrics</a:t>
            </a:r>
          </a:p>
          <a:p>
            <a:pPr marL="914400" lvl="1" indent="-228600" rtl="0">
              <a:spcBef>
                <a:spcPts val="0"/>
              </a:spcBef>
            </a:pPr>
            <a:r>
              <a:rPr lang="en"/>
              <a:t>Saves customers’ time and gives peace of mind </a:t>
            </a:r>
          </a:p>
          <a:p>
            <a:pPr marL="457200" lvl="0" indent="-228600" rtl="0">
              <a:spcBef>
                <a:spcPts val="0"/>
              </a:spcBef>
            </a:pPr>
            <a:r>
              <a:rPr lang="en"/>
              <a:t>Only necessary information inputted</a:t>
            </a:r>
          </a:p>
          <a:p>
            <a:pPr lvl="0" rtl="0">
              <a:spcBef>
                <a:spcPts val="0"/>
              </a:spcBef>
              <a:buNone/>
            </a:pPr>
            <a:endParaRPr/>
          </a:p>
        </p:txBody>
      </p:sp>
      <p:grpSp>
        <p:nvGrpSpPr>
          <p:cNvPr id="409" name="Shape 409"/>
          <p:cNvGrpSpPr/>
          <p:nvPr/>
        </p:nvGrpSpPr>
        <p:grpSpPr>
          <a:xfrm>
            <a:off x="862432" y="980278"/>
            <a:ext cx="320377" cy="320377"/>
            <a:chOff x="1278900" y="2333250"/>
            <a:chExt cx="381175" cy="381175"/>
          </a:xfrm>
        </p:grpSpPr>
        <p:sp>
          <p:nvSpPr>
            <p:cNvPr id="410" name="Shape 410"/>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1" name="Shape 411"/>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2" name="Shape 412"/>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3" name="Shape 413"/>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subTitle" idx="4294967295"/>
          </p:nvPr>
        </p:nvSpPr>
        <p:spPr>
          <a:xfrm>
            <a:off x="2371500" y="2093775"/>
            <a:ext cx="5021399" cy="1325700"/>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I am </a:t>
            </a:r>
            <a:r>
              <a:rPr lang="en" sz="3600" b="1" i="1">
                <a:highlight>
                  <a:srgbClr val="FFCD00"/>
                </a:highlight>
                <a:latin typeface="Lora"/>
                <a:ea typeface="Lora"/>
                <a:cs typeface="Lora"/>
                <a:sym typeface="Lora"/>
              </a:rPr>
              <a:t>Rhea Prabhu </a:t>
            </a:r>
          </a:p>
          <a:p>
            <a:pPr lvl="0" rtl="0">
              <a:spcBef>
                <a:spcPts val="0"/>
              </a:spcBef>
              <a:buClr>
                <a:schemeClr val="dk1"/>
              </a:buClr>
              <a:buSzPct val="61111"/>
              <a:buFont typeface="Arial"/>
              <a:buNone/>
            </a:pPr>
            <a:r>
              <a:rPr lang="en" sz="1800">
                <a:solidFill>
                  <a:schemeClr val="dk1"/>
                </a:solidFill>
              </a:rPr>
              <a:t>I’ll be discussing </a:t>
            </a:r>
            <a:r>
              <a:rPr lang="en" sz="1800">
                <a:solidFill>
                  <a:schemeClr val="dk1"/>
                </a:solidFill>
                <a:highlight>
                  <a:srgbClr val="FFCD00"/>
                </a:highlight>
              </a:rPr>
              <a:t>Hardware and User Processes &amp; Training </a:t>
            </a:r>
          </a:p>
          <a:p>
            <a:pPr lvl="0" rtl="0">
              <a:spcBef>
                <a:spcPts val="0"/>
              </a:spcBef>
              <a:buNone/>
            </a:pPr>
            <a:endParaRPr b="1"/>
          </a:p>
        </p:txBody>
      </p:sp>
      <p:cxnSp>
        <p:nvCxnSpPr>
          <p:cNvPr id="92" name="Shape 92"/>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pic>
        <p:nvPicPr>
          <p:cNvPr id="93" name="Shape 93" descr="Screen Shot 2016-02-08 at 8.08.02 PM.png"/>
          <p:cNvPicPr preferRelativeResize="0"/>
          <p:nvPr/>
        </p:nvPicPr>
        <p:blipFill rotWithShape="1">
          <a:blip r:embed="rId3">
            <a:alphaModFix/>
          </a:blip>
          <a:srcRect t="1512" b="1522"/>
          <a:stretch/>
        </p:blipFill>
        <p:spPr>
          <a:xfrm>
            <a:off x="834600" y="861898"/>
            <a:ext cx="1133700" cy="1133700"/>
          </a:xfrm>
          <a:prstGeom prst="ellipse">
            <a:avLst/>
          </a:prstGeom>
          <a:noFill/>
          <a:ln>
            <a:noFill/>
          </a:ln>
        </p:spPr>
      </p:pic>
      <p:sp>
        <p:nvSpPr>
          <p:cNvPr id="94" name="Shape 94"/>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Hello!</a:t>
            </a:r>
          </a:p>
        </p:txBody>
      </p:sp>
      <p:cxnSp>
        <p:nvCxnSpPr>
          <p:cNvPr id="95" name="Shape 95"/>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381250" y="922675"/>
            <a:ext cx="4376099" cy="435599"/>
          </a:xfrm>
          <a:prstGeom prst="rect">
            <a:avLst/>
          </a:prstGeom>
        </p:spPr>
        <p:txBody>
          <a:bodyPr lIns="91425" tIns="91425" rIns="91425" bIns="91425" anchor="ctr" anchorCtr="0">
            <a:noAutofit/>
          </a:bodyPr>
          <a:lstStyle/>
          <a:p>
            <a:pPr lvl="0" rtl="0">
              <a:spcBef>
                <a:spcPts val="0"/>
              </a:spcBef>
              <a:buNone/>
            </a:pPr>
            <a:r>
              <a:rPr lang="en">
                <a:highlight>
                  <a:srgbClr val="FFCD00"/>
                </a:highlight>
              </a:rPr>
              <a:t>Giving Agents the Necessary Tools</a:t>
            </a:r>
          </a:p>
        </p:txBody>
      </p:sp>
      <p:sp>
        <p:nvSpPr>
          <p:cNvPr id="419" name="Shape 419"/>
          <p:cNvSpPr txBox="1">
            <a:spLocks noGrp="1"/>
          </p:cNvSpPr>
          <p:nvPr>
            <p:ph type="body" idx="1"/>
          </p:nvPr>
        </p:nvSpPr>
        <p:spPr>
          <a:xfrm>
            <a:off x="1381250" y="1616470"/>
            <a:ext cx="6809700" cy="3112200"/>
          </a:xfrm>
          <a:prstGeom prst="rect">
            <a:avLst/>
          </a:prstGeom>
        </p:spPr>
        <p:txBody>
          <a:bodyPr lIns="91425" tIns="91425" rIns="91425" bIns="91425" anchor="t" anchorCtr="0">
            <a:noAutofit/>
          </a:bodyPr>
          <a:lstStyle/>
          <a:p>
            <a:pPr marL="457200" lvl="0" indent="-228600" rtl="0">
              <a:spcBef>
                <a:spcPts val="0"/>
              </a:spcBef>
            </a:pPr>
            <a:r>
              <a:rPr lang="en"/>
              <a:t>Implementation of biometrics and strong passwords</a:t>
            </a:r>
          </a:p>
          <a:p>
            <a:pPr marL="457200" lvl="0" indent="-228600" rtl="0">
              <a:spcBef>
                <a:spcPts val="0"/>
              </a:spcBef>
            </a:pPr>
            <a:r>
              <a:rPr lang="en"/>
              <a:t>Storage on external NOLA server</a:t>
            </a:r>
          </a:p>
          <a:p>
            <a:pPr marL="457200" lvl="0" indent="-228600" rtl="0">
              <a:spcBef>
                <a:spcPts val="0"/>
              </a:spcBef>
            </a:pPr>
            <a:r>
              <a:rPr lang="en"/>
              <a:t>Samsung Galaxy Tab 2 and Good Technology</a:t>
            </a:r>
          </a:p>
          <a:p>
            <a:pPr marL="914400" lvl="1" indent="-228600" rtl="0">
              <a:spcBef>
                <a:spcPts val="0"/>
              </a:spcBef>
            </a:pPr>
            <a:r>
              <a:rPr lang="en"/>
              <a:t>Accurate results</a:t>
            </a:r>
          </a:p>
          <a:p>
            <a:pPr marL="914400" lvl="1" indent="-228600" rtl="0">
              <a:spcBef>
                <a:spcPts val="0"/>
              </a:spcBef>
            </a:pPr>
            <a:r>
              <a:rPr lang="en"/>
              <a:t>Seamless communication</a:t>
            </a:r>
          </a:p>
          <a:p>
            <a:pPr marL="914400" lvl="1" indent="-228600" rtl="0">
              <a:spcBef>
                <a:spcPts val="0"/>
              </a:spcBef>
            </a:pPr>
            <a:r>
              <a:rPr lang="en"/>
              <a:t>Compatible with credit card (smart card) readers</a:t>
            </a:r>
          </a:p>
          <a:p>
            <a:pPr marL="1371600" lvl="2" indent="-228600" rtl="0">
              <a:spcBef>
                <a:spcPts val="0"/>
              </a:spcBef>
            </a:pPr>
            <a:r>
              <a:rPr lang="en"/>
              <a:t>Verification via OCR</a:t>
            </a:r>
          </a:p>
          <a:p>
            <a:pPr lvl="0" rtl="0">
              <a:spcBef>
                <a:spcPts val="0"/>
              </a:spcBef>
              <a:buNone/>
            </a:pPr>
            <a:endParaRPr/>
          </a:p>
        </p:txBody>
      </p:sp>
      <p:grpSp>
        <p:nvGrpSpPr>
          <p:cNvPr id="420" name="Shape 420"/>
          <p:cNvGrpSpPr/>
          <p:nvPr/>
        </p:nvGrpSpPr>
        <p:grpSpPr>
          <a:xfrm>
            <a:off x="887815" y="982776"/>
            <a:ext cx="277558" cy="261178"/>
            <a:chOff x="5972700" y="2330200"/>
            <a:chExt cx="411625" cy="387275"/>
          </a:xfrm>
        </p:grpSpPr>
        <p:sp>
          <p:nvSpPr>
            <p:cNvPr id="421" name="Shape 42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2" name="Shape 42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subTitle" idx="4294967295"/>
          </p:nvPr>
        </p:nvSpPr>
        <p:spPr>
          <a:xfrm>
            <a:off x="2371500" y="2093775"/>
            <a:ext cx="5021399" cy="784799"/>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Any </a:t>
            </a:r>
            <a:r>
              <a:rPr lang="en" sz="3600" b="1" i="1">
                <a:highlight>
                  <a:srgbClr val="FFCD00"/>
                </a:highlight>
                <a:latin typeface="Lora"/>
                <a:ea typeface="Lora"/>
                <a:cs typeface="Lora"/>
                <a:sym typeface="Lora"/>
              </a:rPr>
              <a:t>questions</a:t>
            </a:r>
            <a:r>
              <a:rPr lang="en" sz="3600" b="1" i="1">
                <a:latin typeface="Lora"/>
                <a:ea typeface="Lora"/>
                <a:cs typeface="Lora"/>
                <a:sym typeface="Lora"/>
              </a:rPr>
              <a:t> ?</a:t>
            </a:r>
          </a:p>
          <a:p>
            <a:pPr lvl="0" rtl="0">
              <a:spcBef>
                <a:spcPts val="0"/>
              </a:spcBef>
              <a:buNone/>
            </a:pPr>
            <a:endParaRPr b="1"/>
          </a:p>
        </p:txBody>
      </p:sp>
      <p:cxnSp>
        <p:nvCxnSpPr>
          <p:cNvPr id="428" name="Shape 428"/>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sp>
        <p:nvSpPr>
          <p:cNvPr id="429" name="Shape 429"/>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Thanks!</a:t>
            </a:r>
          </a:p>
        </p:txBody>
      </p:sp>
      <p:cxnSp>
        <p:nvCxnSpPr>
          <p:cNvPr id="430" name="Shape 430"/>
          <p:cNvCxnSpPr/>
          <p:nvPr/>
        </p:nvCxnSpPr>
        <p:spPr>
          <a:xfrm>
            <a:off x="5589800" y="1428750"/>
            <a:ext cx="3554100" cy="0"/>
          </a:xfrm>
          <a:prstGeom prst="straightConnector1">
            <a:avLst/>
          </a:prstGeom>
          <a:noFill/>
          <a:ln w="9525" cap="flat" cmpd="sng">
            <a:solidFill>
              <a:srgbClr val="CCCCCC"/>
            </a:solidFill>
            <a:prstDash val="solid"/>
            <a:round/>
            <a:headEnd type="none" w="lg" len="lg"/>
            <a:tailEnd type="none" w="lg" len="lg"/>
          </a:ln>
        </p:spPr>
      </p:cxnSp>
      <p:sp>
        <p:nvSpPr>
          <p:cNvPr id="431" name="Shape 431"/>
          <p:cNvSpPr/>
          <p:nvPr/>
        </p:nvSpPr>
        <p:spPr>
          <a:xfrm>
            <a:off x="831925" y="859175"/>
            <a:ext cx="1139100" cy="1139100"/>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grpSp>
        <p:nvGrpSpPr>
          <p:cNvPr id="432" name="Shape 432"/>
          <p:cNvGrpSpPr/>
          <p:nvPr/>
        </p:nvGrpSpPr>
        <p:grpSpPr>
          <a:xfrm>
            <a:off x="1148888" y="1190759"/>
            <a:ext cx="505722" cy="475767"/>
            <a:chOff x="5972700" y="2330200"/>
            <a:chExt cx="411625" cy="387275"/>
          </a:xfrm>
        </p:grpSpPr>
        <p:sp>
          <p:nvSpPr>
            <p:cNvPr id="433" name="Shape 43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4" name="Shape 43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5244901" y="535612"/>
            <a:ext cx="2879503" cy="4072344"/>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Quattrocento Sans"/>
              <a:ea typeface="Quattrocento Sans"/>
              <a:cs typeface="Quattrocento Sans"/>
              <a:sym typeface="Quattrocento Sans"/>
            </a:endParaRPr>
          </a:p>
        </p:txBody>
      </p:sp>
      <p:sp>
        <p:nvSpPr>
          <p:cNvPr id="101" name="Shape 101"/>
          <p:cNvSpPr/>
          <p:nvPr/>
        </p:nvSpPr>
        <p:spPr>
          <a:xfrm>
            <a:off x="5443600" y="910325"/>
            <a:ext cx="2493299" cy="3333599"/>
          </a:xfrm>
          <a:prstGeom prst="rect">
            <a:avLst/>
          </a:prstGeom>
          <a:solidFill>
            <a:srgbClr val="F3F3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999999"/>
                </a:solidFill>
                <a:latin typeface="Quattrocento Sans"/>
                <a:ea typeface="Quattrocento Sans"/>
                <a:cs typeface="Quattrocento Sans"/>
                <a:sym typeface="Quattrocento Sans"/>
              </a:rPr>
              <a:t>Place your screenshot here</a:t>
            </a:r>
          </a:p>
        </p:txBody>
      </p:sp>
      <p:sp>
        <p:nvSpPr>
          <p:cNvPr id="102" name="Shape 10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a:t>Samsung S2 Galaxy Tablet </a:t>
            </a:r>
          </a:p>
        </p:txBody>
      </p:sp>
      <p:sp>
        <p:nvSpPr>
          <p:cNvPr id="103" name="Shape 103"/>
          <p:cNvSpPr txBox="1">
            <a:spLocks noGrp="1"/>
          </p:cNvSpPr>
          <p:nvPr>
            <p:ph type="body" idx="1"/>
          </p:nvPr>
        </p:nvSpPr>
        <p:spPr>
          <a:xfrm>
            <a:off x="338050" y="1475400"/>
            <a:ext cx="4428299" cy="3668099"/>
          </a:xfrm>
          <a:prstGeom prst="rect">
            <a:avLst/>
          </a:prstGeom>
        </p:spPr>
        <p:txBody>
          <a:bodyPr lIns="91425" tIns="91425" rIns="91425" bIns="91425" anchor="t" anchorCtr="0">
            <a:noAutofit/>
          </a:bodyPr>
          <a:lstStyle/>
          <a:p>
            <a:pPr marL="457200" lvl="0" indent="-228600" rtl="0">
              <a:spcBef>
                <a:spcPts val="0"/>
              </a:spcBef>
            </a:pPr>
            <a:r>
              <a:rPr lang="en"/>
              <a:t>Bluetooth </a:t>
            </a:r>
          </a:p>
          <a:p>
            <a:pPr marL="457200" lvl="0" indent="-228600" rtl="0">
              <a:spcBef>
                <a:spcPts val="0"/>
              </a:spcBef>
            </a:pPr>
            <a:r>
              <a:rPr lang="en"/>
              <a:t>OCR</a:t>
            </a:r>
          </a:p>
          <a:p>
            <a:pPr marL="457200" lvl="0" indent="-228600" rtl="0">
              <a:spcBef>
                <a:spcPts val="0"/>
              </a:spcBef>
            </a:pPr>
            <a:r>
              <a:rPr lang="en"/>
              <a:t>Smart card reader</a:t>
            </a:r>
          </a:p>
          <a:p>
            <a:pPr marL="457200" lvl="0" indent="-228600" rtl="0">
              <a:spcBef>
                <a:spcPts val="0"/>
              </a:spcBef>
            </a:pPr>
            <a:r>
              <a:rPr lang="en"/>
              <a:t>KNOX security and mobile management suite</a:t>
            </a:r>
          </a:p>
          <a:p>
            <a:pPr marL="457200" lvl="0" indent="-228600">
              <a:spcBef>
                <a:spcPts val="0"/>
              </a:spcBef>
            </a:pPr>
            <a:r>
              <a:rPr lang="en"/>
              <a:t>$499.99 (32GB)</a:t>
            </a:r>
          </a:p>
        </p:txBody>
      </p:sp>
      <p:grpSp>
        <p:nvGrpSpPr>
          <p:cNvPr id="104" name="Shape 104"/>
          <p:cNvGrpSpPr/>
          <p:nvPr/>
        </p:nvGrpSpPr>
        <p:grpSpPr>
          <a:xfrm>
            <a:off x="889983" y="1007707"/>
            <a:ext cx="270225" cy="238343"/>
            <a:chOff x="5247525" y="3007275"/>
            <a:chExt cx="517575" cy="456510"/>
          </a:xfrm>
        </p:grpSpPr>
        <p:sp>
          <p:nvSpPr>
            <p:cNvPr id="105" name="Shape 105"/>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5566575" y="3265260"/>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7" name="Shape 107"/>
          <p:cNvPicPr preferRelativeResize="0"/>
          <p:nvPr/>
        </p:nvPicPr>
        <p:blipFill>
          <a:blip r:embed="rId3">
            <a:alphaModFix/>
          </a:blip>
          <a:stretch>
            <a:fillRect/>
          </a:stretch>
        </p:blipFill>
        <p:spPr>
          <a:xfrm>
            <a:off x="5438000" y="840175"/>
            <a:ext cx="2493299" cy="3668074"/>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381250" y="937125"/>
            <a:ext cx="3878399" cy="435599"/>
          </a:xfrm>
          <a:prstGeom prst="rect">
            <a:avLst/>
          </a:prstGeom>
        </p:spPr>
        <p:txBody>
          <a:bodyPr lIns="91425" tIns="91425" rIns="91425" bIns="91425" anchor="ctr" anchorCtr="0">
            <a:noAutofit/>
          </a:bodyPr>
          <a:lstStyle/>
          <a:p>
            <a:pPr lvl="0" rtl="0">
              <a:spcBef>
                <a:spcPts val="0"/>
              </a:spcBef>
              <a:buNone/>
            </a:pPr>
            <a:r>
              <a:rPr lang="en"/>
              <a:t>Our Users &amp; Training Process </a:t>
            </a:r>
          </a:p>
        </p:txBody>
      </p:sp>
      <p:grpSp>
        <p:nvGrpSpPr>
          <p:cNvPr id="113" name="Shape 113"/>
          <p:cNvGrpSpPr/>
          <p:nvPr/>
        </p:nvGrpSpPr>
        <p:grpSpPr>
          <a:xfrm>
            <a:off x="916458" y="1019750"/>
            <a:ext cx="214624" cy="214624"/>
            <a:chOff x="2594050" y="1631825"/>
            <a:chExt cx="439625" cy="439625"/>
          </a:xfrm>
        </p:grpSpPr>
        <p:sp>
          <p:nvSpPr>
            <p:cNvPr id="114" name="Shape 11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18" name="Shape 118"/>
          <p:cNvSpPr/>
          <p:nvPr/>
        </p:nvSpPr>
        <p:spPr>
          <a:xfrm>
            <a:off x="1134541" y="1484862"/>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500" b="1">
                <a:latin typeface="Lora"/>
                <a:ea typeface="Lora"/>
                <a:cs typeface="Lora"/>
                <a:sym typeface="Lora"/>
              </a:rPr>
              <a:t>Initial, extensive workshop</a:t>
            </a:r>
          </a:p>
        </p:txBody>
      </p:sp>
      <p:sp>
        <p:nvSpPr>
          <p:cNvPr id="119" name="Shape 119"/>
          <p:cNvSpPr/>
          <p:nvPr/>
        </p:nvSpPr>
        <p:spPr>
          <a:xfrm>
            <a:off x="6432157" y="1484875"/>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Clr>
                <a:schemeClr val="dk1"/>
              </a:buClr>
              <a:buFont typeface="Arial"/>
              <a:buNone/>
            </a:pPr>
            <a:r>
              <a:rPr lang="en" b="1">
                <a:solidFill>
                  <a:schemeClr val="dk1"/>
                </a:solidFill>
                <a:latin typeface="Lora"/>
                <a:ea typeface="Lora"/>
                <a:cs typeface="Lora"/>
                <a:sym typeface="Lora"/>
              </a:rPr>
              <a:t>Annual assessment and re-training </a:t>
            </a:r>
          </a:p>
        </p:txBody>
      </p:sp>
      <p:cxnSp>
        <p:nvCxnSpPr>
          <p:cNvPr id="120" name="Shape 120"/>
          <p:cNvCxnSpPr/>
          <p:nvPr/>
        </p:nvCxnSpPr>
        <p:spPr>
          <a:xfrm>
            <a:off x="2857550" y="2496900"/>
            <a:ext cx="925800" cy="0"/>
          </a:xfrm>
          <a:prstGeom prst="straightConnector1">
            <a:avLst/>
          </a:prstGeom>
          <a:noFill/>
          <a:ln w="38100" cap="flat" cmpd="sng">
            <a:solidFill>
              <a:srgbClr val="FFCD00"/>
            </a:solidFill>
            <a:prstDash val="solid"/>
            <a:round/>
            <a:headEnd type="none" w="med" len="med"/>
            <a:tailEnd type="triangle" w="med" len="med"/>
          </a:ln>
        </p:spPr>
      </p:cxnSp>
      <p:cxnSp>
        <p:nvCxnSpPr>
          <p:cNvPr id="121" name="Shape 121"/>
          <p:cNvCxnSpPr/>
          <p:nvPr/>
        </p:nvCxnSpPr>
        <p:spPr>
          <a:xfrm>
            <a:off x="5506357" y="2496900"/>
            <a:ext cx="925800" cy="0"/>
          </a:xfrm>
          <a:prstGeom prst="straightConnector1">
            <a:avLst/>
          </a:prstGeom>
          <a:noFill/>
          <a:ln w="38100" cap="flat" cmpd="sng">
            <a:solidFill>
              <a:srgbClr val="FFCD00"/>
            </a:solidFill>
            <a:prstDash val="solid"/>
            <a:round/>
            <a:headEnd type="none" w="med" len="med"/>
            <a:tailEnd type="triangle" w="med" len="med"/>
          </a:ln>
        </p:spPr>
      </p:cxnSp>
      <p:sp>
        <p:nvSpPr>
          <p:cNvPr id="122" name="Shape 122"/>
          <p:cNvSpPr/>
          <p:nvPr/>
        </p:nvSpPr>
        <p:spPr>
          <a:xfrm>
            <a:off x="3821250" y="1484875"/>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300" b="1">
                <a:latin typeface="Lora"/>
                <a:ea typeface="Lora"/>
                <a:cs typeface="Lora"/>
                <a:sym typeface="Lora"/>
              </a:rPr>
              <a:t>Certification</a:t>
            </a:r>
          </a:p>
        </p:txBody>
      </p:sp>
      <p:sp>
        <p:nvSpPr>
          <p:cNvPr id="123" name="Shape 123"/>
          <p:cNvSpPr/>
          <p:nvPr/>
        </p:nvSpPr>
        <p:spPr>
          <a:xfrm>
            <a:off x="1134541" y="3414325"/>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200" b="1">
                <a:latin typeface="Lora"/>
                <a:ea typeface="Lora"/>
                <a:cs typeface="Lora"/>
                <a:sym typeface="Lora"/>
              </a:rPr>
              <a:t>Biometrics &amp; passwords</a:t>
            </a:r>
          </a:p>
        </p:txBody>
      </p:sp>
      <p:sp>
        <p:nvSpPr>
          <p:cNvPr id="124" name="Shape 124"/>
          <p:cNvSpPr/>
          <p:nvPr/>
        </p:nvSpPr>
        <p:spPr>
          <a:xfrm>
            <a:off x="3783342" y="3414325"/>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latin typeface="Lora"/>
                <a:ea typeface="Lora"/>
                <a:cs typeface="Lora"/>
                <a:sym typeface="Lora"/>
              </a:rPr>
              <a:t>Secure file transfer</a:t>
            </a:r>
          </a:p>
        </p:txBody>
      </p:sp>
      <p:sp>
        <p:nvSpPr>
          <p:cNvPr id="125" name="Shape 125"/>
          <p:cNvSpPr/>
          <p:nvPr/>
        </p:nvSpPr>
        <p:spPr>
          <a:xfrm>
            <a:off x="6432142" y="3354525"/>
            <a:ext cx="1685099" cy="1685099"/>
          </a:xfrm>
          <a:prstGeom prst="ellipse">
            <a:avLst/>
          </a:prstGeom>
          <a:noFill/>
          <a:ln w="114300" cap="flat" cmpd="sng">
            <a:solidFill>
              <a:srgbClr val="FFCD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b="1">
                <a:latin typeface="Lora"/>
                <a:ea typeface="Lora"/>
                <a:cs typeface="Lora"/>
                <a:sym typeface="Lora"/>
              </a:rPr>
              <a:t>Employee controls &amp; measures </a:t>
            </a:r>
          </a:p>
        </p:txBody>
      </p:sp>
      <p:cxnSp>
        <p:nvCxnSpPr>
          <p:cNvPr id="126" name="Shape 126"/>
          <p:cNvCxnSpPr/>
          <p:nvPr/>
        </p:nvCxnSpPr>
        <p:spPr>
          <a:xfrm>
            <a:off x="2779241" y="4249525"/>
            <a:ext cx="1004099" cy="14700"/>
          </a:xfrm>
          <a:prstGeom prst="straightConnector1">
            <a:avLst/>
          </a:prstGeom>
          <a:noFill/>
          <a:ln w="38100" cap="flat" cmpd="sng">
            <a:solidFill>
              <a:srgbClr val="FFCD00"/>
            </a:solidFill>
            <a:prstDash val="solid"/>
            <a:round/>
            <a:headEnd type="none" w="med" len="med"/>
            <a:tailEnd type="triangle" w="med" len="med"/>
          </a:ln>
        </p:spPr>
      </p:cxnSp>
      <p:cxnSp>
        <p:nvCxnSpPr>
          <p:cNvPr id="127" name="Shape 127"/>
          <p:cNvCxnSpPr/>
          <p:nvPr/>
        </p:nvCxnSpPr>
        <p:spPr>
          <a:xfrm>
            <a:off x="5506350" y="4256875"/>
            <a:ext cx="925800" cy="0"/>
          </a:xfrm>
          <a:prstGeom prst="straightConnector1">
            <a:avLst/>
          </a:prstGeom>
          <a:noFill/>
          <a:ln w="38100" cap="flat" cmpd="sng">
            <a:solidFill>
              <a:srgbClr val="FFCD00"/>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ubTitle" idx="4294967295"/>
          </p:nvPr>
        </p:nvSpPr>
        <p:spPr>
          <a:xfrm>
            <a:off x="2371500" y="2093775"/>
            <a:ext cx="5021399" cy="1325700"/>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I am </a:t>
            </a:r>
            <a:r>
              <a:rPr lang="en" sz="3600" b="1" i="1">
                <a:highlight>
                  <a:srgbClr val="FFCD00"/>
                </a:highlight>
                <a:latin typeface="Lora"/>
                <a:ea typeface="Lora"/>
                <a:cs typeface="Lora"/>
                <a:sym typeface="Lora"/>
              </a:rPr>
              <a:t>Thompson Nguyen </a:t>
            </a:r>
          </a:p>
          <a:p>
            <a:pPr lvl="0" rtl="0">
              <a:spcBef>
                <a:spcPts val="0"/>
              </a:spcBef>
              <a:buClr>
                <a:schemeClr val="dk1"/>
              </a:buClr>
              <a:buSzPct val="61111"/>
              <a:buFont typeface="Arial"/>
              <a:buNone/>
            </a:pPr>
            <a:r>
              <a:rPr lang="en" sz="1800">
                <a:solidFill>
                  <a:schemeClr val="dk1"/>
                </a:solidFill>
              </a:rPr>
              <a:t>I’ll be discussing </a:t>
            </a:r>
            <a:r>
              <a:rPr lang="en" sz="1800">
                <a:solidFill>
                  <a:schemeClr val="dk1"/>
                </a:solidFill>
                <a:highlight>
                  <a:srgbClr val="FFCD00"/>
                </a:highlight>
              </a:rPr>
              <a:t>our software and telecommunication protocol recommendations.</a:t>
            </a:r>
          </a:p>
          <a:p>
            <a:pPr lvl="0" rtl="0">
              <a:spcBef>
                <a:spcPts val="0"/>
              </a:spcBef>
              <a:buNone/>
            </a:pPr>
            <a:endParaRPr b="1"/>
          </a:p>
        </p:txBody>
      </p:sp>
      <p:cxnSp>
        <p:nvCxnSpPr>
          <p:cNvPr id="133" name="Shape 133"/>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pic>
        <p:nvPicPr>
          <p:cNvPr id="134" name="Shape 134" descr="12032897_10153748998282164_7427916096434243343_o (5).jpg"/>
          <p:cNvPicPr preferRelativeResize="0"/>
          <p:nvPr/>
        </p:nvPicPr>
        <p:blipFill rotWithShape="1">
          <a:blip r:embed="rId3">
            <a:alphaModFix/>
          </a:blip>
          <a:srcRect l="109" r="119"/>
          <a:stretch/>
        </p:blipFill>
        <p:spPr>
          <a:xfrm>
            <a:off x="834600" y="861898"/>
            <a:ext cx="1133700" cy="1133700"/>
          </a:xfrm>
          <a:prstGeom prst="ellipse">
            <a:avLst/>
          </a:prstGeom>
          <a:noFill/>
          <a:ln>
            <a:noFill/>
          </a:ln>
        </p:spPr>
      </p:pic>
      <p:sp>
        <p:nvSpPr>
          <p:cNvPr id="135" name="Shape 135"/>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rtl="0">
              <a:spcBef>
                <a:spcPts val="0"/>
              </a:spcBef>
              <a:buNone/>
            </a:pPr>
            <a:r>
              <a:rPr lang="en" sz="6000"/>
              <a:t>Hello!</a:t>
            </a:r>
          </a:p>
        </p:txBody>
      </p:sp>
      <p:cxnSp>
        <p:nvCxnSpPr>
          <p:cNvPr id="136" name="Shape 136"/>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3"/>
          </p:nvPr>
        </p:nvSpPr>
        <p:spPr>
          <a:xfrm>
            <a:off x="7001998" y="1651075"/>
            <a:ext cx="2333999" cy="3122399"/>
          </a:xfrm>
          <a:prstGeom prst="rect">
            <a:avLst/>
          </a:prstGeom>
        </p:spPr>
        <p:txBody>
          <a:bodyPr lIns="91425" tIns="91425" rIns="91425" bIns="91425" anchor="t" anchorCtr="0">
            <a:noAutofit/>
          </a:bodyPr>
          <a:lstStyle/>
          <a:p>
            <a:pPr lvl="0" rtl="0">
              <a:spcBef>
                <a:spcPts val="0"/>
              </a:spcBef>
              <a:buNone/>
            </a:pPr>
            <a:r>
              <a:rPr lang="en" sz="1400"/>
              <a:t>Why Good Technology?</a:t>
            </a:r>
          </a:p>
          <a:p>
            <a:pPr marL="457200" lvl="0" indent="-317500" rtl="0">
              <a:spcBef>
                <a:spcPts val="0"/>
              </a:spcBef>
              <a:buClr>
                <a:srgbClr val="FFCD00"/>
              </a:buClr>
              <a:buSzPct val="100000"/>
            </a:pPr>
            <a:r>
              <a:rPr lang="en" sz="1400">
                <a:solidFill>
                  <a:schemeClr val="dk1"/>
                </a:solidFill>
              </a:rPr>
              <a:t>Strong relationship with device manufacturers</a:t>
            </a:r>
          </a:p>
          <a:p>
            <a:pPr lvl="0" rtl="0">
              <a:spcBef>
                <a:spcPts val="0"/>
              </a:spcBef>
              <a:buNone/>
            </a:pPr>
            <a:endParaRPr sz="1400">
              <a:solidFill>
                <a:schemeClr val="dk1"/>
              </a:solidFill>
            </a:endParaRPr>
          </a:p>
          <a:p>
            <a:pPr marL="457200" lvl="0" indent="-317500" rtl="0">
              <a:spcBef>
                <a:spcPts val="0"/>
              </a:spcBef>
              <a:buClr>
                <a:srgbClr val="FFCD00"/>
              </a:buClr>
              <a:buSzPct val="100000"/>
            </a:pPr>
            <a:r>
              <a:rPr lang="en" sz="1400">
                <a:solidFill>
                  <a:schemeClr val="dk1"/>
                </a:solidFill>
              </a:rPr>
              <a:t>Integrated with Samsung Knox</a:t>
            </a:r>
          </a:p>
          <a:p>
            <a:pPr lvl="0" rtl="0">
              <a:spcBef>
                <a:spcPts val="0"/>
              </a:spcBef>
              <a:buNone/>
            </a:pPr>
            <a:endParaRPr sz="1400">
              <a:solidFill>
                <a:schemeClr val="dk1"/>
              </a:solidFill>
            </a:endParaRPr>
          </a:p>
          <a:p>
            <a:pPr marL="457200" lvl="0" indent="-317500" rtl="0">
              <a:spcBef>
                <a:spcPts val="0"/>
              </a:spcBef>
              <a:buClr>
                <a:srgbClr val="FFCD00"/>
              </a:buClr>
              <a:buSzPct val="100000"/>
            </a:pPr>
            <a:r>
              <a:rPr lang="en" sz="1400">
                <a:solidFill>
                  <a:schemeClr val="dk1"/>
                </a:solidFill>
              </a:rPr>
              <a:t>Compatibility with Samsung Knox’s platform</a:t>
            </a:r>
          </a:p>
        </p:txBody>
      </p:sp>
      <p:sp>
        <p:nvSpPr>
          <p:cNvPr id="142" name="Shape 142"/>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a:t>Good Technology</a:t>
            </a:r>
          </a:p>
        </p:txBody>
      </p:sp>
      <p:sp>
        <p:nvSpPr>
          <p:cNvPr id="143" name="Shape 143"/>
          <p:cNvSpPr txBox="1">
            <a:spLocks noGrp="1"/>
          </p:cNvSpPr>
          <p:nvPr>
            <p:ph type="body" idx="1"/>
          </p:nvPr>
        </p:nvSpPr>
        <p:spPr>
          <a:xfrm>
            <a:off x="0" y="1651075"/>
            <a:ext cx="2333999" cy="3122399"/>
          </a:xfrm>
          <a:prstGeom prst="rect">
            <a:avLst/>
          </a:prstGeom>
        </p:spPr>
        <p:txBody>
          <a:bodyPr lIns="91425" tIns="91425" rIns="91425" bIns="91425" anchor="t" anchorCtr="0">
            <a:noAutofit/>
          </a:bodyPr>
          <a:lstStyle/>
          <a:p>
            <a:pPr lvl="0" rtl="0">
              <a:spcBef>
                <a:spcPts val="0"/>
              </a:spcBef>
              <a:buNone/>
            </a:pPr>
            <a:r>
              <a:rPr lang="en" sz="1400"/>
              <a:t>Enterprise mobility management (EMM)</a:t>
            </a:r>
          </a:p>
          <a:p>
            <a:pPr marL="457200" lvl="0" indent="-317500" rtl="0">
              <a:spcBef>
                <a:spcPts val="0"/>
              </a:spcBef>
              <a:buSzPct val="100000"/>
            </a:pPr>
            <a:r>
              <a:rPr lang="en" sz="1400"/>
              <a:t>Enhance security for tablets</a:t>
            </a:r>
          </a:p>
          <a:p>
            <a:pPr lvl="0" rtl="0">
              <a:spcBef>
                <a:spcPts val="0"/>
              </a:spcBef>
              <a:buNone/>
            </a:pPr>
            <a:endParaRPr sz="1400"/>
          </a:p>
          <a:p>
            <a:pPr marL="457200" lvl="0" indent="-317500">
              <a:spcBef>
                <a:spcPts val="0"/>
              </a:spcBef>
              <a:buSzPct val="100000"/>
            </a:pPr>
            <a:r>
              <a:rPr lang="en" sz="1400"/>
              <a:t>Centralize administration and management of mobile devices</a:t>
            </a:r>
          </a:p>
        </p:txBody>
      </p:sp>
      <p:sp>
        <p:nvSpPr>
          <p:cNvPr id="144" name="Shape 144"/>
          <p:cNvSpPr txBox="1">
            <a:spLocks noGrp="1"/>
          </p:cNvSpPr>
          <p:nvPr>
            <p:ph type="body" idx="2"/>
          </p:nvPr>
        </p:nvSpPr>
        <p:spPr>
          <a:xfrm>
            <a:off x="2334011" y="1651075"/>
            <a:ext cx="2333999" cy="3122399"/>
          </a:xfrm>
          <a:prstGeom prst="rect">
            <a:avLst/>
          </a:prstGeom>
        </p:spPr>
        <p:txBody>
          <a:bodyPr lIns="91425" tIns="91425" rIns="91425" bIns="91425" anchor="t" anchorCtr="0">
            <a:noAutofit/>
          </a:bodyPr>
          <a:lstStyle/>
          <a:p>
            <a:pPr lvl="0" rtl="0">
              <a:spcBef>
                <a:spcPts val="0"/>
              </a:spcBef>
              <a:buNone/>
            </a:pPr>
            <a:r>
              <a:rPr lang="en" sz="1400"/>
              <a:t>Mobile device management (MDM)</a:t>
            </a:r>
          </a:p>
          <a:p>
            <a:pPr marL="457200" lvl="0" indent="-304800" rtl="0">
              <a:spcBef>
                <a:spcPts val="0"/>
              </a:spcBef>
              <a:buSzPct val="100000"/>
            </a:pPr>
            <a:r>
              <a:rPr lang="en" sz="1200" b="1"/>
              <a:t>Manage devices</a:t>
            </a:r>
          </a:p>
          <a:p>
            <a:pPr marL="914400" lvl="1" indent="-292100" rtl="0">
              <a:spcBef>
                <a:spcPts val="0"/>
              </a:spcBef>
              <a:buSzPct val="100000"/>
            </a:pPr>
            <a:r>
              <a:rPr lang="en" sz="1000"/>
              <a:t>Register &amp; track devices</a:t>
            </a:r>
          </a:p>
          <a:p>
            <a:pPr marL="914400" lvl="1" indent="-292100" rtl="0">
              <a:spcBef>
                <a:spcPts val="0"/>
              </a:spcBef>
              <a:buSzPct val="100000"/>
            </a:pPr>
            <a:r>
              <a:rPr lang="en" sz="1000"/>
              <a:t>Set configurations</a:t>
            </a:r>
          </a:p>
          <a:p>
            <a:pPr marL="914400" lvl="1" indent="-292100" rtl="0">
              <a:spcBef>
                <a:spcPts val="0"/>
              </a:spcBef>
              <a:buSzPct val="100000"/>
            </a:pPr>
            <a:r>
              <a:rPr lang="en" sz="1000"/>
              <a:t>Remote data wipe</a:t>
            </a:r>
          </a:p>
          <a:p>
            <a:pPr lvl="0" rtl="0">
              <a:spcBef>
                <a:spcPts val="0"/>
              </a:spcBef>
              <a:buNone/>
            </a:pPr>
            <a:endParaRPr sz="1200" b="1"/>
          </a:p>
          <a:p>
            <a:pPr marL="457200" lvl="0" indent="-304800" rtl="0">
              <a:spcBef>
                <a:spcPts val="0"/>
              </a:spcBef>
              <a:buSzPct val="100000"/>
            </a:pPr>
            <a:r>
              <a:rPr lang="en" sz="1200" b="1"/>
              <a:t>Access control policies</a:t>
            </a:r>
          </a:p>
          <a:p>
            <a:pPr marL="914400" lvl="1" indent="-292100" rtl="0">
              <a:spcBef>
                <a:spcPts val="0"/>
              </a:spcBef>
              <a:buSzPct val="100000"/>
            </a:pPr>
            <a:r>
              <a:rPr lang="en" sz="1000"/>
              <a:t>access based on roles</a:t>
            </a:r>
          </a:p>
          <a:p>
            <a:pPr lvl="0" rtl="0">
              <a:spcBef>
                <a:spcPts val="0"/>
              </a:spcBef>
              <a:buNone/>
            </a:pPr>
            <a:endParaRPr sz="1200" b="1"/>
          </a:p>
          <a:p>
            <a:pPr marL="457200" lvl="0" indent="-304800" rtl="0">
              <a:spcBef>
                <a:spcPts val="0"/>
              </a:spcBef>
              <a:buSzPct val="100000"/>
            </a:pPr>
            <a:r>
              <a:rPr lang="en" sz="1200" b="1"/>
              <a:t>Enforce encryption</a:t>
            </a:r>
          </a:p>
          <a:p>
            <a:pPr lvl="0" rtl="0">
              <a:spcBef>
                <a:spcPts val="0"/>
              </a:spcBef>
              <a:buNone/>
            </a:pPr>
            <a:endParaRPr sz="1200" b="1"/>
          </a:p>
          <a:p>
            <a:pPr marL="457200" lvl="0" indent="-304800" rtl="0">
              <a:spcBef>
                <a:spcPts val="0"/>
              </a:spcBef>
              <a:buSzPct val="100000"/>
            </a:pPr>
            <a:r>
              <a:rPr lang="en" sz="1200" b="1"/>
              <a:t>Detect and prevent rooted devices</a:t>
            </a:r>
          </a:p>
          <a:p>
            <a:pPr lvl="0" rtl="0">
              <a:spcBef>
                <a:spcPts val="0"/>
              </a:spcBef>
              <a:buNone/>
            </a:pPr>
            <a:endParaRPr sz="1200"/>
          </a:p>
          <a:p>
            <a:pPr lvl="0" rtl="0">
              <a:spcBef>
                <a:spcPts val="0"/>
              </a:spcBef>
              <a:buNone/>
            </a:pPr>
            <a:endParaRPr sz="1200"/>
          </a:p>
          <a:p>
            <a:pPr lvl="0">
              <a:spcBef>
                <a:spcPts val="0"/>
              </a:spcBef>
              <a:buNone/>
            </a:pPr>
            <a:endParaRPr sz="1200"/>
          </a:p>
        </p:txBody>
      </p:sp>
      <p:sp>
        <p:nvSpPr>
          <p:cNvPr id="145" name="Shape 145"/>
          <p:cNvSpPr txBox="1">
            <a:spLocks noGrp="1"/>
          </p:cNvSpPr>
          <p:nvPr>
            <p:ph type="body" idx="3"/>
          </p:nvPr>
        </p:nvSpPr>
        <p:spPr>
          <a:xfrm>
            <a:off x="4667998" y="1651075"/>
            <a:ext cx="2333999" cy="31223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solidFill>
                  <a:schemeClr val="dk1"/>
                </a:solidFill>
              </a:rPr>
              <a:t>Mobile application management (MAM)</a:t>
            </a:r>
          </a:p>
          <a:p>
            <a:pPr marL="457200" lvl="0" indent="-304800" rtl="0">
              <a:spcBef>
                <a:spcPts val="0"/>
              </a:spcBef>
              <a:buSzPct val="100000"/>
            </a:pPr>
            <a:r>
              <a:rPr lang="en" sz="1200" b="1">
                <a:solidFill>
                  <a:schemeClr val="dk1"/>
                </a:solidFill>
              </a:rPr>
              <a:t>Manage applications</a:t>
            </a:r>
          </a:p>
          <a:p>
            <a:pPr marL="914400" lvl="1" indent="-292100" rtl="0">
              <a:spcBef>
                <a:spcPts val="0"/>
              </a:spcBef>
              <a:buClr>
                <a:srgbClr val="FFCD00"/>
              </a:buClr>
              <a:buSzPct val="100000"/>
            </a:pPr>
            <a:r>
              <a:rPr lang="en" sz="1000">
                <a:solidFill>
                  <a:schemeClr val="dk1"/>
                </a:solidFill>
              </a:rPr>
              <a:t>Blacklist or whitelist application</a:t>
            </a:r>
          </a:p>
          <a:p>
            <a:pPr marL="457200" lvl="0" indent="-304800" rtl="0">
              <a:spcBef>
                <a:spcPts val="0"/>
              </a:spcBef>
              <a:buSzPct val="100000"/>
            </a:pPr>
            <a:r>
              <a:rPr lang="en" sz="1200" b="1">
                <a:solidFill>
                  <a:schemeClr val="dk1"/>
                </a:solidFill>
              </a:rPr>
              <a:t>App wrapping</a:t>
            </a:r>
          </a:p>
          <a:p>
            <a:pPr marL="914400" lvl="1" indent="-292100" rtl="0">
              <a:spcBef>
                <a:spcPts val="0"/>
              </a:spcBef>
              <a:buClr>
                <a:srgbClr val="FFCD00"/>
              </a:buClr>
              <a:buSzPct val="100000"/>
            </a:pPr>
            <a:r>
              <a:rPr lang="en" sz="1000">
                <a:solidFill>
                  <a:schemeClr val="dk1"/>
                </a:solidFill>
              </a:rPr>
              <a:t>Segregates corporate apps from other apps</a:t>
            </a:r>
          </a:p>
          <a:p>
            <a:pPr marL="914400" lvl="1" indent="-292100" rtl="0">
              <a:spcBef>
                <a:spcPts val="0"/>
              </a:spcBef>
              <a:buClr>
                <a:srgbClr val="FFCD00"/>
              </a:buClr>
              <a:buSzPct val="100000"/>
            </a:pPr>
            <a:r>
              <a:rPr lang="en" sz="1000">
                <a:solidFill>
                  <a:schemeClr val="dk1"/>
                </a:solidFill>
              </a:rPr>
              <a:t>Set policy for each app </a:t>
            </a:r>
          </a:p>
          <a:p>
            <a:pPr marL="914400" lvl="1" indent="-292100" rtl="0">
              <a:spcBef>
                <a:spcPts val="0"/>
              </a:spcBef>
              <a:buClr>
                <a:srgbClr val="FFCD00"/>
              </a:buClr>
              <a:buSzPct val="100000"/>
            </a:pPr>
            <a:r>
              <a:rPr lang="en" sz="1000">
                <a:solidFill>
                  <a:schemeClr val="dk1"/>
                </a:solidFill>
              </a:rPr>
              <a:t>enable or disable data storage of app</a:t>
            </a:r>
          </a:p>
          <a:p>
            <a:pPr lvl="0" rtl="0">
              <a:spcBef>
                <a:spcPts val="0"/>
              </a:spcBef>
              <a:buClr>
                <a:schemeClr val="dk1"/>
              </a:buClr>
              <a:buSzPct val="78571"/>
              <a:buFont typeface="Arial"/>
              <a:buNone/>
            </a:pPr>
            <a:endParaRPr sz="1400">
              <a:solidFill>
                <a:schemeClr val="dk1"/>
              </a:solidFill>
            </a:endParaRPr>
          </a:p>
          <a:p>
            <a:pPr lvl="0">
              <a:spcBef>
                <a:spcPts val="0"/>
              </a:spcBef>
              <a:buNone/>
            </a:pPr>
            <a:endParaRPr sz="1400"/>
          </a:p>
        </p:txBody>
      </p:sp>
      <p:pic>
        <p:nvPicPr>
          <p:cNvPr id="146" name="Shape 146" descr="enterprise-mobility-services-firm-good-technology.png"/>
          <p:cNvPicPr preferRelativeResize="0"/>
          <p:nvPr/>
        </p:nvPicPr>
        <p:blipFill>
          <a:blip r:embed="rId3">
            <a:alphaModFix/>
          </a:blip>
          <a:stretch>
            <a:fillRect/>
          </a:stretch>
        </p:blipFill>
        <p:spPr>
          <a:xfrm>
            <a:off x="6883550" y="323375"/>
            <a:ext cx="2260449" cy="833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381250" y="922668"/>
            <a:ext cx="3878399" cy="435599"/>
          </a:xfrm>
          <a:prstGeom prst="rect">
            <a:avLst/>
          </a:prstGeom>
        </p:spPr>
        <p:txBody>
          <a:bodyPr lIns="91425" tIns="91425" rIns="91425" bIns="91425" anchor="ctr" anchorCtr="0">
            <a:noAutofit/>
          </a:bodyPr>
          <a:lstStyle/>
          <a:p>
            <a:pPr lvl="0">
              <a:spcBef>
                <a:spcPts val="0"/>
              </a:spcBef>
              <a:buNone/>
            </a:pPr>
            <a:r>
              <a:rPr lang="en"/>
              <a:t>VPN TLS Telecommunication Protocol</a:t>
            </a:r>
          </a:p>
        </p:txBody>
      </p:sp>
      <p:sp>
        <p:nvSpPr>
          <p:cNvPr id="152" name="Shape 152"/>
          <p:cNvSpPr txBox="1">
            <a:spLocks noGrp="1"/>
          </p:cNvSpPr>
          <p:nvPr>
            <p:ph type="body" idx="1"/>
          </p:nvPr>
        </p:nvSpPr>
        <p:spPr>
          <a:xfrm>
            <a:off x="1381250" y="1618700"/>
            <a:ext cx="3425400" cy="32310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a:spLocks noGrp="1"/>
          </p:cNvSpPr>
          <p:nvPr>
            <p:ph type="body" idx="2"/>
          </p:nvPr>
        </p:nvSpPr>
        <p:spPr>
          <a:xfrm>
            <a:off x="5012916" y="1618700"/>
            <a:ext cx="3425400" cy="3231000"/>
          </a:xfrm>
          <a:prstGeom prst="rect">
            <a:avLst/>
          </a:prstGeom>
        </p:spPr>
        <p:txBody>
          <a:bodyPr lIns="91425" tIns="91425" rIns="91425" bIns="91425" anchor="t" anchorCtr="0">
            <a:noAutofit/>
          </a:bodyPr>
          <a:lstStyle/>
          <a:p>
            <a:pPr lvl="0" rtl="0">
              <a:spcBef>
                <a:spcPts val="0"/>
              </a:spcBef>
              <a:buNone/>
            </a:pPr>
            <a:r>
              <a:rPr lang="en" sz="1400" b="1"/>
              <a:t>VPN with TLS protocol</a:t>
            </a:r>
          </a:p>
          <a:p>
            <a:pPr marL="457200" lvl="0" indent="-292100" rtl="0">
              <a:spcBef>
                <a:spcPts val="0"/>
              </a:spcBef>
              <a:buSzPct val="100000"/>
            </a:pPr>
            <a:r>
              <a:rPr lang="en" sz="1000" b="1"/>
              <a:t>Creates an encrypted connection</a:t>
            </a:r>
          </a:p>
          <a:p>
            <a:pPr lvl="0" rtl="0">
              <a:spcBef>
                <a:spcPts val="0"/>
              </a:spcBef>
              <a:buNone/>
            </a:pPr>
            <a:endParaRPr sz="1000" b="1"/>
          </a:p>
          <a:p>
            <a:pPr marL="457200" lvl="0" indent="-292100" rtl="0">
              <a:spcBef>
                <a:spcPts val="0"/>
              </a:spcBef>
              <a:buSzPct val="100000"/>
            </a:pPr>
            <a:r>
              <a:rPr lang="en" sz="1000" b="1"/>
              <a:t>Identification and authentication</a:t>
            </a:r>
          </a:p>
          <a:p>
            <a:pPr lvl="0" rtl="0">
              <a:spcBef>
                <a:spcPts val="0"/>
              </a:spcBef>
              <a:buNone/>
            </a:pPr>
            <a:endParaRPr sz="1000" b="1"/>
          </a:p>
          <a:p>
            <a:pPr marL="457200" lvl="0" indent="-292100" rtl="0">
              <a:spcBef>
                <a:spcPts val="0"/>
              </a:spcBef>
              <a:buSzPct val="100000"/>
            </a:pPr>
            <a:r>
              <a:rPr lang="en" sz="1000" b="1"/>
              <a:t>remote access to web, client, and server applications</a:t>
            </a:r>
          </a:p>
          <a:p>
            <a:pPr lvl="0" rtl="0">
              <a:spcBef>
                <a:spcPts val="0"/>
              </a:spcBef>
              <a:buNone/>
            </a:pPr>
            <a:endParaRPr sz="1000" b="1"/>
          </a:p>
          <a:p>
            <a:pPr lvl="0" rtl="0">
              <a:spcBef>
                <a:spcPts val="0"/>
              </a:spcBef>
              <a:buNone/>
            </a:pPr>
            <a:endParaRPr sz="1000" b="1"/>
          </a:p>
          <a:p>
            <a:pPr lvl="0">
              <a:spcBef>
                <a:spcPts val="0"/>
              </a:spcBef>
              <a:buNone/>
            </a:pPr>
            <a:endParaRPr sz="1000" b="1"/>
          </a:p>
        </p:txBody>
      </p:sp>
      <p:pic>
        <p:nvPicPr>
          <p:cNvPr id="154" name="Shape 154"/>
          <p:cNvPicPr preferRelativeResize="0"/>
          <p:nvPr/>
        </p:nvPicPr>
        <p:blipFill>
          <a:blip r:embed="rId3">
            <a:alphaModFix/>
          </a:blip>
          <a:stretch>
            <a:fillRect/>
          </a:stretch>
        </p:blipFill>
        <p:spPr>
          <a:xfrm>
            <a:off x="143100" y="1618700"/>
            <a:ext cx="4663550" cy="1782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subTitle" idx="4294967295"/>
          </p:nvPr>
        </p:nvSpPr>
        <p:spPr>
          <a:xfrm>
            <a:off x="2371500" y="2093775"/>
            <a:ext cx="5021399" cy="1325700"/>
          </a:xfrm>
          <a:prstGeom prst="rect">
            <a:avLst/>
          </a:prstGeom>
        </p:spPr>
        <p:txBody>
          <a:bodyPr lIns="91425" tIns="91425" rIns="91425" bIns="91425" anchor="t" anchorCtr="0">
            <a:noAutofit/>
          </a:bodyPr>
          <a:lstStyle/>
          <a:p>
            <a:pPr lvl="0" rtl="0">
              <a:spcBef>
                <a:spcPts val="0"/>
              </a:spcBef>
              <a:buNone/>
            </a:pPr>
            <a:r>
              <a:rPr lang="en" sz="3600" b="1" i="1">
                <a:latin typeface="Lora"/>
                <a:ea typeface="Lora"/>
                <a:cs typeface="Lora"/>
                <a:sym typeface="Lora"/>
              </a:rPr>
              <a:t>I am </a:t>
            </a:r>
            <a:r>
              <a:rPr lang="en" sz="3600" b="1" i="1">
                <a:highlight>
                  <a:srgbClr val="FFCD00"/>
                </a:highlight>
                <a:latin typeface="Lora"/>
                <a:ea typeface="Lora"/>
                <a:cs typeface="Lora"/>
                <a:sym typeface="Lora"/>
              </a:rPr>
              <a:t>Samantha Sederstrand </a:t>
            </a:r>
          </a:p>
          <a:p>
            <a:pPr lvl="0" rtl="0">
              <a:spcBef>
                <a:spcPts val="0"/>
              </a:spcBef>
              <a:buClr>
                <a:schemeClr val="dk1"/>
              </a:buClr>
              <a:buSzPct val="61111"/>
              <a:buFont typeface="Arial"/>
              <a:buNone/>
            </a:pPr>
            <a:r>
              <a:rPr lang="en" sz="1800">
                <a:solidFill>
                  <a:schemeClr val="dk1"/>
                </a:solidFill>
              </a:rPr>
              <a:t>I’ll be discussing the </a:t>
            </a:r>
            <a:r>
              <a:rPr lang="en" sz="1800">
                <a:solidFill>
                  <a:schemeClr val="dk1"/>
                </a:solidFill>
                <a:highlight>
                  <a:srgbClr val="FFCD00"/>
                </a:highlight>
              </a:rPr>
              <a:t>Overview of the Threat Model </a:t>
            </a:r>
            <a:r>
              <a:rPr lang="en" sz="1800">
                <a:solidFill>
                  <a:schemeClr val="dk1"/>
                </a:solidFill>
              </a:rPr>
              <a:t>and </a:t>
            </a:r>
            <a:r>
              <a:rPr lang="en" sz="1800">
                <a:solidFill>
                  <a:schemeClr val="dk1"/>
                </a:solidFill>
                <a:highlight>
                  <a:srgbClr val="FFCD00"/>
                </a:highlight>
              </a:rPr>
              <a:t>Ingress Threats.</a:t>
            </a:r>
          </a:p>
          <a:p>
            <a:pPr lvl="0">
              <a:spcBef>
                <a:spcPts val="0"/>
              </a:spcBef>
              <a:buNone/>
            </a:pPr>
            <a:endParaRPr b="1"/>
          </a:p>
        </p:txBody>
      </p:sp>
      <p:cxnSp>
        <p:nvCxnSpPr>
          <p:cNvPr id="160" name="Shape 160"/>
          <p:cNvCxnSpPr/>
          <p:nvPr/>
        </p:nvCxnSpPr>
        <p:spPr>
          <a:xfrm>
            <a:off x="6450" y="1428750"/>
            <a:ext cx="2397299" cy="0"/>
          </a:xfrm>
          <a:prstGeom prst="straightConnector1">
            <a:avLst/>
          </a:prstGeom>
          <a:noFill/>
          <a:ln w="9525" cap="flat" cmpd="sng">
            <a:solidFill>
              <a:srgbClr val="CCCCCC"/>
            </a:solidFill>
            <a:prstDash val="solid"/>
            <a:round/>
            <a:headEnd type="none" w="lg" len="lg"/>
            <a:tailEnd type="none" w="lg" len="lg"/>
          </a:ln>
        </p:spPr>
      </p:cxnSp>
      <p:sp>
        <p:nvSpPr>
          <p:cNvPr id="161" name="Shape 161"/>
          <p:cNvSpPr txBox="1">
            <a:spLocks noGrp="1"/>
          </p:cNvSpPr>
          <p:nvPr>
            <p:ph type="ctrTitle" idx="4294967295"/>
          </p:nvPr>
        </p:nvSpPr>
        <p:spPr>
          <a:xfrm>
            <a:off x="2371625" y="816550"/>
            <a:ext cx="4908000" cy="1159799"/>
          </a:xfrm>
          <a:prstGeom prst="rect">
            <a:avLst/>
          </a:prstGeom>
        </p:spPr>
        <p:txBody>
          <a:bodyPr lIns="91425" tIns="91425" rIns="91425" bIns="91425" anchor="ctr" anchorCtr="0">
            <a:noAutofit/>
          </a:bodyPr>
          <a:lstStyle/>
          <a:p>
            <a:pPr lvl="0">
              <a:spcBef>
                <a:spcPts val="0"/>
              </a:spcBef>
              <a:buNone/>
            </a:pPr>
            <a:r>
              <a:rPr lang="en" sz="6000"/>
              <a:t>Hello!</a:t>
            </a:r>
          </a:p>
        </p:txBody>
      </p:sp>
      <p:cxnSp>
        <p:nvCxnSpPr>
          <p:cNvPr id="162" name="Shape 162"/>
          <p:cNvCxnSpPr/>
          <p:nvPr/>
        </p:nvCxnSpPr>
        <p:spPr>
          <a:xfrm>
            <a:off x="4738400" y="1428750"/>
            <a:ext cx="4405500" cy="0"/>
          </a:xfrm>
          <a:prstGeom prst="straightConnector1">
            <a:avLst/>
          </a:prstGeom>
          <a:noFill/>
          <a:ln w="9525" cap="flat" cmpd="sng">
            <a:solidFill>
              <a:srgbClr val="CCCCCC"/>
            </a:solidFill>
            <a:prstDash val="solid"/>
            <a:round/>
            <a:headEnd type="none" w="lg" len="lg"/>
            <a:tailEnd type="none" w="lg" len="lg"/>
          </a:ln>
        </p:spPr>
      </p:cxnSp>
      <p:pic>
        <p:nvPicPr>
          <p:cNvPr id="163" name="Shape 163"/>
          <p:cNvPicPr preferRelativeResize="0"/>
          <p:nvPr/>
        </p:nvPicPr>
        <p:blipFill>
          <a:blip r:embed="rId3">
            <a:alphaModFix/>
          </a:blip>
          <a:stretch>
            <a:fillRect/>
          </a:stretch>
        </p:blipFill>
        <p:spPr>
          <a:xfrm>
            <a:off x="843162" y="766750"/>
            <a:ext cx="1323975" cy="1323975"/>
          </a:xfrm>
          <a:prstGeom prst="rect">
            <a:avLst/>
          </a:prstGeom>
          <a:noFill/>
          <a:ln>
            <a:noFill/>
          </a:ln>
        </p:spPr>
      </p:pic>
    </p:spTree>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1559</Words>
  <Application>Microsoft Office PowerPoint</Application>
  <PresentationFormat>On-screen Show (16:9)</PresentationFormat>
  <Paragraphs>311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Quattrocento Sans</vt:lpstr>
      <vt:lpstr>Lora</vt:lpstr>
      <vt:lpstr>Viola template</vt:lpstr>
      <vt:lpstr>NOLA Life Security Policy</vt:lpstr>
      <vt:lpstr>NOLA Life Background</vt:lpstr>
      <vt:lpstr>Hello!</vt:lpstr>
      <vt:lpstr>Samsung S2 Galaxy Tablet </vt:lpstr>
      <vt:lpstr>Our Users &amp; Training Process </vt:lpstr>
      <vt:lpstr>Hello!</vt:lpstr>
      <vt:lpstr>Good Technology</vt:lpstr>
      <vt:lpstr>VPN TLS Telecommunication Protocol</vt:lpstr>
      <vt:lpstr>Hello!</vt:lpstr>
      <vt:lpstr>NOLA Process</vt:lpstr>
      <vt:lpstr>Threat Model Overview </vt:lpstr>
      <vt:lpstr>Ingress Threats </vt:lpstr>
      <vt:lpstr>Key Ingress Threats</vt:lpstr>
      <vt:lpstr>Galaxy S2 Technology</vt:lpstr>
      <vt:lpstr> Network Vulnerability </vt:lpstr>
      <vt:lpstr>   Unauthorized Employee VPN Access  </vt:lpstr>
      <vt:lpstr>Hello!</vt:lpstr>
      <vt:lpstr>Egress Threats</vt:lpstr>
      <vt:lpstr>Key Egress Threats</vt:lpstr>
      <vt:lpstr>Data Breach Vulnerability</vt:lpstr>
      <vt:lpstr>Client Data Security</vt:lpstr>
      <vt:lpstr>Hello!</vt:lpstr>
      <vt:lpstr>Conclusion</vt:lpstr>
      <vt:lpstr>HIPAA Compliance </vt:lpstr>
      <vt:lpstr>Hardware Comparison</vt:lpstr>
      <vt:lpstr>Hardware Comparison</vt:lpstr>
      <vt:lpstr>Hardware Recommendation - Samsung Galaxy Tab 2</vt:lpstr>
      <vt:lpstr>Cost and Time Savings</vt:lpstr>
      <vt:lpstr>A Better Customer Experience</vt:lpstr>
      <vt:lpstr>Giving Agents the Necessary Tools</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NOLA Life Security Policy</dc:title>
  <cp:lastModifiedBy>Matt Oberst</cp:lastModifiedBy>
  <cp:revision>1</cp:revision>
  <dcterms:modified xsi:type="dcterms:W3CDTF">2017-02-28T22:06:29Z</dcterms:modified>
</cp:coreProperties>
</file>