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12"/>
  </p:notesMasterIdLst>
  <p:sldIdLst>
    <p:sldId id="256" r:id="rId2"/>
    <p:sldId id="280" r:id="rId3"/>
    <p:sldId id="277" r:id="rId4"/>
    <p:sldId id="286" r:id="rId5"/>
    <p:sldId id="275" r:id="rId6"/>
    <p:sldId id="276" r:id="rId7"/>
    <p:sldId id="282" r:id="rId8"/>
    <p:sldId id="284" r:id="rId9"/>
    <p:sldId id="287"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609" autoAdjust="0"/>
    <p:restoredTop sz="87348" autoAdjust="0"/>
  </p:normalViewPr>
  <p:slideViewPr>
    <p:cSldViewPr snapToGrid="0">
      <p:cViewPr>
        <p:scale>
          <a:sx n="66" d="100"/>
          <a:sy n="66" d="100"/>
        </p:scale>
        <p:origin x="-869" y="24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AD3F9C-4CA6-45F9-83C2-90841A83A8F4}" type="datetimeFigureOut">
              <a:rPr lang="en-US" smtClean="0"/>
              <a:t>12/4/2015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E78D34-CE47-415F-B75E-135525A6416E}" type="slidenum">
              <a:rPr lang="en-US" smtClean="0"/>
              <a:t>‹#›</a:t>
            </a:fld>
            <a:endParaRPr lang="en-US"/>
          </a:p>
        </p:txBody>
      </p:sp>
    </p:spTree>
    <p:extLst>
      <p:ext uri="{BB962C8B-B14F-4D97-AF65-F5344CB8AC3E}">
        <p14:creationId xmlns:p14="http://schemas.microsoft.com/office/powerpoint/2010/main" val="371384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0BE78D34-CE47-415F-B75E-135525A6416E}" type="slidenum">
              <a:rPr lang="en-US" smtClean="0"/>
              <a:t>1</a:t>
            </a:fld>
            <a:endParaRPr lang="en-US" dirty="0"/>
          </a:p>
        </p:txBody>
      </p:sp>
    </p:spTree>
    <p:extLst>
      <p:ext uri="{BB962C8B-B14F-4D97-AF65-F5344CB8AC3E}">
        <p14:creationId xmlns:p14="http://schemas.microsoft.com/office/powerpoint/2010/main" val="4128377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(End) “You can see that Instagram</a:t>
            </a:r>
            <a:r>
              <a:rPr lang="en-US" baseline="0" dirty="0" smtClean="0"/>
              <a:t> is one of the most prominent social media sites out there today…”</a:t>
            </a:r>
            <a:endParaRPr lang="en-US" dirty="0"/>
          </a:p>
        </p:txBody>
      </p:sp>
      <p:sp>
        <p:nvSpPr>
          <p:cNvPr id="4" name="Slide Number Placeholder 3"/>
          <p:cNvSpPr>
            <a:spLocks noGrp="1"/>
          </p:cNvSpPr>
          <p:nvPr>
            <p:ph type="sldNum" sz="quarter" idx="10"/>
          </p:nvPr>
        </p:nvSpPr>
        <p:spPr/>
        <p:txBody>
          <a:bodyPr/>
          <a:lstStyle/>
          <a:p>
            <a:fld id="{0BE78D34-CE47-415F-B75E-135525A6416E}" type="slidenum">
              <a:rPr lang="en-US" smtClean="0"/>
              <a:t>2</a:t>
            </a:fld>
            <a:endParaRPr lang="en-US" dirty="0"/>
          </a:p>
        </p:txBody>
      </p:sp>
    </p:spTree>
    <p:extLst>
      <p:ext uri="{BB962C8B-B14F-4D97-AF65-F5344CB8AC3E}">
        <p14:creationId xmlns:p14="http://schemas.microsoft.com/office/powerpoint/2010/main" val="1541090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and now we are going to see how weather data can help Instagram rise even more</a:t>
            </a:r>
            <a:r>
              <a:rPr lang="en-US" baseline="0" dirty="0" smtClean="0"/>
              <a:t> by looking </a:t>
            </a:r>
            <a:r>
              <a:rPr lang="en-US" dirty="0" smtClean="0"/>
              <a:t>at how weather analytics can benefit </a:t>
            </a:r>
            <a:r>
              <a:rPr lang="en-US" baseline="0" dirty="0" smtClean="0"/>
              <a:t>Instagram.”</a:t>
            </a:r>
          </a:p>
          <a:p>
            <a:r>
              <a:rPr lang="en-US" baseline="0" dirty="0" smtClean="0"/>
              <a:t>“We know that good weather has positive effects on sales for restaurants, durable goods, automotive and apparel, but Instagram would know how weather affects how their users use Instagram. What are people posting during a snowstorm vs in a drought. It may be different than even Facebook”</a:t>
            </a:r>
          </a:p>
          <a:p>
            <a:r>
              <a:rPr lang="en-US" baseline="0" dirty="0" smtClean="0"/>
              <a:t>“Cute emojis and filters draw people in”</a:t>
            </a:r>
          </a:p>
          <a:p>
            <a:r>
              <a:rPr lang="en-US" baseline="0" dirty="0" smtClean="0"/>
              <a:t>“Instagram could do better than them and come up with new ways to utilize weather data”</a:t>
            </a:r>
          </a:p>
          <a:p>
            <a:r>
              <a:rPr lang="en-US" baseline="0" dirty="0" smtClean="0"/>
              <a:t>“Instagram wants to make money, and here are a few ways they can use weather data to do so.”</a:t>
            </a:r>
            <a:endParaRPr lang="en-US" dirty="0"/>
          </a:p>
        </p:txBody>
      </p:sp>
      <p:sp>
        <p:nvSpPr>
          <p:cNvPr id="4" name="Slide Number Placeholder 3"/>
          <p:cNvSpPr>
            <a:spLocks noGrp="1"/>
          </p:cNvSpPr>
          <p:nvPr>
            <p:ph type="sldNum" sz="quarter" idx="10"/>
          </p:nvPr>
        </p:nvSpPr>
        <p:spPr/>
        <p:txBody>
          <a:bodyPr/>
          <a:lstStyle/>
          <a:p>
            <a:fld id="{0BE78D34-CE47-415F-B75E-135525A6416E}" type="slidenum">
              <a:rPr lang="en-US" smtClean="0"/>
              <a:t>3</a:t>
            </a:fld>
            <a:endParaRPr lang="en-US" dirty="0"/>
          </a:p>
        </p:txBody>
      </p:sp>
    </p:spTree>
    <p:extLst>
      <p:ext uri="{BB962C8B-B14F-4D97-AF65-F5344CB8AC3E}">
        <p14:creationId xmlns:p14="http://schemas.microsoft.com/office/powerpoint/2010/main" val="4005983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helps Facebook, and thus potentially Instagram, tailor their content” “Instagram users might react</a:t>
            </a:r>
            <a:r>
              <a:rPr lang="en-US" baseline="0" dirty="0" smtClean="0"/>
              <a:t> differently than Facebook users because it is a different beast all together. Using weather data is the only way to know.”</a:t>
            </a:r>
            <a:endParaRPr lang="en-US" dirty="0"/>
          </a:p>
        </p:txBody>
      </p:sp>
      <p:sp>
        <p:nvSpPr>
          <p:cNvPr id="4" name="Slide Number Placeholder 3"/>
          <p:cNvSpPr>
            <a:spLocks noGrp="1"/>
          </p:cNvSpPr>
          <p:nvPr>
            <p:ph type="sldNum" sz="quarter" idx="10"/>
          </p:nvPr>
        </p:nvSpPr>
        <p:spPr/>
        <p:txBody>
          <a:bodyPr/>
          <a:lstStyle/>
          <a:p>
            <a:fld id="{0BE78D34-CE47-415F-B75E-135525A6416E}" type="slidenum">
              <a:rPr lang="en-US" smtClean="0"/>
              <a:t>4</a:t>
            </a:fld>
            <a:endParaRPr lang="en-US" dirty="0"/>
          </a:p>
        </p:txBody>
      </p:sp>
    </p:spTree>
    <p:extLst>
      <p:ext uri="{BB962C8B-B14F-4D97-AF65-F5344CB8AC3E}">
        <p14:creationId xmlns:p14="http://schemas.microsoft.com/office/powerpoint/2010/main" val="2733422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a:t>
            </a:r>
            <a:r>
              <a:rPr lang="en-US" baseline="0" dirty="0" smtClean="0"/>
              <a:t> Instagram recognizes the benefits of having someone analyze weather data for them, the brands utilizing Instagram will realize the benefits for themselves.”</a:t>
            </a:r>
          </a:p>
          <a:p>
            <a:r>
              <a:rPr lang="en-US" baseline="0" dirty="0" smtClean="0"/>
              <a:t>“Brands could use the results they get from the weather data to… (each main bullet)</a:t>
            </a:r>
            <a:endParaRPr lang="en-US" dirty="0"/>
          </a:p>
        </p:txBody>
      </p:sp>
      <p:sp>
        <p:nvSpPr>
          <p:cNvPr id="4" name="Slide Number Placeholder 3"/>
          <p:cNvSpPr>
            <a:spLocks noGrp="1"/>
          </p:cNvSpPr>
          <p:nvPr>
            <p:ph type="sldNum" sz="quarter" idx="10"/>
          </p:nvPr>
        </p:nvSpPr>
        <p:spPr/>
        <p:txBody>
          <a:bodyPr/>
          <a:lstStyle/>
          <a:p>
            <a:fld id="{0BE78D34-CE47-415F-B75E-135525A6416E}" type="slidenum">
              <a:rPr lang="en-US" smtClean="0"/>
              <a:t>5</a:t>
            </a:fld>
            <a:endParaRPr lang="en-US" dirty="0"/>
          </a:p>
        </p:txBody>
      </p:sp>
    </p:spTree>
    <p:extLst>
      <p:ext uri="{BB962C8B-B14F-4D97-AF65-F5344CB8AC3E}">
        <p14:creationId xmlns:p14="http://schemas.microsoft.com/office/powerpoint/2010/main" val="1022959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just wanted to give a quick example of what using big data weather analytics on Instagram</a:t>
            </a:r>
            <a:r>
              <a:rPr lang="en-US" baseline="0" dirty="0" smtClean="0"/>
              <a:t> would look like.”</a:t>
            </a:r>
          </a:p>
          <a:p>
            <a:r>
              <a:rPr lang="en-US" baseline="0" dirty="0" smtClean="0"/>
              <a:t>“Not wasting anyone’s time” “No need to target sunny San Diego this weekend, or if you want to target them…then use a different ad </a:t>
            </a:r>
            <a:r>
              <a:rPr lang="en-US" baseline="0" dirty="0" smtClean="0"/>
              <a:t>targeted </a:t>
            </a:r>
            <a:r>
              <a:rPr lang="en-US" baseline="0" dirty="0" smtClean="0"/>
              <a:t>at their weather-specific condition for that weekend”</a:t>
            </a:r>
          </a:p>
          <a:p>
            <a:r>
              <a:rPr lang="en-US" baseline="0" dirty="0" smtClean="0"/>
              <a:t>“As you will see next, ROI is potentially huge because it’s targeted at a weather-specific audience”</a:t>
            </a:r>
            <a:endParaRPr lang="en-US" dirty="0"/>
          </a:p>
        </p:txBody>
      </p:sp>
      <p:sp>
        <p:nvSpPr>
          <p:cNvPr id="4" name="Slide Number Placeholder 3"/>
          <p:cNvSpPr>
            <a:spLocks noGrp="1"/>
          </p:cNvSpPr>
          <p:nvPr>
            <p:ph type="sldNum" sz="quarter" idx="10"/>
          </p:nvPr>
        </p:nvSpPr>
        <p:spPr/>
        <p:txBody>
          <a:bodyPr/>
          <a:lstStyle/>
          <a:p>
            <a:fld id="{0BE78D34-CE47-415F-B75E-135525A6416E}" type="slidenum">
              <a:rPr lang="en-US" smtClean="0"/>
              <a:t>6</a:t>
            </a:fld>
            <a:endParaRPr lang="en-US" dirty="0"/>
          </a:p>
        </p:txBody>
      </p:sp>
    </p:spTree>
    <p:extLst>
      <p:ext uri="{BB962C8B-B14F-4D97-AF65-F5344CB8AC3E}">
        <p14:creationId xmlns:p14="http://schemas.microsoft.com/office/powerpoint/2010/main" val="417455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a:t>
            </a:r>
            <a:r>
              <a:rPr lang="en-US" baseline="0" dirty="0" smtClean="0"/>
              <a:t> Instagram won’t just take my word for it, so to prove to them the effectiveness of weather analytics, I could show them 3 case studies with ROI stats demonstrating the effectiveness of using weather-based data.”</a:t>
            </a:r>
          </a:p>
          <a:p>
            <a:r>
              <a:rPr lang="en-US" baseline="0" dirty="0" smtClean="0"/>
              <a:t>By mapping historical weather data, discovered that 2 degree temperature rise above the monthly norm triggered sales rise</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“Ran campaign on cost-per-minute basis (activating only when conditions were right to induce purchase intent)”</a:t>
            </a:r>
          </a:p>
          <a:p>
            <a:endParaRPr lang="en-US" baseline="0" dirty="0" smtClean="0"/>
          </a:p>
          <a:p>
            <a:r>
              <a:rPr lang="en-US" baseline="0" dirty="0" smtClean="0"/>
              <a:t>Deployed w</a:t>
            </a:r>
            <a:r>
              <a:rPr lang="en-US" dirty="0" smtClean="0"/>
              <a:t>eather-triggered campaign…</a:t>
            </a:r>
            <a:endParaRPr lang="en-US" baseline="0" dirty="0" smtClean="0"/>
          </a:p>
          <a:p>
            <a:r>
              <a:rPr lang="en-US" baseline="0" dirty="0" smtClean="0"/>
              <a:t>Results:</a:t>
            </a:r>
          </a:p>
          <a:p>
            <a:r>
              <a:rPr lang="en-US" baseline="0" dirty="0" smtClean="0"/>
              <a:t>“89% more likely to click a link then users who clicked on generic ads”</a:t>
            </a:r>
            <a:endParaRPr lang="en-US" dirty="0"/>
          </a:p>
        </p:txBody>
      </p:sp>
      <p:sp>
        <p:nvSpPr>
          <p:cNvPr id="4" name="Slide Number Placeholder 3"/>
          <p:cNvSpPr>
            <a:spLocks noGrp="1"/>
          </p:cNvSpPr>
          <p:nvPr>
            <p:ph type="sldNum" sz="quarter" idx="10"/>
          </p:nvPr>
        </p:nvSpPr>
        <p:spPr/>
        <p:txBody>
          <a:bodyPr/>
          <a:lstStyle/>
          <a:p>
            <a:fld id="{0BE78D34-CE47-415F-B75E-135525A6416E}" type="slidenum">
              <a:rPr lang="en-US" smtClean="0"/>
              <a:t>7</a:t>
            </a:fld>
            <a:endParaRPr lang="en-US" dirty="0"/>
          </a:p>
        </p:txBody>
      </p:sp>
    </p:spTree>
    <p:extLst>
      <p:ext uri="{BB962C8B-B14F-4D97-AF65-F5344CB8AC3E}">
        <p14:creationId xmlns:p14="http://schemas.microsoft.com/office/powerpoint/2010/main" val="2234561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dirty="0" smtClean="0"/>
              <a:t>Created live billboard…</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800" dirty="0" smtClean="0"/>
              <a:t>Live sensors detect..</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800" dirty="0" smtClean="0"/>
              <a:t>17% sales increase when it ran</a:t>
            </a:r>
          </a:p>
          <a:p>
            <a:r>
              <a:rPr lang="en-US" dirty="0" smtClean="0"/>
              <a:t>“They would not have known this had they not used these weather billboards”</a:t>
            </a:r>
            <a:endParaRPr lang="en-US" dirty="0"/>
          </a:p>
        </p:txBody>
      </p:sp>
      <p:sp>
        <p:nvSpPr>
          <p:cNvPr id="4" name="Slide Number Placeholder 3"/>
          <p:cNvSpPr>
            <a:spLocks noGrp="1"/>
          </p:cNvSpPr>
          <p:nvPr>
            <p:ph type="sldNum" sz="quarter" idx="10"/>
          </p:nvPr>
        </p:nvSpPr>
        <p:spPr/>
        <p:txBody>
          <a:bodyPr/>
          <a:lstStyle/>
          <a:p>
            <a:fld id="{0BE78D34-CE47-415F-B75E-135525A6416E}" type="slidenum">
              <a:rPr lang="en-US" smtClean="0"/>
              <a:t>8</a:t>
            </a:fld>
            <a:endParaRPr lang="en-US" dirty="0"/>
          </a:p>
        </p:txBody>
      </p:sp>
    </p:spTree>
    <p:extLst>
      <p:ext uri="{BB962C8B-B14F-4D97-AF65-F5344CB8AC3E}">
        <p14:creationId xmlns:p14="http://schemas.microsoft.com/office/powerpoint/2010/main" val="28766389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regards to using weather data…”</a:t>
            </a:r>
          </a:p>
          <a:p>
            <a:r>
              <a:rPr lang="en-US" dirty="0" smtClean="0"/>
              <a:t>“There</a:t>
            </a:r>
            <a:r>
              <a:rPr lang="en-US" baseline="0" dirty="0" smtClean="0"/>
              <a:t> would be a great ROI for Instagram by using weather data”</a:t>
            </a:r>
          </a:p>
          <a:p>
            <a:r>
              <a:rPr lang="en-US" baseline="0" dirty="0" smtClean="0"/>
              <a:t>“Brands would want to use Instagram because of the great ROI for them, which helps both the brands and Instagram”</a:t>
            </a:r>
          </a:p>
          <a:p>
            <a:r>
              <a:rPr lang="en-US" baseline="0" dirty="0" smtClean="0"/>
              <a:t>“I know that on the Planalytics site there are success stories like Sonic and Coca-Cola, and the three case studies you just saw prove this fact further.”</a:t>
            </a:r>
          </a:p>
          <a:p>
            <a:r>
              <a:rPr lang="en-US" baseline="0" dirty="0" smtClean="0"/>
              <a:t>“It’s a win-win scenario for everyone!”</a:t>
            </a:r>
            <a:endParaRPr lang="en-US" dirty="0"/>
          </a:p>
        </p:txBody>
      </p:sp>
      <p:sp>
        <p:nvSpPr>
          <p:cNvPr id="4" name="Slide Number Placeholder 3"/>
          <p:cNvSpPr>
            <a:spLocks noGrp="1"/>
          </p:cNvSpPr>
          <p:nvPr>
            <p:ph type="sldNum" sz="quarter" idx="10"/>
          </p:nvPr>
        </p:nvSpPr>
        <p:spPr/>
        <p:txBody>
          <a:bodyPr/>
          <a:lstStyle/>
          <a:p>
            <a:fld id="{0BE78D34-CE47-415F-B75E-135525A6416E}" type="slidenum">
              <a:rPr lang="en-US" smtClean="0"/>
              <a:t>9</a:t>
            </a:fld>
            <a:endParaRPr lang="en-US" dirty="0"/>
          </a:p>
        </p:txBody>
      </p:sp>
    </p:spTree>
    <p:extLst>
      <p:ext uri="{BB962C8B-B14F-4D97-AF65-F5344CB8AC3E}">
        <p14:creationId xmlns:p14="http://schemas.microsoft.com/office/powerpoint/2010/main" val="2811585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2E91B0C-3797-4707-B959-9A3BE762EFF5}" type="datetimeFigureOut">
              <a:rPr lang="en-US" smtClean="0"/>
              <a:t>12/4/2015</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E1223FFB-4A17-4238-BF28-16925CC1F120}" type="slidenum">
              <a:rPr lang="en-US" smtClean="0"/>
              <a:t>‹#›</a:t>
            </a:fld>
            <a:endParaRPr lang="en-US"/>
          </a:p>
        </p:txBody>
      </p:sp>
    </p:spTree>
    <p:extLst>
      <p:ext uri="{BB962C8B-B14F-4D97-AF65-F5344CB8AC3E}">
        <p14:creationId xmlns:p14="http://schemas.microsoft.com/office/powerpoint/2010/main" val="3633252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E91B0C-3797-4707-B959-9A3BE762EFF5}" type="datetimeFigureOut">
              <a:rPr lang="en-US" smtClean="0"/>
              <a:t>12/4/2015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1223FFB-4A17-4238-BF28-16925CC1F120}" type="slidenum">
              <a:rPr lang="en-US" smtClean="0"/>
              <a:t>‹#›</a:t>
            </a:fld>
            <a:endParaRPr lang="en-US"/>
          </a:p>
        </p:txBody>
      </p:sp>
    </p:spTree>
    <p:extLst>
      <p:ext uri="{BB962C8B-B14F-4D97-AF65-F5344CB8AC3E}">
        <p14:creationId xmlns:p14="http://schemas.microsoft.com/office/powerpoint/2010/main" val="3643289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E91B0C-3797-4707-B959-9A3BE762EFF5}" type="datetimeFigureOut">
              <a:rPr lang="en-US" smtClean="0"/>
              <a:t>12/4/2015</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1223FFB-4A17-4238-BF28-16925CC1F120}"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657909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62E91B0C-3797-4707-B959-9A3BE762EFF5}" type="datetimeFigureOut">
              <a:rPr lang="en-US" smtClean="0"/>
              <a:t>12/4/2015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1223FFB-4A17-4238-BF28-16925CC1F120}" type="slidenum">
              <a:rPr lang="en-US" smtClean="0"/>
              <a:t>‹#›</a:t>
            </a:fld>
            <a:endParaRPr lang="en-US"/>
          </a:p>
        </p:txBody>
      </p:sp>
    </p:spTree>
    <p:extLst>
      <p:ext uri="{BB962C8B-B14F-4D97-AF65-F5344CB8AC3E}">
        <p14:creationId xmlns:p14="http://schemas.microsoft.com/office/powerpoint/2010/main" val="23650309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62E91B0C-3797-4707-B959-9A3BE762EFF5}" type="datetimeFigureOut">
              <a:rPr lang="en-US" smtClean="0"/>
              <a:t>12/4/2015</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1223FFB-4A17-4238-BF28-16925CC1F120}"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887547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62E91B0C-3797-4707-B959-9A3BE762EFF5}" type="datetimeFigureOut">
              <a:rPr lang="en-US" smtClean="0"/>
              <a:t>12/4/2015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1223FFB-4A17-4238-BF28-16925CC1F120}" type="slidenum">
              <a:rPr lang="en-US" smtClean="0"/>
              <a:t>‹#›</a:t>
            </a:fld>
            <a:endParaRPr lang="en-US"/>
          </a:p>
        </p:txBody>
      </p:sp>
    </p:spTree>
    <p:extLst>
      <p:ext uri="{BB962C8B-B14F-4D97-AF65-F5344CB8AC3E}">
        <p14:creationId xmlns:p14="http://schemas.microsoft.com/office/powerpoint/2010/main" val="17360716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2E91B0C-3797-4707-B959-9A3BE762EFF5}" type="datetimeFigureOut">
              <a:rPr lang="en-US" smtClean="0"/>
              <a:t>12/4/2015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1223FFB-4A17-4238-BF28-16925CC1F120}" type="slidenum">
              <a:rPr lang="en-US" smtClean="0"/>
              <a:t>‹#›</a:t>
            </a:fld>
            <a:endParaRPr lang="en-US"/>
          </a:p>
        </p:txBody>
      </p:sp>
    </p:spTree>
    <p:extLst>
      <p:ext uri="{BB962C8B-B14F-4D97-AF65-F5344CB8AC3E}">
        <p14:creationId xmlns:p14="http://schemas.microsoft.com/office/powerpoint/2010/main" val="41647727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2E91B0C-3797-4707-B959-9A3BE762EFF5}" type="datetimeFigureOut">
              <a:rPr lang="en-US" smtClean="0"/>
              <a:t>12/4/2015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1223FFB-4A17-4238-BF28-16925CC1F120}" type="slidenum">
              <a:rPr lang="en-US" smtClean="0"/>
              <a:t>‹#›</a:t>
            </a:fld>
            <a:endParaRPr lang="en-US"/>
          </a:p>
        </p:txBody>
      </p:sp>
    </p:spTree>
    <p:extLst>
      <p:ext uri="{BB962C8B-B14F-4D97-AF65-F5344CB8AC3E}">
        <p14:creationId xmlns:p14="http://schemas.microsoft.com/office/powerpoint/2010/main" val="2625519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2E91B0C-3797-4707-B959-9A3BE762EFF5}" type="datetimeFigureOut">
              <a:rPr lang="en-US" smtClean="0"/>
              <a:t>12/4/2015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1223FFB-4A17-4238-BF28-16925CC1F120}" type="slidenum">
              <a:rPr lang="en-US" smtClean="0"/>
              <a:t>‹#›</a:t>
            </a:fld>
            <a:endParaRPr lang="en-US"/>
          </a:p>
        </p:txBody>
      </p:sp>
    </p:spTree>
    <p:extLst>
      <p:ext uri="{BB962C8B-B14F-4D97-AF65-F5344CB8AC3E}">
        <p14:creationId xmlns:p14="http://schemas.microsoft.com/office/powerpoint/2010/main" val="970974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E91B0C-3797-4707-B959-9A3BE762EFF5}" type="datetimeFigureOut">
              <a:rPr lang="en-US" smtClean="0"/>
              <a:t>12/4/2015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1223FFB-4A17-4238-BF28-16925CC1F120}" type="slidenum">
              <a:rPr lang="en-US" smtClean="0"/>
              <a:t>‹#›</a:t>
            </a:fld>
            <a:endParaRPr lang="en-US"/>
          </a:p>
        </p:txBody>
      </p:sp>
    </p:spTree>
    <p:extLst>
      <p:ext uri="{BB962C8B-B14F-4D97-AF65-F5344CB8AC3E}">
        <p14:creationId xmlns:p14="http://schemas.microsoft.com/office/powerpoint/2010/main" val="2276019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2E91B0C-3797-4707-B959-9A3BE762EFF5}" type="datetimeFigureOut">
              <a:rPr lang="en-US" smtClean="0"/>
              <a:t>12/4/2015</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E1223FFB-4A17-4238-BF28-16925CC1F120}" type="slidenum">
              <a:rPr lang="en-US" smtClean="0"/>
              <a:t>‹#›</a:t>
            </a:fld>
            <a:endParaRPr lang="en-US"/>
          </a:p>
        </p:txBody>
      </p:sp>
    </p:spTree>
    <p:extLst>
      <p:ext uri="{BB962C8B-B14F-4D97-AF65-F5344CB8AC3E}">
        <p14:creationId xmlns:p14="http://schemas.microsoft.com/office/powerpoint/2010/main" val="3480310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2E91B0C-3797-4707-B959-9A3BE762EFF5}" type="datetimeFigureOut">
              <a:rPr lang="en-US" smtClean="0"/>
              <a:t>12/4/2015</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E1223FFB-4A17-4238-BF28-16925CC1F120}" type="slidenum">
              <a:rPr lang="en-US" smtClean="0"/>
              <a:t>‹#›</a:t>
            </a:fld>
            <a:endParaRPr lang="en-US"/>
          </a:p>
        </p:txBody>
      </p:sp>
    </p:spTree>
    <p:extLst>
      <p:ext uri="{BB962C8B-B14F-4D97-AF65-F5344CB8AC3E}">
        <p14:creationId xmlns:p14="http://schemas.microsoft.com/office/powerpoint/2010/main" val="2556846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2E91B0C-3797-4707-B959-9A3BE762EFF5}" type="datetimeFigureOut">
              <a:rPr lang="en-US" smtClean="0"/>
              <a:t>12/4/2015</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1223FFB-4A17-4238-BF28-16925CC1F120}" type="slidenum">
              <a:rPr lang="en-US" smtClean="0"/>
              <a:t>‹#›</a:t>
            </a:fld>
            <a:endParaRPr lang="en-US"/>
          </a:p>
        </p:txBody>
      </p:sp>
    </p:spTree>
    <p:extLst>
      <p:ext uri="{BB962C8B-B14F-4D97-AF65-F5344CB8AC3E}">
        <p14:creationId xmlns:p14="http://schemas.microsoft.com/office/powerpoint/2010/main" val="1837933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E91B0C-3797-4707-B959-9A3BE762EFF5}" type="datetimeFigureOut">
              <a:rPr lang="en-US" smtClean="0"/>
              <a:t>12/4/2015</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1223FFB-4A17-4238-BF28-16925CC1F120}" type="slidenum">
              <a:rPr lang="en-US" smtClean="0"/>
              <a:t>‹#›</a:t>
            </a:fld>
            <a:endParaRPr lang="en-US"/>
          </a:p>
        </p:txBody>
      </p:sp>
    </p:spTree>
    <p:extLst>
      <p:ext uri="{BB962C8B-B14F-4D97-AF65-F5344CB8AC3E}">
        <p14:creationId xmlns:p14="http://schemas.microsoft.com/office/powerpoint/2010/main" val="202540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E91B0C-3797-4707-B959-9A3BE762EFF5}" type="datetimeFigureOut">
              <a:rPr lang="en-US" smtClean="0"/>
              <a:t>12/4/2015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E1223FFB-4A17-4238-BF28-16925CC1F120}" type="slidenum">
              <a:rPr lang="en-US" smtClean="0"/>
              <a:t>‹#›</a:t>
            </a:fld>
            <a:endParaRPr lang="en-US"/>
          </a:p>
        </p:txBody>
      </p:sp>
    </p:spTree>
    <p:extLst>
      <p:ext uri="{BB962C8B-B14F-4D97-AF65-F5344CB8AC3E}">
        <p14:creationId xmlns:p14="http://schemas.microsoft.com/office/powerpoint/2010/main" val="1154136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E91B0C-3797-4707-B959-9A3BE762EFF5}" type="datetimeFigureOut">
              <a:rPr lang="en-US" smtClean="0"/>
              <a:t>12/4/2015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1223FFB-4A17-4238-BF28-16925CC1F120}" type="slidenum">
              <a:rPr lang="en-US" smtClean="0"/>
              <a:t>‹#›</a:t>
            </a:fld>
            <a:endParaRPr lang="en-US"/>
          </a:p>
        </p:txBody>
      </p:sp>
    </p:spTree>
    <p:extLst>
      <p:ext uri="{BB962C8B-B14F-4D97-AF65-F5344CB8AC3E}">
        <p14:creationId xmlns:p14="http://schemas.microsoft.com/office/powerpoint/2010/main" val="4082075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62E91B0C-3797-4707-B959-9A3BE762EFF5}" type="datetimeFigureOut">
              <a:rPr lang="en-US" smtClean="0"/>
              <a:t>12/4/2015</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E1223FFB-4A17-4238-BF28-16925CC1F120}" type="slidenum">
              <a:rPr lang="en-US" smtClean="0"/>
              <a:t>‹#›</a:t>
            </a:fld>
            <a:endParaRPr lang="en-US"/>
          </a:p>
        </p:txBody>
      </p:sp>
    </p:spTree>
    <p:extLst>
      <p:ext uri="{BB962C8B-B14F-4D97-AF65-F5344CB8AC3E}">
        <p14:creationId xmlns:p14="http://schemas.microsoft.com/office/powerpoint/2010/main" val="184013963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9223036" cy="2262781"/>
          </a:xfrm>
        </p:spPr>
        <p:txBody>
          <a:bodyPr>
            <a:normAutofit fontScale="90000"/>
          </a:bodyPr>
          <a:lstStyle/>
          <a:p>
            <a:r>
              <a:rPr lang="en-US" dirty="0" smtClean="0"/>
              <a:t>Instagram: How Weather Data Could Help the Social Media Giant and its Brands </a:t>
            </a:r>
            <a:endParaRPr lang="en-US" dirty="0"/>
          </a:p>
        </p:txBody>
      </p:sp>
      <p:sp>
        <p:nvSpPr>
          <p:cNvPr id="3" name="Subtitle 2"/>
          <p:cNvSpPr>
            <a:spLocks noGrp="1"/>
          </p:cNvSpPr>
          <p:nvPr>
            <p:ph type="subTitle" idx="1"/>
          </p:nvPr>
        </p:nvSpPr>
        <p:spPr/>
        <p:txBody>
          <a:bodyPr/>
          <a:lstStyle/>
          <a:p>
            <a:r>
              <a:rPr lang="en-US" dirty="0" smtClean="0"/>
              <a:t>By: Matthew Oberst</a:t>
            </a:r>
          </a:p>
          <a:p>
            <a:r>
              <a:rPr lang="en-US" dirty="0" smtClean="0"/>
              <a:t>Fox School of Business - MIS</a:t>
            </a:r>
            <a:endParaRPr lang="en-US" dirty="0"/>
          </a:p>
        </p:txBody>
      </p:sp>
    </p:spTree>
    <p:extLst>
      <p:ext uri="{BB962C8B-B14F-4D97-AF65-F5344CB8AC3E}">
        <p14:creationId xmlns:p14="http://schemas.microsoft.com/office/powerpoint/2010/main" val="20433713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 Cited</a:t>
            </a:r>
            <a:endParaRPr lang="en-US" dirty="0"/>
          </a:p>
        </p:txBody>
      </p:sp>
      <p:sp>
        <p:nvSpPr>
          <p:cNvPr id="6" name="Rectangle 5"/>
          <p:cNvSpPr/>
          <p:nvPr/>
        </p:nvSpPr>
        <p:spPr>
          <a:xfrm>
            <a:off x="2592925" y="1264555"/>
            <a:ext cx="9599075" cy="4955203"/>
          </a:xfrm>
          <a:prstGeom prst="rect">
            <a:avLst/>
          </a:prstGeom>
        </p:spPr>
        <p:txBody>
          <a:bodyPr wrap="square">
            <a:spAutoFit/>
          </a:bodyPr>
          <a:lstStyle/>
          <a:p>
            <a:r>
              <a:rPr lang="en-US" sz="1400" dirty="0"/>
              <a:t>"10 Instagram Marketing Tips to Make People." </a:t>
            </a:r>
            <a:r>
              <a:rPr lang="en-US" sz="1400" dirty="0" err="1"/>
              <a:t>WordStream</a:t>
            </a:r>
            <a:r>
              <a:rPr lang="en-US" sz="1400" dirty="0"/>
              <a:t>. </a:t>
            </a:r>
            <a:r>
              <a:rPr lang="en-US" sz="1400" dirty="0" err="1"/>
              <a:t>N.p</a:t>
            </a:r>
            <a:r>
              <a:rPr lang="en-US" sz="1400" dirty="0"/>
              <a:t>., 6 Jan. 2015. Web. </a:t>
            </a:r>
            <a:r>
              <a:rPr lang="en-US" sz="1400" dirty="0" smtClean="0"/>
              <a:t>	10 </a:t>
            </a:r>
            <a:r>
              <a:rPr lang="en-US" sz="1400" dirty="0"/>
              <a:t>Aug. </a:t>
            </a:r>
            <a:r>
              <a:rPr lang="en-US" sz="1400" dirty="0" smtClean="0"/>
              <a:t>	2015</a:t>
            </a:r>
            <a:r>
              <a:rPr lang="en-US" sz="1400" dirty="0"/>
              <a:t>.</a:t>
            </a:r>
          </a:p>
          <a:p>
            <a:r>
              <a:rPr lang="en-US" sz="1400" dirty="0"/>
              <a:t>"Announcing a New Suite of Business Tools for Brands on Instagram." Instagram for </a:t>
            </a:r>
            <a:r>
              <a:rPr lang="en-US" sz="1400" dirty="0" smtClean="0"/>
              <a:t>	Business</a:t>
            </a:r>
            <a:r>
              <a:rPr lang="en-US" sz="1400" dirty="0"/>
              <a:t>. </a:t>
            </a:r>
            <a:r>
              <a:rPr lang="en-US" sz="1400" dirty="0" smtClean="0"/>
              <a:t>	Instagram</a:t>
            </a:r>
            <a:r>
              <a:rPr lang="en-US" sz="1400" dirty="0"/>
              <a:t>, </a:t>
            </a:r>
            <a:r>
              <a:rPr lang="en-US" sz="1400" dirty="0" smtClean="0"/>
              <a:t>	Sept</a:t>
            </a:r>
            <a:r>
              <a:rPr lang="en-US" sz="1400" dirty="0"/>
              <a:t>. 2014. Web. 10 Aug. 2015.</a:t>
            </a:r>
          </a:p>
          <a:p>
            <a:r>
              <a:rPr lang="en-US" sz="1400" dirty="0"/>
              <a:t>Berry, Lauren. "Facebook Engagement Rate: How One Little Metric Got So Tough To </a:t>
            </a:r>
            <a:r>
              <a:rPr lang="en-US" sz="1400" dirty="0" smtClean="0"/>
              <a:t>	Nail </a:t>
            </a:r>
            <a:r>
              <a:rPr lang="en-US" sz="1400" dirty="0"/>
              <a:t>Down." Simply </a:t>
            </a:r>
            <a:r>
              <a:rPr lang="en-US" sz="1400" dirty="0" smtClean="0"/>
              <a:t>	Measured </a:t>
            </a:r>
            <a:r>
              <a:rPr lang="en-US" sz="1400" dirty="0"/>
              <a:t>RSS. </a:t>
            </a:r>
            <a:r>
              <a:rPr lang="en-US" sz="1400" dirty="0" err="1"/>
              <a:t>N.p</a:t>
            </a:r>
            <a:r>
              <a:rPr lang="en-US" sz="1400" dirty="0"/>
              <a:t>., 19 Feb. 2014. Web. 10 Aug. 2015.</a:t>
            </a:r>
          </a:p>
          <a:p>
            <a:r>
              <a:rPr lang="en-US" sz="1400" dirty="0"/>
              <a:t>Bowden, Jason. "The Infusion of Brand Marketing and Big Data Analytics." Social </a:t>
            </a:r>
            <a:r>
              <a:rPr lang="en-US" sz="1400" dirty="0" smtClean="0"/>
              <a:t>	Media 	Today</a:t>
            </a:r>
            <a:r>
              <a:rPr lang="en-US" sz="1400" dirty="0"/>
              <a:t>. </a:t>
            </a:r>
            <a:r>
              <a:rPr lang="en-US" sz="1400" dirty="0" err="1"/>
              <a:t>N.p</a:t>
            </a:r>
            <a:r>
              <a:rPr lang="en-US" sz="1400" dirty="0"/>
              <a:t>., </a:t>
            </a:r>
            <a:r>
              <a:rPr lang="en-US" sz="1400" dirty="0" smtClean="0"/>
              <a:t>	03 </a:t>
            </a:r>
            <a:r>
              <a:rPr lang="en-US" sz="1400" dirty="0"/>
              <a:t>Sept. 2014. Web. 10 Aug. 2015.</a:t>
            </a:r>
          </a:p>
          <a:p>
            <a:r>
              <a:rPr lang="en-US" sz="1400" dirty="0"/>
              <a:t>"Brand Engagement on Instagram Is High-for Now - </a:t>
            </a:r>
            <a:r>
              <a:rPr lang="en-US" sz="1400" dirty="0" err="1"/>
              <a:t>EMarketer</a:t>
            </a:r>
            <a:r>
              <a:rPr lang="en-US" sz="1400" dirty="0"/>
              <a:t>." </a:t>
            </a:r>
            <a:r>
              <a:rPr lang="en-US" sz="1400" dirty="0" err="1"/>
              <a:t>EMarketer</a:t>
            </a:r>
            <a:r>
              <a:rPr lang="en-US" sz="1400" dirty="0"/>
              <a:t>. </a:t>
            </a:r>
            <a:r>
              <a:rPr lang="en-US" sz="1400" dirty="0" err="1"/>
              <a:t>N.p</a:t>
            </a:r>
            <a:r>
              <a:rPr lang="en-US" sz="1400" dirty="0"/>
              <a:t>., 6 </a:t>
            </a:r>
            <a:r>
              <a:rPr lang="en-US" sz="1400" dirty="0" smtClean="0"/>
              <a:t>	Aug</a:t>
            </a:r>
            <a:r>
              <a:rPr lang="en-US" sz="1400" dirty="0"/>
              <a:t>. 2015. </a:t>
            </a:r>
            <a:r>
              <a:rPr lang="en-US" sz="1400" dirty="0" smtClean="0"/>
              <a:t>	Web</a:t>
            </a:r>
            <a:r>
              <a:rPr lang="en-US" sz="1400" dirty="0"/>
              <a:t>. 10 Aug. 2015</a:t>
            </a:r>
            <a:r>
              <a:rPr lang="en-US" sz="1400" dirty="0" smtClean="0"/>
              <a:t>.</a:t>
            </a:r>
          </a:p>
          <a:p>
            <a:r>
              <a:rPr lang="en-US" sz="1400" dirty="0"/>
              <a:t>"Facebook &amp; Twitter Advertising Solutions | </a:t>
            </a:r>
            <a:r>
              <a:rPr lang="en-US" sz="1400" dirty="0" err="1"/>
              <a:t>Ampush</a:t>
            </a:r>
            <a:r>
              <a:rPr lang="en-US" sz="1400" dirty="0"/>
              <a:t>." </a:t>
            </a:r>
            <a:r>
              <a:rPr lang="en-US" sz="1400" i="1" dirty="0" err="1"/>
              <a:t>Ampush</a:t>
            </a:r>
            <a:r>
              <a:rPr lang="en-US" sz="1400" dirty="0"/>
              <a:t>. </a:t>
            </a:r>
            <a:r>
              <a:rPr lang="en-US" sz="1400" dirty="0" err="1"/>
              <a:t>N.p</a:t>
            </a:r>
            <a:r>
              <a:rPr lang="en-US" sz="1400" dirty="0"/>
              <a:t>., </a:t>
            </a:r>
            <a:r>
              <a:rPr lang="en-US" sz="1400" dirty="0" err="1"/>
              <a:t>n.d.</a:t>
            </a:r>
            <a:r>
              <a:rPr lang="en-US" sz="1400" dirty="0"/>
              <a:t> Web. 19 Aug. 2015.</a:t>
            </a:r>
          </a:p>
          <a:p>
            <a:r>
              <a:rPr lang="en-US" sz="1400" dirty="0"/>
              <a:t>Geoff. "The Complete History of Instagram." We Are Social Media. </a:t>
            </a:r>
            <a:r>
              <a:rPr lang="en-US" sz="1400" dirty="0" err="1"/>
              <a:t>N.p</a:t>
            </a:r>
            <a:r>
              <a:rPr lang="en-US" sz="1400" dirty="0"/>
              <a:t>., 03 Jan. 2014. </a:t>
            </a:r>
            <a:r>
              <a:rPr lang="en-US" sz="1400" dirty="0" smtClean="0"/>
              <a:t>	Web</a:t>
            </a:r>
            <a:r>
              <a:rPr lang="en-US" sz="1400" dirty="0"/>
              <a:t>. 10 Aug. 2015.</a:t>
            </a:r>
          </a:p>
          <a:p>
            <a:r>
              <a:rPr lang="en-US" sz="1400" dirty="0" err="1" smtClean="0"/>
              <a:t>Protalinski</a:t>
            </a:r>
            <a:r>
              <a:rPr lang="en-US" sz="1400" dirty="0"/>
              <a:t>, Emil. "Instagram Announces Account Insights, Ad Insights, Ad Staging." </a:t>
            </a:r>
            <a:r>
              <a:rPr lang="en-US" sz="1400" dirty="0" smtClean="0"/>
              <a:t>	TNW 	Network </a:t>
            </a:r>
            <a:r>
              <a:rPr lang="en-US" sz="1400" dirty="0"/>
              <a:t>All </a:t>
            </a:r>
            <a:r>
              <a:rPr lang="en-US" sz="1400" dirty="0" smtClean="0"/>
              <a:t>	Stories </a:t>
            </a:r>
            <a:r>
              <a:rPr lang="en-US" sz="1400" dirty="0"/>
              <a:t>RSS. </a:t>
            </a:r>
            <a:r>
              <a:rPr lang="en-US" sz="1400" dirty="0" err="1"/>
              <a:t>N.p</a:t>
            </a:r>
            <a:r>
              <a:rPr lang="en-US" sz="1400" dirty="0"/>
              <a:t>., 21 Aug. 2014. Web. 10 Aug. 2015</a:t>
            </a:r>
            <a:r>
              <a:rPr lang="en-US" sz="1400" dirty="0" smtClean="0"/>
              <a:t>.</a:t>
            </a:r>
          </a:p>
          <a:p>
            <a:r>
              <a:rPr lang="en-US" sz="1400" dirty="0"/>
              <a:t>"Weather Analytics | Weather Intelligence | </a:t>
            </a:r>
            <a:r>
              <a:rPr lang="en-US" sz="1400" dirty="0" err="1"/>
              <a:t>Planalytics</a:t>
            </a:r>
            <a:r>
              <a:rPr lang="en-US" sz="1400" dirty="0"/>
              <a:t>, Inc." </a:t>
            </a:r>
            <a:r>
              <a:rPr lang="en-US" sz="1400" i="1" dirty="0" err="1"/>
              <a:t>Planalytics</a:t>
            </a:r>
            <a:r>
              <a:rPr lang="en-US" sz="1400" i="1" dirty="0"/>
              <a:t> Inc</a:t>
            </a:r>
            <a:r>
              <a:rPr lang="en-US" sz="1400" dirty="0"/>
              <a:t>. </a:t>
            </a:r>
            <a:r>
              <a:rPr lang="en-US" sz="1400" dirty="0" err="1"/>
              <a:t>N.p</a:t>
            </a:r>
            <a:r>
              <a:rPr lang="en-US" sz="1400" dirty="0"/>
              <a:t>., </a:t>
            </a:r>
            <a:r>
              <a:rPr lang="en-US" sz="1400" dirty="0" smtClean="0"/>
              <a:t>	</a:t>
            </a:r>
            <a:r>
              <a:rPr lang="en-US" sz="1400" dirty="0" err="1" smtClean="0"/>
              <a:t>n.d</a:t>
            </a:r>
            <a:r>
              <a:rPr lang="en-US" sz="1400" dirty="0" err="1"/>
              <a:t>.</a:t>
            </a:r>
            <a:r>
              <a:rPr lang="en-US" sz="1400" dirty="0"/>
              <a:t> Web. </a:t>
            </a:r>
            <a:r>
              <a:rPr lang="en-US" sz="1400" dirty="0" smtClean="0"/>
              <a:t>	16 </a:t>
            </a:r>
            <a:r>
              <a:rPr lang="en-US" sz="1400" dirty="0"/>
              <a:t>Aug. 2015</a:t>
            </a:r>
            <a:r>
              <a:rPr lang="en-US" sz="1400" dirty="0" smtClean="0"/>
              <a:t>.</a:t>
            </a:r>
          </a:p>
          <a:p>
            <a:r>
              <a:rPr lang="en-US" sz="1400" dirty="0"/>
              <a:t>"Weather-based Campaign Management." </a:t>
            </a:r>
            <a:r>
              <a:rPr lang="en-US" sz="1400" i="1" dirty="0"/>
              <a:t>Google Developers</a:t>
            </a:r>
            <a:r>
              <a:rPr lang="en-US" sz="1400" dirty="0"/>
              <a:t>. </a:t>
            </a:r>
            <a:r>
              <a:rPr lang="en-US" sz="1400" dirty="0" err="1"/>
              <a:t>N.p</a:t>
            </a:r>
            <a:r>
              <a:rPr lang="en-US" sz="1400" dirty="0"/>
              <a:t>., </a:t>
            </a:r>
            <a:r>
              <a:rPr lang="en-US" sz="1400" dirty="0" err="1"/>
              <a:t>n.d.</a:t>
            </a:r>
            <a:r>
              <a:rPr lang="en-US" sz="1400" dirty="0"/>
              <a:t> Web. 19 Aug. 2015.</a:t>
            </a:r>
            <a:endParaRPr lang="en-US" sz="1400" dirty="0" smtClean="0"/>
          </a:p>
          <a:p>
            <a:r>
              <a:rPr lang="en-US" sz="1400" dirty="0" smtClean="0"/>
              <a:t>"</a:t>
            </a:r>
            <a:r>
              <a:rPr lang="en-US" sz="1400" dirty="0"/>
              <a:t>What's Buzzing: Weather-Based Ads, Catalog Remixes &amp; More - 360i Digital Agency Blog." </a:t>
            </a:r>
            <a:r>
              <a:rPr lang="en-US" sz="1400" i="1" dirty="0"/>
              <a:t>360i Digital Agency </a:t>
            </a:r>
            <a:r>
              <a:rPr lang="en-US" sz="1400" i="1" dirty="0" smtClean="0"/>
              <a:t>	Blog</a:t>
            </a:r>
            <a:r>
              <a:rPr lang="en-US" sz="1400" dirty="0"/>
              <a:t>. </a:t>
            </a:r>
            <a:r>
              <a:rPr lang="en-US" sz="1400" dirty="0" err="1"/>
              <a:t>N.p</a:t>
            </a:r>
            <a:r>
              <a:rPr lang="en-US" sz="1400" dirty="0"/>
              <a:t>., 13 June 2014. Web. 19 Aug. 2015.</a:t>
            </a:r>
            <a:endParaRPr lang="en-US" sz="1400" dirty="0" smtClean="0"/>
          </a:p>
          <a:p>
            <a:r>
              <a:rPr lang="en-US" sz="1400" dirty="0"/>
              <a:t>"What If Your Social Media Content Could React to the Weather?" </a:t>
            </a:r>
            <a:r>
              <a:rPr lang="en-US" sz="1400" i="1" dirty="0"/>
              <a:t>Social Pulse • Real </a:t>
            </a:r>
            <a:r>
              <a:rPr lang="en-US" sz="1400" i="1" dirty="0" smtClean="0"/>
              <a:t>	Time 	Marketing </a:t>
            </a:r>
            <a:r>
              <a:rPr lang="en-US" sz="1400" i="1" dirty="0"/>
              <a:t>Tool for Social Media Content</a:t>
            </a:r>
            <a:r>
              <a:rPr lang="en-US" sz="1400" dirty="0"/>
              <a:t>. </a:t>
            </a:r>
            <a:r>
              <a:rPr lang="en-US" sz="1400" dirty="0" err="1"/>
              <a:t>N.p</a:t>
            </a:r>
            <a:r>
              <a:rPr lang="en-US" sz="1400" dirty="0"/>
              <a:t>., </a:t>
            </a:r>
            <a:r>
              <a:rPr lang="en-US" sz="1400" dirty="0" err="1"/>
              <a:t>n.d.</a:t>
            </a:r>
            <a:r>
              <a:rPr lang="en-US" sz="1400" dirty="0"/>
              <a:t> Web. 16 Aug. 2015</a:t>
            </a:r>
            <a:r>
              <a:rPr lang="en-US" sz="1400" dirty="0" smtClean="0"/>
              <a:t>.</a:t>
            </a:r>
            <a:endParaRPr lang="en-US" sz="1400" dirty="0"/>
          </a:p>
          <a:p>
            <a:r>
              <a:rPr lang="en-US" sz="1400" dirty="0"/>
              <a:t>"Which Brands Are Taking Advantage of Instagram?" </a:t>
            </a:r>
            <a:r>
              <a:rPr lang="en-US" sz="1400" dirty="0" err="1"/>
              <a:t>EMarketer</a:t>
            </a:r>
            <a:r>
              <a:rPr lang="en-US" sz="1400" dirty="0"/>
              <a:t>. </a:t>
            </a:r>
            <a:r>
              <a:rPr lang="en-US" sz="1400" dirty="0" err="1"/>
              <a:t>N.p</a:t>
            </a:r>
            <a:r>
              <a:rPr lang="en-US" sz="1400" dirty="0"/>
              <a:t>., 6 Apr. 2015. </a:t>
            </a:r>
            <a:r>
              <a:rPr lang="en-US" sz="1400" dirty="0" smtClean="0"/>
              <a:t>	Web</a:t>
            </a:r>
            <a:r>
              <a:rPr lang="en-US" sz="1400" dirty="0"/>
              <a:t>. 10 </a:t>
            </a:r>
            <a:r>
              <a:rPr lang="en-US" sz="1400" dirty="0" smtClean="0"/>
              <a:t>	Aug</a:t>
            </a:r>
            <a:r>
              <a:rPr lang="en-US" sz="1400" dirty="0"/>
              <a:t>. </a:t>
            </a:r>
            <a:r>
              <a:rPr lang="en-US" sz="1400" dirty="0" smtClean="0"/>
              <a:t>2015</a:t>
            </a:r>
          </a:p>
          <a:p>
            <a:endParaRPr lang="en-US" dirty="0" smtClean="0"/>
          </a:p>
          <a:p>
            <a:endParaRPr lang="en-US" dirty="0"/>
          </a:p>
        </p:txBody>
      </p:sp>
    </p:spTree>
    <p:extLst>
      <p:ext uri="{BB962C8B-B14F-4D97-AF65-F5344CB8AC3E}">
        <p14:creationId xmlns:p14="http://schemas.microsoft.com/office/powerpoint/2010/main" val="42615366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1" y="583163"/>
            <a:ext cx="8911687" cy="1280890"/>
          </a:xfrm>
        </p:spPr>
        <p:txBody>
          <a:bodyPr/>
          <a:lstStyle/>
          <a:p>
            <a:r>
              <a:rPr lang="en-US" dirty="0"/>
              <a:t>Background: A Brief Overview of </a:t>
            </a:r>
            <a:r>
              <a:rPr lang="en-US" dirty="0" smtClean="0"/>
              <a:t>Instagram</a:t>
            </a:r>
            <a:endParaRPr lang="en-US" dirty="0"/>
          </a:p>
        </p:txBody>
      </p:sp>
      <p:sp>
        <p:nvSpPr>
          <p:cNvPr id="3" name="Content Placeholder 2"/>
          <p:cNvSpPr>
            <a:spLocks noGrp="1"/>
          </p:cNvSpPr>
          <p:nvPr>
            <p:ph sz="half" idx="1"/>
          </p:nvPr>
        </p:nvSpPr>
        <p:spPr>
          <a:xfrm>
            <a:off x="2589211" y="1983699"/>
            <a:ext cx="4621057" cy="4724400"/>
          </a:xfrm>
        </p:spPr>
        <p:txBody>
          <a:bodyPr>
            <a:noAutofit/>
          </a:bodyPr>
          <a:lstStyle/>
          <a:p>
            <a:r>
              <a:rPr lang="en-US" sz="2000" dirty="0"/>
              <a:t>History:</a:t>
            </a:r>
          </a:p>
          <a:p>
            <a:pPr lvl="1"/>
            <a:r>
              <a:rPr lang="en-US" sz="1800" dirty="0"/>
              <a:t>Founded and launched by Kevin </a:t>
            </a:r>
            <a:r>
              <a:rPr lang="en-US" sz="1800" dirty="0"/>
              <a:t>Systrom</a:t>
            </a:r>
            <a:r>
              <a:rPr lang="en-US" sz="1800" dirty="0"/>
              <a:t> and Mike Krieger in Fall 2010</a:t>
            </a:r>
          </a:p>
          <a:p>
            <a:pPr lvl="1"/>
            <a:r>
              <a:rPr lang="en-US" sz="1800" dirty="0"/>
              <a:t>Purchased by Facebook in 2012</a:t>
            </a:r>
          </a:p>
          <a:p>
            <a:pPr lvl="1"/>
            <a:r>
              <a:rPr lang="en-US" sz="1800" dirty="0"/>
              <a:t>Reached 100 million users in 2013</a:t>
            </a:r>
          </a:p>
          <a:p>
            <a:r>
              <a:rPr lang="en-US" sz="2000" dirty="0"/>
              <a:t>Instagram Today:</a:t>
            </a:r>
          </a:p>
          <a:p>
            <a:pPr lvl="1"/>
            <a:r>
              <a:rPr lang="en-US" sz="1800" dirty="0"/>
              <a:t>The #1 photo social platform in the world</a:t>
            </a:r>
          </a:p>
          <a:p>
            <a:pPr lvl="1"/>
            <a:r>
              <a:rPr lang="en-US" sz="1800" dirty="0"/>
              <a:t>150 million monthly active users</a:t>
            </a:r>
          </a:p>
          <a:p>
            <a:pPr lvl="1"/>
            <a:r>
              <a:rPr lang="en-US" sz="1800" dirty="0"/>
              <a:t>16 billion photos shared</a:t>
            </a:r>
          </a:p>
          <a:p>
            <a:pPr lvl="1"/>
            <a:r>
              <a:rPr lang="en-US" sz="1800" dirty="0"/>
              <a:t>1.2 billion likes every day</a:t>
            </a:r>
          </a:p>
          <a:p>
            <a:pPr lvl="1"/>
            <a:r>
              <a:rPr lang="en-US" sz="1800" dirty="0"/>
              <a:t>55 million photos per </a:t>
            </a:r>
            <a:r>
              <a:rPr lang="en-US" sz="1800" dirty="0" smtClean="0"/>
              <a:t>day</a:t>
            </a:r>
            <a:endParaRPr lang="en-US" sz="1800"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626940" y="2125663"/>
            <a:ext cx="3873957" cy="4252274"/>
          </a:xfrm>
        </p:spPr>
      </p:pic>
      <p:sp>
        <p:nvSpPr>
          <p:cNvPr id="6" name="TextBox 5"/>
          <p:cNvSpPr txBox="1"/>
          <p:nvPr/>
        </p:nvSpPr>
        <p:spPr>
          <a:xfrm>
            <a:off x="7626940" y="6377937"/>
            <a:ext cx="3873957" cy="292388"/>
          </a:xfrm>
          <a:prstGeom prst="rect">
            <a:avLst/>
          </a:prstGeom>
          <a:noFill/>
        </p:spPr>
        <p:txBody>
          <a:bodyPr wrap="square" rtlCol="0">
            <a:spAutoFit/>
          </a:bodyPr>
          <a:lstStyle/>
          <a:p>
            <a:pPr algn="ctr"/>
            <a:r>
              <a:rPr lang="en-US" sz="1300" dirty="0" smtClean="0"/>
              <a:t>Mike Krieger (pictured left) and Kevin </a:t>
            </a:r>
            <a:r>
              <a:rPr lang="en-US" sz="1300" dirty="0" smtClean="0"/>
              <a:t>Systrom</a:t>
            </a:r>
            <a:endParaRPr lang="en-US" sz="1300" dirty="0"/>
          </a:p>
        </p:txBody>
      </p:sp>
    </p:spTree>
    <p:extLst>
      <p:ext uri="{BB962C8B-B14F-4D97-AF65-F5344CB8AC3E}">
        <p14:creationId xmlns:p14="http://schemas.microsoft.com/office/powerpoint/2010/main" val="5260582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592261"/>
            <a:ext cx="8911687" cy="1280890"/>
          </a:xfrm>
        </p:spPr>
        <p:txBody>
          <a:bodyPr>
            <a:normAutofit/>
          </a:bodyPr>
          <a:lstStyle/>
          <a:p>
            <a:r>
              <a:rPr lang="en-US" dirty="0"/>
              <a:t>Making Money Off Mother Nature: Instagram and </a:t>
            </a:r>
            <a:r>
              <a:rPr lang="en-US" dirty="0" smtClean="0"/>
              <a:t>Weather Data</a:t>
            </a:r>
            <a:endParaRPr lang="en-US" dirty="0"/>
          </a:p>
        </p:txBody>
      </p:sp>
      <p:sp>
        <p:nvSpPr>
          <p:cNvPr id="3" name="Content Placeholder 2"/>
          <p:cNvSpPr>
            <a:spLocks noGrp="1"/>
          </p:cNvSpPr>
          <p:nvPr>
            <p:ph idx="1"/>
          </p:nvPr>
        </p:nvSpPr>
        <p:spPr>
          <a:xfrm>
            <a:off x="2592925" y="2133597"/>
            <a:ext cx="5205673" cy="4724401"/>
          </a:xfrm>
        </p:spPr>
        <p:txBody>
          <a:bodyPr>
            <a:noAutofit/>
          </a:bodyPr>
          <a:lstStyle/>
          <a:p>
            <a:r>
              <a:rPr lang="en-US" sz="2400" dirty="0" smtClean="0"/>
              <a:t>The Benefits for Instagram:</a:t>
            </a:r>
          </a:p>
          <a:p>
            <a:pPr lvl="1"/>
            <a:r>
              <a:rPr lang="en-US" sz="2000" dirty="0"/>
              <a:t>See how the changing weather affects their </a:t>
            </a:r>
            <a:r>
              <a:rPr lang="en-US" sz="2000" dirty="0" smtClean="0"/>
              <a:t>business</a:t>
            </a:r>
          </a:p>
          <a:p>
            <a:pPr lvl="2"/>
            <a:r>
              <a:rPr lang="en-US" sz="1800" dirty="0"/>
              <a:t>Learn from Facebook and </a:t>
            </a:r>
            <a:r>
              <a:rPr lang="en-US" sz="1800" dirty="0" smtClean="0"/>
              <a:t>Twitter</a:t>
            </a:r>
          </a:p>
          <a:p>
            <a:pPr lvl="1"/>
            <a:r>
              <a:rPr lang="en-US" sz="2000" dirty="0" smtClean="0"/>
              <a:t>Use it for their own messaging</a:t>
            </a:r>
          </a:p>
          <a:p>
            <a:pPr lvl="2"/>
            <a:r>
              <a:rPr lang="en-US" sz="1800" dirty="0" smtClean="0"/>
              <a:t>Make automatically available filter, </a:t>
            </a:r>
            <a:r>
              <a:rPr lang="en-US" sz="1800" dirty="0" smtClean="0"/>
              <a:t>emojis</a:t>
            </a:r>
            <a:r>
              <a:rPr lang="en-US" sz="1800" dirty="0" smtClean="0"/>
              <a:t>, </a:t>
            </a:r>
            <a:r>
              <a:rPr lang="en-US" sz="1800" dirty="0" smtClean="0"/>
              <a:t>etc</a:t>
            </a:r>
            <a:r>
              <a:rPr lang="en-US" sz="1800" dirty="0" smtClean="0"/>
              <a:t> for specific weather events and seasons</a:t>
            </a:r>
          </a:p>
          <a:p>
            <a:pPr lvl="1"/>
            <a:r>
              <a:rPr lang="en-US" sz="2000" dirty="0" smtClean="0"/>
              <a:t>Attract </a:t>
            </a:r>
            <a:r>
              <a:rPr lang="en-US" sz="2000" dirty="0"/>
              <a:t>brands to their </a:t>
            </a:r>
            <a:r>
              <a:rPr lang="en-US" sz="2000" dirty="0" smtClean="0"/>
              <a:t>platform</a:t>
            </a:r>
            <a:endParaRPr lang="en-US"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4456" y="2325219"/>
            <a:ext cx="4457544" cy="4341159"/>
          </a:xfrm>
          <a:prstGeom prst="rect">
            <a:avLst/>
          </a:prstGeom>
        </p:spPr>
      </p:pic>
    </p:spTree>
    <p:extLst>
      <p:ext uri="{BB962C8B-B14F-4D97-AF65-F5344CB8AC3E}">
        <p14:creationId xmlns:p14="http://schemas.microsoft.com/office/powerpoint/2010/main" val="35173955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452079" y="0"/>
            <a:ext cx="4601980" cy="6858000"/>
          </a:xfrm>
        </p:spPr>
      </p:pic>
    </p:spTree>
    <p:extLst>
      <p:ext uri="{BB962C8B-B14F-4D97-AF65-F5344CB8AC3E}">
        <p14:creationId xmlns:p14="http://schemas.microsoft.com/office/powerpoint/2010/main" val="42823900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Making Money Off Mother Nature: Instagram </a:t>
            </a:r>
            <a:r>
              <a:rPr lang="en-US" dirty="0" smtClean="0"/>
              <a:t>and </a:t>
            </a:r>
            <a:r>
              <a:rPr lang="en-US" dirty="0"/>
              <a:t>Weather Data (Continued)</a:t>
            </a:r>
          </a:p>
        </p:txBody>
      </p:sp>
      <p:sp>
        <p:nvSpPr>
          <p:cNvPr id="3" name="Content Placeholder 2"/>
          <p:cNvSpPr>
            <a:spLocks noGrp="1"/>
          </p:cNvSpPr>
          <p:nvPr>
            <p:ph idx="1"/>
          </p:nvPr>
        </p:nvSpPr>
        <p:spPr>
          <a:xfrm>
            <a:off x="1834708" y="1905000"/>
            <a:ext cx="5490486" cy="4926767"/>
          </a:xfrm>
        </p:spPr>
        <p:txBody>
          <a:bodyPr>
            <a:normAutofit lnSpcReduction="10000"/>
          </a:bodyPr>
          <a:lstStyle/>
          <a:p>
            <a:r>
              <a:rPr lang="en-US" sz="2400" dirty="0" smtClean="0"/>
              <a:t>Instagram, Brands, and the Weather</a:t>
            </a:r>
            <a:r>
              <a:rPr lang="en-US" sz="2400" dirty="0" smtClean="0"/>
              <a:t>:</a:t>
            </a:r>
          </a:p>
          <a:p>
            <a:r>
              <a:rPr lang="en-US" sz="2400" dirty="0" smtClean="0"/>
              <a:t>Brands could utilize weather data</a:t>
            </a:r>
            <a:endParaRPr lang="en-US" sz="2400" dirty="0" smtClean="0"/>
          </a:p>
          <a:p>
            <a:pPr lvl="1"/>
            <a:r>
              <a:rPr lang="en-US" sz="2000" dirty="0" smtClean="0"/>
              <a:t>Share their message on </a:t>
            </a:r>
            <a:r>
              <a:rPr lang="en-US" sz="2000" dirty="0" smtClean="0"/>
              <a:t>Instagram at </a:t>
            </a:r>
            <a:r>
              <a:rPr lang="en-US" sz="1800" dirty="0" smtClean="0"/>
              <a:t>right </a:t>
            </a:r>
            <a:r>
              <a:rPr lang="en-US" sz="1800" dirty="0" smtClean="0"/>
              <a:t>time</a:t>
            </a:r>
          </a:p>
          <a:p>
            <a:pPr lvl="2"/>
            <a:r>
              <a:rPr lang="en-US" sz="1800" dirty="0" smtClean="0"/>
              <a:t>Boost social marketing and ROI</a:t>
            </a:r>
          </a:p>
          <a:p>
            <a:pPr lvl="1"/>
            <a:r>
              <a:rPr lang="en-US" sz="2000" dirty="0" smtClean="0"/>
              <a:t>Publish content on Instagram</a:t>
            </a:r>
          </a:p>
          <a:p>
            <a:pPr lvl="2"/>
            <a:r>
              <a:rPr lang="en-US" sz="1800" dirty="0"/>
              <a:t>B</a:t>
            </a:r>
            <a:r>
              <a:rPr lang="en-US" sz="1800" dirty="0" smtClean="0"/>
              <a:t>uy social advertising automatically as the weather events unfold based on pre-established rules </a:t>
            </a:r>
          </a:p>
          <a:p>
            <a:pPr lvl="1"/>
            <a:r>
              <a:rPr lang="en-US" sz="2000" dirty="0"/>
              <a:t>M</a:t>
            </a:r>
            <a:r>
              <a:rPr lang="en-US" sz="2000" dirty="0" smtClean="0"/>
              <a:t>inimize risk </a:t>
            </a:r>
            <a:endParaRPr lang="en-US" sz="2000" dirty="0"/>
          </a:p>
          <a:p>
            <a:pPr lvl="2"/>
            <a:r>
              <a:rPr lang="en-US" sz="1800" dirty="0"/>
              <a:t>H</a:t>
            </a:r>
            <a:r>
              <a:rPr lang="en-US" sz="1800" dirty="0" smtClean="0"/>
              <a:t>aving pre-approved </a:t>
            </a:r>
            <a:r>
              <a:rPr lang="en-US" sz="1800" dirty="0"/>
              <a:t>a</a:t>
            </a:r>
            <a:r>
              <a:rPr lang="en-US" sz="1800" dirty="0" smtClean="0"/>
              <a:t>nd well thought-out material for Instagram for when the weather dictates it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0097" y="2847372"/>
            <a:ext cx="4921902" cy="3244587"/>
          </a:xfrm>
          <a:prstGeom prst="rect">
            <a:avLst/>
          </a:prstGeom>
        </p:spPr>
      </p:pic>
    </p:spTree>
    <p:extLst>
      <p:ext uri="{BB962C8B-B14F-4D97-AF65-F5344CB8AC3E}">
        <p14:creationId xmlns:p14="http://schemas.microsoft.com/office/powerpoint/2010/main" val="15029957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Making Money Off Mother Nature: Instagram and </a:t>
            </a:r>
            <a:r>
              <a:rPr lang="en-US" dirty="0" smtClean="0"/>
              <a:t>Weather Data (Continued</a:t>
            </a:r>
            <a:r>
              <a:rPr lang="en-US" dirty="0"/>
              <a:t>)</a:t>
            </a:r>
          </a:p>
        </p:txBody>
      </p:sp>
      <p:sp>
        <p:nvSpPr>
          <p:cNvPr id="3" name="Content Placeholder 2"/>
          <p:cNvSpPr>
            <a:spLocks noGrp="1"/>
          </p:cNvSpPr>
          <p:nvPr>
            <p:ph idx="1"/>
          </p:nvPr>
        </p:nvSpPr>
        <p:spPr>
          <a:xfrm>
            <a:off x="2592925" y="2133599"/>
            <a:ext cx="4886177" cy="4002361"/>
          </a:xfrm>
        </p:spPr>
        <p:txBody>
          <a:bodyPr>
            <a:normAutofit/>
          </a:bodyPr>
          <a:lstStyle/>
          <a:p>
            <a:r>
              <a:rPr lang="en-US" sz="2800" dirty="0" smtClean="0"/>
              <a:t>Example of Using Weather Data on Instagram:</a:t>
            </a:r>
          </a:p>
          <a:p>
            <a:pPr lvl="1"/>
            <a:r>
              <a:rPr lang="en-US" sz="2400" dirty="0" smtClean="0"/>
              <a:t>This weekend’s forecast for Seattle is abnormally heavy rain, so Campbell’s would publish this post at 4pm on Friday:</a:t>
            </a:r>
          </a:p>
          <a:p>
            <a:pPr lvl="2"/>
            <a:endParaRPr lang="en-US" dirty="0" smtClean="0"/>
          </a:p>
          <a:p>
            <a:pPr lvl="2"/>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9600" y="1753849"/>
            <a:ext cx="3872084" cy="510415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14224" y="3564706"/>
            <a:ext cx="1868233" cy="2014761"/>
          </a:xfrm>
          <a:prstGeom prst="rect">
            <a:avLst/>
          </a:prstGeom>
        </p:spPr>
      </p:pic>
      <p:sp>
        <p:nvSpPr>
          <p:cNvPr id="7" name="TextBox 6"/>
          <p:cNvSpPr txBox="1"/>
          <p:nvPr/>
        </p:nvSpPr>
        <p:spPr>
          <a:xfrm>
            <a:off x="8364512" y="2487488"/>
            <a:ext cx="3567658" cy="1077218"/>
          </a:xfrm>
          <a:prstGeom prst="rect">
            <a:avLst/>
          </a:prstGeom>
          <a:noFill/>
        </p:spPr>
        <p:txBody>
          <a:bodyPr wrap="square" rtlCol="0">
            <a:spAutoFit/>
          </a:bodyPr>
          <a:lstStyle/>
          <a:p>
            <a:pPr algn="ctr"/>
            <a:r>
              <a:rPr lang="en-US" sz="1600" dirty="0"/>
              <a:t>W</a:t>
            </a:r>
            <a:r>
              <a:rPr lang="en-US" sz="1600" dirty="0" smtClean="0"/>
              <a:t>eather this weekend got you down? Boost yourself up with a nice can of Campbell’s Chicken Noodle Soup!</a:t>
            </a:r>
            <a:endParaRPr lang="en-US" sz="1600" dirty="0"/>
          </a:p>
        </p:txBody>
      </p:sp>
    </p:spTree>
    <p:extLst>
      <p:ext uri="{BB962C8B-B14F-4D97-AF65-F5344CB8AC3E}">
        <p14:creationId xmlns:p14="http://schemas.microsoft.com/office/powerpoint/2010/main" val="763638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Don’t Take My Word For It...</a:t>
            </a:r>
            <a:br>
              <a:rPr lang="en-US" dirty="0" smtClean="0"/>
            </a:br>
            <a:r>
              <a:rPr lang="en-US" dirty="0" smtClean="0"/>
              <a:t>(Beyond Instagram)</a:t>
            </a:r>
            <a:endParaRPr lang="en-US" dirty="0"/>
          </a:p>
        </p:txBody>
      </p:sp>
      <p:sp>
        <p:nvSpPr>
          <p:cNvPr id="3" name="Text Placeholder 2"/>
          <p:cNvSpPr>
            <a:spLocks noGrp="1"/>
          </p:cNvSpPr>
          <p:nvPr>
            <p:ph type="body" idx="1"/>
          </p:nvPr>
        </p:nvSpPr>
        <p:spPr/>
        <p:txBody>
          <a:bodyPr/>
          <a:lstStyle/>
          <a:p>
            <a:r>
              <a:rPr lang="en-US" dirty="0" smtClean="0"/>
              <a:t>Stella Artois</a:t>
            </a:r>
            <a:endParaRPr lang="en-US" dirty="0"/>
          </a:p>
        </p:txBody>
      </p:sp>
      <p:sp>
        <p:nvSpPr>
          <p:cNvPr id="4" name="Content Placeholder 3"/>
          <p:cNvSpPr>
            <a:spLocks noGrp="1"/>
          </p:cNvSpPr>
          <p:nvPr>
            <p:ph sz="half" idx="2"/>
          </p:nvPr>
        </p:nvSpPr>
        <p:spPr>
          <a:xfrm>
            <a:off x="2589212" y="2548966"/>
            <a:ext cx="4342893" cy="4309034"/>
          </a:xfrm>
        </p:spPr>
        <p:txBody>
          <a:bodyPr>
            <a:normAutofit/>
          </a:bodyPr>
          <a:lstStyle/>
          <a:p>
            <a:r>
              <a:rPr lang="en-US" dirty="0" smtClean="0"/>
              <a:t>2 </a:t>
            </a:r>
            <a:r>
              <a:rPr lang="en-US" dirty="0"/>
              <a:t>degree temperature rise above the monthly norm triggered </a:t>
            </a:r>
            <a:r>
              <a:rPr lang="en-US" dirty="0" smtClean="0"/>
              <a:t>sales rise</a:t>
            </a:r>
          </a:p>
          <a:p>
            <a:pPr lvl="1"/>
            <a:r>
              <a:rPr lang="en-US" dirty="0" smtClean="0"/>
              <a:t>Ads activated </a:t>
            </a:r>
            <a:r>
              <a:rPr lang="en-US" dirty="0" smtClean="0"/>
              <a:t>with 2 or more degree temperature rise</a:t>
            </a:r>
            <a:endParaRPr lang="en-US" dirty="0" smtClean="0"/>
          </a:p>
          <a:p>
            <a:r>
              <a:rPr lang="en-US" dirty="0" smtClean="0"/>
              <a:t>Results:</a:t>
            </a:r>
            <a:endParaRPr lang="en-US" dirty="0"/>
          </a:p>
          <a:p>
            <a:pPr lvl="1"/>
            <a:r>
              <a:rPr lang="en-US" dirty="0" smtClean="0"/>
              <a:t>65.6</a:t>
            </a:r>
            <a:r>
              <a:rPr lang="en-US" dirty="0"/>
              <a:t>% increase in YOY sales </a:t>
            </a:r>
            <a:endParaRPr lang="en-US" dirty="0" smtClean="0"/>
          </a:p>
          <a:p>
            <a:pPr lvl="1"/>
            <a:r>
              <a:rPr lang="en-US" dirty="0" smtClean="0"/>
              <a:t>Ads </a:t>
            </a:r>
            <a:r>
              <a:rPr lang="en-US" dirty="0"/>
              <a:t>only shown during optimum </a:t>
            </a:r>
            <a:r>
              <a:rPr lang="en-US" dirty="0" smtClean="0"/>
              <a:t>conditions (no </a:t>
            </a:r>
            <a:r>
              <a:rPr lang="en-US" dirty="0"/>
              <a:t>wasted </a:t>
            </a:r>
            <a:r>
              <a:rPr lang="en-US" dirty="0" smtClean="0"/>
              <a:t>impressions)</a:t>
            </a:r>
            <a:endParaRPr lang="en-US" dirty="0"/>
          </a:p>
          <a:p>
            <a:pPr lvl="1"/>
            <a:r>
              <a:rPr lang="en-US" dirty="0" smtClean="0"/>
              <a:t>Created </a:t>
            </a:r>
            <a:r>
              <a:rPr lang="en-US" dirty="0"/>
              <a:t>a lot of </a:t>
            </a:r>
            <a:r>
              <a:rPr lang="en-US" dirty="0" smtClean="0"/>
              <a:t>buzz, </a:t>
            </a:r>
            <a:r>
              <a:rPr lang="en-US" dirty="0"/>
              <a:t>generating over £</a:t>
            </a:r>
            <a:r>
              <a:rPr lang="en-US" dirty="0" smtClean="0"/>
              <a:t>15,000 ($23,000) </a:t>
            </a:r>
            <a:r>
              <a:rPr lang="en-US" dirty="0"/>
              <a:t>in earned media </a:t>
            </a:r>
            <a:r>
              <a:rPr lang="en-US" dirty="0" smtClean="0"/>
              <a:t>value</a:t>
            </a:r>
            <a:endParaRPr lang="en-US" dirty="0"/>
          </a:p>
        </p:txBody>
      </p:sp>
      <p:sp>
        <p:nvSpPr>
          <p:cNvPr id="5" name="Text Placeholder 4"/>
          <p:cNvSpPr>
            <a:spLocks noGrp="1"/>
          </p:cNvSpPr>
          <p:nvPr>
            <p:ph type="body" sz="quarter" idx="3"/>
          </p:nvPr>
        </p:nvSpPr>
        <p:spPr/>
        <p:txBody>
          <a:bodyPr/>
          <a:lstStyle/>
          <a:p>
            <a:r>
              <a:rPr lang="en-US" dirty="0" smtClean="0"/>
              <a:t>Molson Coors</a:t>
            </a:r>
            <a:endParaRPr lang="en-US" dirty="0"/>
          </a:p>
        </p:txBody>
      </p:sp>
      <p:sp>
        <p:nvSpPr>
          <p:cNvPr id="6" name="Content Placeholder 5"/>
          <p:cNvSpPr>
            <a:spLocks noGrp="1"/>
          </p:cNvSpPr>
          <p:nvPr>
            <p:ph sz="quarter" idx="4"/>
          </p:nvPr>
        </p:nvSpPr>
        <p:spPr>
          <a:xfrm>
            <a:off x="7166957" y="2545738"/>
            <a:ext cx="4338674" cy="4312262"/>
          </a:xfrm>
        </p:spPr>
        <p:txBody>
          <a:bodyPr>
            <a:normAutofit fontScale="92500" lnSpcReduction="10000"/>
          </a:bodyPr>
          <a:lstStyle/>
          <a:p>
            <a:r>
              <a:rPr lang="en-US" dirty="0"/>
              <a:t>W</a:t>
            </a:r>
            <a:r>
              <a:rPr lang="en-US" dirty="0" smtClean="0"/>
              <a:t>eather-triggered </a:t>
            </a:r>
            <a:r>
              <a:rPr lang="en-US" dirty="0"/>
              <a:t>campaign </a:t>
            </a:r>
            <a:r>
              <a:rPr lang="en-US" dirty="0" smtClean="0"/>
              <a:t>that targeted </a:t>
            </a:r>
            <a:r>
              <a:rPr lang="en-US" dirty="0"/>
              <a:t>ads to mobile Facebook </a:t>
            </a:r>
            <a:r>
              <a:rPr lang="en-US" dirty="0" smtClean="0"/>
              <a:t>users</a:t>
            </a:r>
          </a:p>
          <a:p>
            <a:pPr lvl="1"/>
            <a:r>
              <a:rPr lang="en-US" dirty="0"/>
              <a:t>A</a:t>
            </a:r>
            <a:r>
              <a:rPr lang="en-US" dirty="0" smtClean="0"/>
              <a:t>ctivated </a:t>
            </a:r>
            <a:r>
              <a:rPr lang="en-US" dirty="0"/>
              <a:t>by specified local weather </a:t>
            </a:r>
            <a:r>
              <a:rPr lang="en-US" dirty="0" smtClean="0"/>
              <a:t>conditions</a:t>
            </a:r>
          </a:p>
          <a:p>
            <a:pPr lvl="1"/>
            <a:r>
              <a:rPr lang="en-US" dirty="0" smtClean="0"/>
              <a:t>Two </a:t>
            </a:r>
            <a:r>
              <a:rPr lang="en-US" dirty="0"/>
              <a:t>types of </a:t>
            </a:r>
            <a:r>
              <a:rPr lang="en-US" dirty="0" smtClean="0"/>
              <a:t>ads</a:t>
            </a:r>
          </a:p>
          <a:p>
            <a:pPr lvl="2"/>
            <a:r>
              <a:rPr lang="en-US" dirty="0" smtClean="0"/>
              <a:t>Weather-specific</a:t>
            </a:r>
          </a:p>
          <a:p>
            <a:pPr lvl="2"/>
            <a:r>
              <a:rPr lang="en-US" dirty="0" smtClean="0"/>
              <a:t>Generic</a:t>
            </a:r>
          </a:p>
          <a:p>
            <a:r>
              <a:rPr lang="en-US" dirty="0" smtClean="0"/>
              <a:t>Results</a:t>
            </a:r>
            <a:r>
              <a:rPr lang="en-US" dirty="0" smtClean="0"/>
              <a:t>:</a:t>
            </a:r>
          </a:p>
          <a:p>
            <a:pPr lvl="1"/>
            <a:r>
              <a:rPr lang="en-US" dirty="0" smtClean="0"/>
              <a:t>Users </a:t>
            </a:r>
            <a:r>
              <a:rPr lang="en-US" dirty="0"/>
              <a:t>who </a:t>
            </a:r>
            <a:r>
              <a:rPr lang="en-US" dirty="0" smtClean="0"/>
              <a:t>interacted with ‘Weather </a:t>
            </a:r>
            <a:r>
              <a:rPr lang="en-US" dirty="0"/>
              <a:t>Specific’ ads </a:t>
            </a:r>
            <a:r>
              <a:rPr lang="en-US" dirty="0" smtClean="0"/>
              <a:t>were: </a:t>
            </a:r>
          </a:p>
          <a:p>
            <a:pPr lvl="2"/>
            <a:r>
              <a:rPr lang="en-US" dirty="0" smtClean="0"/>
              <a:t>89</a:t>
            </a:r>
            <a:r>
              <a:rPr lang="en-US" dirty="0"/>
              <a:t>% more likely to click </a:t>
            </a:r>
            <a:r>
              <a:rPr lang="en-US" dirty="0"/>
              <a:t>a</a:t>
            </a:r>
            <a:r>
              <a:rPr lang="en-US" dirty="0" smtClean="0"/>
              <a:t> </a:t>
            </a:r>
            <a:r>
              <a:rPr lang="en-US" dirty="0" smtClean="0"/>
              <a:t>link</a:t>
            </a:r>
          </a:p>
          <a:p>
            <a:pPr lvl="2"/>
            <a:r>
              <a:rPr lang="en-US" dirty="0" smtClean="0"/>
              <a:t>50</a:t>
            </a:r>
            <a:r>
              <a:rPr lang="en-US" dirty="0"/>
              <a:t>% more likely to mention the brand </a:t>
            </a:r>
            <a:r>
              <a:rPr lang="en-US" dirty="0" smtClean="0"/>
              <a:t>page</a:t>
            </a:r>
          </a:p>
          <a:p>
            <a:pPr lvl="2"/>
            <a:r>
              <a:rPr lang="en-US" dirty="0" smtClean="0"/>
              <a:t>33</a:t>
            </a:r>
            <a:r>
              <a:rPr lang="en-US" dirty="0"/>
              <a:t>% more likely to </a:t>
            </a:r>
            <a:r>
              <a:rPr lang="en-US" dirty="0" smtClean="0"/>
              <a:t>comment</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441" y="5236667"/>
            <a:ext cx="2568932" cy="161210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06129" y="166075"/>
            <a:ext cx="2540000" cy="1803400"/>
          </a:xfrm>
          <a:prstGeom prst="rect">
            <a:avLst/>
          </a:prstGeom>
        </p:spPr>
      </p:pic>
    </p:spTree>
    <p:extLst>
      <p:ext uri="{BB962C8B-B14F-4D97-AF65-F5344CB8AC3E}">
        <p14:creationId xmlns:p14="http://schemas.microsoft.com/office/powerpoint/2010/main" val="28240449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Don’t Take My Word For It...</a:t>
            </a:r>
            <a:br>
              <a:rPr lang="en-US" dirty="0"/>
            </a:br>
            <a:r>
              <a:rPr lang="en-US" dirty="0"/>
              <a:t>(Beyond Instagram</a:t>
            </a:r>
            <a:r>
              <a:rPr lang="en-US" dirty="0" smtClean="0"/>
              <a:t>) (Continued)</a:t>
            </a:r>
            <a:endParaRPr lang="en-US" dirty="0"/>
          </a:p>
        </p:txBody>
      </p:sp>
      <p:sp>
        <p:nvSpPr>
          <p:cNvPr id="3" name="Content Placeholder 2"/>
          <p:cNvSpPr>
            <a:spLocks noGrp="1"/>
          </p:cNvSpPr>
          <p:nvPr>
            <p:ph sz="half" idx="1"/>
          </p:nvPr>
        </p:nvSpPr>
        <p:spPr>
          <a:xfrm>
            <a:off x="2589212" y="2133600"/>
            <a:ext cx="4313864" cy="4724400"/>
          </a:xfrm>
        </p:spPr>
        <p:txBody>
          <a:bodyPr>
            <a:normAutofit/>
          </a:bodyPr>
          <a:lstStyle/>
          <a:p>
            <a:pPr marL="0" indent="0">
              <a:buNone/>
            </a:pPr>
            <a:r>
              <a:rPr lang="en-US" sz="2400" dirty="0"/>
              <a:t>La </a:t>
            </a:r>
            <a:r>
              <a:rPr lang="en-US" sz="2400" dirty="0" smtClean="0"/>
              <a:t>Redoute</a:t>
            </a:r>
            <a:endParaRPr lang="en-US" sz="2400" dirty="0" smtClean="0"/>
          </a:p>
          <a:p>
            <a:r>
              <a:rPr lang="en-US" sz="2000" dirty="0"/>
              <a:t>L</a:t>
            </a:r>
            <a:r>
              <a:rPr lang="en-US" sz="2000" dirty="0" smtClean="0"/>
              <a:t>ive </a:t>
            </a:r>
            <a:r>
              <a:rPr lang="en-US" sz="2000" dirty="0"/>
              <a:t>weather billboard with weather sensors</a:t>
            </a:r>
          </a:p>
          <a:p>
            <a:r>
              <a:rPr lang="en-US" sz="2000" dirty="0"/>
              <a:t>S</a:t>
            </a:r>
            <a:r>
              <a:rPr lang="en-US" sz="2000" dirty="0" smtClean="0"/>
              <a:t>ensors </a:t>
            </a:r>
            <a:r>
              <a:rPr lang="en-US" sz="2000" dirty="0"/>
              <a:t>detected changes in temperature and precipitation</a:t>
            </a:r>
          </a:p>
          <a:p>
            <a:pPr lvl="1"/>
            <a:r>
              <a:rPr lang="en-US" sz="1800" dirty="0"/>
              <a:t>Model on billboard changed clothes accordingly</a:t>
            </a:r>
          </a:p>
          <a:p>
            <a:r>
              <a:rPr lang="en-US" sz="2000" dirty="0"/>
              <a:t>Results:</a:t>
            </a:r>
          </a:p>
          <a:p>
            <a:pPr lvl="1"/>
            <a:r>
              <a:rPr lang="en-US" sz="1800" dirty="0"/>
              <a:t>34% traffic uplift to website (despite campaign being deployed offline)  </a:t>
            </a:r>
          </a:p>
          <a:p>
            <a:pPr lvl="1"/>
            <a:r>
              <a:rPr lang="en-US" sz="1800" dirty="0"/>
              <a:t>17% </a:t>
            </a:r>
            <a:r>
              <a:rPr lang="en-US" sz="1800" dirty="0" smtClean="0"/>
              <a:t>increase in online sales </a:t>
            </a:r>
            <a:r>
              <a:rPr lang="en-US" sz="1800" dirty="0"/>
              <a:t>when it ran</a:t>
            </a:r>
          </a:p>
          <a:p>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191373" y="3651879"/>
            <a:ext cx="4313238" cy="2571818"/>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31747" y="2660753"/>
            <a:ext cx="2438169" cy="991126"/>
          </a:xfrm>
          <a:prstGeom prst="rect">
            <a:avLst/>
          </a:prstGeom>
        </p:spPr>
      </p:pic>
    </p:spTree>
    <p:extLst>
      <p:ext uri="{BB962C8B-B14F-4D97-AF65-F5344CB8AC3E}">
        <p14:creationId xmlns:p14="http://schemas.microsoft.com/office/powerpoint/2010/main" val="22168007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sz="3200" dirty="0" smtClean="0"/>
              <a:t>Weather Data</a:t>
            </a:r>
          </a:p>
          <a:p>
            <a:pPr lvl="1"/>
            <a:r>
              <a:rPr lang="en-US" sz="2800" dirty="0" smtClean="0"/>
              <a:t>Great ROI for Instagram</a:t>
            </a:r>
          </a:p>
          <a:p>
            <a:pPr lvl="1"/>
            <a:r>
              <a:rPr lang="en-US" sz="2800" dirty="0" smtClean="0"/>
              <a:t>Great ROI for brands using Instagram</a:t>
            </a:r>
          </a:p>
          <a:p>
            <a:pPr lvl="1"/>
            <a:r>
              <a:rPr lang="en-US" sz="2800" dirty="0" smtClean="0"/>
              <a:t>Utilizing Weather Data </a:t>
            </a:r>
            <a:r>
              <a:rPr lang="en-US" sz="2800" dirty="0" smtClean="0"/>
              <a:t>has a proven track record</a:t>
            </a:r>
            <a:endParaRPr lang="en-US" sz="2800"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8408" y="4327054"/>
            <a:ext cx="2993592" cy="253094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8408" y="338025"/>
            <a:ext cx="2818130" cy="2818130"/>
          </a:xfrm>
          <a:prstGeom prst="rect">
            <a:avLst/>
          </a:prstGeom>
        </p:spPr>
      </p:pic>
    </p:spTree>
    <p:extLst>
      <p:ext uri="{BB962C8B-B14F-4D97-AF65-F5344CB8AC3E}">
        <p14:creationId xmlns:p14="http://schemas.microsoft.com/office/powerpoint/2010/main" val="634722546"/>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1202</TotalTime>
  <Words>1041</Words>
  <Application>Microsoft Office PowerPoint</Application>
  <PresentationFormat>Widescreen</PresentationFormat>
  <Paragraphs>118</Paragraphs>
  <Slides>10</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Century Gothic</vt:lpstr>
      <vt:lpstr>Wingdings 3</vt:lpstr>
      <vt:lpstr>Wisp</vt:lpstr>
      <vt:lpstr>Instagram: How Weather Data Could Help the Social Media Giant and its Brands </vt:lpstr>
      <vt:lpstr>Background: A Brief Overview of Instagram</vt:lpstr>
      <vt:lpstr>Making Money Off Mother Nature: Instagram and Weather Data</vt:lpstr>
      <vt:lpstr>PowerPoint Presentation</vt:lpstr>
      <vt:lpstr>Making Money Off Mother Nature: Instagram and Weather Data (Continued)</vt:lpstr>
      <vt:lpstr>Making Money Off Mother Nature: Instagram and Weather Data (Continued)</vt:lpstr>
      <vt:lpstr>Don’t Take My Word For It... (Beyond Instagram)</vt:lpstr>
      <vt:lpstr>Don’t Take My Word For It... (Beyond Instagram) (Continued)</vt:lpstr>
      <vt:lpstr>Conclusion</vt:lpstr>
      <vt:lpstr>Works Cited</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Oberst</dc:creator>
  <cp:lastModifiedBy>Matt Oberst</cp:lastModifiedBy>
  <cp:revision>108</cp:revision>
  <dcterms:created xsi:type="dcterms:W3CDTF">2015-08-10T00:48:37Z</dcterms:created>
  <dcterms:modified xsi:type="dcterms:W3CDTF">2015-12-04T16:31:55Z</dcterms:modified>
</cp:coreProperties>
</file>