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notesMasterIdLst>
    <p:notesMasterId r:id="rId17"/>
  </p:notesMasterIdLst>
  <p:sldIdLst>
    <p:sldId id="256" r:id="rId2"/>
    <p:sldId id="257" r:id="rId3"/>
    <p:sldId id="258" r:id="rId4"/>
    <p:sldId id="268" r:id="rId5"/>
    <p:sldId id="259" r:id="rId6"/>
    <p:sldId id="262" r:id="rId7"/>
    <p:sldId id="266" r:id="rId8"/>
    <p:sldId id="265" r:id="rId9"/>
    <p:sldId id="263" r:id="rId10"/>
    <p:sldId id="261" r:id="rId11"/>
    <p:sldId id="264" r:id="rId12"/>
    <p:sldId id="270" r:id="rId13"/>
    <p:sldId id="271" r:id="rId14"/>
    <p:sldId id="267" r:id="rId15"/>
    <p:sldId id="272" r:id="rId1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71095" autoAdjust="0"/>
  </p:normalViewPr>
  <p:slideViewPr>
    <p:cSldViewPr snapToGrid="0">
      <p:cViewPr varScale="1">
        <p:scale>
          <a:sx n="76" d="100"/>
          <a:sy n="76" d="100"/>
        </p:scale>
        <p:origin x="1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D9C5B61-1EDE-44E2-9295-74EA5820EC62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E905C7C-AE8B-4AB8-A047-06B7CC04B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10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05C7C-AE8B-4AB8-A047-06B7CC04B9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43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of the KBS Demo was</a:t>
            </a:r>
            <a:r>
              <a:rPr lang="en-US" baseline="0" dirty="0" smtClean="0"/>
              <a:t> coaching customers on the grilling technique.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Directions: given to KBS employee as a reference and to share with the customers.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prepare the pizza for the demos we would just use the ovens; however, the grill was used during the demo to keep the pizza warm.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05C7C-AE8B-4AB8-A047-06B7CC04B9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5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an overall</a:t>
            </a:r>
            <a:r>
              <a:rPr lang="en-US" baseline="0" dirty="0" smtClean="0"/>
              <a:t> review of how the sales went throughout the month.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weeks in red did not reach the goal of $1,000 and the weeks in green did reach the goal.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difference between the weeks ending in red and green was the place where the KBS Demo took place.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week ending June 14th, there was demo at all.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week ending June 25</a:t>
            </a:r>
            <a:r>
              <a:rPr lang="en-US" baseline="30000" dirty="0" smtClean="0"/>
              <a:t>th</a:t>
            </a:r>
            <a:r>
              <a:rPr lang="en-US" baseline="0" dirty="0" smtClean="0"/>
              <a:t>, the demo began by the Pizza Department.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weekend July 9</a:t>
            </a:r>
            <a:r>
              <a:rPr lang="en-US" baseline="30000" dirty="0" smtClean="0"/>
              <a:t>th</a:t>
            </a:r>
            <a:r>
              <a:rPr lang="en-US" baseline="0" dirty="0" smtClean="0"/>
              <a:t>, all the KBS demos took place in the Dairy Department and as you can see the goal of $1,000 was met.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05C7C-AE8B-4AB8-A047-06B7CC04B9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54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Week ending sales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05C7C-AE8B-4AB8-A047-06B7CC04B9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45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Week ending division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05C7C-AE8B-4AB8-A047-06B7CC04B9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5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demoing had a huge financial impact.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increased naan sales from an average of $550 a week to $1000 a week by </a:t>
            </a:r>
            <a:r>
              <a:rPr lang="en-US" baseline="0" dirty="0" smtClean="0"/>
              <a:t>July 23rd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The gross profit for Naan Bread Pizza is up 56.88% from last year or $1,027. This means compared to this time last year we are making $1,000 per month more on the Naan Pizzas.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Labor: The labor for </a:t>
            </a:r>
            <a:r>
              <a:rPr lang="en-US" baseline="0" dirty="0" smtClean="0"/>
              <a:t>preparing the </a:t>
            </a:r>
            <a:r>
              <a:rPr lang="en-US" baseline="0" dirty="0" smtClean="0"/>
              <a:t>pizzas </a:t>
            </a:r>
            <a:r>
              <a:rPr lang="en-US" baseline="0" dirty="0" smtClean="0"/>
              <a:t>accounts </a:t>
            </a:r>
            <a:r>
              <a:rPr lang="en-US" baseline="0" dirty="0" smtClean="0"/>
              <a:t>for about 41% of sales.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all together, Naan Bread Pizza accounts for about $600 per week of the Pizza Department’s Contribution compared to last year’s when it only accounted for about $</a:t>
            </a:r>
            <a:r>
              <a:rPr lang="en-US" baseline="0" dirty="0" smtClean="0"/>
              <a:t>250 </a:t>
            </a:r>
            <a:r>
              <a:rPr lang="en-US" baseline="0" dirty="0" smtClean="0"/>
              <a:t>per week of the Contribution.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05C7C-AE8B-4AB8-A047-06B7CC04B9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34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05C7C-AE8B-4AB8-A047-06B7CC04B9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4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we are going to talk about:</a:t>
            </a:r>
            <a:br>
              <a:rPr lang="en-US" dirty="0" smtClean="0"/>
            </a:br>
            <a:r>
              <a:rPr lang="en-US" dirty="0" smtClean="0"/>
              <a:t>Naan</a:t>
            </a:r>
            <a:r>
              <a:rPr lang="en-US" baseline="0" dirty="0" smtClean="0"/>
              <a:t> Bread</a:t>
            </a:r>
          </a:p>
          <a:p>
            <a:r>
              <a:rPr lang="en-US" baseline="0" dirty="0" smtClean="0"/>
              <a:t>Benefits of Naan Bread Pizza</a:t>
            </a:r>
          </a:p>
          <a:p>
            <a:r>
              <a:rPr lang="en-US" baseline="0" dirty="0" smtClean="0"/>
              <a:t>Variety we offer</a:t>
            </a:r>
          </a:p>
          <a:p>
            <a:r>
              <a:rPr lang="en-US" baseline="0" dirty="0" smtClean="0"/>
              <a:t>Nutritional Information</a:t>
            </a:r>
          </a:p>
          <a:p>
            <a:r>
              <a:rPr lang="en-US" baseline="0" dirty="0" smtClean="0"/>
              <a:t>Grilling Technique</a:t>
            </a:r>
          </a:p>
          <a:p>
            <a:r>
              <a:rPr lang="en-US" baseline="0" dirty="0" smtClean="0"/>
              <a:t>Display</a:t>
            </a:r>
          </a:p>
          <a:p>
            <a:r>
              <a:rPr lang="en-US" baseline="0" dirty="0" smtClean="0"/>
              <a:t>KBS Demo</a:t>
            </a:r>
          </a:p>
          <a:p>
            <a:r>
              <a:rPr lang="en-US" baseline="0" dirty="0" smtClean="0"/>
              <a:t>Sales/Results</a:t>
            </a:r>
          </a:p>
          <a:p>
            <a:r>
              <a:rPr lang="en-US" baseline="0" dirty="0" smtClean="0"/>
              <a:t>Contribution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05C7C-AE8B-4AB8-A047-06B7CC04B9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5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</a:t>
            </a:r>
            <a:r>
              <a:rPr lang="en-US" baseline="0" dirty="0" smtClean="0"/>
              <a:t> the consistent questions we received while demoing was What is Naan Bread?</a:t>
            </a:r>
          </a:p>
          <a:p>
            <a:endParaRPr lang="en-US" dirty="0" smtClean="0"/>
          </a:p>
          <a:p>
            <a:r>
              <a:rPr lang="en-US" dirty="0" smtClean="0"/>
              <a:t>Naan Bread originated in India,</a:t>
            </a:r>
            <a:r>
              <a:rPr lang="en-US" baseline="0" dirty="0" smtClean="0"/>
              <a:t> Persia, and Central Asia.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is a leavened, over-baked flat bread that resembles pita bread.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Thinner, lighter alternative to regular pizza crust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05C7C-AE8B-4AB8-A047-06B7CC04B9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34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you can see we have a wide variety of Naan Bread Pizzas that we can offer to our customers. </a:t>
            </a:r>
          </a:p>
          <a:p>
            <a:endParaRPr lang="en-US" dirty="0" smtClean="0"/>
          </a:p>
          <a:p>
            <a:r>
              <a:rPr lang="en-US" dirty="0" smtClean="0"/>
              <a:t>Each</a:t>
            </a:r>
            <a:r>
              <a:rPr lang="en-US" baseline="0" dirty="0" smtClean="0"/>
              <a:t> pizza has a corresponding production guide to ensure accuracy and consistency throughout all stores.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allows our customers to trust the product they are buying will always be the same each time they get it.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was imperative to ensure our customers could pick from various types of pizzas. This product is unique to the Wegmans and it sets us apart from our competitors.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 had to work daily with the pizza team to ensure the openers would create a variety.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05C7C-AE8B-4AB8-A047-06B7CC04B9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94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Naan Bread Pizza</a:t>
            </a:r>
            <a:r>
              <a:rPr lang="en-US" baseline="0" dirty="0" smtClean="0"/>
              <a:t> has many benefits.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is a l</a:t>
            </a:r>
            <a:r>
              <a:rPr lang="en-US" dirty="0" smtClean="0"/>
              <a:t>ight, thin</a:t>
            </a:r>
            <a:r>
              <a:rPr lang="en-US" baseline="0" dirty="0" smtClean="0"/>
              <a:t> crust pizza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a very affordable price of $6.49 for traditional cheese and $6.99 for any specialty Naan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a very easy meal option because of the convenience of already being prepared.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pizzas are made with high quality ingredients and made fresh </a:t>
            </a:r>
            <a:r>
              <a:rPr lang="en-US" baseline="0" dirty="0" smtClean="0"/>
              <a:t>daily in store.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This ties right into our priority of freshness and high standards of our </a:t>
            </a:r>
            <a:r>
              <a:rPr lang="en-US" baseline="0" dirty="0" smtClean="0"/>
              <a:t>products for our customers.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05C7C-AE8B-4AB8-A047-06B7CC04B9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9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the </a:t>
            </a:r>
            <a:r>
              <a:rPr lang="en-US" dirty="0" smtClean="0"/>
              <a:t>Original</a:t>
            </a:r>
            <a:r>
              <a:rPr lang="en-US" baseline="0" dirty="0" smtClean="0"/>
              <a:t> Display 6 foot case near Beer Department </a:t>
            </a:r>
            <a:r>
              <a:rPr lang="en-US" baseline="0" dirty="0" smtClean="0"/>
              <a:t>Entrance.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Hidden and inconvenient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 a lot of space for Naan Bread Pizzas because of all the pizza toppings, dough balls, and 14” pizzas.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05C7C-AE8B-4AB8-A047-06B7CC04B9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75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Display:</a:t>
            </a:r>
            <a:r>
              <a:rPr lang="en-US" baseline="0" dirty="0" smtClean="0"/>
              <a:t> Dairy Department near the yogurts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Meal Solutions on the grocery side of the store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05C7C-AE8B-4AB8-A047-06B7CC04B9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33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As many of you know, </a:t>
            </a:r>
            <a:r>
              <a:rPr lang="en-US" baseline="0" dirty="0" err="1" smtClean="0"/>
              <a:t>SureCheck</a:t>
            </a:r>
            <a:r>
              <a:rPr lang="en-US" baseline="0" dirty="0" smtClean="0"/>
              <a:t> is a system we use to check product and ensure it is safe for customers to buy and consume.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Since this product is kept cold, the new case had to be added into the system for the pizza team to temp every four hours.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ensures we are providing our customers with the high quality products we promise to bring to them.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addition, a way to create a great display is by cross merchandising another product that would complement the product being </a:t>
            </a:r>
            <a:r>
              <a:rPr lang="en-US" baseline="0" dirty="0" smtClean="0"/>
              <a:t>displayed.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This soda is sold at $1.69 per bottle; therefore, the proper pricing had to be displayed for the customer. Since the pizzas vary in price, the price of each pizza is displayed on the package of the product.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sign was made to provide a description of the product to intrigue customers into buying </a:t>
            </a:r>
            <a:r>
              <a:rPr lang="en-US" baseline="0" dirty="0" smtClean="0"/>
              <a:t>it.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05C7C-AE8B-4AB8-A047-06B7CC04B9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21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demoed in two different places throughout the month.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Maria</a:t>
            </a:r>
            <a:r>
              <a:rPr lang="en-US" baseline="0" dirty="0" smtClean="0"/>
              <a:t> on the left was </a:t>
            </a:r>
            <a:r>
              <a:rPr lang="en-US" dirty="0" smtClean="0"/>
              <a:t>by the Pizza</a:t>
            </a:r>
            <a:r>
              <a:rPr lang="en-US" baseline="0" dirty="0" smtClean="0"/>
              <a:t> Department.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Alaina</a:t>
            </a:r>
            <a:r>
              <a:rPr lang="en-US" baseline="0" dirty="0" smtClean="0"/>
              <a:t> on the right was in the Dairy </a:t>
            </a:r>
            <a:r>
              <a:rPr lang="en-US" baseline="0" dirty="0" smtClean="0"/>
              <a:t>Department.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05C7C-AE8B-4AB8-A047-06B7CC04B9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28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56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051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446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42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4355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60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3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03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2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0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346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7/22/2016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2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Naan bread pizza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Nicole Marino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96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GRILLING TECHNIQUE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3855" t="13800" r="8229" b="8334"/>
          <a:stretch/>
        </p:blipFill>
        <p:spPr>
          <a:xfrm>
            <a:off x="7340600" y="1631696"/>
            <a:ext cx="3835400" cy="4986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607312" y="1501648"/>
            <a:ext cx="3503254" cy="466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8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SALES/RESULTS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973" y="1879601"/>
            <a:ext cx="9925051" cy="432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6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520700"/>
            <a:ext cx="10271038" cy="584213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6288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20" y="411218"/>
            <a:ext cx="10431160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24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Sales: Increase by $450/</a:t>
            </a:r>
            <a:r>
              <a:rPr lang="en-US" dirty="0" err="1" smtClean="0"/>
              <a:t>wk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Gross Profit: up 56.88% or $1,027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Average Labor: average labor 40.63% as a percent of sales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Contribution: about $600/</a:t>
            </a:r>
            <a:r>
              <a:rPr lang="en-US" dirty="0" err="1" smtClean="0"/>
              <a:t>wk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0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Mike </a:t>
            </a:r>
            <a:r>
              <a:rPr lang="en-US" dirty="0" smtClean="0"/>
              <a:t>Wolf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Brooke </a:t>
            </a:r>
            <a:r>
              <a:rPr lang="en-US" dirty="0" smtClean="0"/>
              <a:t>Flannery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Jackie </a:t>
            </a:r>
            <a:r>
              <a:rPr lang="en-US" dirty="0" err="1" smtClean="0"/>
              <a:t>DeCloe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Pizza </a:t>
            </a:r>
            <a:r>
              <a:rPr lang="en-US" dirty="0" smtClean="0"/>
              <a:t>Team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KBS Team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536700"/>
            <a:ext cx="45466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76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7" y="1816100"/>
            <a:ext cx="9720073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Naan Bread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Variety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Benefits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Displays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KBS Demo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Grilling </a:t>
            </a:r>
            <a:r>
              <a:rPr lang="en-US" dirty="0" smtClean="0"/>
              <a:t>Technique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Sales/Results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Financial Impact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163" y="935021"/>
            <a:ext cx="4767485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naan bread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Origin: India, Persia, &amp; Central </a:t>
            </a:r>
            <a:r>
              <a:rPr lang="en-US" sz="2400" dirty="0" smtClean="0"/>
              <a:t>Asia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Leavened, oven-baked flat </a:t>
            </a:r>
            <a:r>
              <a:rPr lang="en-US" sz="2400" dirty="0" smtClean="0"/>
              <a:t>bread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Resembles pita bread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716280"/>
            <a:ext cx="51308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Variety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5173472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Cheese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Cheese &amp; Pepperoni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White Cheese &amp; Garlic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Spinach Ricotta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Margarita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Neapolitan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Veggie w/ Red or White Sauce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Pesto, Tomato, &amp; Spinach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97601" y="2286000"/>
            <a:ext cx="5173472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Bruschetta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Italian Sausage &amp; Hot Peppers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Buffalo Chicken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Chicken, Pesto, &amp; Bruschetta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Barbecue Chicken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Chicken, Bacon, &amp; Ranch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Caramelized Onions &amp; Bacon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Roasted Mushroom &amp; Ricotta 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 smtClean="0"/>
          </a:p>
          <a:p>
            <a:pPr marL="0" indent="0">
              <a:buFont typeface="Tw Cen MT" panose="020B0602020104020603" pitchFamily="34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832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dirty="0" smtClean="0"/>
              <a:t>Light, thin crust pizza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 smtClean="0"/>
              <a:t>Affordable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/>
              <a:t>Easy meal </a:t>
            </a:r>
            <a:r>
              <a:rPr lang="en-US" dirty="0" smtClean="0"/>
              <a:t>option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/>
              <a:t>High quality ingredients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/>
              <a:t>Made fresh </a:t>
            </a:r>
            <a:r>
              <a:rPr lang="en-US" dirty="0" smtClean="0"/>
              <a:t>daily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http://www.wegmans.com/images/recipe/500/1554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31900"/>
            <a:ext cx="2768600" cy="26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444" y="3555591"/>
            <a:ext cx="2849056" cy="275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1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1676399"/>
            <a:ext cx="10033000" cy="494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6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Displays </a:t>
            </a:r>
            <a:r>
              <a:rPr lang="en-US" sz="2800" dirty="0" smtClean="0"/>
              <a:t>(Cont</a:t>
            </a:r>
            <a:r>
              <a:rPr lang="en-US" sz="2800" dirty="0"/>
              <a:t>.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350" y="585216"/>
            <a:ext cx="4387850" cy="5850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28" y="2149434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Displays </a:t>
            </a:r>
            <a:r>
              <a:rPr lang="en-US" sz="2800" dirty="0" smtClean="0"/>
              <a:t>(cont.)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err="1" smtClean="0"/>
              <a:t>SureCheck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Cross Merchandising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Proper </a:t>
            </a:r>
            <a:r>
              <a:rPr lang="en-US" dirty="0" smtClean="0"/>
              <a:t>Pricing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Product Attributes Signage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804" y="1746589"/>
            <a:ext cx="5880496" cy="441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4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KBS DEMO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50" y="645499"/>
            <a:ext cx="4375150" cy="5833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1796965"/>
            <a:ext cx="3511550" cy="468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9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445</TotalTime>
  <Words>959</Words>
  <Application>Microsoft Office PowerPoint</Application>
  <PresentationFormat>Widescreen</PresentationFormat>
  <Paragraphs>184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Garamond</vt:lpstr>
      <vt:lpstr>Trebuchet MS</vt:lpstr>
      <vt:lpstr>Tw Cen MT</vt:lpstr>
      <vt:lpstr>Wingdings</vt:lpstr>
      <vt:lpstr>Wingdings 3</vt:lpstr>
      <vt:lpstr>Integral</vt:lpstr>
      <vt:lpstr>Naan bread pizza</vt:lpstr>
      <vt:lpstr>agenda</vt:lpstr>
      <vt:lpstr>naan bread</vt:lpstr>
      <vt:lpstr>Variety </vt:lpstr>
      <vt:lpstr>Benefits</vt:lpstr>
      <vt:lpstr>DISPLAYs</vt:lpstr>
      <vt:lpstr>Displays (Cont.)</vt:lpstr>
      <vt:lpstr>Displays (cont.)</vt:lpstr>
      <vt:lpstr>KBS DEMO</vt:lpstr>
      <vt:lpstr>GRILLING TECHNIQUE</vt:lpstr>
      <vt:lpstr>SALES/RESULTS</vt:lpstr>
      <vt:lpstr>PowerPoint Presentation</vt:lpstr>
      <vt:lpstr>PowerPoint Presentation</vt:lpstr>
      <vt:lpstr>Financial impact</vt:lpstr>
      <vt:lpstr>Thank you…</vt:lpstr>
    </vt:vector>
  </TitlesOfParts>
  <Company>Wegmans Food Markets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Naan bread pizza</dc:title>
  <dc:creator>CafeManager Store043</dc:creator>
  <cp:lastModifiedBy>CafeManager Store043</cp:lastModifiedBy>
  <cp:revision>39</cp:revision>
  <cp:lastPrinted>2016-07-22T16:37:26Z</cp:lastPrinted>
  <dcterms:created xsi:type="dcterms:W3CDTF">2016-07-15T20:20:09Z</dcterms:created>
  <dcterms:modified xsi:type="dcterms:W3CDTF">2016-07-22T23:35:12Z</dcterms:modified>
</cp:coreProperties>
</file>