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59" r:id="rId5"/>
    <p:sldId id="260" r:id="rId6"/>
    <p:sldId id="261" r:id="rId7"/>
    <p:sldId id="262" r:id="rId8"/>
    <p:sldId id="264" r:id="rId9"/>
    <p:sldId id="265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680"/>
    <a:srgbClr val="3CE72B"/>
    <a:srgbClr val="E52620"/>
    <a:srgbClr val="008BFD"/>
    <a:srgbClr val="007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5" autoAdjust="0"/>
    <p:restoredTop sz="78616" autoAdjust="0"/>
  </p:normalViewPr>
  <p:slideViewPr>
    <p:cSldViewPr snapToGrid="0" snapToObjects="1">
      <p:cViewPr varScale="1">
        <p:scale>
          <a:sx n="71" d="100"/>
          <a:sy n="71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3CD00-093C-964A-A31B-605155207B62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6682D-9EF6-7243-946B-A95424FF1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localvox.com/blog/5-fascinating-yelp-facts/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This (and next slide) need to be more “defined”, but we do this while talking in the actual presentation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6682D-9EF6-7243-946B-A95424FF1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 Business</a:t>
            </a:r>
            <a:r>
              <a:rPr lang="en-US" baseline="0" dirty="0" smtClean="0"/>
              <a:t> Owner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6682D-9EF6-7243-946B-A95424FF1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9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u="sng" dirty="0" smtClean="0"/>
              <a:t>YELP</a:t>
            </a:r>
            <a:r>
              <a:rPr lang="en" dirty="0" smtClean="0"/>
              <a:t>: AT LEAST 88% of Yelp is non-pet related (</a:t>
            </a:r>
            <a:r>
              <a:rPr lang="en" u="sng" dirty="0" smtClean="0">
                <a:solidFill>
                  <a:schemeClr val="hlink"/>
                </a:solidFill>
                <a:hlinkClick r:id="rId3"/>
              </a:rPr>
              <a:t>http://localvox.com/blog/5-fascinating-yelp-facts/</a:t>
            </a:r>
            <a:r>
              <a:rPr lang="en" dirty="0" smtClean="0"/>
              <a:t>) rest, shopping, home services</a:t>
            </a:r>
          </a:p>
          <a:p>
            <a:pPr rtl="0">
              <a:spcBef>
                <a:spcPts val="0"/>
              </a:spcBef>
              <a:buNone/>
            </a:pP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u="sng" dirty="0" smtClean="0"/>
              <a:t>GOOGLE</a:t>
            </a:r>
            <a:r>
              <a:rPr lang="en" dirty="0" smtClean="0"/>
              <a:t>: too broad, not specialized, search engine ranks based on Google+ reviews and payments/ads (corrupted)</a:t>
            </a:r>
          </a:p>
          <a:p>
            <a:pPr rtl="0">
              <a:spcBef>
                <a:spcPts val="0"/>
              </a:spcBef>
              <a:buNone/>
            </a:pP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u="sng" dirty="0" smtClean="0"/>
              <a:t>CARE.COM</a:t>
            </a:r>
            <a:r>
              <a:rPr lang="en" dirty="0" smtClean="0"/>
              <a:t>: NO vet services (they DO have grooming and sitting, though), NO established businesses..only works with registered users; pet services make up ONLY 25% of all services → child/senior care is prioritized &amp; more profitable (can’t find statistics)</a:t>
            </a:r>
          </a:p>
          <a:p>
            <a:pPr rtl="0">
              <a:spcBef>
                <a:spcPts val="0"/>
              </a:spcBef>
              <a:buNone/>
            </a:pP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u="sng" dirty="0" smtClean="0"/>
              <a:t>YELLOWBOOK</a:t>
            </a:r>
            <a:r>
              <a:rPr lang="en" dirty="0" smtClean="0"/>
              <a:t>: about 70% of Americans “rarely or never use the phonebook” (http://readwrite.com/2011/01/20/study-confirms-death-of-phone-books)</a:t>
            </a:r>
          </a:p>
          <a:p>
            <a:pPr rtl="0">
              <a:spcBef>
                <a:spcPts val="0"/>
              </a:spcBef>
              <a:buNone/>
            </a:pP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u="sng" dirty="0" smtClean="0"/>
              <a:t>BOOKER:</a:t>
            </a:r>
            <a:r>
              <a:rPr lang="en" u="none" dirty="0" smtClean="0"/>
              <a:t> 1.95/5 total rating on Google Play, terrible UI, not specific enough, can’t use to search listings</a:t>
            </a:r>
            <a:endParaRPr lang="en" u="sng" dirty="0" smtClean="0"/>
          </a:p>
          <a:p>
            <a:pPr rtl="0">
              <a:spcBef>
                <a:spcPts val="0"/>
              </a:spcBef>
              <a:buNone/>
            </a:pP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u="sng" dirty="0" smtClean="0"/>
              <a:t>SOCIAL MEDIA</a:t>
            </a:r>
            <a:r>
              <a:rPr lang="en" dirty="0" smtClean="0"/>
              <a:t>: not all businesses have facebook/other accounts..hard to filter through search results</a:t>
            </a:r>
          </a:p>
          <a:p>
            <a:pPr rtl="0">
              <a:spcBef>
                <a:spcPts val="0"/>
              </a:spcBef>
              <a:buNone/>
            </a:pP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social media?</a:t>
            </a:r>
          </a:p>
          <a:p>
            <a:pPr rtl="0">
              <a:spcBef>
                <a:spcPts val="0"/>
              </a:spcBef>
              <a:buNone/>
            </a:pP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b="1" dirty="0" smtClean="0"/>
              <a:t>PET BOSS WILL FOCUS ON NICHE MARKET</a:t>
            </a:r>
          </a:p>
          <a:p>
            <a:pPr rtl="0">
              <a:spcBef>
                <a:spcPts val="0"/>
              </a:spcBef>
              <a:buNone/>
            </a:pPr>
            <a:endParaRPr lang="en" b="1" dirty="0" smtClean="0"/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pet niche, convenience of choice of service (icons), guaranteed ratings/community (can only rate if paid through app)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6682D-9EF6-7243-946B-A95424FF1A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Promotion</a:t>
            </a:r>
            <a:r>
              <a:rPr lang="en-US" dirty="0" smtClean="0"/>
              <a:t>: heavy marketing expenses,</a:t>
            </a:r>
            <a:r>
              <a:rPr lang="en-US" baseline="0" dirty="0" smtClean="0"/>
              <a:t> have existing businesses advertise to customers </a:t>
            </a:r>
            <a:r>
              <a:rPr lang="en-US" b="1" baseline="0" dirty="0" smtClean="0"/>
              <a:t>WHO HAVE NO REASON NOT TO USE THE APP BC OF NO COST AND HIGHER VISIBILITY </a:t>
            </a:r>
            <a:r>
              <a:rPr lang="en-US" baseline="0" dirty="0" smtClean="0"/>
              <a:t> (for long run benefit; spreading word of </a:t>
            </a:r>
            <a:r>
              <a:rPr lang="en-US" baseline="0" dirty="0" err="1" smtClean="0"/>
              <a:t>mouth..think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Uber</a:t>
            </a:r>
            <a:r>
              <a:rPr lang="en-US" baseline="0" dirty="0" smtClean="0"/>
              <a:t> example [REFER A FRIEND]..booking through app, rating </a:t>
            </a:r>
            <a:r>
              <a:rPr lang="en-US" baseline="0" dirty="0" err="1" smtClean="0"/>
              <a:t>afterwards..becomes</a:t>
            </a:r>
            <a:r>
              <a:rPr lang="en-US" baseline="0" dirty="0" smtClean="0"/>
              <a:t> its own community with trust), FB ad campaigns, </a:t>
            </a:r>
            <a:r>
              <a:rPr lang="en-US" baseline="0" dirty="0" err="1" smtClean="0"/>
              <a:t>Groupon</a:t>
            </a:r>
            <a:r>
              <a:rPr lang="en-US" baseline="0" dirty="0" smtClean="0"/>
              <a:t>/Amazon Local, have people go around to existing businesses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DOG SHOWS/EVENTS? Mom and pop shop mutually beneficial referrals (coupon feature)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Early Adopters: New pet owners (referrals from adoption agencies), tech savvy people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Retention:</a:t>
            </a:r>
            <a:r>
              <a:rPr lang="en-US" b="1" u="none" baseline="0" dirty="0" smtClean="0"/>
              <a:t> </a:t>
            </a:r>
            <a:r>
              <a:rPr lang="en-US" b="0" u="none" baseline="0" dirty="0" err="1" smtClean="0"/>
              <a:t>Instagram</a:t>
            </a:r>
            <a:r>
              <a:rPr lang="en-US" b="0" u="none" baseline="0" dirty="0" smtClean="0"/>
              <a:t> </a:t>
            </a:r>
            <a:r>
              <a:rPr lang="en-US" b="0" u="none" baseline="0" dirty="0" err="1" smtClean="0"/>
              <a:t>hashtags</a:t>
            </a:r>
            <a:r>
              <a:rPr lang="en-US" b="0" u="none" baseline="0" dirty="0" smtClean="0"/>
              <a:t> (hope to trend) , customer loyalty, superior service, businesses liaison, value/convenience (searching by time)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Increased Value:</a:t>
            </a:r>
            <a:r>
              <a:rPr lang="en-US" b="0" u="none" baseline="0" dirty="0" smtClean="0"/>
              <a:t> new services (ex. pet supplies), more customers for businesses adds validity for future businesses,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baseline="0" dirty="0" smtClean="0"/>
              <a:t>TALK ABOUT NUMBER OF COMPLETED TRANSACTIONS PER YEAR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baseline="0" dirty="0" smtClean="0"/>
              <a:t>CUSTOMERS, MARKETING, OPERATIONS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6682D-9EF6-7243-946B-A95424FF1A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8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672  , 2016,</a:t>
            </a:r>
            <a:r>
              <a:rPr lang="en-US" baseline="0" dirty="0" smtClean="0"/>
              <a:t> 3696</a:t>
            </a:r>
            <a:endParaRPr lang="en-US" dirty="0" smtClean="0"/>
          </a:p>
          <a:p>
            <a:pPr marL="228600" indent="-228600">
              <a:buAutoNum type="arabicPlain" startAt="4579"/>
            </a:pPr>
            <a:r>
              <a:rPr lang="en-US" dirty="0" smtClean="0"/>
              <a:t> ,  13737,</a:t>
            </a:r>
            <a:r>
              <a:rPr lang="en-US" baseline="0" dirty="0" smtClean="0"/>
              <a:t> 25184.5</a:t>
            </a:r>
            <a:endParaRPr lang="en-US" dirty="0" smtClean="0"/>
          </a:p>
          <a:p>
            <a:pPr marL="228600" indent="-228600">
              <a:buAutoNum type="arabicPlain" startAt="2268"/>
            </a:pPr>
            <a:r>
              <a:rPr lang="en-US" dirty="0" smtClean="0"/>
              <a:t>, 6804,</a:t>
            </a:r>
            <a:r>
              <a:rPr lang="en-US" baseline="0" dirty="0" smtClean="0"/>
              <a:t> 12474</a:t>
            </a:r>
          </a:p>
          <a:p>
            <a:pPr marL="228600" indent="-228600">
              <a:buAutoNum type="arabicPlain" startAt="2268"/>
            </a:pPr>
            <a:endParaRPr lang="en-US" baseline="0" dirty="0" smtClean="0"/>
          </a:p>
          <a:p>
            <a:pPr marL="0" indent="0">
              <a:buNone/>
            </a:pPr>
            <a:r>
              <a:rPr lang="en-US" b="1" baseline="0" dirty="0" smtClean="0"/>
              <a:t>7519, 22557, 41355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6682D-9EF6-7243-946B-A95424FF1A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9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6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9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9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6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t Grooming _bg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Screen Shot 2015-04-15 at 5.49.21 PM.png"/>
          <p:cNvPicPr>
            <a:picLocks noChangeAspect="1"/>
          </p:cNvPicPr>
          <p:nvPr userDrawn="1"/>
        </p:nvPicPr>
        <p:blipFill>
          <a:blip r:embed="rId14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EC1C5-5297-954A-82EB-7A4C5041A2EE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1931-7EF8-E045-ABB6-5CCBF41EE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EDE68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1" Type="http://schemas.microsoft.com/office/2007/relationships/hdphoto" Target="../media/hdphoto3.wdp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microsoft.com/office/2007/relationships/hdphoto" Target="../media/hdphoto2.wdp"/><Relationship Id="rId1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13981"/>
            <a:ext cx="9144000" cy="1236944"/>
          </a:xfrm>
        </p:spPr>
        <p:txBody>
          <a:bodyPr>
            <a:normAutofit/>
          </a:bodyPr>
          <a:lstStyle/>
          <a:p>
            <a:r>
              <a:rPr lang="en-US" dirty="0" smtClean="0"/>
              <a:t>Daniel Vessal • Courtney Wise • Jess Cracchiolo</a:t>
            </a:r>
            <a:r>
              <a:rPr lang="en-US" dirty="0"/>
              <a:t> </a:t>
            </a:r>
            <a:r>
              <a:rPr lang="en-US" dirty="0" smtClean="0"/>
              <a:t>• Brett Leftwich •  Melissa Aguilar-Ramirez</a:t>
            </a:r>
          </a:p>
        </p:txBody>
      </p:sp>
      <p:pic>
        <p:nvPicPr>
          <p:cNvPr id="6" name="Picture 5" descr="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70" y="518057"/>
            <a:ext cx="2456571" cy="2456571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5" y="3306577"/>
            <a:ext cx="8308848" cy="1475232"/>
          </a:xfrm>
          <a:prstGeom prst="rect">
            <a:avLst/>
          </a:prstGeom>
        </p:spPr>
      </p:pic>
      <p:pic>
        <p:nvPicPr>
          <p:cNvPr id="2" name="Picture 1" descr="Ico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518057"/>
            <a:ext cx="2788520" cy="27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0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anadianbusiness.com/wp-content/uploads/2011/06/9280da5246cba70f49de0ef02b0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975749"/>
            <a:ext cx="55374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E680"/>
                </a:solidFill>
              </a:rPr>
              <a:t>Be Your Own Boss.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E680"/>
                </a:solidFill>
              </a:rPr>
              <a:t>Pet Boss.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DE680"/>
              </a:solidFill>
            </a:endParaRPr>
          </a:p>
        </p:txBody>
      </p:sp>
      <p:pic>
        <p:nvPicPr>
          <p:cNvPr id="7" name="Picture 6" descr="Ic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75" y="5240675"/>
            <a:ext cx="1617325" cy="16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Owner Challenges</a:t>
            </a:r>
            <a:endParaRPr lang="en-US" dirty="0"/>
          </a:p>
        </p:txBody>
      </p:sp>
      <p:pic>
        <p:nvPicPr>
          <p:cNvPr id="4" name="Picture 3" descr="confused-gu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21" y="3621414"/>
            <a:ext cx="4704760" cy="322363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814732" y="2770035"/>
            <a:ext cx="3329268" cy="1311828"/>
          </a:xfrm>
          <a:prstGeom prst="cloudCallout">
            <a:avLst>
              <a:gd name="adj1" fmla="val -63201"/>
              <a:gd name="adj2" fmla="val 103858"/>
            </a:avLst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randon Grotesque Light"/>
                <a:cs typeface="Brandon Grotesque Light"/>
              </a:rPr>
              <a:t>I need a sitter for my dog!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randon Grotesque Light"/>
              <a:cs typeface="Brandon Grotesque Light"/>
              <a:sym typeface="Calibri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940784" y="1292552"/>
            <a:ext cx="3425345" cy="1311828"/>
          </a:xfrm>
          <a:prstGeom prst="cloudCallout">
            <a:avLst>
              <a:gd name="adj1" fmla="val 12459"/>
              <a:gd name="adj2" fmla="val 112762"/>
            </a:avLst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randon Grotesque Light"/>
                <a:ea typeface="Calibri"/>
                <a:cs typeface="Brandon Grotesque Light"/>
                <a:sym typeface="Calibri"/>
              </a:rPr>
              <a:t>My pet is sick!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randon Grotesque Light"/>
                <a:ea typeface="Calibri"/>
                <a:cs typeface="Brandon Grotesque Light"/>
                <a:sym typeface="Calibri"/>
              </a:rPr>
              <a:t>What do I do!?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randon Grotesque Light"/>
              <a:ea typeface="Calibri"/>
              <a:cs typeface="Brandon Grotesque Light"/>
              <a:sym typeface="Calibri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17813" y="2313469"/>
            <a:ext cx="2990061" cy="1897466"/>
          </a:xfrm>
          <a:prstGeom prst="cloudCallout">
            <a:avLst>
              <a:gd name="adj1" fmla="val 63863"/>
              <a:gd name="adj2" fmla="val 64212"/>
            </a:avLst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Brandon Grotesque Light"/>
                <a:cs typeface="Brandon Grotesque Light"/>
                <a:sym typeface="Calibri"/>
              </a:rPr>
              <a:t>Where can I   get</a:t>
            </a:r>
            <a:r>
              <a:rPr kumimoji="0" lang="en-US" sz="25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Brandon Grotesque Light"/>
                <a:cs typeface="Brandon Grotesque Light"/>
                <a:sym typeface="Calibri"/>
              </a:rPr>
              <a:t> my pet 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Brandon Grotesque Light"/>
                <a:cs typeface="Brandon Grotesque Light"/>
                <a:sym typeface="Calibri"/>
              </a:rPr>
              <a:t>groomed?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randon Grotesque Light"/>
              <a:cs typeface="Brandon Grotesque Ligh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72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28" b="100000" l="625" r="100000">
                        <a14:foregroundMark x1="62344" y1="19718" x2="62344" y2="19718"/>
                        <a14:foregroundMark x1="6719" y1="96009" x2="6719" y2="96009"/>
                        <a14:backgroundMark x1="73281" y1="47183" x2="73281" y2="47183"/>
                        <a14:backgroundMark x1="71719" y1="52113" x2="71719" y2="52113"/>
                        <a14:backgroundMark x1="81719" y1="60094" x2="81719" y2="60094"/>
                        <a14:backgroundMark x1="84063" y1="55164" x2="84063" y2="55164"/>
                        <a14:backgroundMark x1="90625" y1="37559" x2="90625" y2="37559"/>
                        <a14:backgroundMark x1="91406" y1="24648" x2="91875" y2="58920"/>
                        <a14:backgroundMark x1="70469" y1="48357" x2="70469" y2="48357"/>
                        <a14:backgroundMark x1="71875" y1="55164" x2="71875" y2="55164"/>
                        <a14:backgroundMark x1="73125" y1="57277" x2="73125" y2="57277"/>
                        <a14:backgroundMark x1="75000" y1="60094" x2="75000" y2="60094"/>
                        <a14:backgroundMark x1="79219" y1="65023" x2="79219" y2="65023"/>
                        <a14:backgroundMark x1="81719" y1="69014" x2="81719" y2="69014"/>
                        <a14:backgroundMark x1="84063" y1="71596" x2="84063" y2="71596"/>
                        <a14:backgroundMark x1="82813" y1="73005" x2="82813" y2="73005"/>
                        <a14:backgroundMark x1="97500" y1="74883" x2="97500" y2="74883"/>
                        <a14:backgroundMark x1="67344" y1="76291" x2="67344" y2="76291"/>
                        <a14:backgroundMark x1="68125" y1="78873" x2="68125" y2="78873"/>
                        <a14:backgroundMark x1="70469" y1="82629" x2="70469" y2="82629"/>
                        <a14:backgroundMark x1="73125" y1="86150" x2="73125" y2="861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" y="1535015"/>
            <a:ext cx="9109531" cy="5410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398960" y="1417638"/>
            <a:ext cx="2710569" cy="2014594"/>
          </a:xfrm>
          <a:prstGeom prst="cloudCallout">
            <a:avLst>
              <a:gd name="adj1" fmla="val -46858"/>
              <a:gd name="adj2" fmla="val 181171"/>
            </a:avLst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Brandon Grotesque Light"/>
                <a:cs typeface="Brandon Grotesque Light"/>
                <a:sym typeface="Calibri"/>
              </a:rPr>
              <a:t>How can I      better serve</a:t>
            </a:r>
            <a:r>
              <a:rPr kumimoji="0" lang="en-US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Brandon Grotesque Light"/>
                <a:cs typeface="Brandon Grotesque Light"/>
                <a:sym typeface="Calibri"/>
              </a:rPr>
              <a:t>  my customers?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randon Grotesque Light"/>
              <a:cs typeface="Brandon Grotesque Light"/>
              <a:sym typeface="Calibri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341800" y="927514"/>
            <a:ext cx="3057160" cy="1546083"/>
          </a:xfrm>
          <a:prstGeom prst="cloudCallout">
            <a:avLst>
              <a:gd name="adj1" fmla="val -8839"/>
              <a:gd name="adj2" fmla="val 214734"/>
            </a:avLst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latinLnBrk="1" hangingPunct="0"/>
            <a:r>
              <a:rPr lang="en-US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randon Grotesque Light"/>
                <a:cs typeface="Brandon Grotesque Light"/>
                <a:sym typeface="Calibri"/>
              </a:rPr>
              <a:t>How can we be more marketable?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1425774"/>
            <a:ext cx="2773694" cy="1546083"/>
          </a:xfrm>
          <a:prstGeom prst="cloudCallout">
            <a:avLst>
              <a:gd name="adj1" fmla="val 63107"/>
              <a:gd name="adj2" fmla="val 211125"/>
            </a:avLst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latinLnBrk="1" hangingPunct="0"/>
            <a:r>
              <a:rPr lang="en-US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randon Grotesque Light"/>
                <a:ea typeface="Calibri"/>
                <a:cs typeface="Brandon Grotesque Light"/>
                <a:sym typeface="Calibri"/>
              </a:rPr>
              <a:t>How do we get more business?</a:t>
            </a: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Brandon Grotesque Light"/>
              <a:cs typeface="Brandon Grotesque Light"/>
              <a:sym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Pet Business Owner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9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59524" y="1750604"/>
            <a:ext cx="4927275" cy="4525963"/>
          </a:xfrm>
        </p:spPr>
        <p:txBody>
          <a:bodyPr/>
          <a:lstStyle/>
          <a:p>
            <a:r>
              <a:rPr lang="en-US" dirty="0" smtClean="0"/>
              <a:t>All-in-one Pet Service Platform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On-demand appointments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Refined searches</a:t>
            </a:r>
            <a:endParaRPr lang="en-US" dirty="0"/>
          </a:p>
        </p:txBody>
      </p:sp>
      <p:pic>
        <p:nvPicPr>
          <p:cNvPr id="3" name="Picture 2" descr="Screen Shot 2015-05-04 at 1.0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1" y="1078998"/>
            <a:ext cx="3359114" cy="57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9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3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Competitive Advantage &amp; Market</a:t>
            </a:r>
            <a:endParaRPr lang="en-US" dirty="0"/>
          </a:p>
        </p:txBody>
      </p:sp>
      <p:pic>
        <p:nvPicPr>
          <p:cNvPr id="10" name="Picture 9" descr="Screen Shot 2015-04-15 at 6.21.45 PM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89" y="1054982"/>
            <a:ext cx="3431011" cy="1814749"/>
          </a:xfrm>
          <a:prstGeom prst="rect">
            <a:avLst/>
          </a:prstGeom>
        </p:spPr>
      </p:pic>
      <p:pic>
        <p:nvPicPr>
          <p:cNvPr id="11" name="Picture 10" descr="Screen Shot 2015-04-15 at 6.20.31 PM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33" y="1840745"/>
            <a:ext cx="4377758" cy="2900189"/>
          </a:xfrm>
          <a:prstGeom prst="rect">
            <a:avLst/>
          </a:prstGeom>
        </p:spPr>
      </p:pic>
      <p:pic>
        <p:nvPicPr>
          <p:cNvPr id="12" name="Picture 11" descr="Screen Shot 2015-04-15 at 6.20.56 PM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6924"/>
            <a:ext cx="4189620" cy="2040107"/>
          </a:xfrm>
          <a:prstGeom prst="rect">
            <a:avLst/>
          </a:prstGeom>
        </p:spPr>
      </p:pic>
      <p:pic>
        <p:nvPicPr>
          <p:cNvPr id="13" name="Picture 12" descr="Screen Shot 2015-04-15 at 6.22.18 PM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65" y="2315775"/>
            <a:ext cx="4226498" cy="1919373"/>
          </a:xfrm>
          <a:prstGeom prst="rect">
            <a:avLst/>
          </a:prstGeom>
        </p:spPr>
      </p:pic>
      <p:pic>
        <p:nvPicPr>
          <p:cNvPr id="14" name="Picture 13" descr="Screen Shot 2015-04-15 at 6.29.04 PM cop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65" y="5125300"/>
            <a:ext cx="4361049" cy="1891731"/>
          </a:xfrm>
          <a:prstGeom prst="rect">
            <a:avLst/>
          </a:prstGeom>
        </p:spPr>
      </p:pic>
      <p:sp>
        <p:nvSpPr>
          <p:cNvPr id="8" name="Shape 60"/>
          <p:cNvSpPr txBox="1"/>
          <p:nvPr/>
        </p:nvSpPr>
        <p:spPr>
          <a:xfrm>
            <a:off x="1762909" y="3357784"/>
            <a:ext cx="5586938" cy="276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1800" b="1" dirty="0"/>
          </a:p>
          <a:p>
            <a:pPr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bg1"/>
                </a:solidFill>
              </a:rPr>
              <a:t>Market</a:t>
            </a:r>
            <a:r>
              <a:rPr lang="en" sz="1800" dirty="0">
                <a:solidFill>
                  <a:schemeClr val="bg1"/>
                </a:solidFill>
              </a:rPr>
              <a:t>: </a:t>
            </a:r>
            <a:endParaRPr lang="en-US" sz="1800" dirty="0" smtClean="0">
              <a:solidFill>
                <a:schemeClr val="bg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chemeClr val="bg1"/>
                </a:solidFill>
              </a:rPr>
              <a:t>		    </a:t>
            </a:r>
            <a:r>
              <a:rPr lang="en" sz="1800" i="1" u="sng" dirty="0" smtClean="0">
                <a:solidFill>
                  <a:schemeClr val="bg1"/>
                </a:solidFill>
              </a:rPr>
              <a:t>Pet </a:t>
            </a:r>
            <a:r>
              <a:rPr lang="en" sz="1800" i="1" u="sng" dirty="0">
                <a:solidFill>
                  <a:schemeClr val="bg1"/>
                </a:solidFill>
              </a:rPr>
              <a:t>Services</a:t>
            </a:r>
            <a:r>
              <a:rPr lang="en" sz="1800" u="sng" dirty="0">
                <a:solidFill>
                  <a:schemeClr val="bg1"/>
                </a:solidFill>
              </a:rPr>
              <a:t> &amp; </a:t>
            </a:r>
            <a:r>
              <a:rPr lang="en" sz="1800" i="1" u="sng" dirty="0">
                <a:solidFill>
                  <a:schemeClr val="bg1"/>
                </a:solidFill>
              </a:rPr>
              <a:t>Classifieds/Referrals</a:t>
            </a:r>
          </a:p>
          <a:p>
            <a:pPr rtl="0">
              <a:spcBef>
                <a:spcPts val="0"/>
              </a:spcBef>
              <a:buNone/>
            </a:pPr>
            <a:endParaRPr sz="1800" i="1" u="sng" dirty="0">
              <a:solidFill>
                <a:srgbClr val="FFFFFF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</a:rPr>
              <a:t>Clients</a:t>
            </a:r>
            <a:r>
              <a:rPr lang="en" sz="1800" dirty="0" smtClean="0">
                <a:solidFill>
                  <a:srgbClr val="FFFFFF"/>
                </a:solidFill>
              </a:rPr>
              <a:t>:</a:t>
            </a:r>
            <a:endParaRPr lang="en-US" sz="1800" dirty="0" smtClean="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smtClean="0">
                <a:solidFill>
                  <a:srgbClr val="FFFFFF"/>
                </a:solidFill>
              </a:rPr>
              <a:t>	  </a:t>
            </a:r>
            <a:r>
              <a:rPr lang="en" sz="1800" i="1" u="sng" dirty="0" smtClean="0">
                <a:solidFill>
                  <a:srgbClr val="FFFFFF"/>
                </a:solidFill>
              </a:rPr>
              <a:t>Pet Owners</a:t>
            </a:r>
            <a:r>
              <a:rPr lang="en-US" i="1" u="sng" dirty="0">
                <a:solidFill>
                  <a:srgbClr val="FFFFFF"/>
                </a:solidFill>
              </a:rPr>
              <a:t> </a:t>
            </a:r>
            <a:r>
              <a:rPr lang="en-US" i="1" u="sng" dirty="0" smtClean="0">
                <a:solidFill>
                  <a:srgbClr val="FFFFFF"/>
                </a:solidFill>
              </a:rPr>
              <a:t>&amp; </a:t>
            </a:r>
            <a:r>
              <a:rPr lang="en" sz="1800" i="1" u="sng" dirty="0" smtClean="0">
                <a:solidFill>
                  <a:srgbClr val="FFFFFF"/>
                </a:solidFill>
              </a:rPr>
              <a:t>Business </a:t>
            </a:r>
            <a:r>
              <a:rPr lang="en" sz="1800" i="1" u="sng" dirty="0">
                <a:solidFill>
                  <a:srgbClr val="FFFFFF"/>
                </a:solidFill>
              </a:rPr>
              <a:t>Owners (of Pet Services)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570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Go-To-Market Strategy</a:t>
            </a:r>
            <a:endParaRPr lang="en-US" dirty="0"/>
          </a:p>
        </p:txBody>
      </p:sp>
      <p:pic>
        <p:nvPicPr>
          <p:cNvPr id="4" name="Picture 3" descr="Screen Shot 2015-04-15 at 6.55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020"/>
            <a:ext cx="8686800" cy="5236980"/>
          </a:xfrm>
          <a:prstGeom prst="rect">
            <a:avLst/>
          </a:prstGeom>
        </p:spPr>
      </p:pic>
      <p:sp>
        <p:nvSpPr>
          <p:cNvPr id="7" name="Shape 413"/>
          <p:cNvSpPr/>
          <p:nvPr/>
        </p:nvSpPr>
        <p:spPr>
          <a:xfrm>
            <a:off x="558703" y="5254275"/>
            <a:ext cx="1680303" cy="1012554"/>
          </a:xfrm>
          <a:prstGeom prst="roundRect">
            <a:avLst/>
          </a:prstGeom>
          <a:solidFill>
            <a:srgbClr val="EDE680"/>
          </a:solidFill>
          <a:ln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uFillTx/>
              </a:defRP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31859C"/>
                  </a:solidFill>
                </a:uFill>
                <a:latin typeface="Brandon Grotesque Black"/>
                <a:ea typeface="Bree Serif"/>
                <a:cs typeface="Brandon Grotesque Black"/>
                <a:sym typeface="Bree Serif"/>
              </a:rPr>
              <a:t>Year 1: </a:t>
            </a:r>
          </a:p>
          <a:p>
            <a:pPr lvl="0" algn="ctr">
              <a:defRPr>
                <a:uFillTx/>
              </a:defRP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31859C"/>
                  </a:solidFill>
                </a:uFill>
                <a:latin typeface="Brandon Grotesque Black"/>
                <a:ea typeface="Bree Serif"/>
                <a:cs typeface="Brandon Grotesque Black"/>
                <a:sym typeface="Bree Serif"/>
              </a:rPr>
              <a:t>Promotion</a:t>
            </a:r>
          </a:p>
        </p:txBody>
      </p:sp>
      <p:sp>
        <p:nvSpPr>
          <p:cNvPr id="8" name="Shape 413"/>
          <p:cNvSpPr/>
          <p:nvPr/>
        </p:nvSpPr>
        <p:spPr>
          <a:xfrm>
            <a:off x="5389623" y="4241721"/>
            <a:ext cx="1680303" cy="1012554"/>
          </a:xfrm>
          <a:prstGeom prst="roundRect">
            <a:avLst/>
          </a:prstGeom>
          <a:solidFill>
            <a:srgbClr val="EDE680"/>
          </a:solidFill>
          <a:ln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uFillTx/>
              </a:defRP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31859C"/>
                  </a:solidFill>
                </a:uFill>
                <a:latin typeface="Brandon Grotesque Black"/>
                <a:ea typeface="Bree Serif"/>
                <a:cs typeface="Brandon Grotesque Black"/>
                <a:sym typeface="Bree Serif"/>
              </a:rPr>
              <a:t>Year 2: </a:t>
            </a:r>
          </a:p>
          <a:p>
            <a:pPr lvl="0" algn="ctr">
              <a:defRPr>
                <a:uFillTx/>
              </a:defRP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31859C"/>
                  </a:solidFill>
                </a:uFill>
                <a:latin typeface="Brandon Grotesque Black"/>
                <a:ea typeface="Bree Serif"/>
                <a:cs typeface="Brandon Grotesque Black"/>
                <a:sym typeface="Bree Serif"/>
              </a:rPr>
              <a:t>Retention</a:t>
            </a:r>
          </a:p>
        </p:txBody>
      </p:sp>
      <p:sp>
        <p:nvSpPr>
          <p:cNvPr id="9" name="Shape 413"/>
          <p:cNvSpPr/>
          <p:nvPr/>
        </p:nvSpPr>
        <p:spPr>
          <a:xfrm>
            <a:off x="7069926" y="1933609"/>
            <a:ext cx="1680303" cy="1012554"/>
          </a:xfrm>
          <a:prstGeom prst="roundRect">
            <a:avLst/>
          </a:prstGeom>
          <a:solidFill>
            <a:srgbClr val="EDE680"/>
          </a:solidFill>
          <a:ln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uFillTx/>
              </a:defRP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31859C"/>
                  </a:solidFill>
                </a:uFill>
                <a:latin typeface="Brandon Grotesque Black"/>
                <a:ea typeface="Bree Serif"/>
                <a:cs typeface="Brandon Grotesque Black"/>
                <a:sym typeface="Bree Serif"/>
              </a:rPr>
              <a:t>Year 3: </a:t>
            </a:r>
          </a:p>
          <a:p>
            <a:pPr lvl="0" algn="ctr">
              <a:defRPr>
                <a:uFillTx/>
              </a:defRP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31859C"/>
                  </a:solidFill>
                </a:uFill>
                <a:latin typeface="Brandon Grotesque Black"/>
                <a:ea typeface="Bree Serif"/>
                <a:cs typeface="Brandon Grotesque Black"/>
                <a:sym typeface="Bree Serif"/>
              </a:rPr>
              <a:t>Increased Value</a:t>
            </a:r>
          </a:p>
        </p:txBody>
      </p:sp>
      <p:pic>
        <p:nvPicPr>
          <p:cNvPr id="10" name="Picture 9" descr="amazon_web_servic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772"/>
            <a:ext cx="1620773" cy="791733"/>
          </a:xfrm>
          <a:prstGeom prst="rect">
            <a:avLst/>
          </a:prstGeom>
        </p:spPr>
      </p:pic>
      <p:pic>
        <p:nvPicPr>
          <p:cNvPr id="11" name="Picture 10" descr="facebook logo 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71" y="4241721"/>
            <a:ext cx="1390190" cy="1390190"/>
          </a:xfrm>
          <a:prstGeom prst="rect">
            <a:avLst/>
          </a:prstGeom>
        </p:spPr>
      </p:pic>
      <p:pic>
        <p:nvPicPr>
          <p:cNvPr id="12" name="Picture 11" descr="abc2a00d-5e31-4c8d-99a5-9f9347accde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87" y="1791568"/>
            <a:ext cx="1209209" cy="894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373" y="3017119"/>
            <a:ext cx="926806" cy="926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95" b="92057" l="10360" r="94895">
                        <a14:foregroundMark x1="49700" y1="96538" x2="49700" y2="96538"/>
                        <a14:foregroundMark x1="10661" y1="9369" x2="10661" y2="9369"/>
                        <a14:foregroundMark x1="6156" y1="26680" x2="6156" y2="26680"/>
                        <a14:foregroundMark x1="24174" y1="42974" x2="24174" y2="42974"/>
                        <a14:foregroundMark x1="20270" y1="42770" x2="20270" y2="42770"/>
                        <a14:foregroundMark x1="20871" y1="45621" x2="20871" y2="45621"/>
                        <a14:foregroundMark x1="22523" y1="48065" x2="22523" y2="48065"/>
                        <a14:foregroundMark x1="29730" y1="45010" x2="29730" y2="45010"/>
                        <a14:foregroundMark x1="27928" y1="43992" x2="27928" y2="43992"/>
                        <a14:foregroundMark x1="90991" y1="69857" x2="90991" y2="69857"/>
                        <a14:foregroundMark x1="32583" y1="45825" x2="32583" y2="45825"/>
                        <a14:foregroundMark x1="50150" y1="48676" x2="50150" y2="48676"/>
                        <a14:foregroundMark x1="57508" y1="50305" x2="57508" y2="50305"/>
                        <a14:foregroundMark x1="63063" y1="82281" x2="63063" y2="82281"/>
                        <a14:foregroundMark x1="56156" y1="66191" x2="56156" y2="66191"/>
                        <a14:foregroundMark x1="47898" y1="64155" x2="47898" y2="64155"/>
                        <a14:foregroundMark x1="38288" y1="63136" x2="38288" y2="63136"/>
                        <a14:foregroundMark x1="30330" y1="61914" x2="30330" y2="61914"/>
                        <a14:foregroundMark x1="22673" y1="60489" x2="22673" y2="60489"/>
                        <a14:foregroundMark x1="64414" y1="65988" x2="64414" y2="65988"/>
                        <a14:foregroundMark x1="71171" y1="65580" x2="71171" y2="65580"/>
                        <a14:foregroundMark x1="73123" y1="67210" x2="73123" y2="67210"/>
                        <a14:foregroundMark x1="27928" y1="68228" x2="50601" y2="85132"/>
                        <a14:foregroundMark x1="12012" y1="73523" x2="12012" y2="73523"/>
                        <a14:foregroundMark x1="11111" y1="76578" x2="11111" y2="76578"/>
                        <a14:foregroundMark x1="92492" y1="45214" x2="92492" y2="45214"/>
                        <a14:foregroundMark x1="16817" y1="55397" x2="16817" y2="55397"/>
                        <a14:foregroundMark x1="16667" y1="60081" x2="16667" y2="60081"/>
                        <a14:foregroundMark x1="15616" y1="57434" x2="18318" y2="56415"/>
                        <a14:foregroundMark x1="66817" y1="61507" x2="83183" y2="71894"/>
                        <a14:foregroundMark x1="90390" y1="74745" x2="59459" y2="63951"/>
                        <a14:foregroundMark x1="14114" y1="60692" x2="53604" y2="63747"/>
                        <a14:backgroundMark x1="19670" y1="30957" x2="19670" y2="30957"/>
                      </a14:backgroundRemoval>
                    </a14:imgEffect>
                  </a14:imgLayer>
                </a14:imgProps>
              </a:ext>
            </a:extLst>
          </a:blip>
          <a:srcRect l="10169" t="31755" r="4095" b="2786"/>
          <a:stretch/>
        </p:blipFill>
        <p:spPr>
          <a:xfrm rot="21143289">
            <a:off x="6311190" y="3150958"/>
            <a:ext cx="2074465" cy="1148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894" l="1872" r="96524">
                        <a14:foregroundMark x1="18182" y1="47872" x2="18182" y2="47872"/>
                        <a14:foregroundMark x1="5882" y1="72872" x2="5882" y2="72872"/>
                        <a14:foregroundMark x1="21925" y1="41489" x2="21925" y2="41489"/>
                        <a14:foregroundMark x1="5348" y1="58511" x2="5348" y2="58511"/>
                        <a14:foregroundMark x1="9091" y1="58511" x2="9091" y2="58511"/>
                        <a14:foregroundMark x1="7219" y1="63830" x2="7219" y2="63830"/>
                        <a14:foregroundMark x1="14706" y1="45213" x2="14706" y2="45213"/>
                        <a14:foregroundMark x1="79679" y1="31915" x2="79679" y2="31915"/>
                        <a14:foregroundMark x1="90107" y1="58511" x2="90107" y2="58511"/>
                        <a14:foregroundMark x1="88770" y1="48404" x2="88770" y2="48404"/>
                        <a14:foregroundMark x1="86631" y1="39894" x2="86631" y2="39894"/>
                        <a14:foregroundMark x1="83957" y1="32979" x2="83957" y2="32979"/>
                        <a14:foregroundMark x1="91176" y1="52660" x2="91176" y2="52660"/>
                        <a14:foregroundMark x1="93316" y1="63830" x2="93316" y2="63830"/>
                        <a14:backgroundMark x1="16845" y1="39362" x2="16845" y2="393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9599" y="1933609"/>
            <a:ext cx="1130595" cy="568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611" y="1417638"/>
            <a:ext cx="4177167" cy="2731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289" y="3725168"/>
            <a:ext cx="1321717" cy="13217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12257" y="5882705"/>
            <a:ext cx="237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PHILADELPHIA - 10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970" y="3692908"/>
            <a:ext cx="2088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FF"/>
                </a:solidFill>
              </a:rPr>
              <a:t>NEW YORK</a:t>
            </a:r>
            <a:br>
              <a:rPr lang="en-US" sz="1500" b="1" dirty="0" smtClean="0">
                <a:solidFill>
                  <a:srgbClr val="FFFFFF"/>
                </a:solidFill>
              </a:rPr>
            </a:br>
            <a:r>
              <a:rPr lang="en-US" sz="1500" b="1" dirty="0" smtClean="0">
                <a:solidFill>
                  <a:srgbClr val="FFFFFF"/>
                </a:solidFill>
              </a:rPr>
              <a:t>WEST VIRGINIA – 30 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1829" y="1776173"/>
            <a:ext cx="2372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VERMONT - 55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3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269" y="5674383"/>
            <a:ext cx="8768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TOTAL # OF COMPLETED TRANSACTIONS: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 YEAR 1: 8,000	</a:t>
            </a:r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YEAR 2: 23,000</a:t>
            </a:r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YEAR 3: 41,000</a:t>
            </a:r>
            <a:endParaRPr lang="en-US" b="1" dirty="0">
              <a:solidFill>
                <a:srgbClr val="FFFFFF"/>
              </a:solidFill>
            </a:endParaRPr>
          </a:p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91606"/>
              </p:ext>
            </p:extLst>
          </p:nvPr>
        </p:nvGraphicFramePr>
        <p:xfrm>
          <a:off x="171269" y="1484487"/>
          <a:ext cx="8768046" cy="411104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90034"/>
                <a:gridCol w="1520519"/>
                <a:gridCol w="1403556"/>
                <a:gridCol w="1553937"/>
              </a:tblGrid>
              <a:tr h="54717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 smtClean="0">
                          <a:effectLst/>
                        </a:rPr>
                        <a:t>*In Thousands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Year 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Year 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Year 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430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Gross Income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74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446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1,226</a:t>
                      </a:r>
                    </a:p>
                  </a:txBody>
                  <a:tcPr marL="12700" marR="12700" marT="12700" marB="0" anchor="ctr"/>
                </a:tc>
              </a:tr>
              <a:tr h="547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Expenses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/>
                </a:tc>
              </a:tr>
              <a:tr h="430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    Sales</a:t>
                      </a:r>
                      <a:r>
                        <a:rPr lang="en-US" sz="2400" u="none" strike="noStrike" dirty="0">
                          <a:effectLst/>
                        </a:rPr>
                        <a:t>, Marketing, Advertising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39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430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    Salaries </a:t>
                      </a:r>
                      <a:r>
                        <a:rPr lang="en-US" sz="2400" u="none" strike="noStrike" dirty="0">
                          <a:effectLst/>
                        </a:rPr>
                        <a:t>&amp; Taxes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163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367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699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430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    Hosting</a:t>
                      </a:r>
                      <a:r>
                        <a:rPr lang="en-US" sz="2400" u="none" strike="noStrike" dirty="0">
                          <a:effectLst/>
                        </a:rPr>
                        <a:t>, App </a:t>
                      </a:r>
                      <a:r>
                        <a:rPr lang="en-US" sz="2400" u="none" strike="noStrike" dirty="0" smtClean="0">
                          <a:effectLst/>
                        </a:rPr>
                        <a:t>Dev., Maintenance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7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430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    Rent &amp; Traveling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430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Total Expenses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240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446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807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430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Net Income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166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-0.3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419</a:t>
                      </a:r>
                      <a:endParaRPr lang="en-US" sz="24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78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5" name="Picture 4" descr="Screen Shot 2015-05-04 at 12.5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1" y="1280869"/>
            <a:ext cx="8503364" cy="49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2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609</Words>
  <Application>Microsoft Macintosh PowerPoint</Application>
  <PresentationFormat>On-screen Show (4:3)</PresentationFormat>
  <Paragraphs>121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Pet Owner Challenges</vt:lpstr>
      <vt:lpstr>Pet Business Owner Challenges</vt:lpstr>
      <vt:lpstr>Solution</vt:lpstr>
      <vt:lpstr>Prototype</vt:lpstr>
      <vt:lpstr>Competitive Advantage &amp; Market</vt:lpstr>
      <vt:lpstr>Go-To-Market Strategy</vt:lpstr>
      <vt:lpstr>Financials</vt:lpstr>
      <vt:lpstr>System Architecture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Vessal</dc:creator>
  <cp:lastModifiedBy>Mac User</cp:lastModifiedBy>
  <cp:revision>88</cp:revision>
  <dcterms:created xsi:type="dcterms:W3CDTF">2015-05-03T23:51:03Z</dcterms:created>
  <dcterms:modified xsi:type="dcterms:W3CDTF">2015-05-04T23:50:46Z</dcterms:modified>
</cp:coreProperties>
</file>