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71" r:id="rId5"/>
    <p:sldMasterId id="2147483672" r:id="rId6"/>
    <p:sldMasterId id="214748367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y="5143500" cx="9144000"/>
  <p:notesSz cx="6858000" cy="9144000"/>
  <p:embeddedFontLst>
    <p:embeddedFont>
      <p:font typeface="Maven Pro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6961B9B-5528-4DD5-BB93-7BCC6F2B05C5}">
  <a:tblStyle styleId="{86961B9B-5528-4DD5-BB93-7BCC6F2B05C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band1H>
    <a:band2H>
      <a:tcTxStyle/>
    </a:band2H>
    <a:band1V>
      <a:tcTxStyle/>
      <a:tcStyle>
        <a:tcBdr>
          <a:lef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1V>
    <a:band2V>
      <a:tcTxStyle/>
      <a:tcStyle>
        <a:tcBdr>
          <a:lef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3"/>
          </a:solidFill>
        </a:fill>
      </a:tcStyle>
    </a:firstRow>
    <a:neCell>
      <a:tcTxStyle/>
    </a:neCell>
    <a:nwCell>
      <a:tcTxStyle/>
    </a:nwCell>
  </a:tblStyle>
  <a:tblStyle styleId="{18820B13-5A7A-42AE-8953-555FA89BB0A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font" Target="fonts/MavenPro-regular.fntdata"/><Relationship Id="rId23" Type="http://schemas.openxmlformats.org/officeDocument/2006/relationships/slide" Target="slides/slide1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5" Type="http://schemas.openxmlformats.org/officeDocument/2006/relationships/font" Target="fonts/MavenPro-bold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notesMaster" Target="notesMasters/notesMaster1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9547123f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49547123f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49547123fb_0_1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g49547123fb_0_1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49547123fb_0_12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49547123fb_0_1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g49547123fb_0_1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49547123fb_0_12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49547123fb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g49547123fb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g49547123fb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49547123fb_0_1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5" name="Google Shape;235;g49547123fb_0_1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g49547123fb_0_1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49547123fb_0_1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g49547123fb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g49547123fb_0_15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49547123fb_0_1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49547123fb_0_1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9547123fb_0_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g49547123fb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49547123fb_0_1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9547123fb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9547123fb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9547123fb_0_10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49547123fb_0_10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49547123fb_0_10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49547123fb_0_18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49547123fb_0_1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49547123fb_0_18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9547123fb_0_2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g49547123fb_0_2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49547123fb_0_23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49547123fb_0_17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g49547123fb_0_17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49547123fb_0_17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49547123fb_0_10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49547123fb_0_10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49547123fb_0_10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9547123fb_1_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49547123fb_1_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49547123fb_1_1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lv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6" name="Google Shape;76;p17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lv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0"/>
          <p:cNvSpPr txBox="1"/>
          <p:nvPr>
            <p:ph idx="2" type="body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04" name="Google Shape;104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810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23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Google Shape;115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20" name="Google Shape;120;p24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2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2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Google Shape;136;p2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/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ctrTitle"/>
          </p:nvPr>
        </p:nvSpPr>
        <p:spPr>
          <a:xfrm>
            <a:off x="324852" y="3818822"/>
            <a:ext cx="58758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</a:pPr>
            <a:r>
              <a:rPr i="0" lang="en" sz="4500" u="none" cap="none" strike="noStrik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Owl Insider</a:t>
            </a:r>
            <a:endParaRPr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42" name="Google Shape;142;p27"/>
          <p:cNvSpPr txBox="1"/>
          <p:nvPr>
            <p:ph idx="1" type="subTitle"/>
          </p:nvPr>
        </p:nvSpPr>
        <p:spPr>
          <a:xfrm>
            <a:off x="6374330" y="3818822"/>
            <a:ext cx="22305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</a:pPr>
            <a:r>
              <a:rPr i="0" lang="en" sz="1300" u="none" cap="none" strike="noStrik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Anthony Mignona, Rebecca Robinson, Nina Sjostrom, &amp; Lauren Soentgen</a:t>
            </a:r>
            <a:endParaRPr sz="13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43" name="Google Shape;143;p27"/>
          <p:cNvPicPr preferRelativeResize="0"/>
          <p:nvPr/>
        </p:nvPicPr>
        <p:blipFill rotWithShape="1">
          <a:blip r:embed="rId3">
            <a:alphaModFix/>
          </a:blip>
          <a:srcRect b="25160" l="0" r="0" t="8173"/>
          <a:stretch/>
        </p:blipFill>
        <p:spPr>
          <a:xfrm>
            <a:off x="-2987" y="8"/>
            <a:ext cx="9144000" cy="34289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4" name="Google Shape;144;p27"/>
          <p:cNvCxnSpPr/>
          <p:nvPr/>
        </p:nvCxnSpPr>
        <p:spPr>
          <a:xfrm rot="10800000">
            <a:off x="6290132" y="3948079"/>
            <a:ext cx="0" cy="685800"/>
          </a:xfrm>
          <a:prstGeom prst="straightConnector1">
            <a:avLst/>
          </a:prstGeom>
          <a:noFill/>
          <a:ln cap="flat" cmpd="sng" w="19050">
            <a:solidFill>
              <a:srgbClr val="FFFFFF">
                <a:alpha val="8000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Data Model</a:t>
            </a:r>
            <a:endParaRPr i="0"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14" name="Google Shape;214;p3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625" y="1225475"/>
            <a:ext cx="7801501" cy="3526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Process Model</a:t>
            </a:r>
            <a:endParaRPr i="0"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22" name="Google Shape;22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50" y="1174050"/>
            <a:ext cx="7371399" cy="388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7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Systems Architecture</a:t>
            </a:r>
            <a:endParaRPr i="0"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30" name="Google Shape;230;p3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613" y="1157255"/>
            <a:ext cx="4689376" cy="3673344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8"/>
          <p:cNvSpPr txBox="1"/>
          <p:nvPr/>
        </p:nvSpPr>
        <p:spPr>
          <a:xfrm>
            <a:off x="5828725" y="1157250"/>
            <a:ext cx="2490600" cy="36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The beauty of Owl Insider is that it will be hosted throughout </a:t>
            </a:r>
            <a:r>
              <a:rPr lang="en" sz="15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Temple’s Network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. </a:t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The application 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setup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 will be </a:t>
            </a:r>
            <a:r>
              <a:rPr lang="en" sz="15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cost efficient and easily introduced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 for Temple University.</a:t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Our key technology will be the </a:t>
            </a:r>
            <a:r>
              <a:rPr lang="en" sz="15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beacons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 across campus that are </a:t>
            </a:r>
            <a:r>
              <a:rPr lang="en" sz="15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geolocating</a:t>
            </a:r>
            <a:r>
              <a:rPr lang="en" sz="15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 anyone who walks into any building</a:t>
            </a:r>
            <a:r>
              <a:rPr lang="en" sz="1500">
                <a:latin typeface="Maven Pro"/>
                <a:ea typeface="Maven Pro"/>
                <a:cs typeface="Maven Pro"/>
                <a:sym typeface="Maven Pro"/>
              </a:rPr>
              <a:t>.</a:t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Financial Analysis</a:t>
            </a:r>
            <a:endParaRPr u="sng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39" name="Google Shape;239;p39"/>
          <p:cNvSpPr txBox="1"/>
          <p:nvPr>
            <p:ph idx="1" type="body"/>
          </p:nvPr>
        </p:nvSpPr>
        <p:spPr>
          <a:xfrm>
            <a:off x="6175425" y="1257150"/>
            <a:ext cx="27717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200">
                <a:latin typeface="Maven Pro"/>
                <a:ea typeface="Maven Pro"/>
                <a:cs typeface="Maven Pro"/>
                <a:sym typeface="Maven Pro"/>
              </a:rPr>
              <a:t>Owl Insider would be </a:t>
            </a:r>
            <a:r>
              <a:rPr lang="en" sz="12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free of charge</a:t>
            </a:r>
            <a:r>
              <a:rPr lang="en" sz="1200">
                <a:latin typeface="Maven Pro"/>
                <a:ea typeface="Maven Pro"/>
                <a:cs typeface="Maven Pro"/>
                <a:sym typeface="Maven Pro"/>
              </a:rPr>
              <a:t> for Temple University.</a:t>
            </a:r>
            <a:endParaRPr sz="1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CIS Majors at Temple</a:t>
            </a:r>
            <a:r>
              <a:rPr lang="en" sz="1200">
                <a:latin typeface="Maven Pro"/>
                <a:ea typeface="Maven Pro"/>
                <a:cs typeface="Maven Pro"/>
                <a:sym typeface="Maven Pro"/>
              </a:rPr>
              <a:t> would use their CIS3296 and CIS4398/4397 capstone to plan, design, and create Owl Insider.</a:t>
            </a:r>
            <a:endParaRPr sz="1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200">
                <a:latin typeface="Maven Pro"/>
                <a:ea typeface="Maven Pro"/>
                <a:cs typeface="Maven Pro"/>
                <a:sym typeface="Maven Pro"/>
              </a:rPr>
              <a:t>By hosting on Temple’s Network, there would be </a:t>
            </a:r>
            <a:r>
              <a:rPr lang="en" sz="1200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no outsourcing costs to make the application go live.</a:t>
            </a:r>
            <a:endParaRPr sz="1200"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40" name="Google Shape;240;p3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1" name="Google Shape;241;p39"/>
          <p:cNvGraphicFramePr/>
          <p:nvPr/>
        </p:nvGraphicFramePr>
        <p:xfrm>
          <a:off x="469750" y="1160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{18820B13-5A7A-42AE-8953-555FA89BB0A7}</a:tableStyleId>
              </a:tblPr>
              <a:tblGrid>
                <a:gridCol w="1396575"/>
                <a:gridCol w="1396575"/>
                <a:gridCol w="1396575"/>
                <a:gridCol w="1396575"/>
              </a:tblGrid>
              <a:tr h="5965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Semester 1 Hours</a:t>
                      </a:r>
                      <a:endParaRPr b="1"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Semester 2 Hours</a:t>
                      </a:r>
                      <a:endParaRPr b="1"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Semester 3 Hours</a:t>
                      </a:r>
                      <a:endParaRPr b="1"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</a:tr>
              <a:tr h="525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Planning and Design (16 week semester at 3.5 hours a week)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56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</a:tr>
              <a:tr h="525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Building Owl Insider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(16 week semester at 3.5 hours a week)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56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</a:tr>
              <a:tr h="525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Implementation and Beta Testing of Owl Insider (16 week semester at 7 hours a week)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-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112</a:t>
                      </a:r>
                      <a:endParaRPr sz="10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242" name="Google Shape;242;p39"/>
          <p:cNvSpPr txBox="1"/>
          <p:nvPr/>
        </p:nvSpPr>
        <p:spPr>
          <a:xfrm>
            <a:off x="469750" y="4053877"/>
            <a:ext cx="76683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Maven Pro"/>
                <a:ea typeface="Maven Pro"/>
                <a:cs typeface="Maven Pro"/>
                <a:sym typeface="Maven Pro"/>
              </a:rPr>
              <a:t>Because there are </a:t>
            </a:r>
            <a:r>
              <a:rPr b="1" lang="en" sz="1300">
                <a:latin typeface="Maven Pro"/>
                <a:ea typeface="Maven Pro"/>
                <a:cs typeface="Maven Pro"/>
                <a:sym typeface="Maven Pro"/>
              </a:rPr>
              <a:t>no costs</a:t>
            </a:r>
            <a:r>
              <a:rPr lang="en" sz="1300">
                <a:latin typeface="Maven Pro"/>
                <a:ea typeface="Maven Pro"/>
                <a:cs typeface="Maven Pro"/>
                <a:sym typeface="Maven Pro"/>
              </a:rPr>
              <a:t>, we will be tracking how many hours it will take </a:t>
            </a:r>
            <a:r>
              <a:rPr lang="en" sz="130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to bring Owl Insider to life. Our team will include:</a:t>
            </a:r>
            <a:r>
              <a:rPr lang="en" sz="1300"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lang="en" sz="1300">
                <a:latin typeface="Maven Pro"/>
                <a:ea typeface="Maven Pro"/>
                <a:cs typeface="Maven Pro"/>
                <a:sym typeface="Maven Pro"/>
              </a:rPr>
              <a:t>Temple Computer Services, the CIS majors taking on our project for their class, and incoming students who will be beta testing our application. </a:t>
            </a:r>
            <a:endParaRPr sz="1300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Implementation Plan</a:t>
            </a:r>
            <a:endParaRPr u="sng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628650" y="1234100"/>
            <a:ext cx="7886700" cy="3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Project Duration</a:t>
            </a: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: three, 16-week semesters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Maven Pro"/>
              <a:buChar char="•"/>
            </a:pP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Semesters One</a:t>
            </a: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: Temple CIS majors use capstone class part 1 to research and plan what Owl Insider is going to look like.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ven Pro"/>
              <a:buChar char="•"/>
            </a:pP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Semester Two</a:t>
            </a: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: Temple CIS majors use capstone class part 2 to create the working version of Owl Insider. 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aven Pro"/>
              <a:buChar char="•"/>
            </a:pP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Semester</a:t>
            </a: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 Three</a:t>
            </a: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: Temple Computer Services will implement a beta version of Owl Insider onto the Temple Network. A sample of incoming students will be using Owl Insider. We will track their success. 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 u="sng">
                <a:latin typeface="Maven Pro"/>
                <a:ea typeface="Maven Pro"/>
                <a:cs typeface="Maven Pro"/>
                <a:sym typeface="Maven Pro"/>
              </a:rPr>
              <a:t>Key technology</a:t>
            </a: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: Geolocation from Temple’s beacons located next to every building on campus. </a:t>
            </a:r>
            <a:endParaRPr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50" name="Google Shape;250;p4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1"/>
          <p:cNvSpPr txBox="1"/>
          <p:nvPr>
            <p:ph type="ctrTitle"/>
          </p:nvPr>
        </p:nvSpPr>
        <p:spPr>
          <a:xfrm>
            <a:off x="855149" y="3816825"/>
            <a:ext cx="74337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Thank you. Questions?</a:t>
            </a:r>
            <a:endParaRPr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56" name="Google Shape;256;p41"/>
          <p:cNvPicPr preferRelativeResize="0"/>
          <p:nvPr/>
        </p:nvPicPr>
        <p:blipFill rotWithShape="1">
          <a:blip r:embed="rId3">
            <a:alphaModFix/>
          </a:blip>
          <a:srcRect b="25160" l="0" r="0" t="8173"/>
          <a:stretch/>
        </p:blipFill>
        <p:spPr>
          <a:xfrm>
            <a:off x="-2987" y="8"/>
            <a:ext cx="9144000" cy="3428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Problem</a:t>
            </a:r>
            <a:endParaRPr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51" name="Google Shape;151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628650" y="1268050"/>
            <a:ext cx="7994700" cy="28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Temple’s 4-Year Graduation Rate						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45%</a:t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Nationwide 4-Year Graduation Rate					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60%</a:t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 sample of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2000</a:t>
            </a:r>
            <a:r>
              <a:rPr lang="en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non-completers from Temple,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1300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transferred.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How can Temple University be more successful for its students?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Student Survey Results</a:t>
            </a:r>
            <a:endParaRPr u="sng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Randomly Sampled Student Body Survey</a:t>
            </a:r>
            <a:endParaRPr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aven Pro"/>
              <a:ea typeface="Maven Pro"/>
              <a:cs typeface="Maven Pro"/>
              <a:sym typeface="Maven Pro"/>
            </a:endParaRPr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Font typeface="Maven Pro"/>
              <a:buChar char="•"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Increased social connectivity :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95%</a:t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Maven Pro"/>
              <a:buChar char="•"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Better access to academic resources: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98%</a:t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aven Pro"/>
              <a:buChar char="•"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Better awareness of campus 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activities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: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93%</a:t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u="sng">
              <a:solidFill>
                <a:srgbClr val="99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How can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Owl Insider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help? 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59" name="Google Shape;159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Solution</a:t>
            </a:r>
            <a:endParaRPr i="0"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66" name="Google Shape;166;p30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Temple needs to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connect students</a:t>
            </a:r>
            <a:r>
              <a:rPr i="1" lang="en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with what will set them up for success.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latin typeface="Maven Pro"/>
                <a:ea typeface="Maven Pro"/>
                <a:cs typeface="Maven Pro"/>
                <a:sym typeface="Maven Pro"/>
              </a:rPr>
              <a:t>We believe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Owl Insider</a:t>
            </a:r>
            <a:r>
              <a:rPr lang="en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is the Temple’s future.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Owl Insider is the </a:t>
            </a:r>
            <a:r>
              <a:rPr lang="en" u="sng">
                <a:solidFill>
                  <a:srgbClr val="990000"/>
                </a:solidFill>
                <a:latin typeface="Maven Pro"/>
                <a:ea typeface="Maven Pro"/>
                <a:cs typeface="Maven Pro"/>
                <a:sym typeface="Maven Pro"/>
              </a:rPr>
              <a:t>premier smartphone application</a:t>
            </a:r>
            <a:r>
              <a:rPr lang="en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for all Temple Students!</a:t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67" name="Google Shape;167;p3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Prototype</a:t>
            </a:r>
            <a:endParaRPr/>
          </a:p>
        </p:txBody>
      </p:sp>
      <p:sp>
        <p:nvSpPr>
          <p:cNvPr id="174" name="Google Shape;174;p3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Show app.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3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Prototype</a:t>
            </a:r>
            <a:endParaRPr/>
          </a:p>
        </p:txBody>
      </p:sp>
      <p:sp>
        <p:nvSpPr>
          <p:cNvPr id="182" name="Google Shape;182;p32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Show app.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Prototype</a:t>
            </a:r>
            <a:endParaRPr/>
          </a:p>
        </p:txBody>
      </p:sp>
      <p:sp>
        <p:nvSpPr>
          <p:cNvPr id="190" name="Google Shape;190;p3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Show app.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u="sng">
                <a:latin typeface="Maven Pro"/>
                <a:ea typeface="Maven Pro"/>
                <a:cs typeface="Maven Pro"/>
                <a:sym typeface="Maven Pro"/>
              </a:rPr>
              <a:t>Prototype</a:t>
            </a:r>
            <a:endParaRPr/>
          </a:p>
        </p:txBody>
      </p:sp>
      <p:sp>
        <p:nvSpPr>
          <p:cNvPr id="198" name="Google Shape;198;p3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Show app. </a:t>
            </a:r>
            <a:endParaRPr b="0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9" name="Google Shape;199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i="0" lang="en" sz="3300" u="sng" cap="none" strike="noStrike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Competitive Analysis</a:t>
            </a:r>
            <a:endParaRPr i="0" sz="3300" u="sng" cap="none" strike="noStrike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graphicFrame>
        <p:nvGraphicFramePr>
          <p:cNvPr id="206" name="Google Shape;206;p35"/>
          <p:cNvGraphicFramePr/>
          <p:nvPr/>
        </p:nvGraphicFramePr>
        <p:xfrm>
          <a:off x="628650" y="13692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{86961B9B-5528-4DD5-BB93-7BCC6F2B05C5}</a:tableStyleId>
              </a:tblPr>
              <a:tblGrid>
                <a:gridCol w="1577350"/>
                <a:gridCol w="1577350"/>
                <a:gridCol w="1577350"/>
                <a:gridCol w="1577350"/>
                <a:gridCol w="1577350"/>
              </a:tblGrid>
              <a:tr h="27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App Capabilities</a:t>
                      </a:r>
                      <a:endParaRPr sz="1400">
                        <a:solidFill>
                          <a:schemeClr val="dk1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Suitable</a:t>
                      </a:r>
                      <a:endParaRPr sz="1400">
                        <a:solidFill>
                          <a:schemeClr val="dk1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Owl Connect</a:t>
                      </a:r>
                      <a:endParaRPr sz="1400">
                        <a:solidFill>
                          <a:schemeClr val="dk1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TU Mobile</a:t>
                      </a:r>
                      <a:endParaRPr sz="1400">
                        <a:solidFill>
                          <a:schemeClr val="dk1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solidFill>
                            <a:schemeClr val="dk1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Owl Insider</a:t>
                      </a:r>
                      <a:endParaRPr sz="1400">
                        <a:solidFill>
                          <a:schemeClr val="dk1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/>
                </a:tc>
              </a:tr>
              <a:tr h="27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Easy to Use Phone</a:t>
                      </a:r>
                      <a:r>
                        <a:rPr lang="en" sz="14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 Application</a:t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</a:tr>
              <a:tr h="27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Find/Create</a:t>
                      </a:r>
                      <a:r>
                        <a:rPr lang="en" sz="14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 Student Events (ex: study group)</a:t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</a:tr>
              <a:tr h="27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Tailored Individuality</a:t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</a:tr>
              <a:tr h="2781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Student </a:t>
                      </a:r>
                      <a:r>
                        <a:rPr lang="en"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Network Connection</a:t>
                      </a:r>
                      <a:endParaRPr sz="1400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FF00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✖</a:t>
                      </a:r>
                      <a:endParaRPr sz="1100" u="none" cap="none" strike="noStrike"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E5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>
                          <a:solidFill>
                            <a:srgbClr val="00E500"/>
                          </a:solidFill>
                          <a:latin typeface="Maven Pro"/>
                          <a:ea typeface="Maven Pro"/>
                          <a:cs typeface="Maven Pro"/>
                          <a:sym typeface="Maven Pro"/>
                        </a:rPr>
                        <a:t>✓</a:t>
                      </a:r>
                      <a:endParaRPr sz="1400" u="none" cap="none" strike="noStrike">
                        <a:solidFill>
                          <a:srgbClr val="38761D"/>
                        </a:solidFill>
                        <a:latin typeface="Maven Pro"/>
                        <a:ea typeface="Maven Pro"/>
                        <a:cs typeface="Maven Pro"/>
                        <a:sym typeface="Maven Pro"/>
                      </a:endParaRPr>
                    </a:p>
                  </a:txBody>
                  <a:tcPr marT="34300" marB="34300" marR="68600" marL="68600" anchor="ctr"/>
                </a:tc>
              </a:tr>
            </a:tbl>
          </a:graphicData>
        </a:graphic>
      </p:graphicFrame>
      <p:pic>
        <p:nvPicPr>
          <p:cNvPr id="207" name="Google Shape;207;p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3351" y="4329129"/>
            <a:ext cx="604200" cy="68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