
<file path=[Content_Types].xml><?xml version="1.0" encoding="utf-8"?>
<Types xmlns="http://schemas.openxmlformats.org/package/2006/content-types">
  <Default Extension="xml" ContentType="application/xml"/>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1" r:id="rId1"/>
    <p:sldMasterId id="2147483672" r:id="rId2"/>
    <p:sldMasterId id="2147483673" r:id="rId3"/>
  </p:sldMasterIdLst>
  <p:notesMasterIdLst>
    <p:notesMasterId r:id="rId22"/>
  </p:notesMasterIdLst>
  <p:sldIdLst>
    <p:sldId id="256" r:id="rId4"/>
    <p:sldId id="257" r:id="rId5"/>
    <p:sldId id="258" r:id="rId6"/>
    <p:sldId id="259" r:id="rId7"/>
    <p:sldId id="272" r:id="rId8"/>
    <p:sldId id="273" r:id="rId9"/>
    <p:sldId id="274" r:id="rId10"/>
    <p:sldId id="275" r:id="rId11"/>
    <p:sldId id="276" r:id="rId12"/>
    <p:sldId id="277" r:id="rId13"/>
    <p:sldId id="264" r:id="rId14"/>
    <p:sldId id="265" r:id="rId15"/>
    <p:sldId id="266" r:id="rId16"/>
    <p:sldId id="267" r:id="rId17"/>
    <p:sldId id="268" r:id="rId18"/>
    <p:sldId id="269" r:id="rId19"/>
    <p:sldId id="270" r:id="rId20"/>
    <p:sldId id="271"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1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F05453-7FA8-4952-A998-FCB3975FFC24}">
  <a:tblStyle styleId="{3FF05453-7FA8-4952-A998-FCB3975FFC24}" styleName="Table_0">
    <a:wholeTbl>
      <a:tcTxStyle b="off" i="off">
        <a:font>
          <a:latin typeface="Calibri"/>
          <a:ea typeface="Calibri"/>
          <a:cs typeface="Calibri"/>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20608"/>
    <p:restoredTop sz="93326"/>
  </p:normalViewPr>
  <p:slideViewPr>
    <p:cSldViewPr snapToGrid="0">
      <p:cViewPr varScale="1">
        <p:scale>
          <a:sx n="102" d="100"/>
          <a:sy n="102" d="100"/>
        </p:scale>
        <p:origin x="94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49547123fb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g49547123f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9547123fb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49547123fb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a:t>Our implementation plan is as follow. We will need 3, 16-week semesters for the project duration. Semester one will be part one of the CIS capstone class in which they will plan and design how Owl Insider will look and function, based off of our prototype. The second semester will be part two of the CIS capstone class, which is devoted to creating the working application.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
              <a:t>Semester three is the most important semester. Here, Temple computer services will implement Owl Insider and we will beta test the application on a sample of the newest incoming students in that semester. We will then track their use of the app and how it is actually helping them be successful. We will gauge the actual use of the application. And as mentioned earlier we want to remind you all that our key technology will be the beacon located on campus that track movement in and out of every building on campus. </a:t>
            </a:r>
            <a:endParaRPr/>
          </a:p>
        </p:txBody>
      </p:sp>
      <p:sp>
        <p:nvSpPr>
          <p:cNvPr id="248" name="Google Shape;248;g49547123fb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39c29df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39c29df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now want to summarize some of our main points. We want to help Temple achieve its mission of “developing its campus of student scholars and providing the best educational opportunities for diverse students.” We believe Owl Insider does just this. </a:t>
            </a:r>
            <a:endParaRPr/>
          </a:p>
          <a:p>
            <a:pPr marL="0" lvl="0" indent="0" algn="l" rtl="0">
              <a:spcBef>
                <a:spcPts val="0"/>
              </a:spcBef>
              <a:spcAft>
                <a:spcPts val="0"/>
              </a:spcAft>
              <a:buNone/>
            </a:pPr>
            <a:endParaRPr/>
          </a:p>
          <a:p>
            <a:pPr marL="0" lvl="0" indent="0" algn="l" rtl="0">
              <a:spcBef>
                <a:spcPts val="0"/>
              </a:spcBef>
              <a:spcAft>
                <a:spcPts val="0"/>
              </a:spcAft>
              <a:buNone/>
            </a:pPr>
            <a:r>
              <a:rPr lang="en"/>
              <a:t>Second, we want to say that Owl Insider is truly promoting student success. We want to guarantee Temple doesn’t lose any students because they felt overwhelmed by a large university.</a:t>
            </a:r>
            <a:endParaRPr/>
          </a:p>
          <a:p>
            <a:pPr marL="0" lvl="0" indent="0" algn="l" rtl="0">
              <a:spcBef>
                <a:spcPts val="0"/>
              </a:spcBef>
              <a:spcAft>
                <a:spcPts val="0"/>
              </a:spcAft>
              <a:buNone/>
            </a:pPr>
            <a:endParaRPr/>
          </a:p>
          <a:p>
            <a:pPr marL="0" lvl="0" indent="0" algn="l" rtl="0">
              <a:spcBef>
                <a:spcPts val="0"/>
              </a:spcBef>
              <a:spcAft>
                <a:spcPts val="0"/>
              </a:spcAft>
              <a:buNone/>
            </a:pPr>
            <a:r>
              <a:rPr lang="en"/>
              <a:t>Next, we want to remind you all that because Owl Insider is being created solely within Temple resources, it will be a low cost platform that would hopefully lead to increased graduation rates and student success. </a:t>
            </a:r>
            <a:endParaRPr/>
          </a:p>
          <a:p>
            <a:pPr marL="0" lvl="0" indent="0" algn="l" rtl="0">
              <a:spcBef>
                <a:spcPts val="0"/>
              </a:spcBef>
              <a:spcAft>
                <a:spcPts val="0"/>
              </a:spcAft>
              <a:buNone/>
            </a:pPr>
            <a:endParaRPr/>
          </a:p>
          <a:p>
            <a:pPr marL="0" lvl="0" indent="0" algn="l" rtl="0">
              <a:spcBef>
                <a:spcPts val="0"/>
              </a:spcBef>
              <a:spcAft>
                <a:spcPts val="0"/>
              </a:spcAft>
              <a:buNone/>
            </a:pPr>
            <a:r>
              <a:rPr lang="en"/>
              <a:t>Lastly, Owl Insider is student created and student involved. This means that all students can design their own version of Owl Insider tailored specifically to their college experience. As “non-traditional” students we all feel Owl Insider could be the future of Temple University. </a:t>
            </a:r>
            <a:endParaRPr/>
          </a:p>
          <a:p>
            <a:pPr marL="0" lvl="0" indent="0" algn="l" rtl="0">
              <a:lnSpc>
                <a:spcPct val="90000"/>
              </a:lnSpc>
              <a:spcBef>
                <a:spcPts val="800"/>
              </a:spcBef>
              <a:spcAft>
                <a:spcPts val="0"/>
              </a:spcAft>
              <a:buClr>
                <a:schemeClr val="dk1"/>
              </a:buClr>
              <a:buSzPts val="1100"/>
              <a:buFont typeface="Arial"/>
              <a:buNone/>
            </a:pP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9547123fb_0_1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49547123fb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9547123fb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49547123fb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a:t>Temple currently has a problem with retaining and graduating students. Temple’s 4 year graduation rate is only 45 percent which is 15 percent lower than the national average. We found that out of a sample of 2000 non-completers, 1300 of them transferred to different schools. Some of the reasons why Temple is having this problem is because of the diverse students that come to and attend Temple. Temple has a large number of commuter, non-traditional, and at risk students. All of these students have a harder time navigating through  campus and fully acclimating to such a large school. </a:t>
            </a:r>
            <a:endParaRPr/>
          </a:p>
        </p:txBody>
      </p:sp>
      <p:sp>
        <p:nvSpPr>
          <p:cNvPr id="148" name="Google Shape;148;g49547123fb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9547123fb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9547123fb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polled students in various schools and programs at Temple, and found that students want three things: </a:t>
            </a:r>
            <a:endParaRPr/>
          </a:p>
          <a:p>
            <a:pPr marL="0" lvl="0" indent="0" algn="l" rtl="0">
              <a:spcBef>
                <a:spcPts val="0"/>
              </a:spcBef>
              <a:spcAft>
                <a:spcPts val="0"/>
              </a:spcAft>
              <a:buNone/>
            </a:pPr>
            <a:r>
              <a:rPr lang="en"/>
              <a:t>The first is better social connectivity so being able to meet and connect with peers in their classes and finding people to attend campus events with</a:t>
            </a:r>
            <a:endParaRPr/>
          </a:p>
          <a:p>
            <a:pPr marL="0" lvl="0" indent="0" algn="l" rtl="0">
              <a:spcBef>
                <a:spcPts val="0"/>
              </a:spcBef>
              <a:spcAft>
                <a:spcPts val="0"/>
              </a:spcAft>
              <a:buNone/>
            </a:pPr>
            <a:r>
              <a:rPr lang="en"/>
              <a:t>The second is having better access to academic resources, being a public university with differing funding, Temple is not always able to contuing offering different academic support services, and also as students get to more advanced upper division courses, it’s harder for Temple as a university to offer support services, so giving students the ability to create these opportunities would better help students succeed and this goes back to better connecting students with each other to set these events up</a:t>
            </a:r>
            <a:endParaRPr/>
          </a:p>
          <a:p>
            <a:pPr marL="0" lvl="0" indent="0" algn="l" rtl="0">
              <a:spcBef>
                <a:spcPts val="0"/>
              </a:spcBef>
              <a:spcAft>
                <a:spcPts val="0"/>
              </a:spcAft>
              <a:buNone/>
            </a:pPr>
            <a:r>
              <a:rPr lang="en"/>
              <a:t>And lastly they wanted a better awareness of campus activities to better connect with Temple as a whole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9547123fb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49547123fb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a:t>SO we created a solution to these problems to better connect students with each other and for success, we truly believe that owl insider would help Temple achieve its future missions as a public university to better help diverse students </a:t>
            </a:r>
            <a:endParaRPr/>
          </a:p>
          <a:p>
            <a:pPr marL="0" marR="0" lvl="0" indent="0" algn="l" rtl="0">
              <a:spcBef>
                <a:spcPts val="0"/>
              </a:spcBef>
              <a:spcAft>
                <a:spcPts val="0"/>
              </a:spcAft>
              <a:buNone/>
            </a:pPr>
            <a:r>
              <a:rPr lang="en"/>
              <a:t>Owl insider will be the premier smartphone application for Temple students </a:t>
            </a:r>
            <a:endParaRPr/>
          </a:p>
        </p:txBody>
      </p:sp>
      <p:sp>
        <p:nvSpPr>
          <p:cNvPr id="163" name="Google Shape;163;g49547123fb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9547123fb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49547123fb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3" name="Google Shape;203;g49547123fb_1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9547123fb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49547123fb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11" name="Google Shape;211;g49547123fb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9547123fb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49547123fb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19" name="Google Shape;219;g49547123fb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9547123fb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49547123fb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a:t>As you can see, this is our systems architecture. We had the privilege to interview the CIO of Temple, Cindy Leavitt. She was very impressed with our idea. She even went as far to say she loved our idea and offered to host our application through the Temple network.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
              <a:t>This systems architecture is Temple’s network. All data throughout Temple is sent through the Temple Data Hub, so when a student is logging into TU portal, there will be API’s sent back a forth through the data hub to verify the student is an active student. By having access to the data hub, we also have access to temple’s events database. Located by every building location on campus there are these objects called beacons. Beacons track movement every individuals movements in and out of each particular building. This will be the key technology to our geolocation. </a:t>
            </a:r>
            <a:endParaRPr/>
          </a:p>
        </p:txBody>
      </p:sp>
      <p:sp>
        <p:nvSpPr>
          <p:cNvPr id="227" name="Google Shape;227;g49547123fb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9547123fb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49547123fb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a:t>Another great help from Cindy Leavitt was that we would not have to outsource any labor to create our application. CIS majors have a two semester long capstone in which they plan, design, and create a working application. We will be able to give them our information for Owl Insider and they will be able to bring it to life. Because we will be hosting on temple’s network and CIS majors are making the application, Owl Insider will be free of charge for Temple University. With that being said, we tracked how many hours we estimate it will take to make Owl Insider a working app.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
              <a:t>We also created a hypothetical cost breakdown if we had outsourced the labor to make Owl Insider. **Discuss the chart**. As you can see, by creating Owl Insider within Temple, we are saving almost $60,000. </a:t>
            </a:r>
            <a:endParaRPr/>
          </a:p>
        </p:txBody>
      </p:sp>
      <p:sp>
        <p:nvSpPr>
          <p:cNvPr id="236" name="Google Shape;236;g49547123fb_0_1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marR="0" lvl="0" algn="ctr" rtl="0">
              <a:lnSpc>
                <a:spcPct val="90000"/>
              </a:lnSpc>
              <a:spcBef>
                <a:spcPts val="0"/>
              </a:spcBef>
              <a:spcAft>
                <a:spcPts val="0"/>
              </a:spcAft>
              <a:buClr>
                <a:schemeClr val="lt1"/>
              </a:buClr>
              <a:buSzPts val="4500"/>
              <a:buFont typeface="Calibri"/>
              <a:buNone/>
              <a:defRPr sz="45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lstStyle>
            <a:lvl1pPr marR="0" lvl="0" algn="ctr" rtl="0">
              <a:lnSpc>
                <a:spcPct val="90000"/>
              </a:lnSpc>
              <a:spcBef>
                <a:spcPts val="8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R="0" lvl="1" algn="ctr"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2pPr>
            <a:lvl3pPr marR="0" lvl="2" algn="ctr" rtl="0">
              <a:lnSpc>
                <a:spcPct val="90000"/>
              </a:lnSpc>
              <a:spcBef>
                <a:spcPts val="4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3pPr>
            <a:lvl4pPr marR="0" lvl="3"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4pPr>
            <a:lvl5pPr marR="0" lvl="4"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5pPr>
            <a:lvl6pPr marR="0" lvl="5"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6pPr>
            <a:lvl7pPr marR="0" lvl="6"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7pPr>
            <a:lvl8pPr marR="0" lvl="7"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8pPr>
            <a:lvl9pPr marR="0" lvl="8"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1"/>
                </a:solidFill>
                <a:latin typeface="Calibri"/>
                <a:ea typeface="Calibri"/>
                <a:cs typeface="Calibri"/>
                <a:sym typeface="Calibri"/>
              </a:defRPr>
            </a:lvl1pPr>
            <a:lvl2pPr marL="0" marR="0" lvl="1" indent="0" algn="r" rtl="0">
              <a:spcBef>
                <a:spcPts val="0"/>
              </a:spcBef>
              <a:buNone/>
              <a:defRPr sz="900" b="0" i="0" u="none" strike="noStrike" cap="none">
                <a:solidFill>
                  <a:schemeClr val="lt1"/>
                </a:solidFill>
                <a:latin typeface="Calibri"/>
                <a:ea typeface="Calibri"/>
                <a:cs typeface="Calibri"/>
                <a:sym typeface="Calibri"/>
              </a:defRPr>
            </a:lvl2pPr>
            <a:lvl3pPr marL="0" marR="0" lvl="2" indent="0" algn="r" rtl="0">
              <a:spcBef>
                <a:spcPts val="0"/>
              </a:spcBef>
              <a:buNone/>
              <a:defRPr sz="900" b="0" i="0" u="none" strike="noStrike" cap="none">
                <a:solidFill>
                  <a:schemeClr val="lt1"/>
                </a:solidFill>
                <a:latin typeface="Calibri"/>
                <a:ea typeface="Calibri"/>
                <a:cs typeface="Calibri"/>
                <a:sym typeface="Calibri"/>
              </a:defRPr>
            </a:lvl3pPr>
            <a:lvl4pPr marL="0" marR="0" lvl="3" indent="0" algn="r" rtl="0">
              <a:spcBef>
                <a:spcPts val="0"/>
              </a:spcBef>
              <a:buNone/>
              <a:defRPr sz="900" b="0" i="0" u="none" strike="noStrike" cap="none">
                <a:solidFill>
                  <a:schemeClr val="lt1"/>
                </a:solidFill>
                <a:latin typeface="Calibri"/>
                <a:ea typeface="Calibri"/>
                <a:cs typeface="Calibri"/>
                <a:sym typeface="Calibri"/>
              </a:defRPr>
            </a:lvl4pPr>
            <a:lvl5pPr marL="0" marR="0" lvl="4" indent="0" algn="r" rtl="0">
              <a:spcBef>
                <a:spcPts val="0"/>
              </a:spcBef>
              <a:buNone/>
              <a:defRPr sz="900" b="0" i="0" u="none" strike="noStrike" cap="none">
                <a:solidFill>
                  <a:schemeClr val="lt1"/>
                </a:solidFill>
                <a:latin typeface="Calibri"/>
                <a:ea typeface="Calibri"/>
                <a:cs typeface="Calibri"/>
                <a:sym typeface="Calibri"/>
              </a:defRPr>
            </a:lvl5pPr>
            <a:lvl6pPr marL="0" marR="0" lvl="5" indent="0" algn="r" rtl="0">
              <a:spcBef>
                <a:spcPts val="0"/>
              </a:spcBef>
              <a:buNone/>
              <a:defRPr sz="900" b="0" i="0" u="none" strike="noStrike" cap="none">
                <a:solidFill>
                  <a:schemeClr val="lt1"/>
                </a:solidFill>
                <a:latin typeface="Calibri"/>
                <a:ea typeface="Calibri"/>
                <a:cs typeface="Calibri"/>
                <a:sym typeface="Calibri"/>
              </a:defRPr>
            </a:lvl6pPr>
            <a:lvl7pPr marL="0" marR="0" lvl="6" indent="0" algn="r" rtl="0">
              <a:spcBef>
                <a:spcPts val="0"/>
              </a:spcBef>
              <a:buNone/>
              <a:defRPr sz="900" b="0" i="0" u="none" strike="noStrike" cap="none">
                <a:solidFill>
                  <a:schemeClr val="lt1"/>
                </a:solidFill>
                <a:latin typeface="Calibri"/>
                <a:ea typeface="Calibri"/>
                <a:cs typeface="Calibri"/>
                <a:sym typeface="Calibri"/>
              </a:defRPr>
            </a:lvl7pPr>
            <a:lvl8pPr marL="0" marR="0" lvl="7" indent="0" algn="r" rtl="0">
              <a:spcBef>
                <a:spcPts val="0"/>
              </a:spcBef>
              <a:buNone/>
              <a:defRPr sz="900" b="0" i="0" u="none" strike="noStrike" cap="none">
                <a:solidFill>
                  <a:schemeClr val="lt1"/>
                </a:solidFill>
                <a:latin typeface="Calibri"/>
                <a:ea typeface="Calibri"/>
                <a:cs typeface="Calibri"/>
                <a:sym typeface="Calibri"/>
              </a:defRPr>
            </a:lvl8pPr>
            <a:lvl9pPr marL="0" marR="0" lvl="8" indent="0" algn="r" rtl="0">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0" name="Google Shape;70;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sp>
        <p:nvSpPr>
          <p:cNvPr id="75" name="Google Shape;75;p1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6" name="Google Shape;76;p17"/>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2" name="Google Shape;82;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83" name="Google Shape;83;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8" name="Google Shape;88;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95" name="Google Shape;95;p2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6" name="Google Shape;96;p20"/>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8" name="Google Shape;98;p2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9" name="Google Shape;99;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0" name="Google Shape;100;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1" name="Google Shape;101;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4" name="Google Shape;104;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5" name="Google Shape;105;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6" name="Google Shape;106;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Google Shape;108;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3" name="Google Shape;113;p2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14" name="Google Shape;114;p2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0" name="Google Shape;120;p24"/>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21" name="Google Shape;121;p2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7" name="Google Shape;127;p2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3" name="Google Shape;133;p2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4" name="Google Shape;1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5" name="Google Shape;135;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6" name="Google Shape;1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1"/>
                </a:solidFill>
                <a:latin typeface="Calibri"/>
                <a:ea typeface="Calibri"/>
                <a:cs typeface="Calibri"/>
                <a:sym typeface="Calibri"/>
              </a:defRPr>
            </a:lvl1pPr>
            <a:lvl2pPr marL="0" marR="0" lvl="1" indent="0" algn="r" rtl="0">
              <a:spcBef>
                <a:spcPts val="0"/>
              </a:spcBef>
              <a:buNone/>
              <a:defRPr sz="900" b="0" i="0" u="none" strike="noStrike" cap="none">
                <a:solidFill>
                  <a:schemeClr val="lt1"/>
                </a:solidFill>
                <a:latin typeface="Calibri"/>
                <a:ea typeface="Calibri"/>
                <a:cs typeface="Calibri"/>
                <a:sym typeface="Calibri"/>
              </a:defRPr>
            </a:lvl2pPr>
            <a:lvl3pPr marL="0" marR="0" lvl="2" indent="0" algn="r" rtl="0">
              <a:spcBef>
                <a:spcPts val="0"/>
              </a:spcBef>
              <a:buNone/>
              <a:defRPr sz="900" b="0" i="0" u="none" strike="noStrike" cap="none">
                <a:solidFill>
                  <a:schemeClr val="lt1"/>
                </a:solidFill>
                <a:latin typeface="Calibri"/>
                <a:ea typeface="Calibri"/>
                <a:cs typeface="Calibri"/>
                <a:sym typeface="Calibri"/>
              </a:defRPr>
            </a:lvl3pPr>
            <a:lvl4pPr marL="0" marR="0" lvl="3" indent="0" algn="r" rtl="0">
              <a:spcBef>
                <a:spcPts val="0"/>
              </a:spcBef>
              <a:buNone/>
              <a:defRPr sz="900" b="0" i="0" u="none" strike="noStrike" cap="none">
                <a:solidFill>
                  <a:schemeClr val="lt1"/>
                </a:solidFill>
                <a:latin typeface="Calibri"/>
                <a:ea typeface="Calibri"/>
                <a:cs typeface="Calibri"/>
                <a:sym typeface="Calibri"/>
              </a:defRPr>
            </a:lvl4pPr>
            <a:lvl5pPr marL="0" marR="0" lvl="4" indent="0" algn="r" rtl="0">
              <a:spcBef>
                <a:spcPts val="0"/>
              </a:spcBef>
              <a:buNone/>
              <a:defRPr sz="900" b="0" i="0" u="none" strike="noStrike" cap="none">
                <a:solidFill>
                  <a:schemeClr val="lt1"/>
                </a:solidFill>
                <a:latin typeface="Calibri"/>
                <a:ea typeface="Calibri"/>
                <a:cs typeface="Calibri"/>
                <a:sym typeface="Calibri"/>
              </a:defRPr>
            </a:lvl5pPr>
            <a:lvl6pPr marL="0" marR="0" lvl="5" indent="0" algn="r" rtl="0">
              <a:spcBef>
                <a:spcPts val="0"/>
              </a:spcBef>
              <a:buNone/>
              <a:defRPr sz="900" b="0" i="0" u="none" strike="noStrike" cap="none">
                <a:solidFill>
                  <a:schemeClr val="lt1"/>
                </a:solidFill>
                <a:latin typeface="Calibri"/>
                <a:ea typeface="Calibri"/>
                <a:cs typeface="Calibri"/>
                <a:sym typeface="Calibri"/>
              </a:defRPr>
            </a:lvl6pPr>
            <a:lvl7pPr marL="0" marR="0" lvl="6" indent="0" algn="r" rtl="0">
              <a:spcBef>
                <a:spcPts val="0"/>
              </a:spcBef>
              <a:buNone/>
              <a:defRPr sz="900" b="0" i="0" u="none" strike="noStrike" cap="none">
                <a:solidFill>
                  <a:schemeClr val="lt1"/>
                </a:solidFill>
                <a:latin typeface="Calibri"/>
                <a:ea typeface="Calibri"/>
                <a:cs typeface="Calibri"/>
                <a:sym typeface="Calibri"/>
              </a:defRPr>
            </a:lvl7pPr>
            <a:lvl8pPr marL="0" marR="0" lvl="7" indent="0" algn="r" rtl="0">
              <a:spcBef>
                <a:spcPts val="0"/>
              </a:spcBef>
              <a:buNone/>
              <a:defRPr sz="900" b="0" i="0" u="none" strike="noStrike" cap="none">
                <a:solidFill>
                  <a:schemeClr val="lt1"/>
                </a:solidFill>
                <a:latin typeface="Calibri"/>
                <a:ea typeface="Calibri"/>
                <a:cs typeface="Calibri"/>
                <a:sym typeface="Calibri"/>
              </a:defRPr>
            </a:lvl8pPr>
            <a:lvl9pPr marL="0" marR="0" lvl="8" indent="0" algn="r" rtl="0">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4" name="Google Shape;64;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8.png"/><Relationship Id="rId1" Type="http://schemas.microsoft.com/office/2007/relationships/media" Target="../media/media6.mp4"/><Relationship Id="rId2" Type="http://schemas.openxmlformats.org/officeDocument/2006/relationships/video" Target="../media/media6.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png"/><Relationship Id="rId1" Type="http://schemas.microsoft.com/office/2007/relationships/media" Target="../media/media2.mp4"/><Relationship Id="rId2"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5.png"/><Relationship Id="rId1" Type="http://schemas.microsoft.com/office/2007/relationships/media" Target="../media/media3.mp4"/><Relationship Id="rId2" Type="http://schemas.openxmlformats.org/officeDocument/2006/relationships/video" Target="../media/media3.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6.png"/><Relationship Id="rId1" Type="http://schemas.microsoft.com/office/2007/relationships/media" Target="../media/media4.mp4"/><Relationship Id="rId2" Type="http://schemas.openxmlformats.org/officeDocument/2006/relationships/video" Target="../media/media4.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7.png"/><Relationship Id="rId1" Type="http://schemas.microsoft.com/office/2007/relationships/media" Target="../media/media5.mp4"/><Relationship Id="rId2"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0"/>
        <p:cNvGrpSpPr/>
        <p:nvPr/>
      </p:nvGrpSpPr>
      <p:grpSpPr>
        <a:xfrm>
          <a:off x="0" y="0"/>
          <a:ext cx="0" cy="0"/>
          <a:chOff x="0" y="0"/>
          <a:chExt cx="0" cy="0"/>
        </a:xfrm>
      </p:grpSpPr>
      <p:sp>
        <p:nvSpPr>
          <p:cNvPr id="141" name="Google Shape;141;p27"/>
          <p:cNvSpPr txBox="1">
            <a:spLocks noGrp="1"/>
          </p:cNvSpPr>
          <p:nvPr>
            <p:ph type="ctrTitle"/>
          </p:nvPr>
        </p:nvSpPr>
        <p:spPr>
          <a:xfrm>
            <a:off x="324852" y="3818822"/>
            <a:ext cx="5875800" cy="948300"/>
          </a:xfrm>
          <a:prstGeom prst="rect">
            <a:avLst/>
          </a:prstGeom>
          <a:noFill/>
          <a:ln>
            <a:noFill/>
          </a:ln>
        </p:spPr>
        <p:txBody>
          <a:bodyPr spcFirstLastPara="1" wrap="square" lIns="68575" tIns="34275" rIns="68575" bIns="34275" anchor="ctr" anchorCtr="0">
            <a:noAutofit/>
          </a:bodyPr>
          <a:lstStyle/>
          <a:p>
            <a:pPr marL="0" marR="0" lvl="0" indent="0" algn="r" rtl="0">
              <a:lnSpc>
                <a:spcPct val="90000"/>
              </a:lnSpc>
              <a:spcBef>
                <a:spcPts val="0"/>
              </a:spcBef>
              <a:spcAft>
                <a:spcPts val="0"/>
              </a:spcAft>
              <a:buClr>
                <a:schemeClr val="lt1"/>
              </a:buClr>
              <a:buSzPts val="4500"/>
              <a:buFont typeface="Calibri"/>
              <a:buNone/>
            </a:pPr>
            <a:r>
              <a:rPr lang="en" sz="4500" i="0" u="none" strike="noStrike" cap="none" dirty="0">
                <a:solidFill>
                  <a:schemeClr val="lt1"/>
                </a:solidFill>
                <a:latin typeface="Avenir Next" charset="0"/>
                <a:ea typeface="Avenir Next" charset="0"/>
                <a:cs typeface="Avenir Next" charset="0"/>
                <a:sym typeface="Maven Pro"/>
              </a:rPr>
              <a:t>Owl Insider</a:t>
            </a:r>
            <a:endParaRPr dirty="0">
              <a:latin typeface="Avenir Next" charset="0"/>
              <a:ea typeface="Avenir Next" charset="0"/>
              <a:cs typeface="Avenir Next" charset="0"/>
              <a:sym typeface="Maven Pro"/>
            </a:endParaRPr>
          </a:p>
        </p:txBody>
      </p:sp>
      <p:sp>
        <p:nvSpPr>
          <p:cNvPr id="142" name="Google Shape;142;p27"/>
          <p:cNvSpPr txBox="1">
            <a:spLocks noGrp="1"/>
          </p:cNvSpPr>
          <p:nvPr>
            <p:ph type="subTitle" idx="1"/>
          </p:nvPr>
        </p:nvSpPr>
        <p:spPr>
          <a:xfrm>
            <a:off x="6374330" y="3818822"/>
            <a:ext cx="2230500" cy="9483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1500"/>
              <a:buFont typeface="Arial"/>
              <a:buNone/>
            </a:pPr>
            <a:r>
              <a:rPr lang="en" sz="1300" i="0" u="none" strike="noStrike" cap="none" dirty="0">
                <a:solidFill>
                  <a:schemeClr val="lt1"/>
                </a:solidFill>
                <a:latin typeface="Avenir Next" charset="0"/>
                <a:ea typeface="Avenir Next" charset="0"/>
                <a:cs typeface="Avenir Next" charset="0"/>
                <a:sym typeface="Maven Pro"/>
              </a:rPr>
              <a:t>Anthony </a:t>
            </a:r>
            <a:r>
              <a:rPr lang="en" sz="1300" i="0" u="none" strike="noStrike" cap="none" dirty="0" err="1">
                <a:solidFill>
                  <a:schemeClr val="lt1"/>
                </a:solidFill>
                <a:latin typeface="Avenir Next" charset="0"/>
                <a:ea typeface="Avenir Next" charset="0"/>
                <a:cs typeface="Avenir Next" charset="0"/>
                <a:sym typeface="Maven Pro"/>
              </a:rPr>
              <a:t>Mignona</a:t>
            </a:r>
            <a:r>
              <a:rPr lang="en" sz="1300" i="0" u="none" strike="noStrike" cap="none" dirty="0">
                <a:solidFill>
                  <a:schemeClr val="lt1"/>
                </a:solidFill>
                <a:latin typeface="Avenir Next" charset="0"/>
                <a:ea typeface="Avenir Next" charset="0"/>
                <a:cs typeface="Avenir Next" charset="0"/>
                <a:sym typeface="Maven Pro"/>
              </a:rPr>
              <a:t>, Rebecca Robinson, Nina </a:t>
            </a:r>
            <a:r>
              <a:rPr lang="en" sz="1300" i="0" u="none" strike="noStrike" cap="none" dirty="0" err="1">
                <a:solidFill>
                  <a:schemeClr val="lt1"/>
                </a:solidFill>
                <a:latin typeface="Avenir Next" charset="0"/>
                <a:ea typeface="Avenir Next" charset="0"/>
                <a:cs typeface="Avenir Next" charset="0"/>
                <a:sym typeface="Maven Pro"/>
              </a:rPr>
              <a:t>Sjostrom</a:t>
            </a:r>
            <a:r>
              <a:rPr lang="en" sz="1300" i="0" u="none" strike="noStrike" cap="none" dirty="0">
                <a:solidFill>
                  <a:schemeClr val="lt1"/>
                </a:solidFill>
                <a:latin typeface="Avenir Next" charset="0"/>
                <a:ea typeface="Avenir Next" charset="0"/>
                <a:cs typeface="Avenir Next" charset="0"/>
                <a:sym typeface="Maven Pro"/>
              </a:rPr>
              <a:t>, &amp; Lauren Soentgen</a:t>
            </a:r>
            <a:endParaRPr sz="1300" dirty="0">
              <a:latin typeface="Avenir Next" charset="0"/>
              <a:ea typeface="Avenir Next" charset="0"/>
              <a:cs typeface="Avenir Next" charset="0"/>
              <a:sym typeface="Maven Pro"/>
            </a:endParaRPr>
          </a:p>
        </p:txBody>
      </p:sp>
      <p:pic>
        <p:nvPicPr>
          <p:cNvPr id="143" name="Google Shape;143;p27"/>
          <p:cNvPicPr preferRelativeResize="0"/>
          <p:nvPr/>
        </p:nvPicPr>
        <p:blipFill rotWithShape="1">
          <a:blip r:embed="rId3">
            <a:alphaModFix/>
          </a:blip>
          <a:srcRect t="8173" b="25160"/>
          <a:stretch/>
        </p:blipFill>
        <p:spPr>
          <a:xfrm>
            <a:off x="-2987" y="8"/>
            <a:ext cx="9144000" cy="3428995"/>
          </a:xfrm>
          <a:prstGeom prst="rect">
            <a:avLst/>
          </a:prstGeom>
          <a:noFill/>
          <a:ln>
            <a:noFill/>
          </a:ln>
        </p:spPr>
      </p:pic>
      <p:cxnSp>
        <p:nvCxnSpPr>
          <p:cNvPr id="144" name="Google Shape;144;p27"/>
          <p:cNvCxnSpPr/>
          <p:nvPr/>
        </p:nvCxnSpPr>
        <p:spPr>
          <a:xfrm rot="10800000">
            <a:off x="6290132" y="3948079"/>
            <a:ext cx="0" cy="685800"/>
          </a:xfrm>
          <a:prstGeom prst="straightConnector1">
            <a:avLst/>
          </a:prstGeom>
          <a:noFill/>
          <a:ln w="19050" cap="flat" cmpd="sng">
            <a:solidFill>
              <a:srgbClr val="FFFFFF">
                <a:alpha val="80000"/>
              </a:srgbClr>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1161A-0456-684C-A6CE-0B42CF2CFB94}"/>
              </a:ext>
            </a:extLst>
          </p:cNvPr>
          <p:cNvSpPr>
            <a:spLocks noGrp="1"/>
          </p:cNvSpPr>
          <p:nvPr>
            <p:ph type="title"/>
          </p:nvPr>
        </p:nvSpPr>
        <p:spPr/>
        <p:txBody>
          <a:bodyPr/>
          <a:lstStyle/>
          <a:p>
            <a:endParaRPr lang="en-US"/>
          </a:p>
        </p:txBody>
      </p:sp>
      <p:pic>
        <p:nvPicPr>
          <p:cNvPr id="4" name="6.mp4">
            <a:hlinkClick r:id="" action="ppaction://media"/>
            <a:extLst>
              <a:ext uri="{FF2B5EF4-FFF2-40B4-BE49-F238E27FC236}">
                <a16:creationId xmlns:a16="http://schemas.microsoft.com/office/drawing/2014/main" xmlns="" id="{580EF283-EFCD-0146-81E3-7FBE2D0ADF0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207" cy="5143500"/>
          </a:xfrm>
        </p:spPr>
      </p:pic>
    </p:spTree>
    <p:extLst>
      <p:ext uri="{BB962C8B-B14F-4D97-AF65-F5344CB8AC3E}">
        <p14:creationId xmlns:p14="http://schemas.microsoft.com/office/powerpoint/2010/main" val="178006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300" i="0" u="sng" strike="noStrike" cap="none" dirty="0">
                <a:solidFill>
                  <a:schemeClr val="dk1"/>
                </a:solidFill>
                <a:latin typeface="Avenir Next" charset="0"/>
                <a:ea typeface="Avenir Next" charset="0"/>
                <a:cs typeface="Avenir Next" charset="0"/>
                <a:sym typeface="Maven Pro"/>
              </a:rPr>
              <a:t>Competitive Analysis</a:t>
            </a:r>
            <a:endParaRPr sz="3300" i="0" u="sng" strike="noStrike" cap="none" dirty="0">
              <a:solidFill>
                <a:schemeClr val="dk1"/>
              </a:solidFill>
              <a:latin typeface="Avenir Next" charset="0"/>
              <a:ea typeface="Avenir Next" charset="0"/>
              <a:cs typeface="Avenir Next" charset="0"/>
              <a:sym typeface="Maven Pro"/>
            </a:endParaRPr>
          </a:p>
        </p:txBody>
      </p:sp>
      <p:graphicFrame>
        <p:nvGraphicFramePr>
          <p:cNvPr id="206" name="Google Shape;206;p35"/>
          <p:cNvGraphicFramePr/>
          <p:nvPr>
            <p:extLst>
              <p:ext uri="{D42A27DB-BD31-4B8C-83A1-F6EECF244321}">
                <p14:modId xmlns:p14="http://schemas.microsoft.com/office/powerpoint/2010/main" val="1508891705"/>
              </p:ext>
            </p:extLst>
          </p:nvPr>
        </p:nvGraphicFramePr>
        <p:xfrm>
          <a:off x="628650" y="1369219"/>
          <a:ext cx="7886750" cy="2689960"/>
        </p:xfrm>
        <a:graphic>
          <a:graphicData uri="http://schemas.openxmlformats.org/drawingml/2006/table">
            <a:tbl>
              <a:tblPr firstRow="1" bandRow="1">
                <a:noFill/>
                <a:tableStyleId>{3FF05453-7FA8-4952-A998-FCB3975FFC24}</a:tableStyleId>
              </a:tblPr>
              <a:tblGrid>
                <a:gridCol w="1577350"/>
                <a:gridCol w="1577350"/>
                <a:gridCol w="1577350"/>
                <a:gridCol w="1577350"/>
                <a:gridCol w="1577350"/>
              </a:tblGrid>
              <a:tr h="278150">
                <a:tc>
                  <a:txBody>
                    <a:bodyPr/>
                    <a:lstStyle/>
                    <a:p>
                      <a:pPr marL="0" marR="0" lvl="0" indent="0" algn="ctr" rtl="0">
                        <a:spcBef>
                          <a:spcPts val="0"/>
                        </a:spcBef>
                        <a:spcAft>
                          <a:spcPts val="0"/>
                        </a:spcAft>
                        <a:buNone/>
                      </a:pPr>
                      <a:r>
                        <a:rPr lang="en" sz="1400" u="none" strike="noStrike" cap="none">
                          <a:solidFill>
                            <a:schemeClr val="dk1"/>
                          </a:solidFill>
                          <a:latin typeface="Avenir Book" charset="0"/>
                          <a:ea typeface="Avenir Book" charset="0"/>
                          <a:cs typeface="Avenir Book" charset="0"/>
                          <a:sym typeface="Maven Pro"/>
                        </a:rPr>
                        <a:t>App Capabilities</a:t>
                      </a:r>
                      <a:endParaRPr sz="1400">
                        <a:solidFill>
                          <a:schemeClr val="dk1"/>
                        </a:solidFill>
                        <a:latin typeface="Avenir Book" charset="0"/>
                        <a:ea typeface="Avenir Book" charset="0"/>
                        <a:cs typeface="Avenir Book" charset="0"/>
                        <a:sym typeface="Maven Pro"/>
                      </a:endParaRPr>
                    </a:p>
                  </a:txBody>
                  <a:tcPr marL="68600" marR="68600" marT="34300" marB="34300"/>
                </a:tc>
                <a:tc>
                  <a:txBody>
                    <a:bodyPr/>
                    <a:lstStyle/>
                    <a:p>
                      <a:pPr marL="0" marR="0" lvl="0" indent="0" algn="ctr" rtl="0">
                        <a:spcBef>
                          <a:spcPts val="0"/>
                        </a:spcBef>
                        <a:spcAft>
                          <a:spcPts val="0"/>
                        </a:spcAft>
                        <a:buNone/>
                      </a:pPr>
                      <a:r>
                        <a:rPr lang="en" sz="1400">
                          <a:solidFill>
                            <a:schemeClr val="dk1"/>
                          </a:solidFill>
                          <a:latin typeface="Avenir Book" charset="0"/>
                          <a:ea typeface="Avenir Book" charset="0"/>
                          <a:cs typeface="Avenir Book" charset="0"/>
                          <a:sym typeface="Maven Pro"/>
                        </a:rPr>
                        <a:t>Suitable</a:t>
                      </a:r>
                      <a:endParaRPr sz="1400">
                        <a:solidFill>
                          <a:schemeClr val="dk1"/>
                        </a:solidFill>
                        <a:latin typeface="Avenir Book" charset="0"/>
                        <a:ea typeface="Avenir Book" charset="0"/>
                        <a:cs typeface="Avenir Book" charset="0"/>
                        <a:sym typeface="Maven Pro"/>
                      </a:endParaRPr>
                    </a:p>
                  </a:txBody>
                  <a:tcPr marL="68600" marR="68600" marT="34300" marB="34300"/>
                </a:tc>
                <a:tc>
                  <a:txBody>
                    <a:bodyPr/>
                    <a:lstStyle/>
                    <a:p>
                      <a:pPr marL="0" marR="0" lvl="0" indent="0" algn="ctr" rtl="0">
                        <a:spcBef>
                          <a:spcPts val="0"/>
                        </a:spcBef>
                        <a:spcAft>
                          <a:spcPts val="0"/>
                        </a:spcAft>
                        <a:buNone/>
                      </a:pPr>
                      <a:r>
                        <a:rPr lang="en" sz="1400">
                          <a:solidFill>
                            <a:schemeClr val="dk1"/>
                          </a:solidFill>
                          <a:latin typeface="Avenir Book" charset="0"/>
                          <a:ea typeface="Avenir Book" charset="0"/>
                          <a:cs typeface="Avenir Book" charset="0"/>
                          <a:sym typeface="Maven Pro"/>
                        </a:rPr>
                        <a:t>Owl Connect</a:t>
                      </a:r>
                      <a:endParaRPr sz="1400">
                        <a:solidFill>
                          <a:schemeClr val="dk1"/>
                        </a:solidFill>
                        <a:latin typeface="Avenir Book" charset="0"/>
                        <a:ea typeface="Avenir Book" charset="0"/>
                        <a:cs typeface="Avenir Book" charset="0"/>
                        <a:sym typeface="Maven Pro"/>
                      </a:endParaRPr>
                    </a:p>
                  </a:txBody>
                  <a:tcPr marL="68600" marR="68600" marT="34300" marB="34300"/>
                </a:tc>
                <a:tc>
                  <a:txBody>
                    <a:bodyPr/>
                    <a:lstStyle/>
                    <a:p>
                      <a:pPr marL="0" marR="0" lvl="0" indent="0" algn="ctr" rtl="0">
                        <a:spcBef>
                          <a:spcPts val="0"/>
                        </a:spcBef>
                        <a:spcAft>
                          <a:spcPts val="0"/>
                        </a:spcAft>
                        <a:buNone/>
                      </a:pPr>
                      <a:r>
                        <a:rPr lang="en" sz="1400">
                          <a:solidFill>
                            <a:schemeClr val="dk1"/>
                          </a:solidFill>
                          <a:latin typeface="Avenir Book" charset="0"/>
                          <a:ea typeface="Avenir Book" charset="0"/>
                          <a:cs typeface="Avenir Book" charset="0"/>
                          <a:sym typeface="Maven Pro"/>
                        </a:rPr>
                        <a:t>TU Mobile</a:t>
                      </a:r>
                      <a:endParaRPr sz="1400">
                        <a:solidFill>
                          <a:schemeClr val="dk1"/>
                        </a:solidFill>
                        <a:latin typeface="Avenir Book" charset="0"/>
                        <a:ea typeface="Avenir Book" charset="0"/>
                        <a:cs typeface="Avenir Book" charset="0"/>
                        <a:sym typeface="Maven Pro"/>
                      </a:endParaRPr>
                    </a:p>
                  </a:txBody>
                  <a:tcPr marL="68600" marR="68600" marT="34300" marB="34300"/>
                </a:tc>
                <a:tc>
                  <a:txBody>
                    <a:bodyPr/>
                    <a:lstStyle/>
                    <a:p>
                      <a:pPr marL="0" marR="0" lvl="0" indent="0" algn="ctr" rtl="0">
                        <a:spcBef>
                          <a:spcPts val="0"/>
                        </a:spcBef>
                        <a:spcAft>
                          <a:spcPts val="0"/>
                        </a:spcAft>
                        <a:buNone/>
                      </a:pPr>
                      <a:r>
                        <a:rPr lang="en" sz="1400">
                          <a:solidFill>
                            <a:schemeClr val="dk1"/>
                          </a:solidFill>
                          <a:latin typeface="Avenir Book" charset="0"/>
                          <a:ea typeface="Avenir Book" charset="0"/>
                          <a:cs typeface="Avenir Book" charset="0"/>
                          <a:sym typeface="Maven Pro"/>
                        </a:rPr>
                        <a:t>Owl Insider</a:t>
                      </a:r>
                      <a:endParaRPr sz="1400">
                        <a:solidFill>
                          <a:schemeClr val="dk1"/>
                        </a:solidFill>
                        <a:latin typeface="Avenir Book" charset="0"/>
                        <a:ea typeface="Avenir Book" charset="0"/>
                        <a:cs typeface="Avenir Book" charset="0"/>
                        <a:sym typeface="Maven Pro"/>
                      </a:endParaRPr>
                    </a:p>
                  </a:txBody>
                  <a:tcPr marL="68600" marR="68600" marT="34300" marB="34300"/>
                </a:tc>
              </a:tr>
              <a:tr h="278150">
                <a:tc>
                  <a:txBody>
                    <a:bodyPr/>
                    <a:lstStyle/>
                    <a:p>
                      <a:pPr marL="0" marR="0" lvl="0" indent="0" algn="ctr" rtl="0">
                        <a:spcBef>
                          <a:spcPts val="0"/>
                        </a:spcBef>
                        <a:spcAft>
                          <a:spcPts val="0"/>
                        </a:spcAft>
                        <a:buNone/>
                      </a:pPr>
                      <a:r>
                        <a:rPr lang="en" sz="1400">
                          <a:latin typeface="Avenir Book" charset="0"/>
                          <a:ea typeface="Avenir Book" charset="0"/>
                          <a:cs typeface="Avenir Book" charset="0"/>
                          <a:sym typeface="Maven Pro"/>
                        </a:rPr>
                        <a:t>Easy to Use Phone Application</a:t>
                      </a:r>
                      <a:endParaRPr sz="140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00E500"/>
                        </a:buClr>
                        <a:buSzPts val="1400"/>
                        <a:buFont typeface="Calibri"/>
                        <a:buNone/>
                      </a:pPr>
                      <a:r>
                        <a:rPr lang="en" sz="1400" u="none" strike="noStrike" cap="none">
                          <a:solidFill>
                            <a:srgbClr val="00E500"/>
                          </a:solidFill>
                          <a:latin typeface="Avenir Book" charset="0"/>
                          <a:ea typeface="Avenir Book" charset="0"/>
                          <a:cs typeface="Avenir Book" charset="0"/>
                          <a:sym typeface="Maven Pro"/>
                        </a:rPr>
                        <a:t>✓</a:t>
                      </a:r>
                      <a:endParaRPr sz="1400" u="none" strike="noStrike" cap="none">
                        <a:solidFill>
                          <a:srgbClr val="38761D"/>
                        </a:solidFill>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FF0000"/>
                        </a:buClr>
                        <a:buSzPts val="1400"/>
                        <a:buFont typeface="Calibri"/>
                        <a:buNone/>
                      </a:pPr>
                      <a:r>
                        <a:rPr lang="en" sz="1400" u="none" strike="noStrike" cap="none">
                          <a:solidFill>
                            <a:srgbClr val="FF0000"/>
                          </a:solidFill>
                          <a:latin typeface="Avenir Book" charset="0"/>
                          <a:ea typeface="Avenir Book" charset="0"/>
                          <a:cs typeface="Avenir Book" charset="0"/>
                          <a:sym typeface="Maven Pro"/>
                        </a:rPr>
                        <a:t>✖</a:t>
                      </a:r>
                      <a:endParaRPr sz="1100" u="none" strike="noStrike" cap="none">
                        <a:latin typeface="Avenir Book" charset="0"/>
                        <a:ea typeface="Avenir Book" charset="0"/>
                        <a:cs typeface="Avenir Book" charset="0"/>
                        <a:sym typeface="Maven Pro"/>
                      </a:endParaRPr>
                    </a:p>
                    <a:p>
                      <a:pPr marL="0" marR="0" lvl="0" indent="0" algn="ctr" rtl="0">
                        <a:spcBef>
                          <a:spcPts val="0"/>
                        </a:spcBef>
                        <a:spcAft>
                          <a:spcPts val="0"/>
                        </a:spcAft>
                        <a:buNone/>
                      </a:pPr>
                      <a:endParaRPr sz="140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00E500"/>
                        </a:buClr>
                        <a:buSzPts val="1400"/>
                        <a:buFont typeface="Calibri"/>
                        <a:buNone/>
                      </a:pPr>
                      <a:r>
                        <a:rPr lang="en" sz="1400" u="none" strike="noStrike" cap="none">
                          <a:solidFill>
                            <a:srgbClr val="00E500"/>
                          </a:solidFill>
                          <a:latin typeface="Avenir Book" charset="0"/>
                          <a:ea typeface="Avenir Book" charset="0"/>
                          <a:cs typeface="Avenir Book" charset="0"/>
                          <a:sym typeface="Maven Pro"/>
                        </a:rPr>
                        <a:t>✓</a:t>
                      </a:r>
                      <a:endParaRPr sz="1400" u="none" strike="noStrike" cap="none">
                        <a:solidFill>
                          <a:srgbClr val="38761D"/>
                        </a:solidFill>
                        <a:latin typeface="Avenir Book" charset="0"/>
                        <a:ea typeface="Avenir Book" charset="0"/>
                        <a:cs typeface="Avenir Book" charset="0"/>
                        <a:sym typeface="Maven Pro"/>
                      </a:endParaRPr>
                    </a:p>
                    <a:p>
                      <a:pPr marL="0" marR="0" lvl="0" indent="0" algn="ctr" rtl="0">
                        <a:spcBef>
                          <a:spcPts val="0"/>
                        </a:spcBef>
                        <a:spcAft>
                          <a:spcPts val="0"/>
                        </a:spcAft>
                        <a:buNone/>
                      </a:pPr>
                      <a:endParaRPr sz="140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00E500"/>
                        </a:buClr>
                        <a:buSzPts val="1400"/>
                        <a:buFont typeface="Calibri"/>
                        <a:buNone/>
                      </a:pPr>
                      <a:r>
                        <a:rPr lang="en" sz="1400" u="none" strike="noStrike" cap="none">
                          <a:solidFill>
                            <a:srgbClr val="00E500"/>
                          </a:solidFill>
                          <a:latin typeface="Avenir Book" charset="0"/>
                          <a:ea typeface="Avenir Book" charset="0"/>
                          <a:cs typeface="Avenir Book" charset="0"/>
                          <a:sym typeface="Maven Pro"/>
                        </a:rPr>
                        <a:t>✓</a:t>
                      </a:r>
                      <a:endParaRPr sz="1400" u="none" strike="noStrike" cap="none">
                        <a:solidFill>
                          <a:srgbClr val="38761D"/>
                        </a:solidFill>
                        <a:latin typeface="Avenir Book" charset="0"/>
                        <a:ea typeface="Avenir Book" charset="0"/>
                        <a:cs typeface="Avenir Book" charset="0"/>
                        <a:sym typeface="Maven Pro"/>
                      </a:endParaRPr>
                    </a:p>
                    <a:p>
                      <a:pPr marL="0" marR="0" lvl="0" indent="0" algn="ctr" rtl="0">
                        <a:spcBef>
                          <a:spcPts val="0"/>
                        </a:spcBef>
                        <a:spcAft>
                          <a:spcPts val="0"/>
                        </a:spcAft>
                        <a:buNone/>
                      </a:pPr>
                      <a:endParaRPr sz="1400">
                        <a:latin typeface="Avenir Book" charset="0"/>
                        <a:ea typeface="Avenir Book" charset="0"/>
                        <a:cs typeface="Avenir Book" charset="0"/>
                        <a:sym typeface="Maven Pro"/>
                      </a:endParaRPr>
                    </a:p>
                  </a:txBody>
                  <a:tcPr marL="68600" marR="68600" marT="34300" marB="34300" anchor="ctr"/>
                </a:tc>
              </a:tr>
              <a:tr h="278150">
                <a:tc>
                  <a:txBody>
                    <a:bodyPr/>
                    <a:lstStyle/>
                    <a:p>
                      <a:pPr marL="0" marR="0" lvl="0" indent="0" algn="ctr" rtl="0">
                        <a:spcBef>
                          <a:spcPts val="0"/>
                        </a:spcBef>
                        <a:spcAft>
                          <a:spcPts val="0"/>
                        </a:spcAft>
                        <a:buNone/>
                      </a:pPr>
                      <a:r>
                        <a:rPr lang="en" sz="1400">
                          <a:latin typeface="Avenir Book" charset="0"/>
                          <a:ea typeface="Avenir Book" charset="0"/>
                          <a:cs typeface="Avenir Book" charset="0"/>
                          <a:sym typeface="Maven Pro"/>
                        </a:rPr>
                        <a:t>Find/Create Student Events (ex: study group)</a:t>
                      </a:r>
                      <a:endParaRPr sz="140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FF0000"/>
                        </a:buClr>
                        <a:buSzPts val="1400"/>
                        <a:buFont typeface="Calibri"/>
                        <a:buNone/>
                      </a:pPr>
                      <a:r>
                        <a:rPr lang="en" sz="1400" u="none" strike="noStrike" cap="none">
                          <a:solidFill>
                            <a:srgbClr val="FF0000"/>
                          </a:solidFill>
                          <a:latin typeface="Avenir Book" charset="0"/>
                          <a:ea typeface="Avenir Book" charset="0"/>
                          <a:cs typeface="Avenir Book" charset="0"/>
                          <a:sym typeface="Maven Pro"/>
                        </a:rPr>
                        <a:t>✖</a:t>
                      </a:r>
                      <a:endParaRPr sz="1100" u="none" strike="noStrike" cap="none">
                        <a:latin typeface="Avenir Book" charset="0"/>
                        <a:ea typeface="Avenir Book" charset="0"/>
                        <a:cs typeface="Avenir Book" charset="0"/>
                        <a:sym typeface="Maven Pro"/>
                      </a:endParaRPr>
                    </a:p>
                    <a:p>
                      <a:pPr marL="0" marR="0" lvl="0" indent="0" algn="ctr" rtl="0">
                        <a:spcBef>
                          <a:spcPts val="0"/>
                        </a:spcBef>
                        <a:spcAft>
                          <a:spcPts val="0"/>
                        </a:spcAft>
                        <a:buNone/>
                      </a:pPr>
                      <a:endParaRPr sz="140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FF0000"/>
                        </a:buClr>
                        <a:buSzPts val="1400"/>
                        <a:buFont typeface="Calibri"/>
                        <a:buNone/>
                      </a:pPr>
                      <a:r>
                        <a:rPr lang="en" sz="1400" u="none" strike="noStrike" cap="none">
                          <a:solidFill>
                            <a:srgbClr val="FF0000"/>
                          </a:solidFill>
                          <a:latin typeface="Avenir Book" charset="0"/>
                          <a:ea typeface="Avenir Book" charset="0"/>
                          <a:cs typeface="Avenir Book" charset="0"/>
                          <a:sym typeface="Maven Pro"/>
                        </a:rPr>
                        <a:t>✖</a:t>
                      </a:r>
                      <a:endParaRPr sz="1100" u="none" strike="noStrike" cap="none">
                        <a:latin typeface="Avenir Book" charset="0"/>
                        <a:ea typeface="Avenir Book" charset="0"/>
                        <a:cs typeface="Avenir Book" charset="0"/>
                        <a:sym typeface="Maven Pro"/>
                      </a:endParaRPr>
                    </a:p>
                    <a:p>
                      <a:pPr marL="0" marR="0" lvl="0" indent="0" algn="ctr" rtl="0">
                        <a:spcBef>
                          <a:spcPts val="0"/>
                        </a:spcBef>
                        <a:spcAft>
                          <a:spcPts val="0"/>
                        </a:spcAft>
                        <a:buNone/>
                      </a:pPr>
                      <a:endParaRPr sz="140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FF0000"/>
                        </a:buClr>
                        <a:buSzPts val="1400"/>
                        <a:buFont typeface="Calibri"/>
                        <a:buNone/>
                      </a:pPr>
                      <a:r>
                        <a:rPr lang="en" sz="1400" u="none" strike="noStrike" cap="none">
                          <a:solidFill>
                            <a:srgbClr val="FF0000"/>
                          </a:solidFill>
                          <a:latin typeface="Avenir Book" charset="0"/>
                          <a:ea typeface="Avenir Book" charset="0"/>
                          <a:cs typeface="Avenir Book" charset="0"/>
                          <a:sym typeface="Maven Pro"/>
                        </a:rPr>
                        <a:t>✖</a:t>
                      </a:r>
                      <a:endParaRPr sz="1100" u="none" strike="noStrike" cap="none">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00E500"/>
                        </a:buClr>
                        <a:buSzPts val="1400"/>
                        <a:buFont typeface="Calibri"/>
                        <a:buNone/>
                      </a:pPr>
                      <a:r>
                        <a:rPr lang="en" sz="1400" u="none" strike="noStrike" cap="none">
                          <a:solidFill>
                            <a:srgbClr val="00E500"/>
                          </a:solidFill>
                          <a:latin typeface="Avenir Book" charset="0"/>
                          <a:ea typeface="Avenir Book" charset="0"/>
                          <a:cs typeface="Avenir Book" charset="0"/>
                          <a:sym typeface="Maven Pro"/>
                        </a:rPr>
                        <a:t>✓</a:t>
                      </a:r>
                      <a:endParaRPr sz="1400" u="none" strike="noStrike" cap="none">
                        <a:solidFill>
                          <a:srgbClr val="38761D"/>
                        </a:solidFill>
                        <a:latin typeface="Avenir Book" charset="0"/>
                        <a:ea typeface="Avenir Book" charset="0"/>
                        <a:cs typeface="Avenir Book" charset="0"/>
                        <a:sym typeface="Maven Pro"/>
                      </a:endParaRPr>
                    </a:p>
                    <a:p>
                      <a:pPr marL="0" marR="0" lvl="0" indent="0" algn="ctr" rtl="0">
                        <a:lnSpc>
                          <a:spcPct val="100000"/>
                        </a:lnSpc>
                        <a:spcBef>
                          <a:spcPts val="0"/>
                        </a:spcBef>
                        <a:spcAft>
                          <a:spcPts val="0"/>
                        </a:spcAft>
                        <a:buClr>
                          <a:schemeClr val="dk1"/>
                        </a:buClr>
                        <a:buSzPts val="1100"/>
                        <a:buFont typeface="Calibri"/>
                        <a:buNone/>
                      </a:pPr>
                      <a:endParaRPr sz="1100" u="none" strike="noStrike" cap="none">
                        <a:latin typeface="Avenir Book" charset="0"/>
                        <a:ea typeface="Avenir Book" charset="0"/>
                        <a:cs typeface="Avenir Book" charset="0"/>
                        <a:sym typeface="Maven Pro"/>
                      </a:endParaRPr>
                    </a:p>
                    <a:p>
                      <a:pPr marL="0" marR="0" lvl="0" indent="0" algn="ctr" rtl="0">
                        <a:spcBef>
                          <a:spcPts val="0"/>
                        </a:spcBef>
                        <a:spcAft>
                          <a:spcPts val="0"/>
                        </a:spcAft>
                        <a:buNone/>
                      </a:pPr>
                      <a:endParaRPr sz="1400">
                        <a:latin typeface="Avenir Book" charset="0"/>
                        <a:ea typeface="Avenir Book" charset="0"/>
                        <a:cs typeface="Avenir Book" charset="0"/>
                        <a:sym typeface="Maven Pro"/>
                      </a:endParaRPr>
                    </a:p>
                  </a:txBody>
                  <a:tcPr marL="68600" marR="68600" marT="34300" marB="34300" anchor="ctr"/>
                </a:tc>
              </a:tr>
              <a:tr h="278150">
                <a:tc>
                  <a:txBody>
                    <a:bodyPr/>
                    <a:lstStyle/>
                    <a:p>
                      <a:pPr marL="0" marR="0" lvl="0" indent="0" algn="ctr" rtl="0">
                        <a:spcBef>
                          <a:spcPts val="0"/>
                        </a:spcBef>
                        <a:spcAft>
                          <a:spcPts val="0"/>
                        </a:spcAft>
                        <a:buNone/>
                      </a:pPr>
                      <a:r>
                        <a:rPr lang="en">
                          <a:latin typeface="Avenir Book" charset="0"/>
                          <a:ea typeface="Avenir Book" charset="0"/>
                          <a:cs typeface="Avenir Book" charset="0"/>
                          <a:sym typeface="Maven Pro"/>
                        </a:rPr>
                        <a:t>Tailored Individuality</a:t>
                      </a:r>
                      <a:endParaRPr sz="140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FF0000"/>
                        </a:buClr>
                        <a:buSzPts val="1400"/>
                        <a:buFont typeface="Calibri"/>
                        <a:buNone/>
                      </a:pPr>
                      <a:r>
                        <a:rPr lang="en" sz="1400" u="none" strike="noStrike" cap="none" dirty="0">
                          <a:solidFill>
                            <a:srgbClr val="FF0000"/>
                          </a:solidFill>
                          <a:latin typeface="Avenir Book" charset="0"/>
                          <a:ea typeface="Avenir Book" charset="0"/>
                          <a:cs typeface="Avenir Book" charset="0"/>
                          <a:sym typeface="Maven Pro"/>
                        </a:rPr>
                        <a:t>✖</a:t>
                      </a:r>
                      <a:endParaRPr sz="1100" u="none" strike="noStrike" cap="none" dirty="0">
                        <a:latin typeface="Avenir Book" charset="0"/>
                        <a:ea typeface="Avenir Book" charset="0"/>
                        <a:cs typeface="Avenir Book" charset="0"/>
                        <a:sym typeface="Maven Pro"/>
                      </a:endParaRPr>
                    </a:p>
                    <a:p>
                      <a:pPr marL="0" marR="0" lvl="0" indent="0" algn="ctr" rtl="0">
                        <a:spcBef>
                          <a:spcPts val="0"/>
                        </a:spcBef>
                        <a:spcAft>
                          <a:spcPts val="0"/>
                        </a:spcAft>
                        <a:buNone/>
                      </a:pPr>
                      <a:endParaRPr sz="1400" dirty="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FF0000"/>
                        </a:buClr>
                        <a:buSzPts val="1400"/>
                        <a:buFont typeface="Calibri"/>
                        <a:buNone/>
                      </a:pPr>
                      <a:r>
                        <a:rPr lang="en" sz="1400" u="none" strike="noStrike" cap="none">
                          <a:solidFill>
                            <a:srgbClr val="FF0000"/>
                          </a:solidFill>
                          <a:latin typeface="Avenir Book" charset="0"/>
                          <a:ea typeface="Avenir Book" charset="0"/>
                          <a:cs typeface="Avenir Book" charset="0"/>
                          <a:sym typeface="Maven Pro"/>
                        </a:rPr>
                        <a:t>✖</a:t>
                      </a:r>
                      <a:endParaRPr sz="1100" u="none" strike="noStrike" cap="none">
                        <a:latin typeface="Avenir Book" charset="0"/>
                        <a:ea typeface="Avenir Book" charset="0"/>
                        <a:cs typeface="Avenir Book" charset="0"/>
                        <a:sym typeface="Maven Pro"/>
                      </a:endParaRPr>
                    </a:p>
                    <a:p>
                      <a:pPr marL="0" marR="0" lvl="0" indent="0" algn="ctr" rtl="0">
                        <a:spcBef>
                          <a:spcPts val="0"/>
                        </a:spcBef>
                        <a:spcAft>
                          <a:spcPts val="0"/>
                        </a:spcAft>
                        <a:buNone/>
                      </a:pPr>
                      <a:endParaRPr sz="1400">
                        <a:latin typeface="Avenir Book" charset="0"/>
                        <a:ea typeface="Avenir Book" charset="0"/>
                        <a:cs typeface="Avenir Book" charset="0"/>
                        <a:sym typeface="Maven Pro"/>
                      </a:endParaRPr>
                    </a:p>
                  </a:txBody>
                  <a:tcPr marL="68600" marR="68600" marT="34300" marB="34300" anchor="ctr"/>
                </a:tc>
                <a:tc>
                  <a:txBody>
                    <a:bodyPr/>
                    <a:lstStyle/>
                    <a:p>
                      <a:pPr marL="0" lvl="0" indent="0" algn="ctr" rtl="0">
                        <a:spcBef>
                          <a:spcPts val="0"/>
                        </a:spcBef>
                        <a:spcAft>
                          <a:spcPts val="0"/>
                        </a:spcAft>
                        <a:buClr>
                          <a:srgbClr val="FF0000"/>
                        </a:buClr>
                        <a:buSzPts val="1400"/>
                        <a:buFont typeface="Calibri"/>
                        <a:buNone/>
                      </a:pPr>
                      <a:r>
                        <a:rPr lang="en" sz="1400">
                          <a:solidFill>
                            <a:srgbClr val="FF0000"/>
                          </a:solidFill>
                          <a:latin typeface="Avenir Book" charset="0"/>
                          <a:ea typeface="Avenir Book" charset="0"/>
                          <a:cs typeface="Avenir Book" charset="0"/>
                          <a:sym typeface="Maven Pro"/>
                        </a:rPr>
                        <a:t>✖</a:t>
                      </a:r>
                      <a:endParaRPr sz="1100">
                        <a:latin typeface="Avenir Book" charset="0"/>
                        <a:ea typeface="Avenir Book" charset="0"/>
                        <a:cs typeface="Avenir Book" charset="0"/>
                        <a:sym typeface="Maven Pro"/>
                      </a:endParaRPr>
                    </a:p>
                    <a:p>
                      <a:pPr marL="0" marR="0" lvl="0" indent="0" algn="ctr" rtl="0">
                        <a:spcBef>
                          <a:spcPts val="0"/>
                        </a:spcBef>
                        <a:spcAft>
                          <a:spcPts val="0"/>
                        </a:spcAft>
                        <a:buNone/>
                      </a:pPr>
                      <a:endParaRPr sz="140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00E500"/>
                        </a:buClr>
                        <a:buSzPts val="1400"/>
                        <a:buFont typeface="Calibri"/>
                        <a:buNone/>
                      </a:pPr>
                      <a:r>
                        <a:rPr lang="en" sz="1400" u="none" strike="noStrike" cap="none">
                          <a:solidFill>
                            <a:srgbClr val="00E500"/>
                          </a:solidFill>
                          <a:latin typeface="Avenir Book" charset="0"/>
                          <a:ea typeface="Avenir Book" charset="0"/>
                          <a:cs typeface="Avenir Book" charset="0"/>
                          <a:sym typeface="Maven Pro"/>
                        </a:rPr>
                        <a:t>✓</a:t>
                      </a:r>
                      <a:endParaRPr sz="1400" u="none" strike="noStrike" cap="none">
                        <a:solidFill>
                          <a:srgbClr val="38761D"/>
                        </a:solidFill>
                        <a:latin typeface="Avenir Book" charset="0"/>
                        <a:ea typeface="Avenir Book" charset="0"/>
                        <a:cs typeface="Avenir Book" charset="0"/>
                        <a:sym typeface="Maven Pro"/>
                      </a:endParaRPr>
                    </a:p>
                    <a:p>
                      <a:pPr marL="0" marR="0" lvl="0" indent="0" algn="ctr" rtl="0">
                        <a:spcBef>
                          <a:spcPts val="0"/>
                        </a:spcBef>
                        <a:spcAft>
                          <a:spcPts val="0"/>
                        </a:spcAft>
                        <a:buNone/>
                      </a:pPr>
                      <a:endParaRPr sz="1400">
                        <a:latin typeface="Avenir Book" charset="0"/>
                        <a:ea typeface="Avenir Book" charset="0"/>
                        <a:cs typeface="Avenir Book" charset="0"/>
                        <a:sym typeface="Maven Pro"/>
                      </a:endParaRPr>
                    </a:p>
                  </a:txBody>
                  <a:tcPr marL="68600" marR="68600" marT="34300" marB="34300" anchor="ctr"/>
                </a:tc>
              </a:tr>
              <a:tr h="278150">
                <a:tc>
                  <a:txBody>
                    <a:bodyPr/>
                    <a:lstStyle/>
                    <a:p>
                      <a:pPr marL="0" marR="0" lvl="0" indent="0" algn="ctr" rtl="0">
                        <a:spcBef>
                          <a:spcPts val="0"/>
                        </a:spcBef>
                        <a:spcAft>
                          <a:spcPts val="0"/>
                        </a:spcAft>
                        <a:buNone/>
                      </a:pPr>
                      <a:r>
                        <a:rPr lang="en" sz="1400">
                          <a:latin typeface="Avenir Book" charset="0"/>
                          <a:ea typeface="Avenir Book" charset="0"/>
                          <a:cs typeface="Avenir Book" charset="0"/>
                          <a:sym typeface="Maven Pro"/>
                        </a:rPr>
                        <a:t>Student </a:t>
                      </a:r>
                      <a:r>
                        <a:rPr lang="en">
                          <a:latin typeface="Avenir Book" charset="0"/>
                          <a:ea typeface="Avenir Book" charset="0"/>
                          <a:cs typeface="Avenir Book" charset="0"/>
                          <a:sym typeface="Maven Pro"/>
                        </a:rPr>
                        <a:t>Network Connection</a:t>
                      </a:r>
                      <a:endParaRPr sz="1400">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FF0000"/>
                        </a:buClr>
                        <a:buSzPts val="1400"/>
                        <a:buFont typeface="Calibri"/>
                        <a:buNone/>
                      </a:pPr>
                      <a:r>
                        <a:rPr lang="en" sz="1400" u="none" strike="noStrike" cap="none">
                          <a:solidFill>
                            <a:srgbClr val="FF0000"/>
                          </a:solidFill>
                          <a:latin typeface="Avenir Book" charset="0"/>
                          <a:ea typeface="Avenir Book" charset="0"/>
                          <a:cs typeface="Avenir Book" charset="0"/>
                          <a:sym typeface="Maven Pro"/>
                        </a:rPr>
                        <a:t>✖</a:t>
                      </a:r>
                      <a:endParaRPr sz="1100" u="none" strike="noStrike" cap="none">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FF0000"/>
                        </a:buClr>
                        <a:buSzPts val="1400"/>
                        <a:buFont typeface="Calibri"/>
                        <a:buNone/>
                      </a:pPr>
                      <a:r>
                        <a:rPr lang="en" sz="1400" u="none" strike="noStrike" cap="none">
                          <a:solidFill>
                            <a:srgbClr val="FF0000"/>
                          </a:solidFill>
                          <a:latin typeface="Avenir Book" charset="0"/>
                          <a:ea typeface="Avenir Book" charset="0"/>
                          <a:cs typeface="Avenir Book" charset="0"/>
                          <a:sym typeface="Maven Pro"/>
                        </a:rPr>
                        <a:t>✖</a:t>
                      </a:r>
                      <a:endParaRPr sz="1100" u="none" strike="noStrike" cap="none">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FF0000"/>
                        </a:buClr>
                        <a:buSzPts val="1400"/>
                        <a:buFont typeface="Calibri"/>
                        <a:buNone/>
                      </a:pPr>
                      <a:r>
                        <a:rPr lang="en" sz="1400" u="none" strike="noStrike" cap="none">
                          <a:solidFill>
                            <a:srgbClr val="FF0000"/>
                          </a:solidFill>
                          <a:latin typeface="Avenir Book" charset="0"/>
                          <a:ea typeface="Avenir Book" charset="0"/>
                          <a:cs typeface="Avenir Book" charset="0"/>
                          <a:sym typeface="Maven Pro"/>
                        </a:rPr>
                        <a:t>✖</a:t>
                      </a:r>
                      <a:endParaRPr sz="1100" u="none" strike="noStrike" cap="none">
                        <a:latin typeface="Avenir Book" charset="0"/>
                        <a:ea typeface="Avenir Book" charset="0"/>
                        <a:cs typeface="Avenir Book" charset="0"/>
                        <a:sym typeface="Maven Pro"/>
                      </a:endParaRPr>
                    </a:p>
                  </a:txBody>
                  <a:tcPr marL="68600" marR="68600" marT="34300" marB="34300" anchor="ctr"/>
                </a:tc>
                <a:tc>
                  <a:txBody>
                    <a:bodyPr/>
                    <a:lstStyle/>
                    <a:p>
                      <a:pPr marL="0" marR="0" lvl="0" indent="0" algn="ctr" rtl="0">
                        <a:lnSpc>
                          <a:spcPct val="100000"/>
                        </a:lnSpc>
                        <a:spcBef>
                          <a:spcPts val="0"/>
                        </a:spcBef>
                        <a:spcAft>
                          <a:spcPts val="0"/>
                        </a:spcAft>
                        <a:buClr>
                          <a:srgbClr val="00E500"/>
                        </a:buClr>
                        <a:buSzPts val="1400"/>
                        <a:buFont typeface="Calibri"/>
                        <a:buNone/>
                      </a:pPr>
                      <a:r>
                        <a:rPr lang="en" sz="1400" u="none" strike="noStrike" cap="none" dirty="0">
                          <a:solidFill>
                            <a:srgbClr val="00E500"/>
                          </a:solidFill>
                          <a:latin typeface="Avenir Book" charset="0"/>
                          <a:ea typeface="Avenir Book" charset="0"/>
                          <a:cs typeface="Avenir Book" charset="0"/>
                          <a:sym typeface="Maven Pro"/>
                        </a:rPr>
                        <a:t>✓</a:t>
                      </a:r>
                      <a:endParaRPr sz="1400" u="none" strike="noStrike" cap="none" dirty="0">
                        <a:solidFill>
                          <a:srgbClr val="38761D"/>
                        </a:solidFill>
                        <a:latin typeface="Avenir Book" charset="0"/>
                        <a:ea typeface="Avenir Book" charset="0"/>
                        <a:cs typeface="Avenir Book" charset="0"/>
                        <a:sym typeface="Maven Pro"/>
                      </a:endParaRPr>
                    </a:p>
                  </a:txBody>
                  <a:tcPr marL="68600" marR="68600" marT="34300" marB="34300" anchor="ctr"/>
                </a:tc>
              </a:tr>
            </a:tbl>
          </a:graphicData>
        </a:graphic>
      </p:graphicFrame>
      <p:pic>
        <p:nvPicPr>
          <p:cNvPr id="207" name="Google Shape;207;p35"/>
          <p:cNvPicPr preferRelativeResize="0">
            <a:picLocks noGrp="1"/>
          </p:cNvPicPr>
          <p:nvPr>
            <p:ph type="body" idx="1"/>
          </p:nvPr>
        </p:nvPicPr>
        <p:blipFill rotWithShape="1">
          <a:blip r:embed="rId3">
            <a:alphaModFix/>
          </a:blip>
          <a:srcRect/>
          <a:stretch/>
        </p:blipFill>
        <p:spPr>
          <a:xfrm>
            <a:off x="8383351" y="4329129"/>
            <a:ext cx="604200" cy="683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u="sng" dirty="0">
                <a:latin typeface="Avenir Next" charset="0"/>
                <a:ea typeface="Avenir Next" charset="0"/>
                <a:cs typeface="Avenir Next" charset="0"/>
                <a:sym typeface="Maven Pro"/>
              </a:rPr>
              <a:t>Data Model</a:t>
            </a:r>
            <a:endParaRPr sz="3300" i="0" u="sng" strike="noStrike" cap="none" dirty="0">
              <a:solidFill>
                <a:schemeClr val="dk1"/>
              </a:solidFill>
              <a:latin typeface="Avenir Next" charset="0"/>
              <a:ea typeface="Avenir Next" charset="0"/>
              <a:cs typeface="Avenir Next" charset="0"/>
              <a:sym typeface="Maven Pro"/>
            </a:endParaRPr>
          </a:p>
        </p:txBody>
      </p:sp>
      <p:pic>
        <p:nvPicPr>
          <p:cNvPr id="214" name="Google Shape;214;p36"/>
          <p:cNvPicPr preferRelativeResize="0">
            <a:picLocks noGrp="1"/>
          </p:cNvPicPr>
          <p:nvPr>
            <p:ph type="body" idx="1"/>
          </p:nvPr>
        </p:nvPicPr>
        <p:blipFill rotWithShape="1">
          <a:blip r:embed="rId3">
            <a:alphaModFix/>
          </a:blip>
          <a:srcRect/>
          <a:stretch/>
        </p:blipFill>
        <p:spPr>
          <a:xfrm>
            <a:off x="8383351" y="4329129"/>
            <a:ext cx="604200" cy="683400"/>
          </a:xfrm>
          <a:prstGeom prst="rect">
            <a:avLst/>
          </a:prstGeom>
          <a:noFill/>
          <a:ln>
            <a:noFill/>
          </a:ln>
        </p:spPr>
      </p:pic>
      <p:pic>
        <p:nvPicPr>
          <p:cNvPr id="215" name="Google Shape;215;p36"/>
          <p:cNvPicPr preferRelativeResize="0"/>
          <p:nvPr/>
        </p:nvPicPr>
        <p:blipFill>
          <a:blip r:embed="rId4">
            <a:alphaModFix/>
          </a:blip>
          <a:stretch>
            <a:fillRect/>
          </a:stretch>
        </p:blipFill>
        <p:spPr>
          <a:xfrm>
            <a:off x="523625" y="1225475"/>
            <a:ext cx="7801501" cy="3526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u="sng" dirty="0">
                <a:latin typeface="Avenir Next" charset="0"/>
                <a:ea typeface="Avenir Next" charset="0"/>
                <a:cs typeface="Avenir Next" charset="0"/>
                <a:sym typeface="Maven Pro"/>
              </a:rPr>
              <a:t>Process Model</a:t>
            </a:r>
            <a:endParaRPr sz="3300" i="0" u="sng" strike="noStrike" cap="none" dirty="0">
              <a:solidFill>
                <a:schemeClr val="dk1"/>
              </a:solidFill>
              <a:latin typeface="Avenir Next" charset="0"/>
              <a:ea typeface="Avenir Next" charset="0"/>
              <a:cs typeface="Avenir Next" charset="0"/>
              <a:sym typeface="Maven Pro"/>
            </a:endParaRPr>
          </a:p>
        </p:txBody>
      </p:sp>
      <p:pic>
        <p:nvPicPr>
          <p:cNvPr id="222" name="Google Shape;222;p37"/>
          <p:cNvPicPr preferRelativeResize="0"/>
          <p:nvPr/>
        </p:nvPicPr>
        <p:blipFill>
          <a:blip r:embed="rId3">
            <a:alphaModFix/>
          </a:blip>
          <a:stretch>
            <a:fillRect/>
          </a:stretch>
        </p:blipFill>
        <p:spPr>
          <a:xfrm>
            <a:off x="628650" y="1174050"/>
            <a:ext cx="7371399" cy="3887025"/>
          </a:xfrm>
          <a:prstGeom prst="rect">
            <a:avLst/>
          </a:prstGeom>
          <a:noFill/>
          <a:ln>
            <a:noFill/>
          </a:ln>
        </p:spPr>
      </p:pic>
      <p:pic>
        <p:nvPicPr>
          <p:cNvPr id="223" name="Google Shape;223;p37"/>
          <p:cNvPicPr preferRelativeResize="0">
            <a:picLocks noGrp="1"/>
          </p:cNvPicPr>
          <p:nvPr>
            <p:ph type="body" idx="1"/>
          </p:nvPr>
        </p:nvPicPr>
        <p:blipFill rotWithShape="1">
          <a:blip r:embed="rId4">
            <a:alphaModFix/>
          </a:blip>
          <a:srcRect/>
          <a:stretch/>
        </p:blipFill>
        <p:spPr>
          <a:xfrm>
            <a:off x="8383351" y="4329129"/>
            <a:ext cx="604200" cy="683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u="sng" dirty="0">
                <a:latin typeface="Avenir Next" charset="0"/>
                <a:ea typeface="Avenir Next" charset="0"/>
                <a:cs typeface="Avenir Next" charset="0"/>
                <a:sym typeface="Maven Pro"/>
              </a:rPr>
              <a:t>Systems Architecture</a:t>
            </a:r>
            <a:endParaRPr sz="3300" i="0" u="sng" strike="noStrike" cap="none" dirty="0">
              <a:solidFill>
                <a:schemeClr val="dk1"/>
              </a:solidFill>
              <a:latin typeface="Avenir Next" charset="0"/>
              <a:ea typeface="Avenir Next" charset="0"/>
              <a:cs typeface="Avenir Next" charset="0"/>
              <a:sym typeface="Maven Pro"/>
            </a:endParaRPr>
          </a:p>
        </p:txBody>
      </p:sp>
      <p:pic>
        <p:nvPicPr>
          <p:cNvPr id="230" name="Google Shape;230;p38"/>
          <p:cNvPicPr preferRelativeResize="0">
            <a:picLocks noGrp="1"/>
          </p:cNvPicPr>
          <p:nvPr>
            <p:ph type="body" idx="1"/>
          </p:nvPr>
        </p:nvPicPr>
        <p:blipFill rotWithShape="1">
          <a:blip r:embed="rId3">
            <a:alphaModFix/>
          </a:blip>
          <a:srcRect/>
          <a:stretch/>
        </p:blipFill>
        <p:spPr>
          <a:xfrm>
            <a:off x="8383351" y="4329129"/>
            <a:ext cx="604200" cy="683400"/>
          </a:xfrm>
          <a:prstGeom prst="rect">
            <a:avLst/>
          </a:prstGeom>
          <a:noFill/>
          <a:ln>
            <a:noFill/>
          </a:ln>
        </p:spPr>
      </p:pic>
      <p:pic>
        <p:nvPicPr>
          <p:cNvPr id="231" name="Google Shape;231;p38"/>
          <p:cNvPicPr preferRelativeResize="0"/>
          <p:nvPr/>
        </p:nvPicPr>
        <p:blipFill>
          <a:blip r:embed="rId4">
            <a:alphaModFix/>
          </a:blip>
          <a:stretch>
            <a:fillRect/>
          </a:stretch>
        </p:blipFill>
        <p:spPr>
          <a:xfrm>
            <a:off x="628613" y="1157255"/>
            <a:ext cx="4689376" cy="3673344"/>
          </a:xfrm>
          <a:prstGeom prst="rect">
            <a:avLst/>
          </a:prstGeom>
          <a:noFill/>
          <a:ln>
            <a:noFill/>
          </a:ln>
        </p:spPr>
      </p:pic>
      <p:sp>
        <p:nvSpPr>
          <p:cNvPr id="232" name="Google Shape;232;p38"/>
          <p:cNvSpPr txBox="1"/>
          <p:nvPr/>
        </p:nvSpPr>
        <p:spPr>
          <a:xfrm>
            <a:off x="5828725" y="1157250"/>
            <a:ext cx="2490600" cy="3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a:latin typeface="Avenir Book" charset="0"/>
                <a:ea typeface="Avenir Book" charset="0"/>
                <a:cs typeface="Avenir Book" charset="0"/>
                <a:sym typeface="Maven Pro"/>
              </a:rPr>
              <a:t>The beauty of Owl Insider is that it will be hosted throughout </a:t>
            </a:r>
            <a:r>
              <a:rPr lang="en" sz="1500" u="sng" dirty="0">
                <a:solidFill>
                  <a:srgbClr val="981D32"/>
                </a:solidFill>
                <a:latin typeface="Avenir Book" charset="0"/>
                <a:ea typeface="Avenir Book" charset="0"/>
                <a:cs typeface="Avenir Book" charset="0"/>
                <a:sym typeface="Maven Pro"/>
              </a:rPr>
              <a:t>Temple’s Network</a:t>
            </a:r>
            <a:r>
              <a:rPr lang="en" sz="1500" dirty="0">
                <a:latin typeface="Avenir Book" charset="0"/>
                <a:ea typeface="Avenir Book" charset="0"/>
                <a:cs typeface="Avenir Book" charset="0"/>
                <a:sym typeface="Maven Pro"/>
              </a:rPr>
              <a:t>. </a:t>
            </a:r>
            <a:endParaRPr sz="1500" dirty="0">
              <a:latin typeface="Avenir Book" charset="0"/>
              <a:ea typeface="Avenir Book" charset="0"/>
              <a:cs typeface="Avenir Book" charset="0"/>
              <a:sym typeface="Maven Pro"/>
            </a:endParaRPr>
          </a:p>
          <a:p>
            <a:pPr marL="0" lvl="0" indent="0" algn="l" rtl="0">
              <a:spcBef>
                <a:spcPts val="0"/>
              </a:spcBef>
              <a:spcAft>
                <a:spcPts val="0"/>
              </a:spcAft>
              <a:buNone/>
            </a:pPr>
            <a:endParaRPr sz="1500" dirty="0">
              <a:latin typeface="Avenir Book" charset="0"/>
              <a:ea typeface="Avenir Book" charset="0"/>
              <a:cs typeface="Avenir Book" charset="0"/>
              <a:sym typeface="Maven Pro"/>
            </a:endParaRPr>
          </a:p>
          <a:p>
            <a:pPr marL="0" lvl="0" indent="0" algn="l" rtl="0">
              <a:spcBef>
                <a:spcPts val="0"/>
              </a:spcBef>
              <a:spcAft>
                <a:spcPts val="0"/>
              </a:spcAft>
              <a:buNone/>
            </a:pPr>
            <a:r>
              <a:rPr lang="en" sz="1500" dirty="0">
                <a:latin typeface="Avenir Book" charset="0"/>
                <a:ea typeface="Avenir Book" charset="0"/>
                <a:cs typeface="Avenir Book" charset="0"/>
                <a:sym typeface="Maven Pro"/>
              </a:rPr>
              <a:t>The application setup will be </a:t>
            </a:r>
            <a:r>
              <a:rPr lang="en" sz="1500" u="sng" dirty="0">
                <a:solidFill>
                  <a:srgbClr val="981D32"/>
                </a:solidFill>
                <a:latin typeface="Avenir Book" charset="0"/>
                <a:ea typeface="Avenir Book" charset="0"/>
                <a:cs typeface="Avenir Book" charset="0"/>
                <a:sym typeface="Maven Pro"/>
              </a:rPr>
              <a:t>cost efficient and easily introduced</a:t>
            </a:r>
            <a:r>
              <a:rPr lang="en" sz="1500" dirty="0">
                <a:solidFill>
                  <a:srgbClr val="981D32"/>
                </a:solidFill>
                <a:latin typeface="Avenir Book" charset="0"/>
                <a:ea typeface="Avenir Book" charset="0"/>
                <a:cs typeface="Avenir Book" charset="0"/>
                <a:sym typeface="Maven Pro"/>
              </a:rPr>
              <a:t> </a:t>
            </a:r>
            <a:r>
              <a:rPr lang="en" sz="1500" dirty="0">
                <a:latin typeface="Avenir Book" charset="0"/>
                <a:ea typeface="Avenir Book" charset="0"/>
                <a:cs typeface="Avenir Book" charset="0"/>
                <a:sym typeface="Maven Pro"/>
              </a:rPr>
              <a:t>for Temple University.</a:t>
            </a:r>
            <a:endParaRPr sz="1500" dirty="0">
              <a:latin typeface="Avenir Book" charset="0"/>
              <a:ea typeface="Avenir Book" charset="0"/>
              <a:cs typeface="Avenir Book" charset="0"/>
              <a:sym typeface="Maven Pro"/>
            </a:endParaRPr>
          </a:p>
          <a:p>
            <a:pPr marL="0" lvl="0" indent="0" algn="l" rtl="0">
              <a:spcBef>
                <a:spcPts val="0"/>
              </a:spcBef>
              <a:spcAft>
                <a:spcPts val="0"/>
              </a:spcAft>
              <a:buNone/>
            </a:pPr>
            <a:endParaRPr sz="1500" dirty="0">
              <a:latin typeface="Avenir Book" charset="0"/>
              <a:ea typeface="Avenir Book" charset="0"/>
              <a:cs typeface="Avenir Book" charset="0"/>
              <a:sym typeface="Maven Pro"/>
            </a:endParaRPr>
          </a:p>
          <a:p>
            <a:pPr marL="0" lvl="0" indent="0" algn="l" rtl="0">
              <a:spcBef>
                <a:spcPts val="0"/>
              </a:spcBef>
              <a:spcAft>
                <a:spcPts val="0"/>
              </a:spcAft>
              <a:buNone/>
            </a:pPr>
            <a:r>
              <a:rPr lang="en" sz="1500" dirty="0">
                <a:latin typeface="Avenir Book" charset="0"/>
                <a:ea typeface="Avenir Book" charset="0"/>
                <a:cs typeface="Avenir Book" charset="0"/>
                <a:sym typeface="Maven Pro"/>
              </a:rPr>
              <a:t>Our key technology will be the </a:t>
            </a:r>
            <a:r>
              <a:rPr lang="en" sz="1500" u="sng" dirty="0">
                <a:solidFill>
                  <a:srgbClr val="981D32"/>
                </a:solidFill>
                <a:latin typeface="Avenir Book" charset="0"/>
                <a:ea typeface="Avenir Book" charset="0"/>
                <a:cs typeface="Avenir Book" charset="0"/>
                <a:sym typeface="Maven Pro"/>
              </a:rPr>
              <a:t>beacons</a:t>
            </a:r>
            <a:r>
              <a:rPr lang="en" sz="1500" dirty="0">
                <a:latin typeface="Avenir Book" charset="0"/>
                <a:ea typeface="Avenir Book" charset="0"/>
                <a:cs typeface="Avenir Book" charset="0"/>
                <a:sym typeface="Maven Pro"/>
              </a:rPr>
              <a:t> across campus that are </a:t>
            </a:r>
            <a:r>
              <a:rPr lang="en" sz="1500" u="sng" dirty="0" err="1">
                <a:solidFill>
                  <a:srgbClr val="981D32"/>
                </a:solidFill>
                <a:latin typeface="Avenir Book" charset="0"/>
                <a:ea typeface="Avenir Book" charset="0"/>
                <a:cs typeface="Avenir Book" charset="0"/>
                <a:sym typeface="Maven Pro"/>
              </a:rPr>
              <a:t>geolocating</a:t>
            </a:r>
            <a:r>
              <a:rPr lang="en" sz="1500" u="sng" dirty="0">
                <a:solidFill>
                  <a:srgbClr val="981D32"/>
                </a:solidFill>
                <a:latin typeface="Avenir Book" charset="0"/>
                <a:ea typeface="Avenir Book" charset="0"/>
                <a:cs typeface="Avenir Book" charset="0"/>
                <a:sym typeface="Maven Pro"/>
              </a:rPr>
              <a:t> anyone who walks into any building</a:t>
            </a:r>
            <a:r>
              <a:rPr lang="en" sz="1500" dirty="0">
                <a:latin typeface="Avenir Book" charset="0"/>
                <a:ea typeface="Avenir Book" charset="0"/>
                <a:cs typeface="Avenir Book" charset="0"/>
                <a:sym typeface="Maven Pro"/>
              </a:rPr>
              <a:t>.</a:t>
            </a:r>
            <a:endParaRPr sz="1500" dirty="0">
              <a:latin typeface="Avenir Book" charset="0"/>
              <a:ea typeface="Avenir Book" charset="0"/>
              <a:cs typeface="Avenir Book" charset="0"/>
              <a:sym typeface="Maven Pr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u="sng" dirty="0">
                <a:latin typeface="Avenir Next" charset="0"/>
                <a:ea typeface="Avenir Next" charset="0"/>
                <a:cs typeface="Avenir Next" charset="0"/>
                <a:sym typeface="Maven Pro"/>
              </a:rPr>
              <a:t>Financial Analysis</a:t>
            </a:r>
            <a:endParaRPr u="sng" dirty="0">
              <a:latin typeface="Avenir Next" charset="0"/>
              <a:ea typeface="Avenir Next" charset="0"/>
              <a:cs typeface="Avenir Next" charset="0"/>
              <a:sym typeface="Maven Pro"/>
            </a:endParaRPr>
          </a:p>
        </p:txBody>
      </p:sp>
      <p:sp>
        <p:nvSpPr>
          <p:cNvPr id="239" name="Google Shape;239;p39"/>
          <p:cNvSpPr txBox="1">
            <a:spLocks noGrp="1"/>
          </p:cNvSpPr>
          <p:nvPr>
            <p:ph type="body" idx="1"/>
          </p:nvPr>
        </p:nvSpPr>
        <p:spPr>
          <a:xfrm>
            <a:off x="5396550" y="1201025"/>
            <a:ext cx="3591000" cy="35820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800"/>
              </a:spcBef>
              <a:spcAft>
                <a:spcPts val="0"/>
              </a:spcAft>
              <a:buNone/>
            </a:pPr>
            <a:r>
              <a:rPr lang="en" sz="1200" dirty="0">
                <a:latin typeface="Avenir Book" charset="0"/>
                <a:ea typeface="Avenir Book" charset="0"/>
                <a:cs typeface="Avenir Book" charset="0"/>
                <a:sym typeface="Maven Pro"/>
              </a:rPr>
              <a:t>Owl Insider would be </a:t>
            </a:r>
            <a:r>
              <a:rPr lang="en" sz="1200" u="sng" dirty="0">
                <a:solidFill>
                  <a:srgbClr val="981D32"/>
                </a:solidFill>
                <a:latin typeface="Avenir Book" charset="0"/>
                <a:ea typeface="Avenir Book" charset="0"/>
                <a:cs typeface="Avenir Book" charset="0"/>
                <a:sym typeface="Maven Pro"/>
              </a:rPr>
              <a:t>free of charge</a:t>
            </a:r>
            <a:r>
              <a:rPr lang="en" sz="1200" dirty="0">
                <a:solidFill>
                  <a:srgbClr val="981D32"/>
                </a:solidFill>
                <a:latin typeface="Avenir Book" charset="0"/>
                <a:ea typeface="Avenir Book" charset="0"/>
                <a:cs typeface="Avenir Book" charset="0"/>
                <a:sym typeface="Maven Pro"/>
              </a:rPr>
              <a:t> </a:t>
            </a:r>
            <a:r>
              <a:rPr lang="en" sz="1200" dirty="0">
                <a:latin typeface="Avenir Book" charset="0"/>
                <a:ea typeface="Avenir Book" charset="0"/>
                <a:cs typeface="Avenir Book" charset="0"/>
                <a:sym typeface="Maven Pro"/>
              </a:rPr>
              <a:t>for Temple University.</a:t>
            </a:r>
            <a:endParaRPr sz="1200" dirty="0">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r>
              <a:rPr lang="en" sz="1200" u="sng" dirty="0">
                <a:solidFill>
                  <a:srgbClr val="981D32"/>
                </a:solidFill>
                <a:latin typeface="Avenir Book" charset="0"/>
                <a:ea typeface="Avenir Book" charset="0"/>
                <a:cs typeface="Avenir Book" charset="0"/>
                <a:sym typeface="Maven Pro"/>
              </a:rPr>
              <a:t>CIS Majors at Temple</a:t>
            </a:r>
            <a:r>
              <a:rPr lang="en" sz="1200" dirty="0">
                <a:solidFill>
                  <a:srgbClr val="981D32"/>
                </a:solidFill>
                <a:latin typeface="Avenir Book" charset="0"/>
                <a:ea typeface="Avenir Book" charset="0"/>
                <a:cs typeface="Avenir Book" charset="0"/>
                <a:sym typeface="Maven Pro"/>
              </a:rPr>
              <a:t> </a:t>
            </a:r>
            <a:r>
              <a:rPr lang="en" sz="1200" dirty="0">
                <a:latin typeface="Avenir Book" charset="0"/>
                <a:ea typeface="Avenir Book" charset="0"/>
                <a:cs typeface="Avenir Book" charset="0"/>
                <a:sym typeface="Maven Pro"/>
              </a:rPr>
              <a:t>would use their CIS3296 and CIS4398/4397 capstone to plan, design, and create Owl Insider.</a:t>
            </a:r>
            <a:endParaRPr sz="1200" dirty="0">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endParaRPr sz="1200" dirty="0">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r>
              <a:rPr lang="en" sz="1200" dirty="0">
                <a:latin typeface="Avenir Book" charset="0"/>
                <a:ea typeface="Avenir Book" charset="0"/>
                <a:cs typeface="Avenir Book" charset="0"/>
                <a:sym typeface="Maven Pro"/>
              </a:rPr>
              <a:t>By hosting on Temple’s Network, there would be </a:t>
            </a:r>
            <a:r>
              <a:rPr lang="en" sz="1200" u="sng" dirty="0">
                <a:solidFill>
                  <a:srgbClr val="981D32"/>
                </a:solidFill>
                <a:latin typeface="Avenir Book" charset="0"/>
                <a:ea typeface="Avenir Book" charset="0"/>
                <a:cs typeface="Avenir Book" charset="0"/>
                <a:sym typeface="Maven Pro"/>
              </a:rPr>
              <a:t>no outsourcing costs to make the application go live.</a:t>
            </a:r>
            <a:endParaRPr sz="1200" u="sng" dirty="0">
              <a:solidFill>
                <a:srgbClr val="981D32"/>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endParaRPr sz="1200" u="sng" dirty="0">
              <a:solidFill>
                <a:srgbClr val="990000"/>
              </a:solidFill>
              <a:latin typeface="Avenir Book" charset="0"/>
              <a:ea typeface="Avenir Book" charset="0"/>
              <a:cs typeface="Avenir Book" charset="0"/>
              <a:sym typeface="Maven Pro"/>
            </a:endParaRPr>
          </a:p>
          <a:p>
            <a:pPr marL="0" lvl="0" indent="0" algn="l" rtl="0">
              <a:lnSpc>
                <a:spcPct val="100000"/>
              </a:lnSpc>
              <a:spcBef>
                <a:spcPts val="0"/>
              </a:spcBef>
              <a:spcAft>
                <a:spcPts val="0"/>
              </a:spcAft>
              <a:buClr>
                <a:schemeClr val="dk1"/>
              </a:buClr>
              <a:buSzPts val="1100"/>
              <a:buFont typeface="Arial"/>
              <a:buNone/>
            </a:pPr>
            <a:r>
              <a:rPr lang="en" sz="1300" dirty="0">
                <a:latin typeface="Avenir Book" charset="0"/>
                <a:ea typeface="Avenir Book" charset="0"/>
                <a:cs typeface="Avenir Book" charset="0"/>
                <a:sym typeface="Maven Pro"/>
              </a:rPr>
              <a:t>To create Owl Insider, our team will include: Temple Computer Services, the CIS majors developing Owl Insider, and incoming students who will be beta testing our application. </a:t>
            </a:r>
            <a:endParaRPr sz="1200" u="sng" dirty="0">
              <a:solidFill>
                <a:srgbClr val="990000"/>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endParaRPr sz="1200" dirty="0">
              <a:solidFill>
                <a:srgbClr val="000000"/>
              </a:solidFill>
              <a:latin typeface="Maven Pro"/>
              <a:ea typeface="Maven Pro"/>
              <a:cs typeface="Maven Pro"/>
              <a:sym typeface="Maven Pro"/>
            </a:endParaRPr>
          </a:p>
        </p:txBody>
      </p:sp>
      <p:pic>
        <p:nvPicPr>
          <p:cNvPr id="240" name="Google Shape;240;p39"/>
          <p:cNvPicPr preferRelativeResize="0">
            <a:picLocks noGrp="1"/>
          </p:cNvPicPr>
          <p:nvPr>
            <p:ph type="body" idx="1"/>
          </p:nvPr>
        </p:nvPicPr>
        <p:blipFill rotWithShape="1">
          <a:blip r:embed="rId3">
            <a:alphaModFix/>
          </a:blip>
          <a:srcRect/>
          <a:stretch/>
        </p:blipFill>
        <p:spPr>
          <a:xfrm>
            <a:off x="8383351" y="4329129"/>
            <a:ext cx="604200" cy="683400"/>
          </a:xfrm>
          <a:prstGeom prst="rect">
            <a:avLst/>
          </a:prstGeom>
          <a:noFill/>
          <a:ln>
            <a:noFill/>
          </a:ln>
        </p:spPr>
      </p:pic>
      <p:pic>
        <p:nvPicPr>
          <p:cNvPr id="241" name="Google Shape;241;p39"/>
          <p:cNvPicPr preferRelativeResize="0"/>
          <p:nvPr/>
        </p:nvPicPr>
        <p:blipFill>
          <a:blip r:embed="rId4">
            <a:alphaModFix/>
          </a:blip>
          <a:stretch>
            <a:fillRect/>
          </a:stretch>
        </p:blipFill>
        <p:spPr>
          <a:xfrm>
            <a:off x="497738" y="3292236"/>
            <a:ext cx="4796324" cy="1396539"/>
          </a:xfrm>
          <a:prstGeom prst="rect">
            <a:avLst/>
          </a:prstGeom>
          <a:noFill/>
          <a:ln>
            <a:noFill/>
          </a:ln>
        </p:spPr>
      </p:pic>
      <p:pic>
        <p:nvPicPr>
          <p:cNvPr id="242" name="Google Shape;242;p39"/>
          <p:cNvPicPr preferRelativeResize="0"/>
          <p:nvPr/>
        </p:nvPicPr>
        <p:blipFill>
          <a:blip r:embed="rId5">
            <a:alphaModFix/>
          </a:blip>
          <a:stretch>
            <a:fillRect/>
          </a:stretch>
        </p:blipFill>
        <p:spPr>
          <a:xfrm>
            <a:off x="532724" y="1201025"/>
            <a:ext cx="4658849" cy="1914450"/>
          </a:xfrm>
          <a:prstGeom prst="rect">
            <a:avLst/>
          </a:prstGeom>
          <a:noFill/>
          <a:ln>
            <a:noFill/>
          </a:ln>
        </p:spPr>
      </p:pic>
      <p:sp>
        <p:nvSpPr>
          <p:cNvPr id="243" name="Google Shape;243;p39"/>
          <p:cNvSpPr txBox="1"/>
          <p:nvPr/>
        </p:nvSpPr>
        <p:spPr>
          <a:xfrm>
            <a:off x="395250" y="4688775"/>
            <a:ext cx="2133900" cy="3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990000"/>
                </a:solidFill>
                <a:latin typeface="Maven Pro"/>
                <a:ea typeface="Maven Pro"/>
                <a:cs typeface="Maven Pro"/>
                <a:sym typeface="Maven Pro"/>
              </a:rPr>
              <a:t>Outsourced Cost</a:t>
            </a:r>
            <a:endParaRPr sz="1200">
              <a:solidFill>
                <a:srgbClr val="990000"/>
              </a:solidFill>
              <a:latin typeface="Maven Pro"/>
              <a:ea typeface="Maven Pro"/>
              <a:cs typeface="Maven Pro"/>
              <a:sym typeface="Maven Pro"/>
            </a:endParaRPr>
          </a:p>
        </p:txBody>
      </p:sp>
      <p:sp>
        <p:nvSpPr>
          <p:cNvPr id="244" name="Google Shape;244;p39"/>
          <p:cNvSpPr txBox="1"/>
          <p:nvPr/>
        </p:nvSpPr>
        <p:spPr>
          <a:xfrm>
            <a:off x="395250" y="3020600"/>
            <a:ext cx="19500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990000"/>
                </a:solidFill>
                <a:latin typeface="Maven Pro"/>
                <a:ea typeface="Maven Pro"/>
                <a:cs typeface="Maven Pro"/>
                <a:sym typeface="Maven Pro"/>
              </a:rPr>
              <a:t>In-house Cost</a:t>
            </a:r>
            <a:endParaRPr sz="1200" dirty="0">
              <a:solidFill>
                <a:srgbClr val="990000"/>
              </a:solidFill>
              <a:latin typeface="Maven Pro"/>
              <a:ea typeface="Maven Pro"/>
              <a:cs typeface="Maven Pro"/>
              <a:sym typeface="Maven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u="sng" dirty="0">
                <a:latin typeface="Avenir Next" charset="0"/>
                <a:ea typeface="Avenir Next" charset="0"/>
                <a:cs typeface="Avenir Next" charset="0"/>
                <a:sym typeface="Maven Pro"/>
              </a:rPr>
              <a:t>Implementation Plan</a:t>
            </a:r>
            <a:endParaRPr u="sng" dirty="0">
              <a:latin typeface="Avenir Next" charset="0"/>
              <a:ea typeface="Avenir Next" charset="0"/>
              <a:cs typeface="Avenir Next" charset="0"/>
              <a:sym typeface="Maven Pro"/>
            </a:endParaRPr>
          </a:p>
        </p:txBody>
      </p:sp>
      <p:sp>
        <p:nvSpPr>
          <p:cNvPr id="251" name="Google Shape;251;p40"/>
          <p:cNvSpPr txBox="1">
            <a:spLocks noGrp="1"/>
          </p:cNvSpPr>
          <p:nvPr>
            <p:ph type="body" idx="1"/>
          </p:nvPr>
        </p:nvSpPr>
        <p:spPr>
          <a:xfrm>
            <a:off x="628650" y="1234100"/>
            <a:ext cx="7886700" cy="35040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800"/>
              </a:spcBef>
              <a:spcAft>
                <a:spcPts val="0"/>
              </a:spcAft>
              <a:buNone/>
            </a:pPr>
            <a:r>
              <a:rPr lang="en" sz="1800" u="sng" dirty="0">
                <a:solidFill>
                  <a:srgbClr val="981D32"/>
                </a:solidFill>
                <a:latin typeface="Avenir Book" charset="0"/>
                <a:ea typeface="Avenir Book" charset="0"/>
                <a:cs typeface="Avenir Book" charset="0"/>
                <a:sym typeface="Maven Pro"/>
              </a:rPr>
              <a:t>Project Duration</a:t>
            </a:r>
            <a:r>
              <a:rPr lang="en" sz="1800" dirty="0">
                <a:solidFill>
                  <a:srgbClr val="981D32"/>
                </a:solidFill>
                <a:latin typeface="Avenir Book" charset="0"/>
                <a:ea typeface="Avenir Book" charset="0"/>
                <a:cs typeface="Avenir Book" charset="0"/>
                <a:sym typeface="Maven Pro"/>
              </a:rPr>
              <a:t>: </a:t>
            </a:r>
            <a:r>
              <a:rPr lang="en" sz="1800" dirty="0">
                <a:latin typeface="Avenir Book" charset="0"/>
                <a:ea typeface="Avenir Book" charset="0"/>
                <a:cs typeface="Avenir Book" charset="0"/>
                <a:sym typeface="Maven Pro"/>
              </a:rPr>
              <a:t>three, 16-week semesters</a:t>
            </a:r>
            <a:endParaRPr sz="1800" dirty="0">
              <a:latin typeface="Avenir Book" charset="0"/>
              <a:ea typeface="Avenir Book" charset="0"/>
              <a:cs typeface="Avenir Book" charset="0"/>
              <a:sym typeface="Maven Pro"/>
            </a:endParaRPr>
          </a:p>
          <a:p>
            <a:pPr marL="457200" marR="0" lvl="0" indent="-342900" algn="l" rtl="0">
              <a:lnSpc>
                <a:spcPct val="90000"/>
              </a:lnSpc>
              <a:spcBef>
                <a:spcPts val="800"/>
              </a:spcBef>
              <a:spcAft>
                <a:spcPts val="0"/>
              </a:spcAft>
              <a:buSzPts val="1800"/>
              <a:buFont typeface="Maven Pro"/>
              <a:buChar char="•"/>
            </a:pPr>
            <a:r>
              <a:rPr lang="en" sz="1800" u="sng" dirty="0">
                <a:solidFill>
                  <a:srgbClr val="981D32"/>
                </a:solidFill>
                <a:latin typeface="Avenir Book" charset="0"/>
                <a:ea typeface="Avenir Book" charset="0"/>
                <a:cs typeface="Avenir Book" charset="0"/>
                <a:sym typeface="Maven Pro"/>
              </a:rPr>
              <a:t>Semesters One</a:t>
            </a:r>
            <a:r>
              <a:rPr lang="en" sz="1800" dirty="0">
                <a:solidFill>
                  <a:srgbClr val="981D32"/>
                </a:solidFill>
                <a:latin typeface="Avenir Book" charset="0"/>
                <a:ea typeface="Avenir Book" charset="0"/>
                <a:cs typeface="Avenir Book" charset="0"/>
                <a:sym typeface="Maven Pro"/>
              </a:rPr>
              <a:t>: </a:t>
            </a:r>
            <a:r>
              <a:rPr lang="en" sz="1800" dirty="0">
                <a:latin typeface="Avenir Book" charset="0"/>
                <a:ea typeface="Avenir Book" charset="0"/>
                <a:cs typeface="Avenir Book" charset="0"/>
                <a:sym typeface="Maven Pro"/>
              </a:rPr>
              <a:t>Temple CIS majors use capstone class part 1 to research and plan what Owl Insider is going to look like.</a:t>
            </a:r>
            <a:endParaRPr sz="1800" dirty="0">
              <a:latin typeface="Avenir Book" charset="0"/>
              <a:ea typeface="Avenir Book" charset="0"/>
              <a:cs typeface="Avenir Book" charset="0"/>
              <a:sym typeface="Maven Pro"/>
            </a:endParaRPr>
          </a:p>
          <a:p>
            <a:pPr marL="457200" marR="0" lvl="0" indent="-342900" algn="l" rtl="0">
              <a:lnSpc>
                <a:spcPct val="90000"/>
              </a:lnSpc>
              <a:spcBef>
                <a:spcPts val="0"/>
              </a:spcBef>
              <a:spcAft>
                <a:spcPts val="0"/>
              </a:spcAft>
              <a:buSzPts val="1800"/>
              <a:buFont typeface="Maven Pro"/>
              <a:buChar char="•"/>
            </a:pPr>
            <a:r>
              <a:rPr lang="en" sz="1800" u="sng" dirty="0">
                <a:solidFill>
                  <a:srgbClr val="981D32"/>
                </a:solidFill>
                <a:latin typeface="Avenir Book" charset="0"/>
                <a:ea typeface="Avenir Book" charset="0"/>
                <a:cs typeface="Avenir Book" charset="0"/>
                <a:sym typeface="Maven Pro"/>
              </a:rPr>
              <a:t>Semester Two</a:t>
            </a:r>
            <a:r>
              <a:rPr lang="en" sz="1800" dirty="0">
                <a:solidFill>
                  <a:srgbClr val="981D32"/>
                </a:solidFill>
                <a:latin typeface="Avenir Book" charset="0"/>
                <a:ea typeface="Avenir Book" charset="0"/>
                <a:cs typeface="Avenir Book" charset="0"/>
                <a:sym typeface="Maven Pro"/>
              </a:rPr>
              <a:t>: </a:t>
            </a:r>
            <a:r>
              <a:rPr lang="en" sz="1800" dirty="0">
                <a:latin typeface="Avenir Book" charset="0"/>
                <a:ea typeface="Avenir Book" charset="0"/>
                <a:cs typeface="Avenir Book" charset="0"/>
                <a:sym typeface="Maven Pro"/>
              </a:rPr>
              <a:t>Temple CIS majors use capstone class part 2 to create the working version of Owl Insider. </a:t>
            </a:r>
            <a:endParaRPr sz="1800" dirty="0">
              <a:latin typeface="Avenir Book" charset="0"/>
              <a:ea typeface="Avenir Book" charset="0"/>
              <a:cs typeface="Avenir Book" charset="0"/>
              <a:sym typeface="Maven Pro"/>
            </a:endParaRPr>
          </a:p>
          <a:p>
            <a:pPr marL="457200" marR="0" lvl="0" indent="-342900" algn="l" rtl="0">
              <a:lnSpc>
                <a:spcPct val="90000"/>
              </a:lnSpc>
              <a:spcBef>
                <a:spcPts val="0"/>
              </a:spcBef>
              <a:spcAft>
                <a:spcPts val="0"/>
              </a:spcAft>
              <a:buSzPts val="1800"/>
              <a:buFont typeface="Maven Pro"/>
              <a:buChar char="•"/>
            </a:pPr>
            <a:r>
              <a:rPr lang="en" sz="1800" u="sng" dirty="0">
                <a:solidFill>
                  <a:srgbClr val="981D32"/>
                </a:solidFill>
                <a:latin typeface="Avenir Book" charset="0"/>
                <a:ea typeface="Avenir Book" charset="0"/>
                <a:cs typeface="Avenir Book" charset="0"/>
                <a:sym typeface="Maven Pro"/>
              </a:rPr>
              <a:t>Semester Three</a:t>
            </a:r>
            <a:r>
              <a:rPr lang="en" sz="1800" dirty="0">
                <a:solidFill>
                  <a:srgbClr val="981D32"/>
                </a:solidFill>
                <a:latin typeface="Avenir Book" charset="0"/>
                <a:ea typeface="Avenir Book" charset="0"/>
                <a:cs typeface="Avenir Book" charset="0"/>
                <a:sym typeface="Maven Pro"/>
              </a:rPr>
              <a:t>: </a:t>
            </a:r>
            <a:r>
              <a:rPr lang="en" sz="1800" dirty="0">
                <a:latin typeface="Avenir Book" charset="0"/>
                <a:ea typeface="Avenir Book" charset="0"/>
                <a:cs typeface="Avenir Book" charset="0"/>
                <a:sym typeface="Maven Pro"/>
              </a:rPr>
              <a:t>Temple Computer Services will implement a beta version of Owl Insider onto the Temple Network. A sample of incoming students will be using Owl Insider. We will track their success. </a:t>
            </a:r>
            <a:endParaRPr sz="1800" dirty="0">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r>
              <a:rPr lang="en" sz="1800" u="sng" dirty="0">
                <a:solidFill>
                  <a:srgbClr val="981D32"/>
                </a:solidFill>
                <a:latin typeface="Avenir Book" charset="0"/>
                <a:ea typeface="Avenir Book" charset="0"/>
                <a:cs typeface="Avenir Book" charset="0"/>
                <a:sym typeface="Maven Pro"/>
              </a:rPr>
              <a:t>Key technology</a:t>
            </a:r>
            <a:r>
              <a:rPr lang="en" sz="1800" dirty="0">
                <a:solidFill>
                  <a:srgbClr val="981D32"/>
                </a:solidFill>
                <a:latin typeface="Avenir Book" charset="0"/>
                <a:ea typeface="Avenir Book" charset="0"/>
                <a:cs typeface="Avenir Book" charset="0"/>
                <a:sym typeface="Maven Pro"/>
              </a:rPr>
              <a:t>: </a:t>
            </a:r>
            <a:r>
              <a:rPr lang="en" sz="1800" dirty="0">
                <a:latin typeface="Avenir Book" charset="0"/>
                <a:ea typeface="Avenir Book" charset="0"/>
                <a:cs typeface="Avenir Book" charset="0"/>
                <a:sym typeface="Maven Pro"/>
              </a:rPr>
              <a:t>Geolocation from Temple’s beacons located next to every building on campus. </a:t>
            </a:r>
            <a:endParaRPr sz="1800" dirty="0">
              <a:latin typeface="Avenir Book" charset="0"/>
              <a:ea typeface="Avenir Book" charset="0"/>
              <a:cs typeface="Avenir Book" charset="0"/>
              <a:sym typeface="Maven Pro"/>
            </a:endParaRPr>
          </a:p>
          <a:p>
            <a:pPr marL="177800" marR="0" lvl="0" indent="0" algn="l" rtl="0">
              <a:lnSpc>
                <a:spcPct val="90000"/>
              </a:lnSpc>
              <a:spcBef>
                <a:spcPts val="800"/>
              </a:spcBef>
              <a:spcAft>
                <a:spcPts val="0"/>
              </a:spcAft>
              <a:buNone/>
            </a:pPr>
            <a:endParaRPr dirty="0">
              <a:latin typeface="Maven Pro"/>
              <a:ea typeface="Maven Pro"/>
              <a:cs typeface="Maven Pro"/>
              <a:sym typeface="Maven Pro"/>
            </a:endParaRPr>
          </a:p>
          <a:p>
            <a:pPr marL="177800" marR="0" lvl="0" indent="0" algn="l" rtl="0">
              <a:lnSpc>
                <a:spcPct val="90000"/>
              </a:lnSpc>
              <a:spcBef>
                <a:spcPts val="800"/>
              </a:spcBef>
              <a:spcAft>
                <a:spcPts val="0"/>
              </a:spcAft>
              <a:buNone/>
            </a:pPr>
            <a:endParaRPr dirty="0">
              <a:latin typeface="Maven Pro"/>
              <a:ea typeface="Maven Pro"/>
              <a:cs typeface="Maven Pro"/>
              <a:sym typeface="Maven Pro"/>
            </a:endParaRPr>
          </a:p>
        </p:txBody>
      </p:sp>
      <p:pic>
        <p:nvPicPr>
          <p:cNvPr id="252" name="Google Shape;252;p40"/>
          <p:cNvPicPr preferRelativeResize="0">
            <a:picLocks noGrp="1"/>
          </p:cNvPicPr>
          <p:nvPr>
            <p:ph type="body" idx="1"/>
          </p:nvPr>
        </p:nvPicPr>
        <p:blipFill rotWithShape="1">
          <a:blip r:embed="rId3">
            <a:alphaModFix/>
          </a:blip>
          <a:srcRect/>
          <a:stretch/>
        </p:blipFill>
        <p:spPr>
          <a:xfrm>
            <a:off x="8383351" y="4329129"/>
            <a:ext cx="604200" cy="683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u="sng" dirty="0">
                <a:latin typeface="Avenir Next" charset="0"/>
                <a:ea typeface="Avenir Next" charset="0"/>
                <a:cs typeface="Avenir Next" charset="0"/>
                <a:sym typeface="Maven Pro"/>
              </a:rPr>
              <a:t>Summary</a:t>
            </a:r>
            <a:endParaRPr u="sng" dirty="0">
              <a:latin typeface="Avenir Next" charset="0"/>
              <a:ea typeface="Avenir Next" charset="0"/>
              <a:cs typeface="Avenir Next" charset="0"/>
              <a:sym typeface="Maven Pro"/>
            </a:endParaRPr>
          </a:p>
        </p:txBody>
      </p:sp>
      <p:sp>
        <p:nvSpPr>
          <p:cNvPr id="258" name="Google Shape;258;p4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dirty="0">
                <a:latin typeface="Avenir Book" charset="0"/>
                <a:ea typeface="Avenir Book" charset="0"/>
                <a:cs typeface="Avenir Book" charset="0"/>
                <a:sym typeface="Maven Pro"/>
              </a:rPr>
              <a:t>Continuing Temple’s </a:t>
            </a:r>
            <a:r>
              <a:rPr lang="en" dirty="0">
                <a:solidFill>
                  <a:srgbClr val="981D32"/>
                </a:solidFill>
                <a:latin typeface="Avenir Book" charset="0"/>
                <a:ea typeface="Avenir Book" charset="0"/>
                <a:cs typeface="Avenir Book" charset="0"/>
                <a:sym typeface="Maven Pro"/>
              </a:rPr>
              <a:t>mission statement</a:t>
            </a:r>
            <a:endParaRPr dirty="0">
              <a:solidFill>
                <a:srgbClr val="981D32"/>
              </a:solidFill>
              <a:latin typeface="Avenir Book" charset="0"/>
              <a:ea typeface="Avenir Book" charset="0"/>
              <a:cs typeface="Avenir Book" charset="0"/>
              <a:sym typeface="Maven Pro"/>
            </a:endParaRPr>
          </a:p>
          <a:p>
            <a:pPr marL="0" lvl="0" indent="0" algn="l" rtl="0">
              <a:spcBef>
                <a:spcPts val="800"/>
              </a:spcBef>
              <a:spcAft>
                <a:spcPts val="0"/>
              </a:spcAft>
              <a:buNone/>
            </a:pPr>
            <a:endParaRPr dirty="0">
              <a:latin typeface="Avenir Book" charset="0"/>
              <a:ea typeface="Avenir Book" charset="0"/>
              <a:cs typeface="Avenir Book" charset="0"/>
              <a:sym typeface="Maven Pro"/>
            </a:endParaRPr>
          </a:p>
          <a:p>
            <a:pPr marL="0" lvl="0" indent="0" algn="l" rtl="0">
              <a:spcBef>
                <a:spcPts val="800"/>
              </a:spcBef>
              <a:spcAft>
                <a:spcPts val="0"/>
              </a:spcAft>
              <a:buNone/>
            </a:pPr>
            <a:r>
              <a:rPr lang="en" dirty="0">
                <a:latin typeface="Avenir Book" charset="0"/>
                <a:ea typeface="Avenir Book" charset="0"/>
                <a:cs typeface="Avenir Book" charset="0"/>
                <a:sym typeface="Maven Pro"/>
              </a:rPr>
              <a:t>Promoting student </a:t>
            </a:r>
            <a:r>
              <a:rPr lang="en" dirty="0">
                <a:solidFill>
                  <a:srgbClr val="981D32"/>
                </a:solidFill>
                <a:latin typeface="Avenir Book" charset="0"/>
                <a:ea typeface="Avenir Book" charset="0"/>
                <a:cs typeface="Avenir Book" charset="0"/>
                <a:sym typeface="Maven Pro"/>
              </a:rPr>
              <a:t>success</a:t>
            </a:r>
            <a:endParaRPr dirty="0">
              <a:solidFill>
                <a:srgbClr val="981D32"/>
              </a:solidFill>
              <a:latin typeface="Avenir Book" charset="0"/>
              <a:ea typeface="Avenir Book" charset="0"/>
              <a:cs typeface="Avenir Book" charset="0"/>
              <a:sym typeface="Maven Pro"/>
            </a:endParaRPr>
          </a:p>
          <a:p>
            <a:pPr marL="0" lvl="0" indent="0" algn="l" rtl="0">
              <a:spcBef>
                <a:spcPts val="800"/>
              </a:spcBef>
              <a:spcAft>
                <a:spcPts val="0"/>
              </a:spcAft>
              <a:buNone/>
            </a:pPr>
            <a:endParaRPr dirty="0">
              <a:latin typeface="Avenir Book" charset="0"/>
              <a:ea typeface="Avenir Book" charset="0"/>
              <a:cs typeface="Avenir Book" charset="0"/>
              <a:sym typeface="Maven Pro"/>
            </a:endParaRPr>
          </a:p>
          <a:p>
            <a:pPr marL="0" lvl="0" indent="0" algn="l" rtl="0">
              <a:spcBef>
                <a:spcPts val="800"/>
              </a:spcBef>
              <a:spcAft>
                <a:spcPts val="0"/>
              </a:spcAft>
              <a:buNone/>
            </a:pPr>
            <a:r>
              <a:rPr lang="en" dirty="0">
                <a:solidFill>
                  <a:srgbClr val="981D32"/>
                </a:solidFill>
                <a:latin typeface="Avenir Book" charset="0"/>
                <a:ea typeface="Avenir Book" charset="0"/>
                <a:cs typeface="Avenir Book" charset="0"/>
                <a:sym typeface="Maven Pro"/>
              </a:rPr>
              <a:t>Low cost </a:t>
            </a:r>
            <a:r>
              <a:rPr lang="en" dirty="0">
                <a:latin typeface="Avenir Book" charset="0"/>
                <a:ea typeface="Avenir Book" charset="0"/>
                <a:cs typeface="Avenir Book" charset="0"/>
                <a:sym typeface="Maven Pro"/>
              </a:rPr>
              <a:t>platform for important results</a:t>
            </a:r>
            <a:endParaRPr dirty="0">
              <a:latin typeface="Avenir Book" charset="0"/>
              <a:ea typeface="Avenir Book" charset="0"/>
              <a:cs typeface="Avenir Book" charset="0"/>
              <a:sym typeface="Maven Pro"/>
            </a:endParaRPr>
          </a:p>
          <a:p>
            <a:pPr marL="0" lvl="0" indent="0" algn="l" rtl="0">
              <a:spcBef>
                <a:spcPts val="800"/>
              </a:spcBef>
              <a:spcAft>
                <a:spcPts val="0"/>
              </a:spcAft>
              <a:buNone/>
            </a:pPr>
            <a:endParaRPr dirty="0">
              <a:latin typeface="Avenir Book" charset="0"/>
              <a:ea typeface="Avenir Book" charset="0"/>
              <a:cs typeface="Avenir Book" charset="0"/>
              <a:sym typeface="Maven Pro"/>
            </a:endParaRPr>
          </a:p>
          <a:p>
            <a:pPr marL="0" lvl="0" indent="0" algn="l" rtl="0">
              <a:spcBef>
                <a:spcPts val="800"/>
              </a:spcBef>
              <a:spcAft>
                <a:spcPts val="0"/>
              </a:spcAft>
              <a:buNone/>
            </a:pPr>
            <a:r>
              <a:rPr lang="en" dirty="0">
                <a:solidFill>
                  <a:srgbClr val="000000"/>
                </a:solidFill>
                <a:latin typeface="Avenir Book" charset="0"/>
                <a:ea typeface="Avenir Book" charset="0"/>
                <a:cs typeface="Avenir Book" charset="0"/>
                <a:sym typeface="Maven Pro"/>
              </a:rPr>
              <a:t>Student </a:t>
            </a:r>
            <a:r>
              <a:rPr lang="en" dirty="0">
                <a:solidFill>
                  <a:srgbClr val="981D32"/>
                </a:solidFill>
                <a:latin typeface="Avenir Book" charset="0"/>
                <a:ea typeface="Avenir Book" charset="0"/>
                <a:cs typeface="Avenir Book" charset="0"/>
                <a:sym typeface="Maven Pro"/>
              </a:rPr>
              <a:t>created</a:t>
            </a:r>
            <a:r>
              <a:rPr lang="en" dirty="0">
                <a:solidFill>
                  <a:srgbClr val="000000"/>
                </a:solidFill>
                <a:latin typeface="Avenir Book" charset="0"/>
                <a:ea typeface="Avenir Book" charset="0"/>
                <a:cs typeface="Avenir Book" charset="0"/>
                <a:sym typeface="Maven Pro"/>
              </a:rPr>
              <a:t> and student </a:t>
            </a:r>
            <a:r>
              <a:rPr lang="en" dirty="0">
                <a:solidFill>
                  <a:srgbClr val="981D32"/>
                </a:solidFill>
                <a:latin typeface="Avenir Book" charset="0"/>
                <a:ea typeface="Avenir Book" charset="0"/>
                <a:cs typeface="Avenir Book" charset="0"/>
                <a:sym typeface="Maven Pro"/>
              </a:rPr>
              <a:t>involved</a:t>
            </a:r>
            <a:endParaRPr dirty="0">
              <a:solidFill>
                <a:srgbClr val="981D32"/>
              </a:solidFill>
              <a:latin typeface="Avenir Book" charset="0"/>
              <a:ea typeface="Avenir Book" charset="0"/>
              <a:cs typeface="Avenir Book" charset="0"/>
              <a:sym typeface="Maven Pro"/>
            </a:endParaRPr>
          </a:p>
          <a:p>
            <a:pPr marL="0" lvl="0" indent="0" algn="l" rtl="0">
              <a:spcBef>
                <a:spcPts val="800"/>
              </a:spcBef>
              <a:spcAft>
                <a:spcPts val="0"/>
              </a:spcAft>
              <a:buNone/>
            </a:pPr>
            <a:endParaRPr dirty="0">
              <a:latin typeface="Maven Pro"/>
              <a:ea typeface="Maven Pro"/>
              <a:cs typeface="Maven Pro"/>
              <a:sym typeface="Maven Pro"/>
            </a:endParaRPr>
          </a:p>
          <a:p>
            <a:pPr marL="0" lvl="0" indent="0" algn="l" rtl="0">
              <a:spcBef>
                <a:spcPts val="800"/>
              </a:spcBef>
              <a:spcAft>
                <a:spcPts val="0"/>
              </a:spcAft>
              <a:buNone/>
            </a:pPr>
            <a:endParaRPr dirty="0">
              <a:latin typeface="Maven Pro"/>
              <a:ea typeface="Maven Pro"/>
              <a:cs typeface="Maven Pro"/>
              <a:sym typeface="Maven Pro"/>
            </a:endParaRPr>
          </a:p>
          <a:p>
            <a:pPr marL="0" lvl="0" indent="0" algn="l" rtl="0">
              <a:spcBef>
                <a:spcPts val="800"/>
              </a:spcBef>
              <a:spcAft>
                <a:spcPts val="0"/>
              </a:spcAft>
              <a:buNone/>
            </a:pPr>
            <a:endParaRPr dirty="0">
              <a:latin typeface="Maven Pro"/>
              <a:ea typeface="Maven Pro"/>
              <a:cs typeface="Maven Pro"/>
              <a:sym typeface="Maven Pro"/>
            </a:endParaRPr>
          </a:p>
          <a:p>
            <a:pPr marL="0" lvl="0" indent="0" algn="l" rtl="0">
              <a:spcBef>
                <a:spcPts val="800"/>
              </a:spcBef>
              <a:spcAft>
                <a:spcPts val="0"/>
              </a:spcAft>
              <a:buNone/>
            </a:pPr>
            <a:endParaRPr dirty="0">
              <a:latin typeface="Maven Pro"/>
              <a:ea typeface="Maven Pro"/>
              <a:cs typeface="Maven Pro"/>
              <a:sym typeface="Maven Pro"/>
            </a:endParaRPr>
          </a:p>
        </p:txBody>
      </p:sp>
      <p:pic>
        <p:nvPicPr>
          <p:cNvPr id="259" name="Google Shape;259;p41"/>
          <p:cNvPicPr preferRelativeResize="0">
            <a:picLocks noGrp="1"/>
          </p:cNvPicPr>
          <p:nvPr>
            <p:ph type="body" idx="1"/>
          </p:nvPr>
        </p:nvPicPr>
        <p:blipFill rotWithShape="1">
          <a:blip r:embed="rId3">
            <a:alphaModFix/>
          </a:blip>
          <a:srcRect/>
          <a:stretch/>
        </p:blipFill>
        <p:spPr>
          <a:xfrm>
            <a:off x="8383351" y="4329129"/>
            <a:ext cx="604200" cy="683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3"/>
        <p:cNvGrpSpPr/>
        <p:nvPr/>
      </p:nvGrpSpPr>
      <p:grpSpPr>
        <a:xfrm>
          <a:off x="0" y="0"/>
          <a:ext cx="0" cy="0"/>
          <a:chOff x="0" y="0"/>
          <a:chExt cx="0" cy="0"/>
        </a:xfrm>
      </p:grpSpPr>
      <p:sp>
        <p:nvSpPr>
          <p:cNvPr id="264" name="Google Shape;264;p42"/>
          <p:cNvSpPr txBox="1">
            <a:spLocks noGrp="1"/>
          </p:cNvSpPr>
          <p:nvPr>
            <p:ph type="ctrTitle"/>
          </p:nvPr>
        </p:nvSpPr>
        <p:spPr>
          <a:xfrm>
            <a:off x="855149" y="3816825"/>
            <a:ext cx="7433700" cy="948300"/>
          </a:xfrm>
          <a:prstGeom prst="rect">
            <a:avLst/>
          </a:prstGeom>
          <a:noFill/>
          <a:ln>
            <a:noFill/>
          </a:ln>
        </p:spPr>
        <p:txBody>
          <a:bodyPr spcFirstLastPara="1" wrap="square" lIns="68575" tIns="34275" rIns="68575" bIns="34275" anchor="ctr" anchorCtr="0">
            <a:noAutofit/>
          </a:bodyPr>
          <a:lstStyle/>
          <a:p>
            <a:pPr marL="0" marR="0" lvl="0" indent="0" algn="r" rtl="0">
              <a:lnSpc>
                <a:spcPct val="90000"/>
              </a:lnSpc>
              <a:spcBef>
                <a:spcPts val="0"/>
              </a:spcBef>
              <a:spcAft>
                <a:spcPts val="0"/>
              </a:spcAft>
              <a:buClr>
                <a:schemeClr val="lt1"/>
              </a:buClr>
              <a:buSzPts val="4500"/>
              <a:buFont typeface="Calibri"/>
              <a:buNone/>
            </a:pPr>
            <a:r>
              <a:rPr lang="en" dirty="0">
                <a:latin typeface="Avenir Next" charset="0"/>
                <a:ea typeface="Avenir Next" charset="0"/>
                <a:cs typeface="Avenir Next" charset="0"/>
                <a:sym typeface="Maven Pro"/>
              </a:rPr>
              <a:t>Thank you. Questions?</a:t>
            </a:r>
            <a:endParaRPr dirty="0">
              <a:latin typeface="Avenir Next" charset="0"/>
              <a:ea typeface="Avenir Next" charset="0"/>
              <a:cs typeface="Avenir Next" charset="0"/>
              <a:sym typeface="Maven Pro"/>
            </a:endParaRPr>
          </a:p>
        </p:txBody>
      </p:sp>
      <p:pic>
        <p:nvPicPr>
          <p:cNvPr id="265" name="Google Shape;265;p42"/>
          <p:cNvPicPr preferRelativeResize="0"/>
          <p:nvPr/>
        </p:nvPicPr>
        <p:blipFill rotWithShape="1">
          <a:blip r:embed="rId3">
            <a:alphaModFix/>
          </a:blip>
          <a:srcRect t="8173" b="25160"/>
          <a:stretch/>
        </p:blipFill>
        <p:spPr>
          <a:xfrm>
            <a:off x="-2987" y="8"/>
            <a:ext cx="9144000" cy="34289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u="sng" dirty="0">
                <a:latin typeface="Avenir Next" charset="0"/>
                <a:ea typeface="Avenir Next" charset="0"/>
                <a:cs typeface="Avenir Next" charset="0"/>
                <a:sym typeface="Maven Pro"/>
              </a:rPr>
              <a:t>Problem</a:t>
            </a:r>
            <a:endParaRPr sz="3300" u="sng" strike="noStrike" cap="none" dirty="0">
              <a:solidFill>
                <a:schemeClr val="dk1"/>
              </a:solidFill>
              <a:latin typeface="Avenir Next" charset="0"/>
              <a:ea typeface="Avenir Next" charset="0"/>
              <a:cs typeface="Avenir Next" charset="0"/>
              <a:sym typeface="Maven Pro"/>
            </a:endParaRPr>
          </a:p>
        </p:txBody>
      </p:sp>
      <p:pic>
        <p:nvPicPr>
          <p:cNvPr id="151" name="Google Shape;151;p28"/>
          <p:cNvPicPr preferRelativeResize="0">
            <a:picLocks noGrp="1"/>
          </p:cNvPicPr>
          <p:nvPr>
            <p:ph type="body" idx="1"/>
          </p:nvPr>
        </p:nvPicPr>
        <p:blipFill rotWithShape="1">
          <a:blip r:embed="rId3">
            <a:alphaModFix/>
          </a:blip>
          <a:srcRect/>
          <a:stretch/>
        </p:blipFill>
        <p:spPr>
          <a:xfrm>
            <a:off x="8383351" y="4329129"/>
            <a:ext cx="604200" cy="683400"/>
          </a:xfrm>
          <a:prstGeom prst="rect">
            <a:avLst/>
          </a:prstGeom>
          <a:noFill/>
          <a:ln>
            <a:noFill/>
          </a:ln>
        </p:spPr>
      </p:pic>
      <p:sp>
        <p:nvSpPr>
          <p:cNvPr id="152" name="Google Shape;152;p28"/>
          <p:cNvSpPr txBox="1">
            <a:spLocks noGrp="1"/>
          </p:cNvSpPr>
          <p:nvPr>
            <p:ph type="body" idx="1"/>
          </p:nvPr>
        </p:nvSpPr>
        <p:spPr>
          <a:xfrm>
            <a:off x="628650" y="1268050"/>
            <a:ext cx="7994700" cy="2865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800"/>
              </a:spcBef>
              <a:spcAft>
                <a:spcPts val="0"/>
              </a:spcAft>
              <a:buNone/>
            </a:pPr>
            <a:r>
              <a:rPr lang="en" dirty="0">
                <a:latin typeface="Avenir Book" charset="0"/>
                <a:ea typeface="Avenir Book" charset="0"/>
                <a:cs typeface="Avenir Book" charset="0"/>
                <a:sym typeface="Maven Pro"/>
              </a:rPr>
              <a:t>Temple’s 4-Year Graduation Rate		</a:t>
            </a:r>
            <a:r>
              <a:rPr lang="en" u="sng" dirty="0" smtClean="0">
                <a:solidFill>
                  <a:srgbClr val="981D32"/>
                </a:solidFill>
                <a:latin typeface="Avenir Book" charset="0"/>
                <a:ea typeface="Avenir Book" charset="0"/>
                <a:cs typeface="Avenir Book" charset="0"/>
                <a:sym typeface="Maven Pro"/>
              </a:rPr>
              <a:t>45</a:t>
            </a:r>
            <a:r>
              <a:rPr lang="en" u="sng" dirty="0">
                <a:solidFill>
                  <a:srgbClr val="981D32"/>
                </a:solidFill>
                <a:latin typeface="Avenir Book" charset="0"/>
                <a:ea typeface="Avenir Book" charset="0"/>
                <a:cs typeface="Avenir Book" charset="0"/>
                <a:sym typeface="Maven Pro"/>
              </a:rPr>
              <a:t>%</a:t>
            </a:r>
            <a:endParaRPr u="sng" dirty="0">
              <a:solidFill>
                <a:srgbClr val="981D32"/>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r>
              <a:rPr lang="en" dirty="0">
                <a:solidFill>
                  <a:srgbClr val="000000"/>
                </a:solidFill>
                <a:latin typeface="Avenir Book" charset="0"/>
                <a:ea typeface="Avenir Book" charset="0"/>
                <a:cs typeface="Avenir Book" charset="0"/>
                <a:sym typeface="Maven Pro"/>
              </a:rPr>
              <a:t>Nationwide 4-Year Graduation Rate	</a:t>
            </a:r>
            <a:r>
              <a:rPr lang="en-US" dirty="0">
                <a:solidFill>
                  <a:srgbClr val="000000"/>
                </a:solidFill>
                <a:latin typeface="Avenir Book" charset="0"/>
                <a:ea typeface="Avenir Book" charset="0"/>
                <a:cs typeface="Avenir Book" charset="0"/>
                <a:sym typeface="Maven Pro"/>
              </a:rPr>
              <a:t>	</a:t>
            </a:r>
            <a:r>
              <a:rPr lang="en" u="sng" dirty="0" smtClean="0">
                <a:solidFill>
                  <a:srgbClr val="981D32"/>
                </a:solidFill>
                <a:latin typeface="Avenir Book" charset="0"/>
                <a:ea typeface="Avenir Book" charset="0"/>
                <a:cs typeface="Avenir Book" charset="0"/>
                <a:sym typeface="Maven Pro"/>
              </a:rPr>
              <a:t>60</a:t>
            </a:r>
            <a:r>
              <a:rPr lang="en" u="sng" dirty="0">
                <a:solidFill>
                  <a:srgbClr val="981D32"/>
                </a:solidFill>
                <a:latin typeface="Avenir Book" charset="0"/>
                <a:ea typeface="Avenir Book" charset="0"/>
                <a:cs typeface="Avenir Book" charset="0"/>
                <a:sym typeface="Maven Pro"/>
              </a:rPr>
              <a:t>%</a:t>
            </a:r>
            <a:endParaRPr u="sng" dirty="0">
              <a:solidFill>
                <a:srgbClr val="981D32"/>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endParaRPr dirty="0">
              <a:solidFill>
                <a:srgbClr val="000000"/>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r>
              <a:rPr lang="en" dirty="0">
                <a:solidFill>
                  <a:srgbClr val="000000"/>
                </a:solidFill>
                <a:latin typeface="Avenir Book" charset="0"/>
                <a:ea typeface="Avenir Book" charset="0"/>
                <a:cs typeface="Avenir Book" charset="0"/>
                <a:sym typeface="Maven Pro"/>
              </a:rPr>
              <a:t>A sample of </a:t>
            </a:r>
            <a:r>
              <a:rPr lang="en" u="sng" dirty="0">
                <a:solidFill>
                  <a:srgbClr val="981D32"/>
                </a:solidFill>
                <a:latin typeface="Avenir Book" charset="0"/>
                <a:ea typeface="Avenir Book" charset="0"/>
                <a:cs typeface="Avenir Book" charset="0"/>
                <a:sym typeface="Maven Pro"/>
              </a:rPr>
              <a:t>2000</a:t>
            </a:r>
            <a:r>
              <a:rPr lang="en" dirty="0">
                <a:solidFill>
                  <a:srgbClr val="990000"/>
                </a:solidFill>
                <a:latin typeface="Avenir Book" charset="0"/>
                <a:ea typeface="Avenir Book" charset="0"/>
                <a:cs typeface="Avenir Book" charset="0"/>
                <a:sym typeface="Maven Pro"/>
              </a:rPr>
              <a:t> </a:t>
            </a:r>
            <a:r>
              <a:rPr lang="en" dirty="0">
                <a:solidFill>
                  <a:srgbClr val="000000"/>
                </a:solidFill>
                <a:latin typeface="Avenir Book" charset="0"/>
                <a:ea typeface="Avenir Book" charset="0"/>
                <a:cs typeface="Avenir Book" charset="0"/>
                <a:sym typeface="Maven Pro"/>
              </a:rPr>
              <a:t>non-completers from Temple, </a:t>
            </a:r>
            <a:r>
              <a:rPr lang="en" u="sng" dirty="0">
                <a:solidFill>
                  <a:srgbClr val="990000"/>
                </a:solidFill>
                <a:latin typeface="Avenir Book" charset="0"/>
                <a:ea typeface="Avenir Book" charset="0"/>
                <a:cs typeface="Avenir Book" charset="0"/>
                <a:sym typeface="Maven Pro"/>
              </a:rPr>
              <a:t>1300</a:t>
            </a:r>
            <a:r>
              <a:rPr lang="en" dirty="0">
                <a:solidFill>
                  <a:srgbClr val="000000"/>
                </a:solidFill>
                <a:latin typeface="Avenir Book" charset="0"/>
                <a:ea typeface="Avenir Book" charset="0"/>
                <a:cs typeface="Avenir Book" charset="0"/>
                <a:sym typeface="Maven Pro"/>
              </a:rPr>
              <a:t> transferred.</a:t>
            </a:r>
            <a:endParaRPr dirty="0">
              <a:solidFill>
                <a:srgbClr val="000000"/>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endParaRPr dirty="0">
              <a:solidFill>
                <a:srgbClr val="000000"/>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r>
              <a:rPr lang="en" dirty="0">
                <a:solidFill>
                  <a:srgbClr val="000000"/>
                </a:solidFill>
                <a:latin typeface="Avenir Book" charset="0"/>
                <a:ea typeface="Avenir Book" charset="0"/>
                <a:cs typeface="Avenir Book" charset="0"/>
                <a:sym typeface="Maven Pro"/>
              </a:rPr>
              <a:t>How can Temple University be more successful for its students?</a:t>
            </a:r>
            <a:endParaRPr dirty="0">
              <a:solidFill>
                <a:srgbClr val="000000"/>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endParaRPr dirty="0">
              <a:solidFill>
                <a:srgbClr val="000000"/>
              </a:solidFill>
              <a:latin typeface="Maven Pro"/>
              <a:ea typeface="Maven Pro"/>
              <a:cs typeface="Maven Pro"/>
              <a:sym typeface="Maven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u="sng" dirty="0">
                <a:latin typeface="Avenir Next" charset="0"/>
                <a:ea typeface="Avenir Next" charset="0"/>
                <a:cs typeface="Avenir Next" charset="0"/>
                <a:sym typeface="Maven Pro"/>
              </a:rPr>
              <a:t>Student Survey Results</a:t>
            </a:r>
            <a:endParaRPr u="sng" dirty="0">
              <a:latin typeface="Avenir Next" charset="0"/>
              <a:ea typeface="Avenir Next" charset="0"/>
              <a:cs typeface="Avenir Next" charset="0"/>
              <a:sym typeface="Maven Pro"/>
            </a:endParaRPr>
          </a:p>
        </p:txBody>
      </p:sp>
      <p:sp>
        <p:nvSpPr>
          <p:cNvPr id="158" name="Google Shape;158;p29"/>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dirty="0">
                <a:latin typeface="Avenir Book" charset="0"/>
                <a:ea typeface="Avenir Book" charset="0"/>
                <a:cs typeface="Avenir Book" charset="0"/>
                <a:sym typeface="Maven Pro"/>
              </a:rPr>
              <a:t>Randomly Sampled Student Body Survey</a:t>
            </a:r>
            <a:endParaRPr dirty="0">
              <a:latin typeface="Avenir Book" charset="0"/>
              <a:ea typeface="Avenir Book" charset="0"/>
              <a:cs typeface="Avenir Book" charset="0"/>
              <a:sym typeface="Maven Pro"/>
            </a:endParaRPr>
          </a:p>
          <a:p>
            <a:pPr marL="0" lvl="0" indent="0" algn="l" rtl="0">
              <a:spcBef>
                <a:spcPts val="800"/>
              </a:spcBef>
              <a:spcAft>
                <a:spcPts val="0"/>
              </a:spcAft>
              <a:buNone/>
            </a:pPr>
            <a:endParaRPr dirty="0">
              <a:latin typeface="Avenir Book" charset="0"/>
              <a:ea typeface="Avenir Book" charset="0"/>
              <a:cs typeface="Avenir Book" charset="0"/>
              <a:sym typeface="Maven Pro"/>
            </a:endParaRPr>
          </a:p>
          <a:p>
            <a:pPr marL="457200" lvl="0" indent="-361950" algn="l" rtl="0">
              <a:spcBef>
                <a:spcPts val="800"/>
              </a:spcBef>
              <a:spcAft>
                <a:spcPts val="0"/>
              </a:spcAft>
              <a:buSzPts val="2100"/>
              <a:buFont typeface="Maven Pro"/>
              <a:buChar char="•"/>
            </a:pPr>
            <a:r>
              <a:rPr lang="en" dirty="0">
                <a:latin typeface="Avenir Book" charset="0"/>
                <a:ea typeface="Avenir Book" charset="0"/>
                <a:cs typeface="Avenir Book" charset="0"/>
                <a:sym typeface="Maven Pro"/>
              </a:rPr>
              <a:t>Increased social connectivity </a:t>
            </a:r>
            <a:endParaRPr u="sng" dirty="0">
              <a:solidFill>
                <a:srgbClr val="981D32"/>
              </a:solidFill>
              <a:latin typeface="Avenir Book" charset="0"/>
              <a:ea typeface="Avenir Book" charset="0"/>
              <a:cs typeface="Avenir Book" charset="0"/>
              <a:sym typeface="Maven Pro"/>
            </a:endParaRPr>
          </a:p>
          <a:p>
            <a:pPr marL="457200" lvl="0" indent="-361950" algn="l" rtl="0">
              <a:spcBef>
                <a:spcPts val="0"/>
              </a:spcBef>
              <a:spcAft>
                <a:spcPts val="0"/>
              </a:spcAft>
              <a:buSzPts val="2100"/>
              <a:buFont typeface="Maven Pro"/>
              <a:buChar char="•"/>
            </a:pPr>
            <a:r>
              <a:rPr lang="en" dirty="0">
                <a:latin typeface="Avenir Book" charset="0"/>
                <a:ea typeface="Avenir Book" charset="0"/>
                <a:cs typeface="Avenir Book" charset="0"/>
                <a:sym typeface="Maven Pro"/>
              </a:rPr>
              <a:t>Better access to academic </a:t>
            </a:r>
            <a:r>
              <a:rPr lang="en" dirty="0" smtClean="0">
                <a:latin typeface="Avenir Book" charset="0"/>
                <a:ea typeface="Avenir Book" charset="0"/>
                <a:cs typeface="Avenir Book" charset="0"/>
                <a:sym typeface="Maven Pro"/>
              </a:rPr>
              <a:t>resources</a:t>
            </a:r>
            <a:endParaRPr u="sng" dirty="0">
              <a:solidFill>
                <a:srgbClr val="981D32"/>
              </a:solidFill>
              <a:latin typeface="Avenir Book" charset="0"/>
              <a:ea typeface="Avenir Book" charset="0"/>
              <a:cs typeface="Avenir Book" charset="0"/>
              <a:sym typeface="Maven Pro"/>
            </a:endParaRPr>
          </a:p>
          <a:p>
            <a:pPr marL="457200" lvl="0" indent="-361950" algn="l" rtl="0">
              <a:spcBef>
                <a:spcPts val="0"/>
              </a:spcBef>
              <a:spcAft>
                <a:spcPts val="0"/>
              </a:spcAft>
              <a:buClr>
                <a:srgbClr val="000000"/>
              </a:buClr>
              <a:buSzPts val="2100"/>
              <a:buFont typeface="Maven Pro"/>
              <a:buChar char="•"/>
            </a:pPr>
            <a:r>
              <a:rPr lang="en" dirty="0">
                <a:solidFill>
                  <a:srgbClr val="000000"/>
                </a:solidFill>
                <a:latin typeface="Avenir Book" charset="0"/>
                <a:ea typeface="Avenir Book" charset="0"/>
                <a:cs typeface="Avenir Book" charset="0"/>
                <a:sym typeface="Maven Pro"/>
              </a:rPr>
              <a:t>Better awareness of campus </a:t>
            </a:r>
            <a:r>
              <a:rPr lang="en" dirty="0" smtClean="0">
                <a:solidFill>
                  <a:srgbClr val="000000"/>
                </a:solidFill>
                <a:latin typeface="Avenir Book" charset="0"/>
                <a:ea typeface="Avenir Book" charset="0"/>
                <a:cs typeface="Avenir Book" charset="0"/>
                <a:sym typeface="Maven Pro"/>
              </a:rPr>
              <a:t>activities</a:t>
            </a:r>
            <a:endParaRPr u="sng" dirty="0">
              <a:solidFill>
                <a:srgbClr val="981D32"/>
              </a:solidFill>
              <a:latin typeface="Avenir Book" charset="0"/>
              <a:ea typeface="Avenir Book" charset="0"/>
              <a:cs typeface="Avenir Book" charset="0"/>
              <a:sym typeface="Maven Pro"/>
            </a:endParaRPr>
          </a:p>
          <a:p>
            <a:pPr marL="0" lvl="0" indent="0" algn="l" rtl="0">
              <a:spcBef>
                <a:spcPts val="800"/>
              </a:spcBef>
              <a:spcAft>
                <a:spcPts val="0"/>
              </a:spcAft>
              <a:buNone/>
            </a:pPr>
            <a:endParaRPr u="sng" dirty="0">
              <a:solidFill>
                <a:srgbClr val="990000"/>
              </a:solidFill>
              <a:latin typeface="Avenir Book" charset="0"/>
              <a:ea typeface="Avenir Book" charset="0"/>
              <a:cs typeface="Avenir Book" charset="0"/>
              <a:sym typeface="Maven Pro"/>
            </a:endParaRPr>
          </a:p>
          <a:p>
            <a:pPr marL="0" lvl="0" indent="0" algn="ctr" rtl="0">
              <a:spcBef>
                <a:spcPts val="800"/>
              </a:spcBef>
              <a:spcAft>
                <a:spcPts val="0"/>
              </a:spcAft>
              <a:buNone/>
            </a:pPr>
            <a:r>
              <a:rPr lang="en" dirty="0">
                <a:solidFill>
                  <a:srgbClr val="000000"/>
                </a:solidFill>
                <a:latin typeface="Avenir Book" charset="0"/>
                <a:ea typeface="Avenir Book" charset="0"/>
                <a:cs typeface="Avenir Book" charset="0"/>
                <a:sym typeface="Maven Pro"/>
              </a:rPr>
              <a:t>How can</a:t>
            </a:r>
            <a:r>
              <a:rPr lang="en" dirty="0">
                <a:solidFill>
                  <a:srgbClr val="981D32"/>
                </a:solidFill>
                <a:latin typeface="Avenir Book" charset="0"/>
                <a:ea typeface="Avenir Book" charset="0"/>
                <a:cs typeface="Avenir Book" charset="0"/>
                <a:sym typeface="Maven Pro"/>
              </a:rPr>
              <a:t> </a:t>
            </a:r>
            <a:r>
              <a:rPr lang="en" u="sng" dirty="0">
                <a:solidFill>
                  <a:srgbClr val="981D32"/>
                </a:solidFill>
                <a:latin typeface="Avenir Book" charset="0"/>
                <a:ea typeface="Avenir Book" charset="0"/>
                <a:cs typeface="Avenir Book" charset="0"/>
                <a:sym typeface="Maven Pro"/>
              </a:rPr>
              <a:t>Owl Insider</a:t>
            </a:r>
            <a:r>
              <a:rPr lang="en" dirty="0">
                <a:solidFill>
                  <a:srgbClr val="981D32"/>
                </a:solidFill>
                <a:latin typeface="Avenir Book" charset="0"/>
                <a:ea typeface="Avenir Book" charset="0"/>
                <a:cs typeface="Avenir Book" charset="0"/>
                <a:sym typeface="Maven Pro"/>
              </a:rPr>
              <a:t> </a:t>
            </a:r>
            <a:r>
              <a:rPr lang="en" dirty="0">
                <a:solidFill>
                  <a:srgbClr val="000000"/>
                </a:solidFill>
                <a:latin typeface="Avenir Book" charset="0"/>
                <a:ea typeface="Avenir Book" charset="0"/>
                <a:cs typeface="Avenir Book" charset="0"/>
                <a:sym typeface="Maven Pro"/>
              </a:rPr>
              <a:t>help? </a:t>
            </a:r>
            <a:endParaRPr dirty="0">
              <a:solidFill>
                <a:srgbClr val="000000"/>
              </a:solidFill>
              <a:latin typeface="Avenir Book" charset="0"/>
              <a:ea typeface="Avenir Book" charset="0"/>
              <a:cs typeface="Avenir Book" charset="0"/>
              <a:sym typeface="Maven Pro"/>
            </a:endParaRPr>
          </a:p>
        </p:txBody>
      </p:sp>
      <p:pic>
        <p:nvPicPr>
          <p:cNvPr id="159" name="Google Shape;159;p29"/>
          <p:cNvPicPr preferRelativeResize="0">
            <a:picLocks noGrp="1"/>
          </p:cNvPicPr>
          <p:nvPr>
            <p:ph type="body" idx="1"/>
          </p:nvPr>
        </p:nvPicPr>
        <p:blipFill rotWithShape="1">
          <a:blip r:embed="rId3">
            <a:alphaModFix/>
          </a:blip>
          <a:srcRect/>
          <a:stretch/>
        </p:blipFill>
        <p:spPr>
          <a:xfrm>
            <a:off x="8383351" y="4329129"/>
            <a:ext cx="604200" cy="683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u="sng" dirty="0">
                <a:latin typeface="Avenir Next" charset="0"/>
                <a:ea typeface="Avenir Next" charset="0"/>
                <a:cs typeface="Avenir Next" charset="0"/>
                <a:sym typeface="Maven Pro"/>
              </a:rPr>
              <a:t>Solution</a:t>
            </a:r>
            <a:endParaRPr sz="3300" i="0" u="sng" strike="noStrike" cap="none" dirty="0">
              <a:solidFill>
                <a:schemeClr val="dk1"/>
              </a:solidFill>
              <a:latin typeface="Avenir Next" charset="0"/>
              <a:ea typeface="Avenir Next" charset="0"/>
              <a:cs typeface="Avenir Next" charset="0"/>
              <a:sym typeface="Maven Pro"/>
            </a:endParaRPr>
          </a:p>
        </p:txBody>
      </p:sp>
      <p:sp>
        <p:nvSpPr>
          <p:cNvPr id="166" name="Google Shape;166;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800"/>
              </a:spcBef>
              <a:spcAft>
                <a:spcPts val="0"/>
              </a:spcAft>
              <a:buNone/>
            </a:pPr>
            <a:r>
              <a:rPr lang="en" dirty="0">
                <a:latin typeface="Avenir Book" charset="0"/>
                <a:ea typeface="Avenir Book" charset="0"/>
                <a:cs typeface="Avenir Book" charset="0"/>
                <a:sym typeface="Maven Pro"/>
              </a:rPr>
              <a:t>Temple needs to </a:t>
            </a:r>
            <a:r>
              <a:rPr lang="en" u="sng" dirty="0">
                <a:solidFill>
                  <a:srgbClr val="981D32"/>
                </a:solidFill>
                <a:latin typeface="Avenir Book" charset="0"/>
                <a:ea typeface="Avenir Book" charset="0"/>
                <a:cs typeface="Avenir Book" charset="0"/>
                <a:sym typeface="Maven Pro"/>
              </a:rPr>
              <a:t>connect students</a:t>
            </a:r>
            <a:r>
              <a:rPr lang="en" i="1" dirty="0">
                <a:solidFill>
                  <a:srgbClr val="981D32"/>
                </a:solidFill>
                <a:latin typeface="Avenir Book" charset="0"/>
                <a:ea typeface="Avenir Book" charset="0"/>
                <a:cs typeface="Avenir Book" charset="0"/>
                <a:sym typeface="Maven Pro"/>
              </a:rPr>
              <a:t> </a:t>
            </a:r>
            <a:r>
              <a:rPr lang="en" dirty="0">
                <a:solidFill>
                  <a:srgbClr val="000000"/>
                </a:solidFill>
                <a:latin typeface="Avenir Book" charset="0"/>
                <a:ea typeface="Avenir Book" charset="0"/>
                <a:cs typeface="Avenir Book" charset="0"/>
                <a:sym typeface="Maven Pro"/>
              </a:rPr>
              <a:t>with what will set them up for success.</a:t>
            </a:r>
            <a:endParaRPr dirty="0">
              <a:solidFill>
                <a:srgbClr val="000000"/>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endParaRPr dirty="0">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r>
              <a:rPr lang="en" dirty="0">
                <a:latin typeface="Avenir Book" charset="0"/>
                <a:ea typeface="Avenir Book" charset="0"/>
                <a:cs typeface="Avenir Book" charset="0"/>
                <a:sym typeface="Maven Pro"/>
              </a:rPr>
              <a:t>We believe </a:t>
            </a:r>
            <a:r>
              <a:rPr lang="en" u="sng" dirty="0">
                <a:solidFill>
                  <a:srgbClr val="981D32"/>
                </a:solidFill>
                <a:latin typeface="Avenir Book" charset="0"/>
                <a:ea typeface="Avenir Book" charset="0"/>
                <a:cs typeface="Avenir Book" charset="0"/>
                <a:sym typeface="Maven Pro"/>
              </a:rPr>
              <a:t>Owl Insider</a:t>
            </a:r>
            <a:r>
              <a:rPr lang="en" dirty="0">
                <a:solidFill>
                  <a:srgbClr val="981D32"/>
                </a:solidFill>
                <a:latin typeface="Avenir Book" charset="0"/>
                <a:ea typeface="Avenir Book" charset="0"/>
                <a:cs typeface="Avenir Book" charset="0"/>
                <a:sym typeface="Maven Pro"/>
              </a:rPr>
              <a:t> </a:t>
            </a:r>
            <a:r>
              <a:rPr lang="en" dirty="0">
                <a:solidFill>
                  <a:srgbClr val="000000"/>
                </a:solidFill>
                <a:latin typeface="Avenir Book" charset="0"/>
                <a:ea typeface="Avenir Book" charset="0"/>
                <a:cs typeface="Avenir Book" charset="0"/>
                <a:sym typeface="Maven Pro"/>
              </a:rPr>
              <a:t>is the Temple’s future.</a:t>
            </a:r>
            <a:endParaRPr dirty="0">
              <a:solidFill>
                <a:srgbClr val="000000"/>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endParaRPr dirty="0">
              <a:solidFill>
                <a:srgbClr val="000000"/>
              </a:solidFill>
              <a:latin typeface="Avenir Book" charset="0"/>
              <a:ea typeface="Avenir Book" charset="0"/>
              <a:cs typeface="Avenir Book" charset="0"/>
              <a:sym typeface="Maven Pro"/>
            </a:endParaRPr>
          </a:p>
          <a:p>
            <a:pPr marL="0" marR="0" lvl="0" indent="0" algn="l" rtl="0">
              <a:lnSpc>
                <a:spcPct val="90000"/>
              </a:lnSpc>
              <a:spcBef>
                <a:spcPts val="800"/>
              </a:spcBef>
              <a:spcAft>
                <a:spcPts val="0"/>
              </a:spcAft>
              <a:buNone/>
            </a:pPr>
            <a:r>
              <a:rPr lang="en" dirty="0">
                <a:solidFill>
                  <a:srgbClr val="000000"/>
                </a:solidFill>
                <a:latin typeface="Avenir Book" charset="0"/>
                <a:ea typeface="Avenir Book" charset="0"/>
                <a:cs typeface="Avenir Book" charset="0"/>
                <a:sym typeface="Maven Pro"/>
              </a:rPr>
              <a:t>Owl Insider is the </a:t>
            </a:r>
            <a:r>
              <a:rPr lang="en" u="sng" dirty="0">
                <a:solidFill>
                  <a:srgbClr val="981D32"/>
                </a:solidFill>
                <a:latin typeface="Avenir Book" charset="0"/>
                <a:ea typeface="Avenir Book" charset="0"/>
                <a:cs typeface="Avenir Book" charset="0"/>
                <a:sym typeface="Maven Pro"/>
              </a:rPr>
              <a:t>premier smartphone application</a:t>
            </a:r>
            <a:r>
              <a:rPr lang="en" dirty="0">
                <a:solidFill>
                  <a:srgbClr val="981D32"/>
                </a:solidFill>
                <a:latin typeface="Avenir Book" charset="0"/>
                <a:ea typeface="Avenir Book" charset="0"/>
                <a:cs typeface="Avenir Book" charset="0"/>
                <a:sym typeface="Maven Pro"/>
              </a:rPr>
              <a:t> </a:t>
            </a:r>
            <a:r>
              <a:rPr lang="en" dirty="0">
                <a:solidFill>
                  <a:srgbClr val="000000"/>
                </a:solidFill>
                <a:latin typeface="Avenir Book" charset="0"/>
                <a:ea typeface="Avenir Book" charset="0"/>
                <a:cs typeface="Avenir Book" charset="0"/>
                <a:sym typeface="Maven Pro"/>
              </a:rPr>
              <a:t>for all Temple Students!</a:t>
            </a:r>
            <a:endParaRPr dirty="0">
              <a:solidFill>
                <a:srgbClr val="000000"/>
              </a:solidFill>
              <a:latin typeface="Avenir Book" charset="0"/>
              <a:ea typeface="Avenir Book" charset="0"/>
              <a:cs typeface="Avenir Book" charset="0"/>
              <a:sym typeface="Maven Pro"/>
            </a:endParaRPr>
          </a:p>
          <a:p>
            <a:pPr marL="0" lvl="0" indent="0" algn="l" rtl="0">
              <a:spcBef>
                <a:spcPts val="800"/>
              </a:spcBef>
              <a:spcAft>
                <a:spcPts val="0"/>
              </a:spcAft>
              <a:buClr>
                <a:schemeClr val="dk1"/>
              </a:buClr>
              <a:buSzPts val="1100"/>
              <a:buFont typeface="Arial"/>
              <a:buNone/>
            </a:pPr>
            <a:endParaRPr dirty="0">
              <a:solidFill>
                <a:srgbClr val="000000"/>
              </a:solidFill>
              <a:latin typeface="Maven Pro"/>
              <a:ea typeface="Maven Pro"/>
              <a:cs typeface="Maven Pro"/>
              <a:sym typeface="Maven Pro"/>
            </a:endParaRPr>
          </a:p>
        </p:txBody>
      </p:sp>
      <p:pic>
        <p:nvPicPr>
          <p:cNvPr id="167" name="Google Shape;167;p30"/>
          <p:cNvPicPr preferRelativeResize="0">
            <a:picLocks noGrp="1"/>
          </p:cNvPicPr>
          <p:nvPr>
            <p:ph type="body" idx="1"/>
          </p:nvPr>
        </p:nvPicPr>
        <p:blipFill rotWithShape="1">
          <a:blip r:embed="rId3">
            <a:alphaModFix/>
          </a:blip>
          <a:srcRect/>
          <a:stretch/>
        </p:blipFill>
        <p:spPr>
          <a:xfrm>
            <a:off x="8383351" y="4329129"/>
            <a:ext cx="604200" cy="683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112368-3267-C148-B27A-20EE73EAFBEA}"/>
              </a:ext>
            </a:extLst>
          </p:cNvPr>
          <p:cNvSpPr>
            <a:spLocks noGrp="1"/>
          </p:cNvSpPr>
          <p:nvPr>
            <p:ph type="title"/>
          </p:nvPr>
        </p:nvSpPr>
        <p:spPr/>
        <p:txBody>
          <a:bodyPr/>
          <a:lstStyle/>
          <a:p>
            <a:endParaRPr lang="en-US"/>
          </a:p>
        </p:txBody>
      </p:sp>
      <p:pic>
        <p:nvPicPr>
          <p:cNvPr id="4" name="1.mp4">
            <a:hlinkClick r:id="" action="ppaction://media"/>
            <a:extLst>
              <a:ext uri="{FF2B5EF4-FFF2-40B4-BE49-F238E27FC236}">
                <a16:creationId xmlns:a16="http://schemas.microsoft.com/office/drawing/2014/main" xmlns="" id="{C6AAA322-E5CD-9D4B-86EA-A27E3FAC50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207" cy="5143500"/>
          </a:xfrm>
        </p:spPr>
      </p:pic>
    </p:spTree>
    <p:extLst>
      <p:ext uri="{BB962C8B-B14F-4D97-AF65-F5344CB8AC3E}">
        <p14:creationId xmlns:p14="http://schemas.microsoft.com/office/powerpoint/2010/main" val="184322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7465FA-0EB9-D045-8E64-E576A312C9C2}"/>
              </a:ext>
            </a:extLst>
          </p:cNvPr>
          <p:cNvSpPr>
            <a:spLocks noGrp="1"/>
          </p:cNvSpPr>
          <p:nvPr>
            <p:ph type="title"/>
          </p:nvPr>
        </p:nvSpPr>
        <p:spPr/>
        <p:txBody>
          <a:bodyPr/>
          <a:lstStyle/>
          <a:p>
            <a:endParaRPr lang="en-US"/>
          </a:p>
        </p:txBody>
      </p:sp>
      <p:pic>
        <p:nvPicPr>
          <p:cNvPr id="4" name="2.mp4">
            <a:hlinkClick r:id="" action="ppaction://media"/>
            <a:extLst>
              <a:ext uri="{FF2B5EF4-FFF2-40B4-BE49-F238E27FC236}">
                <a16:creationId xmlns:a16="http://schemas.microsoft.com/office/drawing/2014/main" xmlns="" id="{FD2CA9E4-EF1A-4A4E-A0E9-916D976615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207" cy="5143500"/>
          </a:xfrm>
        </p:spPr>
      </p:pic>
    </p:spTree>
    <p:extLst>
      <p:ext uri="{BB962C8B-B14F-4D97-AF65-F5344CB8AC3E}">
        <p14:creationId xmlns:p14="http://schemas.microsoft.com/office/powerpoint/2010/main" val="167105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8D59BF-06E3-6745-988C-EA6CF5C1DD86}"/>
              </a:ext>
            </a:extLst>
          </p:cNvPr>
          <p:cNvSpPr>
            <a:spLocks noGrp="1"/>
          </p:cNvSpPr>
          <p:nvPr>
            <p:ph type="title"/>
          </p:nvPr>
        </p:nvSpPr>
        <p:spPr/>
        <p:txBody>
          <a:bodyPr/>
          <a:lstStyle/>
          <a:p>
            <a:endParaRPr lang="en-US"/>
          </a:p>
        </p:txBody>
      </p:sp>
      <p:pic>
        <p:nvPicPr>
          <p:cNvPr id="4" name="3.mp4">
            <a:hlinkClick r:id="" action="ppaction://media"/>
            <a:extLst>
              <a:ext uri="{FF2B5EF4-FFF2-40B4-BE49-F238E27FC236}">
                <a16:creationId xmlns:a16="http://schemas.microsoft.com/office/drawing/2014/main" xmlns="" id="{9A5A2757-9C1A-EC41-89DF-2F1BFFDF4E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207" cy="5143500"/>
          </a:xfrm>
        </p:spPr>
      </p:pic>
    </p:spTree>
    <p:extLst>
      <p:ext uri="{BB962C8B-B14F-4D97-AF65-F5344CB8AC3E}">
        <p14:creationId xmlns:p14="http://schemas.microsoft.com/office/powerpoint/2010/main" val="5751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FA3E9-2E56-A04B-8B19-CC5D336B9DAB}"/>
              </a:ext>
            </a:extLst>
          </p:cNvPr>
          <p:cNvSpPr>
            <a:spLocks noGrp="1"/>
          </p:cNvSpPr>
          <p:nvPr>
            <p:ph type="title"/>
          </p:nvPr>
        </p:nvSpPr>
        <p:spPr/>
        <p:txBody>
          <a:bodyPr/>
          <a:lstStyle/>
          <a:p>
            <a:endParaRPr lang="en-US"/>
          </a:p>
        </p:txBody>
      </p:sp>
      <p:pic>
        <p:nvPicPr>
          <p:cNvPr id="4" name="4.mp4">
            <a:hlinkClick r:id="" action="ppaction://media"/>
            <a:extLst>
              <a:ext uri="{FF2B5EF4-FFF2-40B4-BE49-F238E27FC236}">
                <a16:creationId xmlns:a16="http://schemas.microsoft.com/office/drawing/2014/main" xmlns="" id="{4E4CECF7-24A2-AB4B-B4E0-96A0B4FAE4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207" cy="5143500"/>
          </a:xfrm>
        </p:spPr>
      </p:pic>
    </p:spTree>
    <p:extLst>
      <p:ext uri="{BB962C8B-B14F-4D97-AF65-F5344CB8AC3E}">
        <p14:creationId xmlns:p14="http://schemas.microsoft.com/office/powerpoint/2010/main" val="2612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30A644-8E07-B44C-BE78-CD2E1048995E}"/>
              </a:ext>
            </a:extLst>
          </p:cNvPr>
          <p:cNvSpPr>
            <a:spLocks noGrp="1"/>
          </p:cNvSpPr>
          <p:nvPr>
            <p:ph type="title"/>
          </p:nvPr>
        </p:nvSpPr>
        <p:spPr/>
        <p:txBody>
          <a:bodyPr/>
          <a:lstStyle/>
          <a:p>
            <a:endParaRPr lang="en-US"/>
          </a:p>
        </p:txBody>
      </p:sp>
      <p:pic>
        <p:nvPicPr>
          <p:cNvPr id="4" name="5.mp4">
            <a:hlinkClick r:id="" action="ppaction://media"/>
            <a:extLst>
              <a:ext uri="{FF2B5EF4-FFF2-40B4-BE49-F238E27FC236}">
                <a16:creationId xmlns:a16="http://schemas.microsoft.com/office/drawing/2014/main" xmlns="" id="{9E662529-20A3-3346-BB4D-9A993557B31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384"/>
          </a:xfrm>
        </p:spPr>
      </p:pic>
    </p:spTree>
    <p:extLst>
      <p:ext uri="{BB962C8B-B14F-4D97-AF65-F5344CB8AC3E}">
        <p14:creationId xmlns:p14="http://schemas.microsoft.com/office/powerpoint/2010/main" val="6338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1368</Words>
  <Application>Microsoft Macintosh PowerPoint</Application>
  <PresentationFormat>On-screen Show (16:9)</PresentationFormat>
  <Paragraphs>114</Paragraphs>
  <Slides>18</Slides>
  <Notes>12</Notes>
  <HiddenSlides>0</HiddenSlides>
  <MMClips>6</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Avenir Book</vt:lpstr>
      <vt:lpstr>Avenir Next</vt:lpstr>
      <vt:lpstr>Calibri</vt:lpstr>
      <vt:lpstr>Maven Pro</vt:lpstr>
      <vt:lpstr>Simple Light</vt:lpstr>
      <vt:lpstr>Office Theme</vt:lpstr>
      <vt:lpstr>Office Theme</vt:lpstr>
      <vt:lpstr>Owl Insider</vt:lpstr>
      <vt:lpstr>Problem</vt:lpstr>
      <vt:lpstr>Student Survey Results</vt:lpstr>
      <vt:lpstr>Solution</vt:lpstr>
      <vt:lpstr>PowerPoint Presentation</vt:lpstr>
      <vt:lpstr>PowerPoint Presentation</vt:lpstr>
      <vt:lpstr>PowerPoint Presentation</vt:lpstr>
      <vt:lpstr>PowerPoint Presentation</vt:lpstr>
      <vt:lpstr>PowerPoint Presentation</vt:lpstr>
      <vt:lpstr>PowerPoint Presentation</vt:lpstr>
      <vt:lpstr>Competitive Analysis</vt:lpstr>
      <vt:lpstr>Data Model</vt:lpstr>
      <vt:lpstr>Process Model</vt:lpstr>
      <vt:lpstr>Systems Architecture</vt:lpstr>
      <vt:lpstr>Financial Analysis</vt:lpstr>
      <vt:lpstr>Implementation Plan</vt:lpstr>
      <vt:lpstr>Summary</vt:lpstr>
      <vt:lpstr>Thank you. Questions?</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Owl Insider</dc:title>
  <cp:lastModifiedBy>Microsoft Office User</cp:lastModifiedBy>
  <cp:revision>4</cp:revision>
  <dcterms:modified xsi:type="dcterms:W3CDTF">2018-12-04T20:16:34Z</dcterms:modified>
</cp:coreProperties>
</file>