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xlsx" ContentType="application/vnd.openxmlformats-officedocument.spreadsheetml.sheet"/>
  <Default Extension="vml" ContentType="application/vnd.openxmlformats-officedocument.vmlDrawin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notesMasterIdLst>
    <p:notesMasterId r:id="rId13"/>
  </p:notesMasterIdLst>
  <p:handoutMasterIdLst>
    <p:handoutMasterId r:id="rId14"/>
  </p:handoutMasterIdLst>
  <p:sldIdLst>
    <p:sldId id="256" r:id="rId2"/>
    <p:sldId id="263" r:id="rId3"/>
    <p:sldId id="268" r:id="rId4"/>
    <p:sldId id="259" r:id="rId5"/>
    <p:sldId id="271" r:id="rId6"/>
    <p:sldId id="273" r:id="rId7"/>
    <p:sldId id="275" r:id="rId8"/>
    <p:sldId id="262" r:id="rId9"/>
    <p:sldId id="266" r:id="rId10"/>
    <p:sldId id="261"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6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9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B9D0A-FC30-4F2D-A762-1724C4B9F299}" type="doc">
      <dgm:prSet loTypeId="urn:microsoft.com/office/officeart/2005/8/layout/hProcess3" loCatId="process" qsTypeId="urn:microsoft.com/office/officeart/2005/8/quickstyle/simple1" qsCatId="simple" csTypeId="urn:microsoft.com/office/officeart/2005/8/colors/accent1_2" csCatId="accent1" phldr="1"/>
      <dgm:spPr/>
    </dgm:pt>
    <dgm:pt modelId="{381A1B97-2437-412D-BC2C-5EFBBB438CD6}">
      <dgm:prSet phldrT="[Text]"/>
      <dgm:spPr/>
      <dgm:t>
        <a:bodyPr/>
        <a:lstStyle/>
        <a:p>
          <a:endParaRPr lang="en-US" dirty="0"/>
        </a:p>
      </dgm:t>
    </dgm:pt>
    <dgm:pt modelId="{39E61E1B-470D-40BC-8311-13A3B25DA53B}" type="parTrans" cxnId="{D0EBF607-BAF8-4287-952F-07B941C06EEE}">
      <dgm:prSet/>
      <dgm:spPr/>
      <dgm:t>
        <a:bodyPr/>
        <a:lstStyle/>
        <a:p>
          <a:endParaRPr lang="en-US"/>
        </a:p>
      </dgm:t>
    </dgm:pt>
    <dgm:pt modelId="{BD15E407-82AD-4F86-A364-EE9E3503E20D}" type="sibTrans" cxnId="{D0EBF607-BAF8-4287-952F-07B941C06EEE}">
      <dgm:prSet/>
      <dgm:spPr/>
      <dgm:t>
        <a:bodyPr/>
        <a:lstStyle/>
        <a:p>
          <a:endParaRPr lang="en-US"/>
        </a:p>
      </dgm:t>
    </dgm:pt>
    <dgm:pt modelId="{82C207D2-A6A3-4E73-8E5E-788F1C18C1B2}">
      <dgm:prSet phldrT="[Text]"/>
      <dgm:spPr/>
      <dgm:t>
        <a:bodyPr/>
        <a:lstStyle/>
        <a:p>
          <a:endParaRPr lang="en-US" dirty="0"/>
        </a:p>
      </dgm:t>
    </dgm:pt>
    <dgm:pt modelId="{E7EA6774-B6C6-4775-998B-B8FBBE7E3B92}" type="parTrans" cxnId="{A61BE50C-D2F3-4F4D-824E-A3F8DCF70631}">
      <dgm:prSet/>
      <dgm:spPr/>
      <dgm:t>
        <a:bodyPr/>
        <a:lstStyle/>
        <a:p>
          <a:endParaRPr lang="en-US"/>
        </a:p>
      </dgm:t>
    </dgm:pt>
    <dgm:pt modelId="{5EA6CAE9-F6AE-4B79-9A42-DE049D84EE1C}" type="sibTrans" cxnId="{A61BE50C-D2F3-4F4D-824E-A3F8DCF70631}">
      <dgm:prSet/>
      <dgm:spPr/>
      <dgm:t>
        <a:bodyPr/>
        <a:lstStyle/>
        <a:p>
          <a:endParaRPr lang="en-US"/>
        </a:p>
      </dgm:t>
    </dgm:pt>
    <dgm:pt modelId="{41C12CC2-05B8-4A0F-996B-6D373BDAFFEB}">
      <dgm:prSet phldrT="[Text]"/>
      <dgm:spPr/>
      <dgm:t>
        <a:bodyPr/>
        <a:lstStyle/>
        <a:p>
          <a:endParaRPr lang="en-US" dirty="0"/>
        </a:p>
      </dgm:t>
    </dgm:pt>
    <dgm:pt modelId="{3A5836BA-A7DF-47DB-86AF-D3A8374E62CA}" type="parTrans" cxnId="{D0AC4168-D0A6-4E30-A4C5-90C7FF0624CC}">
      <dgm:prSet/>
      <dgm:spPr/>
      <dgm:t>
        <a:bodyPr/>
        <a:lstStyle/>
        <a:p>
          <a:endParaRPr lang="en-US"/>
        </a:p>
      </dgm:t>
    </dgm:pt>
    <dgm:pt modelId="{FFECA3EC-75F5-4243-93E7-23F0201278B2}" type="sibTrans" cxnId="{D0AC4168-D0A6-4E30-A4C5-90C7FF0624CC}">
      <dgm:prSet/>
      <dgm:spPr/>
      <dgm:t>
        <a:bodyPr/>
        <a:lstStyle/>
        <a:p>
          <a:endParaRPr lang="en-US"/>
        </a:p>
      </dgm:t>
    </dgm:pt>
    <dgm:pt modelId="{E99F7DC9-D048-41AE-A229-909A87AB4696}" type="pres">
      <dgm:prSet presAssocID="{450B9D0A-FC30-4F2D-A762-1724C4B9F299}" presName="Name0" presStyleCnt="0">
        <dgm:presLayoutVars>
          <dgm:dir/>
          <dgm:animLvl val="lvl"/>
          <dgm:resizeHandles val="exact"/>
        </dgm:presLayoutVars>
      </dgm:prSet>
      <dgm:spPr/>
    </dgm:pt>
    <dgm:pt modelId="{2FA067A7-47A2-48B5-A22F-7416254718C7}" type="pres">
      <dgm:prSet presAssocID="{450B9D0A-FC30-4F2D-A762-1724C4B9F299}" presName="dummy" presStyleCnt="0"/>
      <dgm:spPr/>
    </dgm:pt>
    <dgm:pt modelId="{1CEF4F32-F7B0-4C7B-A441-313A40AF6E9E}" type="pres">
      <dgm:prSet presAssocID="{450B9D0A-FC30-4F2D-A762-1724C4B9F299}" presName="linH" presStyleCnt="0"/>
      <dgm:spPr/>
    </dgm:pt>
    <dgm:pt modelId="{F6FA4DE5-1CEC-41E5-B082-5357DD8D6A68}" type="pres">
      <dgm:prSet presAssocID="{450B9D0A-FC30-4F2D-A762-1724C4B9F299}" presName="padding1" presStyleCnt="0"/>
      <dgm:spPr/>
    </dgm:pt>
    <dgm:pt modelId="{E7431BC7-D6EE-4926-8D02-5E6CA9A386C8}" type="pres">
      <dgm:prSet presAssocID="{381A1B97-2437-412D-BC2C-5EFBBB438CD6}" presName="linV" presStyleCnt="0"/>
      <dgm:spPr/>
    </dgm:pt>
    <dgm:pt modelId="{6819A4D5-9DA6-4263-BEB3-B5F4E9DA26F8}" type="pres">
      <dgm:prSet presAssocID="{381A1B97-2437-412D-BC2C-5EFBBB438CD6}" presName="spVertical1" presStyleCnt="0"/>
      <dgm:spPr/>
    </dgm:pt>
    <dgm:pt modelId="{B7DF28B3-2730-47D5-93C9-FB554A62748B}" type="pres">
      <dgm:prSet presAssocID="{381A1B97-2437-412D-BC2C-5EFBBB438CD6}" presName="parTx" presStyleLbl="revTx" presStyleIdx="0" presStyleCnt="3">
        <dgm:presLayoutVars>
          <dgm:chMax val="0"/>
          <dgm:chPref val="0"/>
          <dgm:bulletEnabled val="1"/>
        </dgm:presLayoutVars>
      </dgm:prSet>
      <dgm:spPr/>
      <dgm:t>
        <a:bodyPr/>
        <a:lstStyle/>
        <a:p>
          <a:endParaRPr lang="en-US"/>
        </a:p>
      </dgm:t>
    </dgm:pt>
    <dgm:pt modelId="{A80DC1F1-0011-44FD-94C3-F5C47A5FCBCF}" type="pres">
      <dgm:prSet presAssocID="{381A1B97-2437-412D-BC2C-5EFBBB438CD6}" presName="spVertical2" presStyleCnt="0"/>
      <dgm:spPr/>
    </dgm:pt>
    <dgm:pt modelId="{02AA55F7-FD42-4C3C-B8F2-8387AD2985E3}" type="pres">
      <dgm:prSet presAssocID="{381A1B97-2437-412D-BC2C-5EFBBB438CD6}" presName="spVertical3" presStyleCnt="0"/>
      <dgm:spPr/>
    </dgm:pt>
    <dgm:pt modelId="{A93FEAEA-CACF-4F7A-BD49-69AAB68BAE39}" type="pres">
      <dgm:prSet presAssocID="{BD15E407-82AD-4F86-A364-EE9E3503E20D}" presName="space" presStyleCnt="0"/>
      <dgm:spPr/>
    </dgm:pt>
    <dgm:pt modelId="{5AA298F3-9265-432F-BD57-4A93C492717D}" type="pres">
      <dgm:prSet presAssocID="{82C207D2-A6A3-4E73-8E5E-788F1C18C1B2}" presName="linV" presStyleCnt="0"/>
      <dgm:spPr/>
    </dgm:pt>
    <dgm:pt modelId="{5E75E00F-52A0-43E4-B132-DCA404F9E643}" type="pres">
      <dgm:prSet presAssocID="{82C207D2-A6A3-4E73-8E5E-788F1C18C1B2}" presName="spVertical1" presStyleCnt="0"/>
      <dgm:spPr/>
    </dgm:pt>
    <dgm:pt modelId="{FA616174-D6E7-4E3D-82CC-CD2D063821C6}" type="pres">
      <dgm:prSet presAssocID="{82C207D2-A6A3-4E73-8E5E-788F1C18C1B2}" presName="parTx" presStyleLbl="revTx" presStyleIdx="1" presStyleCnt="3">
        <dgm:presLayoutVars>
          <dgm:chMax val="0"/>
          <dgm:chPref val="0"/>
          <dgm:bulletEnabled val="1"/>
        </dgm:presLayoutVars>
      </dgm:prSet>
      <dgm:spPr/>
      <dgm:t>
        <a:bodyPr/>
        <a:lstStyle/>
        <a:p>
          <a:endParaRPr lang="en-US"/>
        </a:p>
      </dgm:t>
    </dgm:pt>
    <dgm:pt modelId="{E663CAD7-C6D5-4C68-98BD-5D802E16D590}" type="pres">
      <dgm:prSet presAssocID="{82C207D2-A6A3-4E73-8E5E-788F1C18C1B2}" presName="spVertical2" presStyleCnt="0"/>
      <dgm:spPr/>
    </dgm:pt>
    <dgm:pt modelId="{415A50F3-8A89-4004-847B-347C393D1FCB}" type="pres">
      <dgm:prSet presAssocID="{82C207D2-A6A3-4E73-8E5E-788F1C18C1B2}" presName="spVertical3" presStyleCnt="0"/>
      <dgm:spPr/>
    </dgm:pt>
    <dgm:pt modelId="{322BC479-9967-441D-9D93-CC7E1C9818BA}" type="pres">
      <dgm:prSet presAssocID="{5EA6CAE9-F6AE-4B79-9A42-DE049D84EE1C}" presName="space" presStyleCnt="0"/>
      <dgm:spPr/>
    </dgm:pt>
    <dgm:pt modelId="{A4441480-BFE7-468C-B8C0-627A1451B5F3}" type="pres">
      <dgm:prSet presAssocID="{41C12CC2-05B8-4A0F-996B-6D373BDAFFEB}" presName="linV" presStyleCnt="0"/>
      <dgm:spPr/>
    </dgm:pt>
    <dgm:pt modelId="{184EE522-3812-449F-9368-4F059579B50D}" type="pres">
      <dgm:prSet presAssocID="{41C12CC2-05B8-4A0F-996B-6D373BDAFFEB}" presName="spVertical1" presStyleCnt="0"/>
      <dgm:spPr/>
    </dgm:pt>
    <dgm:pt modelId="{F293296F-0A37-4268-AFC4-DF13C70AA1B6}" type="pres">
      <dgm:prSet presAssocID="{41C12CC2-05B8-4A0F-996B-6D373BDAFFEB}" presName="parTx" presStyleLbl="revTx" presStyleIdx="2" presStyleCnt="3">
        <dgm:presLayoutVars>
          <dgm:chMax val="0"/>
          <dgm:chPref val="0"/>
          <dgm:bulletEnabled val="1"/>
        </dgm:presLayoutVars>
      </dgm:prSet>
      <dgm:spPr/>
      <dgm:t>
        <a:bodyPr/>
        <a:lstStyle/>
        <a:p>
          <a:endParaRPr lang="en-US"/>
        </a:p>
      </dgm:t>
    </dgm:pt>
    <dgm:pt modelId="{D3A8712D-1F04-4307-ADEA-165E15320FAD}" type="pres">
      <dgm:prSet presAssocID="{41C12CC2-05B8-4A0F-996B-6D373BDAFFEB}" presName="spVertical2" presStyleCnt="0"/>
      <dgm:spPr/>
    </dgm:pt>
    <dgm:pt modelId="{2F08CCA0-B94D-4B89-814B-3E629421C7A4}" type="pres">
      <dgm:prSet presAssocID="{41C12CC2-05B8-4A0F-996B-6D373BDAFFEB}" presName="spVertical3" presStyleCnt="0"/>
      <dgm:spPr/>
    </dgm:pt>
    <dgm:pt modelId="{68F4C9A4-4707-44F2-A342-37DF164D124B}" type="pres">
      <dgm:prSet presAssocID="{450B9D0A-FC30-4F2D-A762-1724C4B9F299}" presName="padding2" presStyleCnt="0"/>
      <dgm:spPr/>
    </dgm:pt>
    <dgm:pt modelId="{299D9A01-EA92-46F1-8FCF-00A11B2514A4}" type="pres">
      <dgm:prSet presAssocID="{450B9D0A-FC30-4F2D-A762-1724C4B9F299}" presName="negArrow" presStyleCnt="0"/>
      <dgm:spPr/>
    </dgm:pt>
    <dgm:pt modelId="{3C5C7FD5-395D-4B96-8664-4AF8258D7C0C}" type="pres">
      <dgm:prSet presAssocID="{450B9D0A-FC30-4F2D-A762-1724C4B9F299}" presName="backgroundArrow" presStyleLbl="node1" presStyleIdx="0" presStyleCnt="1" custLinFactNeighborX="-10321" custLinFactNeighborY="8189"/>
      <dgm:spPr/>
      <dgm:t>
        <a:bodyPr/>
        <a:lstStyle/>
        <a:p>
          <a:endParaRPr lang="en-US"/>
        </a:p>
      </dgm:t>
    </dgm:pt>
  </dgm:ptLst>
  <dgm:cxnLst>
    <dgm:cxn modelId="{5F3E0FCB-3240-41CB-A344-EF0386CBCB31}" type="presOf" srcId="{41C12CC2-05B8-4A0F-996B-6D373BDAFFEB}" destId="{F293296F-0A37-4268-AFC4-DF13C70AA1B6}" srcOrd="0" destOrd="0" presId="urn:microsoft.com/office/officeart/2005/8/layout/hProcess3"/>
    <dgm:cxn modelId="{A61BE50C-D2F3-4F4D-824E-A3F8DCF70631}" srcId="{450B9D0A-FC30-4F2D-A762-1724C4B9F299}" destId="{82C207D2-A6A3-4E73-8E5E-788F1C18C1B2}" srcOrd="1" destOrd="0" parTransId="{E7EA6774-B6C6-4775-998B-B8FBBE7E3B92}" sibTransId="{5EA6CAE9-F6AE-4B79-9A42-DE049D84EE1C}"/>
    <dgm:cxn modelId="{8B97B546-4122-4B42-A33A-0F927CEB05B5}" type="presOf" srcId="{381A1B97-2437-412D-BC2C-5EFBBB438CD6}" destId="{B7DF28B3-2730-47D5-93C9-FB554A62748B}" srcOrd="0" destOrd="0" presId="urn:microsoft.com/office/officeart/2005/8/layout/hProcess3"/>
    <dgm:cxn modelId="{D0AC4168-D0A6-4E30-A4C5-90C7FF0624CC}" srcId="{450B9D0A-FC30-4F2D-A762-1724C4B9F299}" destId="{41C12CC2-05B8-4A0F-996B-6D373BDAFFEB}" srcOrd="2" destOrd="0" parTransId="{3A5836BA-A7DF-47DB-86AF-D3A8374E62CA}" sibTransId="{FFECA3EC-75F5-4243-93E7-23F0201278B2}"/>
    <dgm:cxn modelId="{78BEEB3B-9DD4-4DB5-8184-58255AF0BFD9}" type="presOf" srcId="{450B9D0A-FC30-4F2D-A762-1724C4B9F299}" destId="{E99F7DC9-D048-41AE-A229-909A87AB4696}" srcOrd="0" destOrd="0" presId="urn:microsoft.com/office/officeart/2005/8/layout/hProcess3"/>
    <dgm:cxn modelId="{D0EBF607-BAF8-4287-952F-07B941C06EEE}" srcId="{450B9D0A-FC30-4F2D-A762-1724C4B9F299}" destId="{381A1B97-2437-412D-BC2C-5EFBBB438CD6}" srcOrd="0" destOrd="0" parTransId="{39E61E1B-470D-40BC-8311-13A3B25DA53B}" sibTransId="{BD15E407-82AD-4F86-A364-EE9E3503E20D}"/>
    <dgm:cxn modelId="{031465BC-BCA4-425C-993A-052617C6E155}" type="presOf" srcId="{82C207D2-A6A3-4E73-8E5E-788F1C18C1B2}" destId="{FA616174-D6E7-4E3D-82CC-CD2D063821C6}" srcOrd="0" destOrd="0" presId="urn:microsoft.com/office/officeart/2005/8/layout/hProcess3"/>
    <dgm:cxn modelId="{576ACD1A-A276-4906-91A9-BBC7C73E194A}" type="presParOf" srcId="{E99F7DC9-D048-41AE-A229-909A87AB4696}" destId="{2FA067A7-47A2-48B5-A22F-7416254718C7}" srcOrd="0" destOrd="0" presId="urn:microsoft.com/office/officeart/2005/8/layout/hProcess3"/>
    <dgm:cxn modelId="{C4F36A05-EA44-4D82-A43B-303A119BF6C9}" type="presParOf" srcId="{E99F7DC9-D048-41AE-A229-909A87AB4696}" destId="{1CEF4F32-F7B0-4C7B-A441-313A40AF6E9E}" srcOrd="1" destOrd="0" presId="urn:microsoft.com/office/officeart/2005/8/layout/hProcess3"/>
    <dgm:cxn modelId="{9AE9DBD9-158D-43FE-B32A-2F5EF2D6520F}" type="presParOf" srcId="{1CEF4F32-F7B0-4C7B-A441-313A40AF6E9E}" destId="{F6FA4DE5-1CEC-41E5-B082-5357DD8D6A68}" srcOrd="0" destOrd="0" presId="urn:microsoft.com/office/officeart/2005/8/layout/hProcess3"/>
    <dgm:cxn modelId="{0D5EDD62-E25E-480E-A171-4EBEBBF4034A}" type="presParOf" srcId="{1CEF4F32-F7B0-4C7B-A441-313A40AF6E9E}" destId="{E7431BC7-D6EE-4926-8D02-5E6CA9A386C8}" srcOrd="1" destOrd="0" presId="urn:microsoft.com/office/officeart/2005/8/layout/hProcess3"/>
    <dgm:cxn modelId="{FCC7AFBB-9AB7-4F99-9ACD-53C2BEC29385}" type="presParOf" srcId="{E7431BC7-D6EE-4926-8D02-5E6CA9A386C8}" destId="{6819A4D5-9DA6-4263-BEB3-B5F4E9DA26F8}" srcOrd="0" destOrd="0" presId="urn:microsoft.com/office/officeart/2005/8/layout/hProcess3"/>
    <dgm:cxn modelId="{3EBEBAC2-71BD-45C3-B61C-59D9D5115FF9}" type="presParOf" srcId="{E7431BC7-D6EE-4926-8D02-5E6CA9A386C8}" destId="{B7DF28B3-2730-47D5-93C9-FB554A62748B}" srcOrd="1" destOrd="0" presId="urn:microsoft.com/office/officeart/2005/8/layout/hProcess3"/>
    <dgm:cxn modelId="{0899F333-D0CF-4F9E-9595-1FCA37926185}" type="presParOf" srcId="{E7431BC7-D6EE-4926-8D02-5E6CA9A386C8}" destId="{A80DC1F1-0011-44FD-94C3-F5C47A5FCBCF}" srcOrd="2" destOrd="0" presId="urn:microsoft.com/office/officeart/2005/8/layout/hProcess3"/>
    <dgm:cxn modelId="{246A5E93-E519-41ED-B519-38963BC42C32}" type="presParOf" srcId="{E7431BC7-D6EE-4926-8D02-5E6CA9A386C8}" destId="{02AA55F7-FD42-4C3C-B8F2-8387AD2985E3}" srcOrd="3" destOrd="0" presId="urn:microsoft.com/office/officeart/2005/8/layout/hProcess3"/>
    <dgm:cxn modelId="{B9F8BB39-77BD-425B-802F-527634E55354}" type="presParOf" srcId="{1CEF4F32-F7B0-4C7B-A441-313A40AF6E9E}" destId="{A93FEAEA-CACF-4F7A-BD49-69AAB68BAE39}" srcOrd="2" destOrd="0" presId="urn:microsoft.com/office/officeart/2005/8/layout/hProcess3"/>
    <dgm:cxn modelId="{E3687F79-C4A2-4545-B9F2-4C5875C0ABA2}" type="presParOf" srcId="{1CEF4F32-F7B0-4C7B-A441-313A40AF6E9E}" destId="{5AA298F3-9265-432F-BD57-4A93C492717D}" srcOrd="3" destOrd="0" presId="urn:microsoft.com/office/officeart/2005/8/layout/hProcess3"/>
    <dgm:cxn modelId="{C926FE4E-6590-4036-AC29-E392EE9B1265}" type="presParOf" srcId="{5AA298F3-9265-432F-BD57-4A93C492717D}" destId="{5E75E00F-52A0-43E4-B132-DCA404F9E643}" srcOrd="0" destOrd="0" presId="urn:microsoft.com/office/officeart/2005/8/layout/hProcess3"/>
    <dgm:cxn modelId="{18D89F3C-D912-430E-9C4B-36E1220D94BB}" type="presParOf" srcId="{5AA298F3-9265-432F-BD57-4A93C492717D}" destId="{FA616174-D6E7-4E3D-82CC-CD2D063821C6}" srcOrd="1" destOrd="0" presId="urn:microsoft.com/office/officeart/2005/8/layout/hProcess3"/>
    <dgm:cxn modelId="{1EDA8D21-8BCE-4D5A-B128-1548E2BA4247}" type="presParOf" srcId="{5AA298F3-9265-432F-BD57-4A93C492717D}" destId="{E663CAD7-C6D5-4C68-98BD-5D802E16D590}" srcOrd="2" destOrd="0" presId="urn:microsoft.com/office/officeart/2005/8/layout/hProcess3"/>
    <dgm:cxn modelId="{408EDDD3-15A1-4611-A62B-D01C4287AB67}" type="presParOf" srcId="{5AA298F3-9265-432F-BD57-4A93C492717D}" destId="{415A50F3-8A89-4004-847B-347C393D1FCB}" srcOrd="3" destOrd="0" presId="urn:microsoft.com/office/officeart/2005/8/layout/hProcess3"/>
    <dgm:cxn modelId="{C95CD802-95BB-4F0F-AC95-4B688F881AB5}" type="presParOf" srcId="{1CEF4F32-F7B0-4C7B-A441-313A40AF6E9E}" destId="{322BC479-9967-441D-9D93-CC7E1C9818BA}" srcOrd="4" destOrd="0" presId="urn:microsoft.com/office/officeart/2005/8/layout/hProcess3"/>
    <dgm:cxn modelId="{358A9403-4321-4A15-91E9-4A21AF68E3A1}" type="presParOf" srcId="{1CEF4F32-F7B0-4C7B-A441-313A40AF6E9E}" destId="{A4441480-BFE7-468C-B8C0-627A1451B5F3}" srcOrd="5" destOrd="0" presId="urn:microsoft.com/office/officeart/2005/8/layout/hProcess3"/>
    <dgm:cxn modelId="{D28244BB-ABB4-48E8-817A-5290FA9247D0}" type="presParOf" srcId="{A4441480-BFE7-468C-B8C0-627A1451B5F3}" destId="{184EE522-3812-449F-9368-4F059579B50D}" srcOrd="0" destOrd="0" presId="urn:microsoft.com/office/officeart/2005/8/layout/hProcess3"/>
    <dgm:cxn modelId="{94F7EBBA-155B-4B33-8515-1688CAE963C6}" type="presParOf" srcId="{A4441480-BFE7-468C-B8C0-627A1451B5F3}" destId="{F293296F-0A37-4268-AFC4-DF13C70AA1B6}" srcOrd="1" destOrd="0" presId="urn:microsoft.com/office/officeart/2005/8/layout/hProcess3"/>
    <dgm:cxn modelId="{C97877BF-CCD9-45E1-8C99-33361CAC367C}" type="presParOf" srcId="{A4441480-BFE7-468C-B8C0-627A1451B5F3}" destId="{D3A8712D-1F04-4307-ADEA-165E15320FAD}" srcOrd="2" destOrd="0" presId="urn:microsoft.com/office/officeart/2005/8/layout/hProcess3"/>
    <dgm:cxn modelId="{63F85067-0612-4DCF-A066-95A72EFD13BA}" type="presParOf" srcId="{A4441480-BFE7-468C-B8C0-627A1451B5F3}" destId="{2F08CCA0-B94D-4B89-814B-3E629421C7A4}" srcOrd="3" destOrd="0" presId="urn:microsoft.com/office/officeart/2005/8/layout/hProcess3"/>
    <dgm:cxn modelId="{DB71AB75-8D01-4BD5-A130-D6D0D1DDBA87}" type="presParOf" srcId="{1CEF4F32-F7B0-4C7B-A441-313A40AF6E9E}" destId="{68F4C9A4-4707-44F2-A342-37DF164D124B}" srcOrd="6" destOrd="0" presId="urn:microsoft.com/office/officeart/2005/8/layout/hProcess3"/>
    <dgm:cxn modelId="{C2C96E0E-37C2-4589-88DF-C15A3E364578}" type="presParOf" srcId="{1CEF4F32-F7B0-4C7B-A441-313A40AF6E9E}" destId="{299D9A01-EA92-46F1-8FCF-00A11B2514A4}" srcOrd="7" destOrd="0" presId="urn:microsoft.com/office/officeart/2005/8/layout/hProcess3"/>
    <dgm:cxn modelId="{F35431DF-9934-4CAE-B35B-42D912B5578D}" type="presParOf" srcId="{1CEF4F32-F7B0-4C7B-A441-313A40AF6E9E}" destId="{3C5C7FD5-395D-4B96-8664-4AF8258D7C0C}" srcOrd="8"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92CB1-F746-AB42-902C-BA39223AD453}" type="doc">
      <dgm:prSet loTypeId="urn:microsoft.com/office/officeart/2005/8/layout/vList3" loCatId="" qsTypeId="urn:microsoft.com/office/officeart/2005/8/quickstyle/simple3" qsCatId="simple" csTypeId="urn:microsoft.com/office/officeart/2005/8/colors/accent1_5" csCatId="accent1" phldr="1"/>
      <dgm:spPr/>
    </dgm:pt>
    <dgm:pt modelId="{D8609C13-5F29-E54C-BE5C-28C9E915C399}">
      <dgm:prSet phldrT="[Text]"/>
      <dgm:spPr/>
      <dgm:t>
        <a:bodyPr/>
        <a:lstStyle/>
        <a:p>
          <a:r>
            <a:rPr lang="en-US" dirty="0" smtClean="0"/>
            <a:t>Create partnerships with businesses/tourist destinations</a:t>
          </a:r>
          <a:endParaRPr lang="en-US" dirty="0"/>
        </a:p>
      </dgm:t>
    </dgm:pt>
    <dgm:pt modelId="{28FFDCA6-C08C-2545-BC5D-638CD371B267}" type="parTrans" cxnId="{3A005685-C2CE-FD40-B959-EB4946A4D038}">
      <dgm:prSet/>
      <dgm:spPr/>
      <dgm:t>
        <a:bodyPr/>
        <a:lstStyle/>
        <a:p>
          <a:endParaRPr lang="en-US"/>
        </a:p>
      </dgm:t>
    </dgm:pt>
    <dgm:pt modelId="{43290516-9E83-A344-9AD0-C827C33FD8AF}" type="sibTrans" cxnId="{3A005685-C2CE-FD40-B959-EB4946A4D038}">
      <dgm:prSet/>
      <dgm:spPr/>
      <dgm:t>
        <a:bodyPr/>
        <a:lstStyle/>
        <a:p>
          <a:endParaRPr lang="en-US"/>
        </a:p>
      </dgm:t>
    </dgm:pt>
    <dgm:pt modelId="{1F4A4632-DCB8-1D4E-AC10-2BC0514D9482}">
      <dgm:prSet phldrT="[Text]"/>
      <dgm:spPr/>
      <dgm:t>
        <a:bodyPr/>
        <a:lstStyle/>
        <a:p>
          <a:r>
            <a:rPr lang="en-US" dirty="0" smtClean="0"/>
            <a:t>Establish the subscription service for businesses</a:t>
          </a:r>
          <a:endParaRPr lang="en-US" dirty="0"/>
        </a:p>
      </dgm:t>
    </dgm:pt>
    <dgm:pt modelId="{583F611A-023C-184D-A887-E08C9D8A1C14}" type="parTrans" cxnId="{680BFEE3-6942-2748-A878-1D439E3F7BD7}">
      <dgm:prSet/>
      <dgm:spPr/>
      <dgm:t>
        <a:bodyPr/>
        <a:lstStyle/>
        <a:p>
          <a:endParaRPr lang="en-US"/>
        </a:p>
      </dgm:t>
    </dgm:pt>
    <dgm:pt modelId="{589F6A30-9BDD-E54D-A45F-2F8CCEE8F779}" type="sibTrans" cxnId="{680BFEE3-6942-2748-A878-1D439E3F7BD7}">
      <dgm:prSet/>
      <dgm:spPr/>
      <dgm:t>
        <a:bodyPr/>
        <a:lstStyle/>
        <a:p>
          <a:endParaRPr lang="en-US"/>
        </a:p>
      </dgm:t>
    </dgm:pt>
    <dgm:pt modelId="{058C44A2-7AFB-7140-86E9-C977AC449DC7}">
      <dgm:prSet phldrT="[Text]"/>
      <dgm:spPr/>
      <dgm:t>
        <a:bodyPr/>
        <a:lstStyle/>
        <a:p>
          <a:r>
            <a:rPr lang="en-US" dirty="0" smtClean="0"/>
            <a:t>   Expand to areas outside of Philadelphia</a:t>
          </a:r>
          <a:endParaRPr lang="en-US" dirty="0"/>
        </a:p>
      </dgm:t>
    </dgm:pt>
    <dgm:pt modelId="{DFA01023-4673-A74A-BBC9-94915B20F6F9}" type="parTrans" cxnId="{636C123E-C527-7644-8CC0-C86FC978E856}">
      <dgm:prSet/>
      <dgm:spPr/>
      <dgm:t>
        <a:bodyPr/>
        <a:lstStyle/>
        <a:p>
          <a:endParaRPr lang="en-US"/>
        </a:p>
      </dgm:t>
    </dgm:pt>
    <dgm:pt modelId="{105187FD-AEA6-274F-8B44-24BE13C96F81}" type="sibTrans" cxnId="{636C123E-C527-7644-8CC0-C86FC978E856}">
      <dgm:prSet/>
      <dgm:spPr/>
      <dgm:t>
        <a:bodyPr/>
        <a:lstStyle/>
        <a:p>
          <a:endParaRPr lang="en-US"/>
        </a:p>
      </dgm:t>
    </dgm:pt>
    <dgm:pt modelId="{EA96866C-E86C-0147-B138-D71D5B6D0BB4}" type="pres">
      <dgm:prSet presAssocID="{0CB92CB1-F746-AB42-902C-BA39223AD453}" presName="linearFlow" presStyleCnt="0">
        <dgm:presLayoutVars>
          <dgm:dir/>
          <dgm:resizeHandles val="exact"/>
        </dgm:presLayoutVars>
      </dgm:prSet>
      <dgm:spPr/>
    </dgm:pt>
    <dgm:pt modelId="{204410BB-0FE8-A543-8E57-9205AB92D2D5}" type="pres">
      <dgm:prSet presAssocID="{D8609C13-5F29-E54C-BE5C-28C9E915C399}" presName="composite" presStyleCnt="0"/>
      <dgm:spPr/>
    </dgm:pt>
    <dgm:pt modelId="{F89AD13F-5604-3C4A-ABFD-D4B2D33B7646}" type="pres">
      <dgm:prSet presAssocID="{D8609C13-5F29-E54C-BE5C-28C9E915C399}" presName="imgShp" presStyleLbl="fgImgPlace1" presStyleIdx="0" presStyleCnt="3" custScaleX="99048" custScaleY="98313" custLinFactNeighborX="-74272" custLinFactNeighborY="-852"/>
      <dgm:spPr/>
    </dgm:pt>
    <dgm:pt modelId="{CE24D2FB-97FA-7E44-9411-2C1BEA984DF3}" type="pres">
      <dgm:prSet presAssocID="{D8609C13-5F29-E54C-BE5C-28C9E915C399}" presName="txShp" presStyleLbl="node1" presStyleIdx="0" presStyleCnt="3" custScaleX="147617">
        <dgm:presLayoutVars>
          <dgm:bulletEnabled val="1"/>
        </dgm:presLayoutVars>
      </dgm:prSet>
      <dgm:spPr/>
      <dgm:t>
        <a:bodyPr/>
        <a:lstStyle/>
        <a:p>
          <a:endParaRPr lang="en-US"/>
        </a:p>
      </dgm:t>
    </dgm:pt>
    <dgm:pt modelId="{603A5377-2B23-5047-BB2F-06E5635C3E09}" type="pres">
      <dgm:prSet presAssocID="{43290516-9E83-A344-9AD0-C827C33FD8AF}" presName="spacing" presStyleCnt="0"/>
      <dgm:spPr/>
    </dgm:pt>
    <dgm:pt modelId="{9CBB6336-746C-2E47-806D-BD55F4B65062}" type="pres">
      <dgm:prSet presAssocID="{1F4A4632-DCB8-1D4E-AC10-2BC0514D9482}" presName="composite" presStyleCnt="0"/>
      <dgm:spPr/>
    </dgm:pt>
    <dgm:pt modelId="{C11D0CF1-08D3-5A40-ADFD-1D48DBFE64B6}" type="pres">
      <dgm:prSet presAssocID="{1F4A4632-DCB8-1D4E-AC10-2BC0514D9482}" presName="imgShp" presStyleLbl="fgImgPlace1" presStyleIdx="1" presStyleCnt="3" custLinFactNeighborX="-74272" custLinFactNeighborY="-2553"/>
      <dgm:spPr/>
      <dgm:t>
        <a:bodyPr/>
        <a:lstStyle/>
        <a:p>
          <a:endParaRPr lang="en-US"/>
        </a:p>
      </dgm:t>
    </dgm:pt>
    <dgm:pt modelId="{71C1A59B-0D76-A64F-929E-375A8AA7F2E8}" type="pres">
      <dgm:prSet presAssocID="{1F4A4632-DCB8-1D4E-AC10-2BC0514D9482}" presName="txShp" presStyleLbl="node1" presStyleIdx="1" presStyleCnt="3" custScaleX="147642">
        <dgm:presLayoutVars>
          <dgm:bulletEnabled val="1"/>
        </dgm:presLayoutVars>
      </dgm:prSet>
      <dgm:spPr/>
      <dgm:t>
        <a:bodyPr/>
        <a:lstStyle/>
        <a:p>
          <a:endParaRPr lang="en-US"/>
        </a:p>
      </dgm:t>
    </dgm:pt>
    <dgm:pt modelId="{51A685A3-4747-734C-BF5C-EFBBA11F90D6}" type="pres">
      <dgm:prSet presAssocID="{589F6A30-9BDD-E54D-A45F-2F8CCEE8F779}" presName="spacing" presStyleCnt="0"/>
      <dgm:spPr/>
    </dgm:pt>
    <dgm:pt modelId="{98E3EDD0-C970-8E47-9148-950301B647CB}" type="pres">
      <dgm:prSet presAssocID="{058C44A2-7AFB-7140-86E9-C977AC449DC7}" presName="composite" presStyleCnt="0"/>
      <dgm:spPr/>
    </dgm:pt>
    <dgm:pt modelId="{8E8ADCC3-2BF7-CC41-9633-49BE419520AE}" type="pres">
      <dgm:prSet presAssocID="{058C44A2-7AFB-7140-86E9-C977AC449DC7}" presName="imgShp" presStyleLbl="fgImgPlace1" presStyleIdx="2" presStyleCnt="3" custLinFactNeighborX="-74272" custLinFactNeighborY="-4253"/>
      <dgm:spPr/>
    </dgm:pt>
    <dgm:pt modelId="{D537FDDB-95DB-AB47-99DE-B9D60DF02294}" type="pres">
      <dgm:prSet presAssocID="{058C44A2-7AFB-7140-86E9-C977AC449DC7}" presName="txShp" presStyleLbl="node1" presStyleIdx="2" presStyleCnt="3" custScaleX="147642">
        <dgm:presLayoutVars>
          <dgm:bulletEnabled val="1"/>
        </dgm:presLayoutVars>
      </dgm:prSet>
      <dgm:spPr/>
      <dgm:t>
        <a:bodyPr/>
        <a:lstStyle/>
        <a:p>
          <a:endParaRPr lang="en-US"/>
        </a:p>
      </dgm:t>
    </dgm:pt>
  </dgm:ptLst>
  <dgm:cxnLst>
    <dgm:cxn modelId="{680BFEE3-6942-2748-A878-1D439E3F7BD7}" srcId="{0CB92CB1-F746-AB42-902C-BA39223AD453}" destId="{1F4A4632-DCB8-1D4E-AC10-2BC0514D9482}" srcOrd="1" destOrd="0" parTransId="{583F611A-023C-184D-A887-E08C9D8A1C14}" sibTransId="{589F6A30-9BDD-E54D-A45F-2F8CCEE8F779}"/>
    <dgm:cxn modelId="{636C123E-C527-7644-8CC0-C86FC978E856}" srcId="{0CB92CB1-F746-AB42-902C-BA39223AD453}" destId="{058C44A2-7AFB-7140-86E9-C977AC449DC7}" srcOrd="2" destOrd="0" parTransId="{DFA01023-4673-A74A-BBC9-94915B20F6F9}" sibTransId="{105187FD-AEA6-274F-8B44-24BE13C96F81}"/>
    <dgm:cxn modelId="{E5073ABB-C0FD-8841-8204-574AECCC69D3}" type="presOf" srcId="{0CB92CB1-F746-AB42-902C-BA39223AD453}" destId="{EA96866C-E86C-0147-B138-D71D5B6D0BB4}" srcOrd="0" destOrd="0" presId="urn:microsoft.com/office/officeart/2005/8/layout/vList3"/>
    <dgm:cxn modelId="{902B8109-2382-B046-822C-E87A6A969291}" type="presOf" srcId="{1F4A4632-DCB8-1D4E-AC10-2BC0514D9482}" destId="{71C1A59B-0D76-A64F-929E-375A8AA7F2E8}" srcOrd="0" destOrd="0" presId="urn:microsoft.com/office/officeart/2005/8/layout/vList3"/>
    <dgm:cxn modelId="{E296CCFD-6E78-A245-99C0-F292256E4484}" type="presOf" srcId="{D8609C13-5F29-E54C-BE5C-28C9E915C399}" destId="{CE24D2FB-97FA-7E44-9411-2C1BEA984DF3}" srcOrd="0" destOrd="0" presId="urn:microsoft.com/office/officeart/2005/8/layout/vList3"/>
    <dgm:cxn modelId="{3A005685-C2CE-FD40-B959-EB4946A4D038}" srcId="{0CB92CB1-F746-AB42-902C-BA39223AD453}" destId="{D8609C13-5F29-E54C-BE5C-28C9E915C399}" srcOrd="0" destOrd="0" parTransId="{28FFDCA6-C08C-2545-BC5D-638CD371B267}" sibTransId="{43290516-9E83-A344-9AD0-C827C33FD8AF}"/>
    <dgm:cxn modelId="{AA090944-03BC-0A4B-A9C8-27D863100202}" type="presOf" srcId="{058C44A2-7AFB-7140-86E9-C977AC449DC7}" destId="{D537FDDB-95DB-AB47-99DE-B9D60DF02294}" srcOrd="0" destOrd="0" presId="urn:microsoft.com/office/officeart/2005/8/layout/vList3"/>
    <dgm:cxn modelId="{A0AD87E8-ED22-B34A-A44D-E54FA2F63546}" type="presParOf" srcId="{EA96866C-E86C-0147-B138-D71D5B6D0BB4}" destId="{204410BB-0FE8-A543-8E57-9205AB92D2D5}" srcOrd="0" destOrd="0" presId="urn:microsoft.com/office/officeart/2005/8/layout/vList3"/>
    <dgm:cxn modelId="{7C71DC59-F028-5A44-A586-C9D13A4A925C}" type="presParOf" srcId="{204410BB-0FE8-A543-8E57-9205AB92D2D5}" destId="{F89AD13F-5604-3C4A-ABFD-D4B2D33B7646}" srcOrd="0" destOrd="0" presId="urn:microsoft.com/office/officeart/2005/8/layout/vList3"/>
    <dgm:cxn modelId="{80E4B845-5743-1944-A69D-E223CEC234B0}" type="presParOf" srcId="{204410BB-0FE8-A543-8E57-9205AB92D2D5}" destId="{CE24D2FB-97FA-7E44-9411-2C1BEA984DF3}" srcOrd="1" destOrd="0" presId="urn:microsoft.com/office/officeart/2005/8/layout/vList3"/>
    <dgm:cxn modelId="{15EAEF8C-2059-3146-8EF4-CA0D0463A154}" type="presParOf" srcId="{EA96866C-E86C-0147-B138-D71D5B6D0BB4}" destId="{603A5377-2B23-5047-BB2F-06E5635C3E09}" srcOrd="1" destOrd="0" presId="urn:microsoft.com/office/officeart/2005/8/layout/vList3"/>
    <dgm:cxn modelId="{5F9A66DC-36F0-0542-9EEC-A1F7C1A155F0}" type="presParOf" srcId="{EA96866C-E86C-0147-B138-D71D5B6D0BB4}" destId="{9CBB6336-746C-2E47-806D-BD55F4B65062}" srcOrd="2" destOrd="0" presId="urn:microsoft.com/office/officeart/2005/8/layout/vList3"/>
    <dgm:cxn modelId="{ACFF3232-0D43-FE4F-89EA-4BEE82619BEA}" type="presParOf" srcId="{9CBB6336-746C-2E47-806D-BD55F4B65062}" destId="{C11D0CF1-08D3-5A40-ADFD-1D48DBFE64B6}" srcOrd="0" destOrd="0" presId="urn:microsoft.com/office/officeart/2005/8/layout/vList3"/>
    <dgm:cxn modelId="{339F0F14-AECE-6D4B-9889-3F73F5B9A140}" type="presParOf" srcId="{9CBB6336-746C-2E47-806D-BD55F4B65062}" destId="{71C1A59B-0D76-A64F-929E-375A8AA7F2E8}" srcOrd="1" destOrd="0" presId="urn:microsoft.com/office/officeart/2005/8/layout/vList3"/>
    <dgm:cxn modelId="{F093CF71-388B-0C44-A182-C56E371E7A63}" type="presParOf" srcId="{EA96866C-E86C-0147-B138-D71D5B6D0BB4}" destId="{51A685A3-4747-734C-BF5C-EFBBA11F90D6}" srcOrd="3" destOrd="0" presId="urn:microsoft.com/office/officeart/2005/8/layout/vList3"/>
    <dgm:cxn modelId="{F5294ECE-417C-5342-A559-F8A54E432E37}" type="presParOf" srcId="{EA96866C-E86C-0147-B138-D71D5B6D0BB4}" destId="{98E3EDD0-C970-8E47-9148-950301B647CB}" srcOrd="4" destOrd="0" presId="urn:microsoft.com/office/officeart/2005/8/layout/vList3"/>
    <dgm:cxn modelId="{6043F61C-E0B0-9242-834A-D0A7966DC84C}" type="presParOf" srcId="{98E3EDD0-C970-8E47-9148-950301B647CB}" destId="{8E8ADCC3-2BF7-CC41-9633-49BE419520AE}" srcOrd="0" destOrd="0" presId="urn:microsoft.com/office/officeart/2005/8/layout/vList3"/>
    <dgm:cxn modelId="{076EE417-0BCF-7644-BA1F-8191298B7931}" type="presParOf" srcId="{98E3EDD0-C970-8E47-9148-950301B647CB}" destId="{D537FDDB-95DB-AB47-99DE-B9D60DF0229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C7FD5-395D-4B96-8664-4AF8258D7C0C}">
      <dsp:nvSpPr>
        <dsp:cNvPr id="0" name=""/>
        <dsp:cNvSpPr/>
      </dsp:nvSpPr>
      <dsp:spPr>
        <a:xfrm>
          <a:off x="0" y="29333"/>
          <a:ext cx="792632" cy="648000"/>
        </a:xfrm>
        <a:prstGeom prst="right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93296F-0A37-4268-AFC4-DF13C70AA1B6}">
      <dsp:nvSpPr>
        <dsp:cNvPr id="0" name=""/>
        <dsp:cNvSpPr/>
      </dsp:nvSpPr>
      <dsp:spPr>
        <a:xfrm>
          <a:off x="522370" y="176666"/>
          <a:ext cx="190997" cy="3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endParaRPr lang="en-US" sz="900" kern="1200" dirty="0"/>
        </a:p>
      </dsp:txBody>
      <dsp:txXfrm>
        <a:off x="522370" y="176666"/>
        <a:ext cx="190997" cy="324000"/>
      </dsp:txXfrm>
    </dsp:sp>
    <dsp:sp modelId="{FA616174-D6E7-4E3D-82CC-CD2D063821C6}">
      <dsp:nvSpPr>
        <dsp:cNvPr id="0" name=""/>
        <dsp:cNvSpPr/>
      </dsp:nvSpPr>
      <dsp:spPr>
        <a:xfrm>
          <a:off x="293173" y="176666"/>
          <a:ext cx="190997" cy="3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endParaRPr lang="en-US" sz="900" kern="1200" dirty="0"/>
        </a:p>
      </dsp:txBody>
      <dsp:txXfrm>
        <a:off x="293173" y="176666"/>
        <a:ext cx="190997" cy="324000"/>
      </dsp:txXfrm>
    </dsp:sp>
    <dsp:sp modelId="{B7DF28B3-2730-47D5-93C9-FB554A62748B}">
      <dsp:nvSpPr>
        <dsp:cNvPr id="0" name=""/>
        <dsp:cNvSpPr/>
      </dsp:nvSpPr>
      <dsp:spPr>
        <a:xfrm>
          <a:off x="63975" y="176666"/>
          <a:ext cx="190997" cy="3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endParaRPr lang="en-US" sz="900" kern="1200" dirty="0"/>
        </a:p>
      </dsp:txBody>
      <dsp:txXfrm>
        <a:off x="63975" y="176666"/>
        <a:ext cx="190997" cy="32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4D2FB-97FA-7E44-9411-2C1BEA984DF3}">
      <dsp:nvSpPr>
        <dsp:cNvPr id="0" name=""/>
        <dsp:cNvSpPr/>
      </dsp:nvSpPr>
      <dsp:spPr>
        <a:xfrm rot="10800000">
          <a:off x="76892" y="101"/>
          <a:ext cx="8228215" cy="1129769"/>
        </a:xfrm>
        <a:prstGeom prst="homePlate">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8197"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Create partnerships with businesses/tourist destinations</a:t>
          </a:r>
          <a:endParaRPr lang="en-US" sz="3100" kern="1200" dirty="0"/>
        </a:p>
      </dsp:txBody>
      <dsp:txXfrm rot="10800000">
        <a:off x="359334" y="101"/>
        <a:ext cx="7945773" cy="1129769"/>
      </dsp:txXfrm>
    </dsp:sp>
    <dsp:sp modelId="{F89AD13F-5604-3C4A-ABFD-D4B2D33B7646}">
      <dsp:nvSpPr>
        <dsp:cNvPr id="0" name=""/>
        <dsp:cNvSpPr/>
      </dsp:nvSpPr>
      <dsp:spPr>
        <a:xfrm>
          <a:off x="5375" y="5"/>
          <a:ext cx="1119013" cy="1110709"/>
        </a:xfrm>
        <a:prstGeom prst="ellipse">
          <a:avLst/>
        </a:prstGeom>
        <a:solidFill>
          <a:schemeClr val="accent1">
            <a:tint val="50000"/>
            <a:alpha val="90000"/>
            <a:hueOff val="0"/>
            <a:satOff val="0"/>
            <a:lumOff val="0"/>
            <a:alphaOff val="0"/>
          </a:schemeClr>
        </a:solidFill>
        <a:ln w="100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1C1A59B-0D76-A64F-929E-375A8AA7F2E8}">
      <dsp:nvSpPr>
        <dsp:cNvPr id="0" name=""/>
        <dsp:cNvSpPr/>
      </dsp:nvSpPr>
      <dsp:spPr>
        <a:xfrm rot="10800000">
          <a:off x="76195" y="1467115"/>
          <a:ext cx="8229609" cy="1129769"/>
        </a:xfrm>
        <a:prstGeom prst="homePlate">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8197"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Establish the subscription service for businesses</a:t>
          </a:r>
          <a:endParaRPr lang="en-US" sz="3100" kern="1200" dirty="0"/>
        </a:p>
      </dsp:txBody>
      <dsp:txXfrm rot="10800000">
        <a:off x="358637" y="1467115"/>
        <a:ext cx="7947167" cy="1129769"/>
      </dsp:txXfrm>
    </dsp:sp>
    <dsp:sp modelId="{C11D0CF1-08D3-5A40-ADFD-1D48DBFE64B6}">
      <dsp:nvSpPr>
        <dsp:cNvPr id="0" name=""/>
        <dsp:cNvSpPr/>
      </dsp:nvSpPr>
      <dsp:spPr>
        <a:xfrm>
          <a:off x="0" y="1438272"/>
          <a:ext cx="1129769" cy="1129769"/>
        </a:xfrm>
        <a:prstGeom prst="ellipse">
          <a:avLst/>
        </a:prstGeom>
        <a:solidFill>
          <a:schemeClr val="accent1">
            <a:tint val="50000"/>
            <a:alpha val="90000"/>
            <a:hueOff val="-15985"/>
            <a:satOff val="-1391"/>
            <a:lumOff val="5399"/>
            <a:alphaOff val="-20000"/>
          </a:schemeClr>
        </a:solidFill>
        <a:ln w="100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D537FDDB-95DB-AB47-99DE-B9D60DF02294}">
      <dsp:nvSpPr>
        <dsp:cNvPr id="0" name=""/>
        <dsp:cNvSpPr/>
      </dsp:nvSpPr>
      <dsp:spPr>
        <a:xfrm rot="10800000">
          <a:off x="76195" y="2934129"/>
          <a:ext cx="8229609" cy="1129769"/>
        </a:xfrm>
        <a:prstGeom prst="homePlate">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8197"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   Expand to areas outside of Philadelphia</a:t>
          </a:r>
          <a:endParaRPr lang="en-US" sz="3100" kern="1200" dirty="0"/>
        </a:p>
      </dsp:txBody>
      <dsp:txXfrm rot="10800000">
        <a:off x="358637" y="2934129"/>
        <a:ext cx="7947167" cy="1129769"/>
      </dsp:txXfrm>
    </dsp:sp>
    <dsp:sp modelId="{8E8ADCC3-2BF7-CC41-9633-49BE419520AE}">
      <dsp:nvSpPr>
        <dsp:cNvPr id="0" name=""/>
        <dsp:cNvSpPr/>
      </dsp:nvSpPr>
      <dsp:spPr>
        <a:xfrm>
          <a:off x="0" y="2886080"/>
          <a:ext cx="1129769" cy="1129769"/>
        </a:xfrm>
        <a:prstGeom prst="ellipse">
          <a:avLst/>
        </a:prstGeom>
        <a:solidFill>
          <a:schemeClr val="accent1">
            <a:tint val="50000"/>
            <a:alpha val="90000"/>
            <a:hueOff val="-31970"/>
            <a:satOff val="-2782"/>
            <a:lumOff val="10798"/>
            <a:alphaOff val="-40000"/>
          </a:schemeClr>
        </a:solidFill>
        <a:ln w="100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6D9D62-967C-4249-96C5-062EC220A26E}" type="datetimeFigureOut">
              <a:rPr lang="en-US" smtClean="0"/>
              <a:t>5/4/15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CAC628-9D83-492C-BCF0-245DD57BA646}" type="slidenum">
              <a:rPr lang="en-US" smtClean="0"/>
              <a:t>‹#›</a:t>
            </a:fld>
            <a:endParaRPr lang="en-US"/>
          </a:p>
        </p:txBody>
      </p:sp>
    </p:spTree>
    <p:extLst>
      <p:ext uri="{BB962C8B-B14F-4D97-AF65-F5344CB8AC3E}">
        <p14:creationId xmlns:p14="http://schemas.microsoft.com/office/powerpoint/2010/main" val="330118561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7DC8F5-FE8A-44D0-96DC-E9C0A7B9D882}" type="datetimeFigureOut">
              <a:rPr lang="en-US" smtClean="0"/>
              <a:t>5/4/15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237BDD-D98D-4BC1-BE04-E6E257812F87}" type="slidenum">
              <a:rPr lang="en-US" smtClean="0"/>
              <a:t>‹#›</a:t>
            </a:fld>
            <a:endParaRPr lang="en-US"/>
          </a:p>
        </p:txBody>
      </p:sp>
    </p:spTree>
    <p:extLst>
      <p:ext uri="{BB962C8B-B14F-4D97-AF65-F5344CB8AC3E}">
        <p14:creationId xmlns:p14="http://schemas.microsoft.com/office/powerpoint/2010/main" val="166476941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ever been this frustrated while trying to find parking in Philadelphia? We like to think that you probably have.</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37BDD-D98D-4BC1-BE04-E6E257812F87}" type="slidenum">
              <a:rPr lang="en-US" smtClean="0"/>
              <a:t>2</a:t>
            </a:fld>
            <a:endParaRPr lang="en-US"/>
          </a:p>
        </p:txBody>
      </p:sp>
    </p:spTree>
    <p:extLst>
      <p:ext uri="{BB962C8B-B14F-4D97-AF65-F5344CB8AC3E}">
        <p14:creationId xmlns:p14="http://schemas.microsoft.com/office/powerpoint/2010/main" val="60418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hours wasted looking for parking over the course of your</a:t>
            </a:r>
            <a:r>
              <a:rPr lang="en-US" baseline="0" dirty="0" smtClean="0"/>
              <a:t> life. Equates to over three months of time.</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37BDD-D98D-4BC1-BE04-E6E257812F87}" type="slidenum">
              <a:rPr lang="en-US" smtClean="0"/>
              <a:t>3</a:t>
            </a:fld>
            <a:endParaRPr lang="en-US"/>
          </a:p>
        </p:txBody>
      </p:sp>
    </p:spTree>
    <p:extLst>
      <p:ext uri="{BB962C8B-B14F-4D97-AF65-F5344CB8AC3E}">
        <p14:creationId xmlns:p14="http://schemas.microsoft.com/office/powerpoint/2010/main" val="3758461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37BDD-D98D-4BC1-BE04-E6E257812F87}" type="slidenum">
              <a:rPr lang="en-US" smtClean="0"/>
              <a:t>4</a:t>
            </a:fld>
            <a:endParaRPr lang="en-US"/>
          </a:p>
        </p:txBody>
      </p:sp>
    </p:spTree>
    <p:extLst>
      <p:ext uri="{BB962C8B-B14F-4D97-AF65-F5344CB8AC3E}">
        <p14:creationId xmlns:p14="http://schemas.microsoft.com/office/powerpoint/2010/main" val="420494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huge piece</a:t>
            </a:r>
            <a:r>
              <a:rPr lang="en-US" baseline="0" dirty="0" smtClean="0"/>
              <a:t> of our ultimate goal of the application: to forge relationships with businesses. We want to help them generate sales by getting more foot traffic into their business. Additionally, by partnering with businesses, we can have an incentive system for individuals where they can redeem the points they earn for discounts across the city.</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37BDD-D98D-4BC1-BE04-E6E257812F87}" type="slidenum">
              <a:rPr lang="en-US" smtClean="0"/>
              <a:t>5</a:t>
            </a:fld>
            <a:endParaRPr lang="en-US"/>
          </a:p>
        </p:txBody>
      </p:sp>
    </p:spTree>
    <p:extLst>
      <p:ext uri="{BB962C8B-B14F-4D97-AF65-F5344CB8AC3E}">
        <p14:creationId xmlns:p14="http://schemas.microsoft.com/office/powerpoint/2010/main" val="186802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a:t>
            </a:r>
            <a:r>
              <a:rPr lang="en-US" baseline="0" dirty="0" smtClean="0"/>
              <a:t> getting the application out there for the individual user, we have additional plans which are highlighted above. It will take time to forge relationships with businesses and show them the impact of the application, but we believe that it will be met with a positive response. Everything is pretty straightforward. We also have a long-term strategy in place where we want to partner with the parking authority and gain access to the metered parking. This will allow us to utilize the sensors in the meters and increase the reliability of the application even further.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37BDD-D98D-4BC1-BE04-E6E257812F87}" type="slidenum">
              <a:rPr lang="en-US" smtClean="0"/>
              <a:t>8</a:t>
            </a:fld>
            <a:endParaRPr lang="en-US"/>
          </a:p>
        </p:txBody>
      </p:sp>
    </p:spTree>
    <p:extLst>
      <p:ext uri="{BB962C8B-B14F-4D97-AF65-F5344CB8AC3E}">
        <p14:creationId xmlns:p14="http://schemas.microsoft.com/office/powerpoint/2010/main" val="23705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costs mainly stem from the development of the application. We believe that after the first year, costs will diminish and flatten out until we expand to more cities.</a:t>
            </a:r>
          </a:p>
          <a:p>
            <a:endParaRPr lang="en-US" dirty="0" smtClean="0"/>
          </a:p>
          <a:p>
            <a:r>
              <a:rPr lang="en-US" dirty="0" smtClean="0"/>
              <a:t>Our revenue is</a:t>
            </a:r>
            <a:r>
              <a:rPr lang="en-US" baseline="0" dirty="0" smtClean="0"/>
              <a:t> two tiered. The first piece is the subscription service, which we plan on implementing in Year 2. Any business that buys the subscription early will get it free for 6 months. The goal with the subscription service is to give businesses more control over reporting parking in their area. The other portion is the advertising. This allows businesses to promote themselves on the application. </a:t>
            </a:r>
            <a:r>
              <a:rPr lang="en-US" dirty="0" smtClean="0"/>
              <a:t>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37BDD-D98D-4BC1-BE04-E6E257812F87}" type="slidenum">
              <a:rPr lang="en-US" smtClean="0"/>
              <a:t>9</a:t>
            </a:fld>
            <a:endParaRPr lang="en-US"/>
          </a:p>
        </p:txBody>
      </p:sp>
    </p:spTree>
    <p:extLst>
      <p:ext uri="{BB962C8B-B14F-4D97-AF65-F5344CB8AC3E}">
        <p14:creationId xmlns:p14="http://schemas.microsoft.com/office/powerpoint/2010/main" val="227006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a:t>
            </a:r>
            <a:r>
              <a:rPr lang="en-US" baseline="0" dirty="0" smtClean="0"/>
              <a:t> use case we created the persona of Cody. He lives in </a:t>
            </a:r>
            <a:r>
              <a:rPr lang="en-US" baseline="0" dirty="0" err="1" smtClean="0"/>
              <a:t>Manayunk</a:t>
            </a:r>
            <a:r>
              <a:rPr lang="en-US" baseline="0" dirty="0" smtClean="0"/>
              <a:t> and can be considered a young professional. He has a girlfriend who likes to go out in South Philly, but Cody hates to drive since the parking is a nightmare. Thankfully, he has been using </a:t>
            </a:r>
            <a:r>
              <a:rPr lang="en-US" baseline="0" dirty="0" err="1" smtClean="0"/>
              <a:t>parKING</a:t>
            </a:r>
            <a:r>
              <a:rPr lang="en-US" baseline="0" dirty="0" smtClean="0"/>
              <a:t> for a while now and finally enjoys driving into the city to have dinner with his girlfriend.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37BDD-D98D-4BC1-BE04-E6E257812F87}" type="slidenum">
              <a:rPr lang="en-US" smtClean="0"/>
              <a:t>10</a:t>
            </a:fld>
            <a:endParaRPr lang="en-US"/>
          </a:p>
        </p:txBody>
      </p:sp>
    </p:spTree>
    <p:extLst>
      <p:ext uri="{BB962C8B-B14F-4D97-AF65-F5344CB8AC3E}">
        <p14:creationId xmlns:p14="http://schemas.microsoft.com/office/powerpoint/2010/main" val="221254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A81DF8E-4C63-4AC3-9697-CB12F0F70F27}" type="datetimeFigureOut">
              <a:rPr lang="en-US" smtClean="0"/>
              <a:t>5/4/15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D57B0AA-AC8E-4463-ADAC-E87D09B82E4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1DF8E-4C63-4AC3-9697-CB12F0F70F27}" type="datetimeFigureOut">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8F9A1-B200-4EF4-A583-468C8CEAE6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81DF8E-4C63-4AC3-9697-CB12F0F70F27}" type="datetimeFigureOut">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C48F9A1-B200-4EF4-A583-468C8CEAE6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81DF8E-4C63-4AC3-9697-CB12F0F70F27}" type="datetimeFigureOut">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8F9A1-B200-4EF4-A583-468C8CEAE6B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A81DF8E-4C63-4AC3-9697-CB12F0F70F27}" type="datetimeFigureOut">
              <a:rPr lang="en-US" smtClean="0"/>
              <a:t>5/4/15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48F9A1-B200-4EF4-A583-468C8CEAE6B1}"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81DF8E-4C63-4AC3-9697-CB12F0F70F27}" type="datetimeFigureOut">
              <a:rPr lang="en-US" smtClean="0"/>
              <a:t>5/4/15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8F9A1-B200-4EF4-A583-468C8CEAE6B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81DF8E-4C63-4AC3-9697-CB12F0F70F27}" type="datetimeFigureOut">
              <a:rPr lang="en-US" smtClean="0"/>
              <a:t>5/4/15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8F9A1-B200-4EF4-A583-468C8CEAE6B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81DF8E-4C63-4AC3-9697-CB12F0F70F27}" type="datetimeFigureOut">
              <a:rPr lang="en-US" smtClean="0"/>
              <a:t>5/4/15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8F9A1-B200-4EF4-A583-468C8CEAE6B1}"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A81DF8E-4C63-4AC3-9697-CB12F0F70F27}" type="datetimeFigureOut">
              <a:rPr lang="en-US" smtClean="0"/>
              <a:t>5/4/15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8F9A1-B200-4EF4-A583-468C8CEAE6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1DF8E-4C63-4AC3-9697-CB12F0F70F27}" type="datetimeFigureOut">
              <a:rPr lang="en-US" smtClean="0"/>
              <a:t>5/4/15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C48F9A1-B200-4EF4-A583-468C8CEAE6B1}"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1DF8E-4C63-4AC3-9697-CB12F0F70F27}" type="datetimeFigureOut">
              <a:rPr lang="en-US" smtClean="0"/>
              <a:t>5/4/15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8F9A1-B200-4EF4-A583-468C8CEAE6B1}"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A81DF8E-4C63-4AC3-9697-CB12F0F70F27}" type="datetimeFigureOut">
              <a:rPr lang="en-US" smtClean="0"/>
              <a:t>5/4/15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C48F9A1-B200-4EF4-A583-468C8CEAE6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justinmind.com/usernote/tests/11763481/14717093/14822146/index.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4.png"/><Relationship Id="rId10" Type="http://schemas.openxmlformats.org/officeDocument/2006/relationships/image" Target="../media/image5.png"/><Relationship Id="rId11"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package" Target="../embeddings/Microsoft_Excel_Sheet1.xlsx"/><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038600"/>
            <a:ext cx="7848600" cy="2362200"/>
          </a:xfrm>
        </p:spPr>
        <p:txBody>
          <a:bodyPr>
            <a:normAutofit/>
          </a:bodyPr>
          <a:lstStyle/>
          <a:p>
            <a:r>
              <a:rPr lang="en-US" dirty="0" smtClean="0"/>
              <a:t>Zack Bambary</a:t>
            </a:r>
          </a:p>
          <a:p>
            <a:r>
              <a:rPr lang="en-US" dirty="0" smtClean="0"/>
              <a:t>Andrew Crerand</a:t>
            </a:r>
          </a:p>
          <a:p>
            <a:r>
              <a:rPr lang="en-US" dirty="0" smtClean="0"/>
              <a:t>Dan Kovacs</a:t>
            </a:r>
          </a:p>
          <a:p>
            <a:r>
              <a:rPr lang="en-US" dirty="0" smtClean="0"/>
              <a:t>Bakari Malik</a:t>
            </a:r>
          </a:p>
          <a:p>
            <a:r>
              <a:rPr lang="en-US" dirty="0" smtClean="0"/>
              <a:t>Tyler Sliney</a:t>
            </a:r>
          </a:p>
          <a:p>
            <a:pPr algn="ctr"/>
            <a:r>
              <a:rPr lang="en-US" sz="1400" dirty="0" smtClean="0">
                <a:hlinkClick r:id="rId2"/>
              </a:rPr>
              <a:t>1</a:t>
            </a:r>
            <a:endParaRPr lang="en-US" sz="1400" dirty="0"/>
          </a:p>
        </p:txBody>
      </p:sp>
      <p:sp>
        <p:nvSpPr>
          <p:cNvPr id="4" name="Footer Placeholder 3"/>
          <p:cNvSpPr>
            <a:spLocks noGrp="1"/>
          </p:cNvSpPr>
          <p:nvPr>
            <p:ph type="ftr" sz="quarter" idx="12"/>
          </p:nvPr>
        </p:nvSpPr>
        <p:spPr/>
        <p:txBody>
          <a:bodyPr wrap="none" anchor="b" anchorCtr="1">
            <a:spAutoFit/>
          </a:bodyPr>
          <a:lstStyle/>
          <a:p>
            <a:endParaRPr lang="en-US"/>
          </a:p>
        </p:txBody>
      </p:sp>
      <p:sp>
        <p:nvSpPr>
          <p:cNvPr id="2" name="Title 1"/>
          <p:cNvSpPr>
            <a:spLocks noGrp="1"/>
          </p:cNvSpPr>
          <p:nvPr>
            <p:ph type="title"/>
          </p:nvPr>
        </p:nvSpPr>
        <p:spPr/>
        <p:txBody>
          <a:bodyPr>
            <a:noAutofit/>
          </a:bodyPr>
          <a:lstStyle/>
          <a:p>
            <a:pPr algn="ctr"/>
            <a:r>
              <a:rPr lang="en-US" sz="11500" i="1" cap="none" dirty="0" smtClean="0">
                <a:latin typeface="Eurostile"/>
                <a:cs typeface="Eurostile"/>
              </a:rPr>
              <a:t>par</a:t>
            </a:r>
            <a:r>
              <a:rPr lang="en-US" sz="11500" b="1" cap="none" dirty="0" smtClean="0">
                <a:solidFill>
                  <a:srgbClr val="FF0000"/>
                </a:solidFill>
                <a:latin typeface="Britannic Bold"/>
                <a:cs typeface="Britannic Bold"/>
              </a:rPr>
              <a:t>KING</a:t>
            </a:r>
            <a:endParaRPr lang="en-US" sz="11500" b="1" cap="none" dirty="0">
              <a:solidFill>
                <a:srgbClr val="FF0000"/>
              </a:solidFill>
              <a:latin typeface="Britannic Bold"/>
              <a:cs typeface="Britannic Bold"/>
            </a:endParaRPr>
          </a:p>
        </p:txBody>
      </p:sp>
    </p:spTree>
    <p:extLst>
      <p:ext uri="{BB962C8B-B14F-4D97-AF65-F5344CB8AC3E}">
        <p14:creationId xmlns:p14="http://schemas.microsoft.com/office/powerpoint/2010/main" val="9249982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00200"/>
            <a:ext cx="9144000" cy="5257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09800"/>
            <a:ext cx="3124200" cy="3749040"/>
          </a:xfrm>
        </p:spPr>
      </p:pic>
      <p:sp>
        <p:nvSpPr>
          <p:cNvPr id="11" name="Footer Placeholder 10"/>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lang="en-US" sz="4800" b="1" dirty="0" smtClean="0"/>
              <a:t>Use Case</a:t>
            </a:r>
            <a:endParaRPr lang="en-US" sz="4800" b="1" dirty="0"/>
          </a:p>
        </p:txBody>
      </p:sp>
      <p:sp>
        <p:nvSpPr>
          <p:cNvPr id="5" name="Cloud 4"/>
          <p:cNvSpPr/>
          <p:nvPr/>
        </p:nvSpPr>
        <p:spPr>
          <a:xfrm>
            <a:off x="4343400" y="1524000"/>
            <a:ext cx="4648200" cy="2974588"/>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53000" y="1981200"/>
            <a:ext cx="3962400" cy="1477328"/>
          </a:xfrm>
          <a:prstGeom prst="rect">
            <a:avLst/>
          </a:prstGeom>
          <a:noFill/>
        </p:spPr>
        <p:txBody>
          <a:bodyPr wrap="square" rtlCol="0">
            <a:spAutoFit/>
          </a:bodyPr>
          <a:lstStyle/>
          <a:p>
            <a:r>
              <a:rPr lang="en-US" dirty="0" smtClean="0"/>
              <a:t>“I have been using </a:t>
            </a:r>
            <a:r>
              <a:rPr lang="en-US" i="1" dirty="0" smtClean="0">
                <a:latin typeface="Eurostile"/>
                <a:cs typeface="Eurostile"/>
              </a:rPr>
              <a:t>par</a:t>
            </a:r>
            <a:r>
              <a:rPr lang="en-US" b="1" dirty="0" smtClean="0">
                <a:solidFill>
                  <a:srgbClr val="FF0000"/>
                </a:solidFill>
                <a:latin typeface="Britannic Bold"/>
                <a:cs typeface="Britannic Bold"/>
              </a:rPr>
              <a:t>KING</a:t>
            </a:r>
            <a:r>
              <a:rPr lang="en-US" dirty="0" smtClean="0"/>
              <a:t> for months and it saves me time and eliminates frustration. I can finally enjoy driving into the city with my girlfriend!”</a:t>
            </a:r>
            <a:endParaRPr lang="en-US" dirty="0"/>
          </a:p>
        </p:txBody>
      </p:sp>
      <p:sp>
        <p:nvSpPr>
          <p:cNvPr id="7" name="Flowchart: Connector 6"/>
          <p:cNvSpPr/>
          <p:nvPr/>
        </p:nvSpPr>
        <p:spPr>
          <a:xfrm>
            <a:off x="3505200" y="2514600"/>
            <a:ext cx="525966" cy="53340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819400" y="2819400"/>
            <a:ext cx="381000" cy="38100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2133600" y="2971800"/>
            <a:ext cx="304800" cy="30480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6096000"/>
            <a:ext cx="2438400" cy="381000"/>
          </a:xfrm>
          <a:prstGeom prst="rect">
            <a:avLst/>
          </a:prstGeom>
          <a:noFill/>
        </p:spPr>
        <p:txBody>
          <a:bodyPr wrap="square" rtlCol="0">
            <a:spAutoFit/>
          </a:bodyPr>
          <a:lstStyle/>
          <a:p>
            <a:pPr algn="ctr"/>
            <a:r>
              <a:rPr lang="en-US" dirty="0" smtClean="0"/>
              <a:t>Cody, age 23</a:t>
            </a:r>
            <a:endParaRPr lang="en-US" dirty="0"/>
          </a:p>
        </p:txBody>
      </p:sp>
    </p:spTree>
    <p:extLst>
      <p:ext uri="{BB962C8B-B14F-4D97-AF65-F5344CB8AC3E}">
        <p14:creationId xmlns:p14="http://schemas.microsoft.com/office/powerpoint/2010/main" val="28624795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057400"/>
            <a:ext cx="8382000" cy="1862048"/>
          </a:xfrm>
          <a:prstGeom prst="rect">
            <a:avLst/>
          </a:prstGeom>
          <a:noFill/>
        </p:spPr>
        <p:txBody>
          <a:bodyPr wrap="square" rtlCol="0">
            <a:spAutoFit/>
          </a:bodyPr>
          <a:lstStyle/>
          <a:p>
            <a:pPr algn="ctr"/>
            <a:r>
              <a:rPr lang="en-US" sz="11500" b="1" dirty="0" smtClean="0"/>
              <a:t>QUESTIONS?</a:t>
            </a:r>
            <a:endParaRPr lang="en-US" sz="11500" b="1" dirty="0"/>
          </a:p>
        </p:txBody>
      </p:sp>
    </p:spTree>
    <p:extLst>
      <p:ext uri="{BB962C8B-B14F-4D97-AF65-F5344CB8AC3E}">
        <p14:creationId xmlns:p14="http://schemas.microsoft.com/office/powerpoint/2010/main" val="14657710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The Dilemma</a:t>
            </a:r>
            <a:endParaRPr lang="en-US" sz="4400" b="1" dirty="0"/>
          </a:p>
        </p:txBody>
      </p:sp>
      <p:pic>
        <p:nvPicPr>
          <p:cNvPr id="11" name="Picture 10"/>
          <p:cNvPicPr>
            <a:picLocks noChangeAspect="1"/>
          </p:cNvPicPr>
          <p:nvPr/>
        </p:nvPicPr>
        <p:blipFill>
          <a:blip r:embed="rId3"/>
          <a:stretch>
            <a:fillRect/>
          </a:stretch>
        </p:blipFill>
        <p:spPr>
          <a:xfrm>
            <a:off x="1752600" y="2209800"/>
            <a:ext cx="5647354" cy="3929351"/>
          </a:xfrm>
          <a:prstGeom prst="rect">
            <a:avLst/>
          </a:prstGeom>
        </p:spPr>
      </p:pic>
    </p:spTree>
    <p:extLst>
      <p:ext uri="{BB962C8B-B14F-4D97-AF65-F5344CB8AC3E}">
        <p14:creationId xmlns:p14="http://schemas.microsoft.com/office/powerpoint/2010/main" val="18707971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458200" cy="4339650"/>
          </a:xfrm>
          <a:prstGeom prst="rect">
            <a:avLst/>
          </a:prstGeom>
        </p:spPr>
        <p:txBody>
          <a:bodyPr wrap="square">
            <a:spAutoFit/>
          </a:bodyPr>
          <a:lstStyle/>
          <a:p>
            <a:pPr algn="ctr"/>
            <a:r>
              <a:rPr lang="en-US" sz="13800" b="1" dirty="0">
                <a:solidFill>
                  <a:srgbClr val="FF0000"/>
                </a:solidFill>
              </a:rPr>
              <a:t>2,500</a:t>
            </a:r>
            <a:r>
              <a:rPr lang="en-US" sz="13800" b="1" dirty="0"/>
              <a:t> HOURS</a:t>
            </a:r>
          </a:p>
        </p:txBody>
      </p:sp>
    </p:spTree>
    <p:extLst>
      <p:ext uri="{BB962C8B-B14F-4D97-AF65-F5344CB8AC3E}">
        <p14:creationId xmlns:p14="http://schemas.microsoft.com/office/powerpoint/2010/main" val="7881868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en-US" sz="2800" dirty="0" smtClean="0"/>
          </a:p>
          <a:p>
            <a:pPr marL="0" indent="0">
              <a:buNone/>
            </a:pPr>
            <a:endParaRPr lang="en-US" sz="2800" dirty="0"/>
          </a:p>
          <a:p>
            <a:endParaRPr lang="en-US" sz="2800" dirty="0" smtClean="0"/>
          </a:p>
          <a:p>
            <a:endParaRPr lang="en-US" sz="2800" dirty="0"/>
          </a:p>
          <a:p>
            <a:endParaRPr lang="en-US" sz="2800" dirty="0" smtClean="0"/>
          </a:p>
          <a:p>
            <a:endParaRPr lang="en-US" sz="2800" dirty="0"/>
          </a:p>
          <a:p>
            <a:endParaRPr lang="en-US" sz="2800" dirty="0" smtClean="0"/>
          </a:p>
          <a:p>
            <a:pPr>
              <a:lnSpc>
                <a:spcPct val="150000"/>
              </a:lnSpc>
            </a:pPr>
            <a:r>
              <a:rPr lang="en-US" sz="2800" dirty="0" smtClean="0"/>
              <a:t>Crowd-sourced, mobile application</a:t>
            </a:r>
          </a:p>
          <a:p>
            <a:pPr>
              <a:lnSpc>
                <a:spcPct val="150000"/>
              </a:lnSpc>
            </a:pPr>
            <a:r>
              <a:rPr lang="en-US" sz="2800" dirty="0" smtClean="0"/>
              <a:t>Phase 1: </a:t>
            </a:r>
            <a:r>
              <a:rPr lang="en-US" sz="2800" dirty="0"/>
              <a:t>I</a:t>
            </a:r>
            <a:r>
              <a:rPr lang="en-US" sz="2800" dirty="0" smtClean="0"/>
              <a:t>mprove </a:t>
            </a:r>
            <a:r>
              <a:rPr lang="en-US" sz="2800" dirty="0"/>
              <a:t>parking in </a:t>
            </a:r>
            <a:r>
              <a:rPr lang="en-US" sz="2800" dirty="0" smtClean="0"/>
              <a:t>Philadelphia</a:t>
            </a:r>
          </a:p>
          <a:p>
            <a:pPr>
              <a:lnSpc>
                <a:spcPct val="150000"/>
              </a:lnSpc>
            </a:pPr>
            <a:r>
              <a:rPr lang="en-US" sz="2800" dirty="0"/>
              <a:t>Inspired by Waze</a:t>
            </a:r>
          </a:p>
          <a:p>
            <a:endParaRPr lang="en-US" sz="2800" dirty="0"/>
          </a:p>
          <a:p>
            <a:endParaRPr lang="en-US" sz="2800" dirty="0" smtClean="0"/>
          </a:p>
          <a:p>
            <a:endParaRPr lang="en-US" sz="2800" dirty="0"/>
          </a:p>
        </p:txBody>
      </p:sp>
      <p:sp>
        <p:nvSpPr>
          <p:cNvPr id="4" name="Footer Placeholder 3"/>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lang="en-US" sz="4800" b="1" dirty="0" smtClean="0"/>
              <a:t>What is it?</a:t>
            </a:r>
            <a:endParaRPr lang="en-US" sz="4800" b="1" dirty="0"/>
          </a:p>
        </p:txBody>
      </p:sp>
      <p:pic>
        <p:nvPicPr>
          <p:cNvPr id="5" name="Picture 4"/>
          <p:cNvPicPr>
            <a:picLocks noChangeAspect="1"/>
          </p:cNvPicPr>
          <p:nvPr/>
        </p:nvPicPr>
        <p:blipFill>
          <a:blip r:embed="rId3"/>
          <a:stretch>
            <a:fillRect/>
          </a:stretch>
        </p:blipFill>
        <p:spPr>
          <a:xfrm>
            <a:off x="228600" y="1981200"/>
            <a:ext cx="2266244" cy="1939830"/>
          </a:xfrm>
          <a:prstGeom prst="rect">
            <a:avLst/>
          </a:prstGeom>
        </p:spPr>
      </p:pic>
      <p:graphicFrame>
        <p:nvGraphicFramePr>
          <p:cNvPr id="6" name="Diagram 5"/>
          <p:cNvGraphicFramePr/>
          <p:nvPr>
            <p:extLst>
              <p:ext uri="{D42A27DB-BD31-4B8C-83A1-F6EECF244321}">
                <p14:modId xmlns:p14="http://schemas.microsoft.com/office/powerpoint/2010/main" val="3799804019"/>
              </p:ext>
            </p:extLst>
          </p:nvPr>
        </p:nvGraphicFramePr>
        <p:xfrm>
          <a:off x="2672608" y="2675466"/>
          <a:ext cx="792632" cy="677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stretch>
            <a:fillRect/>
          </a:stretch>
        </p:blipFill>
        <p:spPr>
          <a:xfrm>
            <a:off x="3505200" y="1981200"/>
            <a:ext cx="2102473" cy="1970508"/>
          </a:xfrm>
          <a:prstGeom prst="rect">
            <a:avLst/>
          </a:prstGeom>
        </p:spPr>
      </p:pic>
      <p:pic>
        <p:nvPicPr>
          <p:cNvPr id="9" name="Picture 8"/>
          <p:cNvPicPr>
            <a:picLocks noChangeAspect="1"/>
          </p:cNvPicPr>
          <p:nvPr/>
        </p:nvPicPr>
        <p:blipFill>
          <a:blip r:embed="rId10"/>
          <a:stretch>
            <a:fillRect/>
          </a:stretch>
        </p:blipFill>
        <p:spPr>
          <a:xfrm>
            <a:off x="5791200" y="2667000"/>
            <a:ext cx="762000" cy="728529"/>
          </a:xfrm>
          <a:prstGeom prst="rect">
            <a:avLst/>
          </a:prstGeom>
        </p:spPr>
      </p:pic>
      <p:pic>
        <p:nvPicPr>
          <p:cNvPr id="11" name="Picture 10"/>
          <p:cNvPicPr>
            <a:picLocks noChangeAspect="1"/>
          </p:cNvPicPr>
          <p:nvPr/>
        </p:nvPicPr>
        <p:blipFill>
          <a:blip r:embed="rId11"/>
          <a:stretch>
            <a:fillRect/>
          </a:stretch>
        </p:blipFill>
        <p:spPr>
          <a:xfrm>
            <a:off x="6629400" y="1981200"/>
            <a:ext cx="2263875" cy="1992781"/>
          </a:xfrm>
          <a:prstGeom prst="rect">
            <a:avLst/>
          </a:prstGeom>
        </p:spPr>
      </p:pic>
    </p:spTree>
    <p:extLst>
      <p:ext uri="{BB962C8B-B14F-4D97-AF65-F5344CB8AC3E}">
        <p14:creationId xmlns:p14="http://schemas.microsoft.com/office/powerpoint/2010/main" val="14093428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Establish relationships with local businesses</a:t>
            </a:r>
          </a:p>
          <a:p>
            <a:r>
              <a:rPr lang="en-US" sz="2800" dirty="0" smtClean="0"/>
              <a:t>Goal: Help generate more sales</a:t>
            </a:r>
          </a:p>
          <a:p>
            <a:r>
              <a:rPr lang="en-US" sz="2800" dirty="0" smtClean="0"/>
              <a:t>Provide an incentive system for individuals</a:t>
            </a:r>
            <a:endParaRPr lang="en-US" sz="2800" dirty="0"/>
          </a:p>
        </p:txBody>
      </p:sp>
      <p:sp>
        <p:nvSpPr>
          <p:cNvPr id="3" name="Title 2"/>
          <p:cNvSpPr>
            <a:spLocks noGrp="1"/>
          </p:cNvSpPr>
          <p:nvPr>
            <p:ph type="title"/>
          </p:nvPr>
        </p:nvSpPr>
        <p:spPr/>
        <p:txBody>
          <a:bodyPr/>
          <a:lstStyle/>
          <a:p>
            <a:r>
              <a:rPr lang="en-US" sz="4800" b="1" dirty="0" smtClean="0"/>
              <a:t>Business partnerships</a:t>
            </a:r>
            <a:endParaRPr lang="en-US" sz="4800" b="1" dirty="0"/>
          </a:p>
        </p:txBody>
      </p:sp>
      <p:pic>
        <p:nvPicPr>
          <p:cNvPr id="4" name="Picture 3" descr="Handshak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505200"/>
            <a:ext cx="5476240" cy="2844800"/>
          </a:xfrm>
          <a:prstGeom prst="rect">
            <a:avLst/>
          </a:prstGeom>
        </p:spPr>
      </p:pic>
    </p:spTree>
    <p:extLst>
      <p:ext uri="{BB962C8B-B14F-4D97-AF65-F5344CB8AC3E}">
        <p14:creationId xmlns:p14="http://schemas.microsoft.com/office/powerpoint/2010/main" val="10425888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Systems Architecture</a:t>
            </a:r>
            <a:endParaRPr lang="en-US" sz="4800" b="1" dirty="0"/>
          </a:p>
        </p:txBody>
      </p:sp>
      <p:pic>
        <p:nvPicPr>
          <p:cNvPr id="3" name="Picture 2"/>
          <p:cNvPicPr>
            <a:picLocks noChangeAspect="1"/>
          </p:cNvPicPr>
          <p:nvPr/>
        </p:nvPicPr>
        <p:blipFill>
          <a:blip r:embed="rId2"/>
          <a:stretch>
            <a:fillRect/>
          </a:stretch>
        </p:blipFill>
        <p:spPr>
          <a:xfrm>
            <a:off x="-914400" y="1951402"/>
            <a:ext cx="4114800" cy="4263390"/>
          </a:xfrm>
          <a:prstGeom prst="rect">
            <a:avLst/>
          </a:prstGeom>
        </p:spPr>
      </p:pic>
      <p:sp>
        <p:nvSpPr>
          <p:cNvPr id="4" name="TextBox 3"/>
          <p:cNvSpPr txBox="1"/>
          <p:nvPr/>
        </p:nvSpPr>
        <p:spPr>
          <a:xfrm>
            <a:off x="381000" y="3559878"/>
            <a:ext cx="1524000" cy="523220"/>
          </a:xfrm>
          <a:prstGeom prst="rect">
            <a:avLst/>
          </a:prstGeom>
          <a:noFill/>
        </p:spPr>
        <p:txBody>
          <a:bodyPr wrap="square" rtlCol="0">
            <a:spAutoFit/>
          </a:bodyPr>
          <a:lstStyle/>
          <a:p>
            <a:pPr algn="ctr"/>
            <a:r>
              <a:rPr lang="en-US" sz="2800" i="1" dirty="0" err="1" smtClean="0">
                <a:latin typeface="Eurostile"/>
                <a:cs typeface="Eurostile"/>
              </a:rPr>
              <a:t>par</a:t>
            </a:r>
            <a:r>
              <a:rPr lang="en-US" sz="2800" b="1" dirty="0" err="1" smtClean="0">
                <a:solidFill>
                  <a:srgbClr val="FF0000"/>
                </a:solidFill>
                <a:latin typeface="Britannic Bold"/>
                <a:cs typeface="Britannic Bold"/>
              </a:rPr>
              <a:t>KING</a:t>
            </a:r>
            <a:endParaRPr lang="en-US" sz="2800" b="1" i="1" dirty="0">
              <a:solidFill>
                <a:srgbClr val="FF0000"/>
              </a:solidFill>
              <a:latin typeface="Britannic Bold"/>
              <a:cs typeface="Britannic Bold"/>
            </a:endParaRPr>
          </a:p>
        </p:txBody>
      </p:sp>
      <p:sp>
        <p:nvSpPr>
          <p:cNvPr id="5" name="Cloud 4"/>
          <p:cNvSpPr/>
          <p:nvPr/>
        </p:nvSpPr>
        <p:spPr>
          <a:xfrm>
            <a:off x="3200400" y="1676400"/>
            <a:ext cx="5562600" cy="4958286"/>
          </a:xfrm>
          <a:prstGeom prst="cloud">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4343400" y="3124200"/>
            <a:ext cx="1215838" cy="2094148"/>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 Engine</a:t>
            </a:r>
          </a:p>
          <a:p>
            <a:pPr algn="ctr"/>
            <a:r>
              <a:rPr lang="en-US" dirty="0" smtClean="0"/>
              <a:t>Google Maps</a:t>
            </a:r>
          </a:p>
          <a:p>
            <a:pPr algn="ctr"/>
            <a:r>
              <a:rPr lang="en-US" dirty="0" smtClean="0"/>
              <a:t>API</a:t>
            </a:r>
            <a:endParaRPr lang="en-US" dirty="0"/>
          </a:p>
        </p:txBody>
      </p:sp>
      <p:sp>
        <p:nvSpPr>
          <p:cNvPr id="9" name="Can 8"/>
          <p:cNvSpPr/>
          <p:nvPr/>
        </p:nvSpPr>
        <p:spPr>
          <a:xfrm>
            <a:off x="6477000" y="3048000"/>
            <a:ext cx="1020857" cy="2170348"/>
          </a:xfrm>
          <a:prstGeom prst="can">
            <a:avLst/>
          </a:prstGeom>
          <a:solidFill>
            <a:srgbClr val="9E4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Layer</a:t>
            </a:r>
            <a:endParaRPr lang="en-US" dirty="0"/>
          </a:p>
        </p:txBody>
      </p:sp>
      <p:sp>
        <p:nvSpPr>
          <p:cNvPr id="10" name="TextBox 9"/>
          <p:cNvSpPr txBox="1"/>
          <p:nvPr/>
        </p:nvSpPr>
        <p:spPr>
          <a:xfrm>
            <a:off x="3886200" y="2438400"/>
            <a:ext cx="4390896" cy="461665"/>
          </a:xfrm>
          <a:prstGeom prst="rect">
            <a:avLst/>
          </a:prstGeom>
          <a:noFill/>
        </p:spPr>
        <p:txBody>
          <a:bodyPr wrap="none" rtlCol="0">
            <a:spAutoFit/>
          </a:bodyPr>
          <a:lstStyle/>
          <a:p>
            <a:r>
              <a:rPr lang="en-US" sz="2400" dirty="0" smtClean="0"/>
              <a:t>Cloud Hosted Servers &amp; Storage</a:t>
            </a:r>
            <a:endParaRPr lang="en-US" sz="2400" dirty="0"/>
          </a:p>
        </p:txBody>
      </p:sp>
      <p:sp>
        <p:nvSpPr>
          <p:cNvPr id="11" name="Left-Right Arrow 10"/>
          <p:cNvSpPr/>
          <p:nvPr/>
        </p:nvSpPr>
        <p:spPr>
          <a:xfrm>
            <a:off x="2057400" y="3581400"/>
            <a:ext cx="1066800" cy="523221"/>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3294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smtClean="0"/>
              <a:t>Data Model</a:t>
            </a:r>
            <a:endParaRPr lang="en-US" sz="4800" b="1" dirty="0"/>
          </a:p>
        </p:txBody>
      </p:sp>
      <p:sp>
        <p:nvSpPr>
          <p:cNvPr id="6" name="Can 5"/>
          <p:cNvSpPr/>
          <p:nvPr/>
        </p:nvSpPr>
        <p:spPr>
          <a:xfrm>
            <a:off x="304800" y="2209800"/>
            <a:ext cx="1885950" cy="427482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Customer/Business ID</a:t>
            </a:r>
          </a:p>
          <a:p>
            <a:pPr algn="ctr"/>
            <a:r>
              <a:rPr lang="en-US" dirty="0" smtClean="0"/>
              <a:t>Name</a:t>
            </a:r>
          </a:p>
          <a:p>
            <a:pPr algn="ctr"/>
            <a:r>
              <a:rPr lang="en-US" dirty="0" smtClean="0"/>
              <a:t>Login info</a:t>
            </a:r>
          </a:p>
          <a:p>
            <a:pPr algn="ctr"/>
            <a:r>
              <a:rPr lang="en-US" dirty="0" smtClean="0"/>
              <a:t>Points</a:t>
            </a:r>
          </a:p>
          <a:p>
            <a:pPr algn="ctr"/>
            <a:r>
              <a:rPr lang="en-US" dirty="0" smtClean="0"/>
              <a:t>Offers redeemed</a:t>
            </a:r>
          </a:p>
          <a:p>
            <a:pPr algn="ctr"/>
            <a:r>
              <a:rPr lang="en-US" dirty="0" smtClean="0"/>
              <a:t>Offers available (biz)</a:t>
            </a:r>
          </a:p>
          <a:p>
            <a:pPr algn="ctr"/>
            <a:r>
              <a:rPr lang="en-US" dirty="0" smtClean="0"/>
              <a:t>Ads purchased (biz)</a:t>
            </a:r>
          </a:p>
          <a:p>
            <a:pPr algn="ctr"/>
            <a:endParaRPr lang="en-US" dirty="0" smtClean="0"/>
          </a:p>
          <a:p>
            <a:pPr algn="ctr"/>
            <a:endParaRPr lang="en-US" dirty="0" smtClean="0"/>
          </a:p>
        </p:txBody>
      </p:sp>
      <p:sp>
        <p:nvSpPr>
          <p:cNvPr id="7" name="TextBox 6"/>
          <p:cNvSpPr txBox="1"/>
          <p:nvPr/>
        </p:nvSpPr>
        <p:spPr>
          <a:xfrm>
            <a:off x="152400" y="1752600"/>
            <a:ext cx="2650109" cy="369332"/>
          </a:xfrm>
          <a:prstGeom prst="rect">
            <a:avLst/>
          </a:prstGeom>
          <a:noFill/>
        </p:spPr>
        <p:txBody>
          <a:bodyPr wrap="none" rtlCol="0">
            <a:spAutoFit/>
          </a:bodyPr>
          <a:lstStyle/>
          <a:p>
            <a:r>
              <a:rPr lang="en-US" dirty="0" smtClean="0"/>
              <a:t>Customer &amp; Business DB</a:t>
            </a:r>
            <a:endParaRPr lang="en-US" dirty="0"/>
          </a:p>
        </p:txBody>
      </p:sp>
      <p:sp>
        <p:nvSpPr>
          <p:cNvPr id="8" name="Can 7"/>
          <p:cNvSpPr/>
          <p:nvPr/>
        </p:nvSpPr>
        <p:spPr>
          <a:xfrm>
            <a:off x="6934200" y="2209800"/>
            <a:ext cx="1885950" cy="427482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Block ID</a:t>
            </a:r>
          </a:p>
          <a:p>
            <a:pPr algn="ctr"/>
            <a:r>
              <a:rPr lang="en-US" dirty="0" smtClean="0"/>
              <a:t>Name</a:t>
            </a:r>
          </a:p>
          <a:p>
            <a:pPr algn="ctr"/>
            <a:r>
              <a:rPr lang="en-US" dirty="0" smtClean="0"/>
              <a:t>Spots available</a:t>
            </a:r>
            <a:endParaRPr lang="en-US" dirty="0"/>
          </a:p>
          <a:p>
            <a:pPr algn="ctr"/>
            <a:r>
              <a:rPr lang="en-US" dirty="0" smtClean="0"/>
              <a:t>ID of spot reporter</a:t>
            </a:r>
          </a:p>
        </p:txBody>
      </p:sp>
      <p:sp>
        <p:nvSpPr>
          <p:cNvPr id="9" name="TextBox 8"/>
          <p:cNvSpPr txBox="1"/>
          <p:nvPr/>
        </p:nvSpPr>
        <p:spPr>
          <a:xfrm>
            <a:off x="7162800" y="1752600"/>
            <a:ext cx="1294082" cy="369332"/>
          </a:xfrm>
          <a:prstGeom prst="rect">
            <a:avLst/>
          </a:prstGeom>
          <a:noFill/>
        </p:spPr>
        <p:txBody>
          <a:bodyPr wrap="none" rtlCol="0">
            <a:spAutoFit/>
          </a:bodyPr>
          <a:lstStyle/>
          <a:p>
            <a:r>
              <a:rPr lang="en-US" dirty="0" smtClean="0"/>
              <a:t>Parking DB</a:t>
            </a:r>
            <a:endParaRPr lang="en-US" dirty="0"/>
          </a:p>
        </p:txBody>
      </p:sp>
      <p:pic>
        <p:nvPicPr>
          <p:cNvPr id="10" name="Picture 9"/>
          <p:cNvPicPr>
            <a:picLocks noChangeAspect="1"/>
          </p:cNvPicPr>
          <p:nvPr/>
        </p:nvPicPr>
        <p:blipFill>
          <a:blip r:embed="rId2"/>
          <a:stretch>
            <a:fillRect/>
          </a:stretch>
        </p:blipFill>
        <p:spPr>
          <a:xfrm>
            <a:off x="2438400" y="2133600"/>
            <a:ext cx="4191000" cy="4263390"/>
          </a:xfrm>
          <a:prstGeom prst="rect">
            <a:avLst/>
          </a:prstGeom>
        </p:spPr>
      </p:pic>
      <p:sp>
        <p:nvSpPr>
          <p:cNvPr id="11" name="TextBox 10"/>
          <p:cNvSpPr txBox="1"/>
          <p:nvPr/>
        </p:nvSpPr>
        <p:spPr>
          <a:xfrm>
            <a:off x="3733800" y="3581400"/>
            <a:ext cx="1600200" cy="523220"/>
          </a:xfrm>
          <a:prstGeom prst="rect">
            <a:avLst/>
          </a:prstGeom>
          <a:noFill/>
        </p:spPr>
        <p:txBody>
          <a:bodyPr wrap="square" rtlCol="0">
            <a:spAutoFit/>
          </a:bodyPr>
          <a:lstStyle/>
          <a:p>
            <a:pPr algn="ctr"/>
            <a:r>
              <a:rPr lang="en-US" sz="2800" i="1" dirty="0" err="1" smtClean="0">
                <a:latin typeface="Eurostile"/>
                <a:cs typeface="Eurostile"/>
              </a:rPr>
              <a:t>par</a:t>
            </a:r>
            <a:r>
              <a:rPr lang="en-US" sz="2800" b="1" dirty="0" err="1" smtClean="0">
                <a:solidFill>
                  <a:srgbClr val="FF0000"/>
                </a:solidFill>
                <a:latin typeface="Britannic Bold"/>
                <a:cs typeface="Britannic Bold"/>
              </a:rPr>
              <a:t>KING</a:t>
            </a:r>
            <a:endParaRPr lang="en-US" sz="2800" b="1" i="1" dirty="0">
              <a:solidFill>
                <a:srgbClr val="FF0000"/>
              </a:solidFill>
              <a:latin typeface="Britannic Bold"/>
              <a:cs typeface="Britannic Bold"/>
            </a:endParaRPr>
          </a:p>
        </p:txBody>
      </p:sp>
      <p:cxnSp>
        <p:nvCxnSpPr>
          <p:cNvPr id="13" name="Straight Arrow Connector 12"/>
          <p:cNvCxnSpPr/>
          <p:nvPr/>
        </p:nvCxnSpPr>
        <p:spPr>
          <a:xfrm flipV="1">
            <a:off x="2286000" y="4191000"/>
            <a:ext cx="1295400" cy="60960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86400" y="4191000"/>
            <a:ext cx="1371600" cy="60960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1466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lang="en-US" sz="4800" b="1" dirty="0" smtClean="0"/>
              <a:t>Three Year Plan</a:t>
            </a:r>
            <a:endParaRPr lang="en-US" sz="4800" b="1" dirty="0"/>
          </a:p>
        </p:txBody>
      </p:sp>
      <p:graphicFrame>
        <p:nvGraphicFramePr>
          <p:cNvPr id="7" name="Diagram 6"/>
          <p:cNvGraphicFramePr/>
          <p:nvPr>
            <p:extLst>
              <p:ext uri="{D42A27DB-BD31-4B8C-83A1-F6EECF244321}">
                <p14:modId xmlns:p14="http://schemas.microsoft.com/office/powerpoint/2010/main" val="3489872352"/>
              </p:ext>
            </p:extLst>
          </p:nvPr>
        </p:nvGraphicFramePr>
        <p:xfrm>
          <a:off x="330200" y="2063750"/>
          <a:ext cx="838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p:cNvSpPr/>
          <p:nvPr/>
        </p:nvSpPr>
        <p:spPr>
          <a:xfrm>
            <a:off x="304800" y="2057400"/>
            <a:ext cx="1219200" cy="1143000"/>
          </a:xfrm>
          <a:prstGeom prst="ellipse">
            <a:avLst/>
          </a:prstGeom>
          <a:solidFill>
            <a:schemeClr val="bg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04800" y="3505200"/>
            <a:ext cx="1219200" cy="1143000"/>
          </a:xfrm>
          <a:prstGeom prst="ellipse">
            <a:avLst/>
          </a:prstGeom>
          <a:solidFill>
            <a:srgbClr val="E0E3D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04800" y="4953000"/>
            <a:ext cx="1219200" cy="1143000"/>
          </a:xfrm>
          <a:prstGeom prst="ellipse">
            <a:avLst/>
          </a:prstGeom>
          <a:solidFill>
            <a:srgbClr val="E0E3D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33400" y="1981200"/>
            <a:ext cx="685800" cy="1200329"/>
          </a:xfrm>
          <a:prstGeom prst="rect">
            <a:avLst/>
          </a:prstGeom>
          <a:noFill/>
        </p:spPr>
        <p:txBody>
          <a:bodyPr wrap="square" rtlCol="0">
            <a:spAutoFit/>
          </a:bodyPr>
          <a:lstStyle/>
          <a:p>
            <a:r>
              <a:rPr lang="en-US" sz="7200" dirty="0" smtClean="0">
                <a:solidFill>
                  <a:srgbClr val="FF0000"/>
                </a:solidFill>
              </a:rPr>
              <a:t>1</a:t>
            </a:r>
            <a:endParaRPr lang="en-US" sz="7200" dirty="0">
              <a:solidFill>
                <a:srgbClr val="FF0000"/>
              </a:solidFill>
            </a:endParaRPr>
          </a:p>
        </p:txBody>
      </p:sp>
      <p:sp>
        <p:nvSpPr>
          <p:cNvPr id="16" name="TextBox 15"/>
          <p:cNvSpPr txBox="1"/>
          <p:nvPr/>
        </p:nvSpPr>
        <p:spPr>
          <a:xfrm>
            <a:off x="533400" y="3429000"/>
            <a:ext cx="685800" cy="1200329"/>
          </a:xfrm>
          <a:prstGeom prst="rect">
            <a:avLst/>
          </a:prstGeom>
          <a:noFill/>
        </p:spPr>
        <p:txBody>
          <a:bodyPr wrap="square" rtlCol="0">
            <a:spAutoFit/>
          </a:bodyPr>
          <a:lstStyle/>
          <a:p>
            <a:r>
              <a:rPr lang="en-US" sz="7200" dirty="0">
                <a:solidFill>
                  <a:srgbClr val="FF0000"/>
                </a:solidFill>
              </a:rPr>
              <a:t>2</a:t>
            </a:r>
          </a:p>
        </p:txBody>
      </p:sp>
      <p:sp>
        <p:nvSpPr>
          <p:cNvPr id="17" name="TextBox 16"/>
          <p:cNvSpPr txBox="1"/>
          <p:nvPr/>
        </p:nvSpPr>
        <p:spPr>
          <a:xfrm>
            <a:off x="533400" y="4876800"/>
            <a:ext cx="685800" cy="1200329"/>
          </a:xfrm>
          <a:prstGeom prst="rect">
            <a:avLst/>
          </a:prstGeom>
          <a:noFill/>
        </p:spPr>
        <p:txBody>
          <a:bodyPr wrap="square" rtlCol="0">
            <a:spAutoFit/>
          </a:bodyPr>
          <a:lstStyle/>
          <a:p>
            <a:r>
              <a:rPr lang="en-US" sz="7200" dirty="0" smtClean="0">
                <a:solidFill>
                  <a:srgbClr val="FF0000"/>
                </a:solidFill>
              </a:rPr>
              <a:t>3</a:t>
            </a:r>
            <a:endParaRPr lang="en-US" sz="7200" dirty="0">
              <a:solidFill>
                <a:srgbClr val="FF0000"/>
              </a:solidFill>
            </a:endParaRPr>
          </a:p>
        </p:txBody>
      </p:sp>
    </p:spTree>
    <p:extLst>
      <p:ext uri="{BB962C8B-B14F-4D97-AF65-F5344CB8AC3E}">
        <p14:creationId xmlns:p14="http://schemas.microsoft.com/office/powerpoint/2010/main" val="39887701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a:buNone/>
            </a:pPr>
            <a:endParaRPr lang="en-US" dirty="0" smtClean="0"/>
          </a:p>
          <a:p>
            <a:endParaRPr lang="en-US" dirty="0"/>
          </a:p>
        </p:txBody>
      </p:sp>
      <p:sp>
        <p:nvSpPr>
          <p:cNvPr id="2" name="Title 1"/>
          <p:cNvSpPr>
            <a:spLocks noGrp="1"/>
          </p:cNvSpPr>
          <p:nvPr>
            <p:ph type="title"/>
          </p:nvPr>
        </p:nvSpPr>
        <p:spPr/>
        <p:txBody>
          <a:bodyPr/>
          <a:lstStyle/>
          <a:p>
            <a:r>
              <a:rPr lang="en-US" sz="4800" b="1" dirty="0" smtClean="0"/>
              <a:t>COSTS and revenue</a:t>
            </a:r>
            <a:endParaRPr lang="en-US" sz="48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2830453431"/>
              </p:ext>
            </p:extLst>
          </p:nvPr>
        </p:nvGraphicFramePr>
        <p:xfrm>
          <a:off x="1228725" y="1981200"/>
          <a:ext cx="6657975" cy="4406900"/>
        </p:xfrm>
        <a:graphic>
          <a:graphicData uri="http://schemas.openxmlformats.org/presentationml/2006/ole">
            <mc:AlternateContent xmlns:mc="http://schemas.openxmlformats.org/markup-compatibility/2006">
              <mc:Choice xmlns:v="urn:schemas-microsoft-com:vml" Requires="v">
                <p:oleObj spid="_x0000_s1037" name="Worksheet" r:id="rId4" imgW="4546600" imgH="3009900" progId="Excel.Sheet.12">
                  <p:embed/>
                </p:oleObj>
              </mc:Choice>
              <mc:Fallback>
                <p:oleObj name="Worksheet" r:id="rId4" imgW="4546600" imgH="3009900" progId="Excel.Sheet.12">
                  <p:embed/>
                  <p:pic>
                    <p:nvPicPr>
                      <p:cNvPr id="0" name=""/>
                      <p:cNvPicPr/>
                      <p:nvPr/>
                    </p:nvPicPr>
                    <p:blipFill>
                      <a:blip r:embed="rId5"/>
                      <a:stretch>
                        <a:fillRect/>
                      </a:stretch>
                    </p:blipFill>
                    <p:spPr>
                      <a:xfrm>
                        <a:off x="1228725" y="1981200"/>
                        <a:ext cx="6657975" cy="4406900"/>
                      </a:xfrm>
                      <a:prstGeom prst="rect">
                        <a:avLst/>
                      </a:prstGeom>
                    </p:spPr>
                  </p:pic>
                </p:oleObj>
              </mc:Fallback>
            </mc:AlternateContent>
          </a:graphicData>
        </a:graphic>
      </p:graphicFrame>
    </p:spTree>
    <p:extLst>
      <p:ext uri="{BB962C8B-B14F-4D97-AF65-F5344CB8AC3E}">
        <p14:creationId xmlns:p14="http://schemas.microsoft.com/office/powerpoint/2010/main" val="27722142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896</TotalTime>
  <Words>575</Words>
  <Application>Microsoft Macintosh PowerPoint</Application>
  <PresentationFormat>On-screen Show (4:3)</PresentationFormat>
  <Paragraphs>74</Paragraphs>
  <Slides>11</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Grid</vt:lpstr>
      <vt:lpstr>Microsoft Excel Sheet</vt:lpstr>
      <vt:lpstr>parKING</vt:lpstr>
      <vt:lpstr>The Dilemma</vt:lpstr>
      <vt:lpstr>PowerPoint Presentation</vt:lpstr>
      <vt:lpstr>What is it?</vt:lpstr>
      <vt:lpstr>Business partnerships</vt:lpstr>
      <vt:lpstr>Systems Architecture</vt:lpstr>
      <vt:lpstr>Data Model</vt:lpstr>
      <vt:lpstr>Three Year Plan</vt:lpstr>
      <vt:lpstr>COSTS and revenue</vt:lpstr>
      <vt:lpstr>Use Case</vt:lpstr>
      <vt:lpstr>PowerPoint Presentation</vt:lpstr>
    </vt:vector>
  </TitlesOfParts>
  <Company>Lockheed Martin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parKING</dc:title>
  <dc:creator>Kovacs, Daniel V</dc:creator>
  <cp:lastModifiedBy>Dan Kovacs</cp:lastModifiedBy>
  <cp:revision>50</cp:revision>
  <cp:lastPrinted>2015-05-04T15:10:31Z</cp:lastPrinted>
  <dcterms:created xsi:type="dcterms:W3CDTF">2015-04-07T13:42:29Z</dcterms:created>
  <dcterms:modified xsi:type="dcterms:W3CDTF">2015-05-04T18:31:52Z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ACCT04\e302949</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bool>true</vt:bool>
  </property>
  <property fmtid="{D5CDD505-2E9C-101B-9397-08002B2CF9AE}" pid="8" name="Allow Footer Overwrite">
    <vt:bool>true</vt:bool>
  </property>
  <property fmtid="{D5CDD505-2E9C-101B-9397-08002B2CF9AE}" pid="9" name="Multiple Selected">
    <vt:lpwstr>-1</vt:lpwstr>
  </property>
  <property fmtid="{D5CDD505-2E9C-101B-9397-08002B2CF9AE}" pid="10" name="SIPLongWording">
    <vt:lpwstr/>
  </property>
  <property fmtid="{D5CDD505-2E9C-101B-9397-08002B2CF9AE}" pid="11" name="checkedProgramsCount">
    <vt:i4>0</vt:i4>
  </property>
  <property fmtid="{D5CDD505-2E9C-101B-9397-08002B2CF9AE}" pid="12" name="ExpCountry">
    <vt:lpwstr/>
  </property>
</Properties>
</file>