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4"/>
    <p:sldMasterId id="2147483936" r:id="rId5"/>
  </p:sldMasterIdLst>
  <p:notesMasterIdLst>
    <p:notesMasterId r:id="rId20"/>
  </p:notesMasterIdLst>
  <p:handoutMasterIdLst>
    <p:handoutMasterId r:id="rId21"/>
  </p:handoutMasterIdLst>
  <p:sldIdLst>
    <p:sldId id="323" r:id="rId6"/>
    <p:sldId id="380" r:id="rId7"/>
    <p:sldId id="387" r:id="rId8"/>
    <p:sldId id="388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89" r:id="rId19"/>
  </p:sldIdLst>
  <p:sldSz cx="9601200" cy="7497763"/>
  <p:notesSz cx="7010400" cy="92964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8847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7694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465411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953883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442353" algn="l" defTabSz="97694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930823" algn="l" defTabSz="97694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419293" algn="l" defTabSz="97694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907764" algn="l" defTabSz="97694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62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0066FF"/>
    <a:srgbClr val="FFCC00"/>
    <a:srgbClr val="FF6600"/>
    <a:srgbClr val="993300"/>
    <a:srgbClr val="CC3300"/>
    <a:srgbClr val="FF0000"/>
    <a:srgbClr val="F698E9"/>
    <a:srgbClr val="66FF3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50" autoAdjust="0"/>
    <p:restoredTop sz="95910" autoAdjust="0"/>
  </p:normalViewPr>
  <p:slideViewPr>
    <p:cSldViewPr>
      <p:cViewPr varScale="1">
        <p:scale>
          <a:sx n="80" d="100"/>
          <a:sy n="80" d="100"/>
        </p:scale>
        <p:origin x="-1584" y="-112"/>
      </p:cViewPr>
      <p:guideLst>
        <p:guide orient="horz" pos="2362"/>
        <p:guide pos="3024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38475" cy="4651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4" tIns="47022" rIns="94044" bIns="47022" numCol="1" anchor="t" anchorCtr="0" compatLnSpc="1">
            <a:prstTxWarp prst="textNoShape">
              <a:avLst/>
            </a:prstTxWarp>
          </a:bodyPr>
          <a:lstStyle>
            <a:lvl1pPr algn="l" defTabSz="940529">
              <a:lnSpc>
                <a:spcPct val="100000"/>
              </a:lnSpc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41" y="0"/>
            <a:ext cx="3038475" cy="4651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4" tIns="47022" rIns="94044" bIns="47022" numCol="1" anchor="t" anchorCtr="0" compatLnSpc="1">
            <a:prstTxWarp prst="textNoShape">
              <a:avLst/>
            </a:prstTxWarp>
          </a:bodyPr>
          <a:lstStyle>
            <a:lvl1pPr algn="r" defTabSz="940529">
              <a:lnSpc>
                <a:spcPct val="100000"/>
              </a:lnSpc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8829674"/>
            <a:ext cx="3038475" cy="4651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4" tIns="47022" rIns="94044" bIns="47022" numCol="1" anchor="b" anchorCtr="0" compatLnSpc="1">
            <a:prstTxWarp prst="textNoShape">
              <a:avLst/>
            </a:prstTxWarp>
          </a:bodyPr>
          <a:lstStyle>
            <a:lvl1pPr algn="l" defTabSz="940529">
              <a:lnSpc>
                <a:spcPct val="100000"/>
              </a:lnSpc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41" y="8829674"/>
            <a:ext cx="3038475" cy="4651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4" tIns="47022" rIns="94044" bIns="47022" numCol="1" anchor="b" anchorCtr="0" compatLnSpc="1">
            <a:prstTxWarp prst="textNoShape">
              <a:avLst/>
            </a:prstTxWarp>
          </a:bodyPr>
          <a:lstStyle>
            <a:lvl1pPr algn="r" defTabSz="940529">
              <a:lnSpc>
                <a:spcPct val="100000"/>
              </a:lnSpc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551E8B-6476-4A9D-B7B4-2C1E37998098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5940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38475" cy="4651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4" tIns="47022" rIns="94044" bIns="47022" numCol="1" anchor="t" anchorCtr="0" compatLnSpc="1">
            <a:prstTxWarp prst="textNoShape">
              <a:avLst/>
            </a:prstTxWarp>
          </a:bodyPr>
          <a:lstStyle>
            <a:lvl1pPr algn="l" defTabSz="940529">
              <a:lnSpc>
                <a:spcPct val="100000"/>
              </a:lnSpc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41" y="0"/>
            <a:ext cx="3038475" cy="4651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4" tIns="47022" rIns="94044" bIns="47022" numCol="1" anchor="t" anchorCtr="0" compatLnSpc="1">
            <a:prstTxWarp prst="textNoShape">
              <a:avLst/>
            </a:prstTxWarp>
          </a:bodyPr>
          <a:lstStyle>
            <a:lvl1pPr algn="r" defTabSz="940529">
              <a:lnSpc>
                <a:spcPct val="100000"/>
              </a:lnSpc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73175" y="695325"/>
            <a:ext cx="4464050" cy="3487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6"/>
            <a:ext cx="5607050" cy="4183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4" tIns="47022" rIns="94044" bIns="470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 smtClean="0"/>
              <a:t>Click to edit Master text styles</a:t>
            </a:r>
          </a:p>
          <a:p>
            <a:pPr lvl="1"/>
            <a:r>
              <a:rPr lang="en-CA" noProof="0" smtClean="0"/>
              <a:t>Second level</a:t>
            </a:r>
          </a:p>
          <a:p>
            <a:pPr lvl="2"/>
            <a:r>
              <a:rPr lang="en-CA" noProof="0" smtClean="0"/>
              <a:t>Third level</a:t>
            </a:r>
          </a:p>
          <a:p>
            <a:pPr lvl="3"/>
            <a:r>
              <a:rPr lang="en-CA" noProof="0" smtClean="0"/>
              <a:t>Fourth level</a:t>
            </a:r>
          </a:p>
          <a:p>
            <a:pPr lvl="4"/>
            <a:r>
              <a:rPr lang="en-CA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829674"/>
            <a:ext cx="3038475" cy="4651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4" tIns="47022" rIns="94044" bIns="47022" numCol="1" anchor="b" anchorCtr="0" compatLnSpc="1">
            <a:prstTxWarp prst="textNoShape">
              <a:avLst/>
            </a:prstTxWarp>
          </a:bodyPr>
          <a:lstStyle>
            <a:lvl1pPr algn="l" defTabSz="940529">
              <a:lnSpc>
                <a:spcPct val="100000"/>
              </a:lnSpc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41" y="8829674"/>
            <a:ext cx="3038475" cy="4651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44" tIns="47022" rIns="94044" bIns="47022" numCol="1" anchor="b" anchorCtr="0" compatLnSpc="1">
            <a:prstTxWarp prst="textNoShape">
              <a:avLst/>
            </a:prstTxWarp>
          </a:bodyPr>
          <a:lstStyle>
            <a:lvl1pPr algn="r" defTabSz="940529">
              <a:lnSpc>
                <a:spcPct val="100000"/>
              </a:lnSpc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1AD97F6-331F-4BED-B5ED-4E9E88D64BC2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68059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8847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7694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465411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95388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442353" algn="l" defTabSz="9769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30823" algn="l" defTabSz="9769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19293" algn="l" defTabSz="9769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07764" algn="l" defTabSz="9769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22338"/>
            <a:fld id="{416B3621-1383-4579-A571-8343B6B20D22}" type="slidenum">
              <a:rPr lang="en-US" smtClean="0"/>
              <a:pPr defTabSz="922338"/>
              <a:t>1</a:t>
            </a:fld>
            <a:endParaRPr lang="en-US" dirty="0" smtClean="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582613"/>
            <a:ext cx="5237162" cy="4090987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1" y="4995865"/>
            <a:ext cx="5970588" cy="244474"/>
          </a:xfrm>
          <a:noFill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885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D99D843-9BEE-48C3-9DEA-A637539D1B88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9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D99D843-9BEE-48C3-9DEA-A637539D1B88}" type="slidenum">
              <a:rPr lang="en-US" smtClean="0"/>
              <a:pPr eaLnBrk="1" hangingPunct="1"/>
              <a:t>3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29161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add a picture</a:t>
            </a:r>
            <a:r>
              <a:rPr lang="en-US" baseline="0" dirty="0" smtClean="0"/>
              <a:t> of either the team I was on or a picture of me working at my desk. Not sure which one yet, but will be in the final draft.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AD97F6-331F-4BED-B5ED-4E9E88D64BC2}" type="slidenum">
              <a:rPr lang="en-CA" smtClean="0"/>
              <a:pPr>
                <a:defRPr/>
              </a:pPr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8357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add a picture of the interns</a:t>
            </a:r>
            <a:r>
              <a:rPr lang="en-US" baseline="0" dirty="0" smtClean="0"/>
              <a:t> together and a lunch crew picture once I take one.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AD97F6-331F-4BED-B5ED-4E9E88D64BC2}" type="slidenum">
              <a:rPr lang="en-CA" smtClean="0"/>
              <a:pPr>
                <a:defRPr/>
              </a:pPr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53977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add photos from our</a:t>
            </a:r>
            <a:r>
              <a:rPr lang="en-US" baseline="0" dirty="0" smtClean="0"/>
              <a:t> volunteering day once I receive them. Also, I will add more metrics from our school supplies drive once it concludes in a few weeks.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AD97F6-331F-4BED-B5ED-4E9E88D64BC2}" type="slidenum">
              <a:rPr lang="en-CA" smtClean="0"/>
              <a:pPr>
                <a:defRPr/>
              </a:pPr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31515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take</a:t>
            </a:r>
            <a:r>
              <a:rPr lang="en-US" baseline="0" dirty="0" smtClean="0"/>
              <a:t> a screenshot once I create the page.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AD97F6-331F-4BED-B5ED-4E9E88D64BC2}" type="slidenum">
              <a:rPr lang="en-CA" smtClean="0"/>
              <a:pPr>
                <a:defRPr/>
              </a:pPr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2182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Glob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8" y="2"/>
            <a:ext cx="9597866" cy="749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D Logo B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723" y="458196"/>
            <a:ext cx="971789" cy="90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D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hidden">
          <a:xfrm>
            <a:off x="436723" y="458196"/>
            <a:ext cx="971789" cy="90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431723" y="1445751"/>
            <a:ext cx="4897279" cy="1369383"/>
          </a:xfrm>
        </p:spPr>
        <p:txBody>
          <a:bodyPr lIns="0" tIns="0" rIns="0" bIns="0" anchor="b"/>
          <a:lstStyle>
            <a:lvl1pPr>
              <a:lnSpc>
                <a:spcPct val="90000"/>
              </a:lnSpc>
              <a:defRPr sz="3400"/>
            </a:lvl1pPr>
          </a:lstStyle>
          <a:p>
            <a:r>
              <a:rPr lang="en-CA"/>
              <a:t>Master Title First Line </a:t>
            </a:r>
            <a:br>
              <a:rPr lang="en-CA"/>
            </a:br>
            <a:r>
              <a:rPr lang="en-CA"/>
              <a:t>Master Title Second Line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1723" y="2950510"/>
            <a:ext cx="4897279" cy="781017"/>
          </a:xfrm>
        </p:spPr>
        <p:txBody>
          <a:bodyPr lIns="0" tIns="0" rIns="0" bIns="0"/>
          <a:lstStyle>
            <a:lvl1pPr marL="0" indent="0">
              <a:spcBef>
                <a:spcPct val="30000"/>
              </a:spcBef>
              <a:buFont typeface="Wingdings" pitchFamily="2" charset="2"/>
              <a:buNone/>
              <a:defRPr/>
            </a:lvl1pPr>
          </a:lstStyle>
          <a:p>
            <a:r>
              <a:rPr lang="en-CA"/>
              <a:t>Click to edit Master subtitle style</a:t>
            </a:r>
          </a:p>
          <a:p>
            <a:r>
              <a:rPr lang="en-CA"/>
              <a:t>Line 2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DDF64CC-631B-4248-B183-A0848DBF6BF1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0855" y="421751"/>
            <a:ext cx="2040255" cy="63262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0" y="421751"/>
            <a:ext cx="5960745" cy="63262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070DFC7-6025-4D29-A282-A97D7976F379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2" y="421750"/>
            <a:ext cx="7365921" cy="853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20090" y="1629723"/>
            <a:ext cx="8161020" cy="5118264"/>
          </a:xfrm>
        </p:spPr>
        <p:txBody>
          <a:bodyPr/>
          <a:lstStyle/>
          <a:p>
            <a:pPr lvl="0"/>
            <a:endParaRPr lang="en-CA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4135A39D-1574-4EFE-9891-7289D18A3035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20090" y="421751"/>
            <a:ext cx="8161020" cy="6326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57459DD2-F8E6-45DC-9CC0-EAEE4CC39293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2" y="0"/>
            <a:ext cx="7365921" cy="85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694" tIns="48848" rIns="97694" bIns="48848" anchor="ctr"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dirty="0">
                <a:solidFill>
                  <a:srgbClr val="163D22"/>
                </a:solidFill>
              </a:rPr>
              <a:t>Click to edit Master title style</a:t>
            </a:r>
            <a:endParaRPr lang="en-CA" dirty="0">
              <a:solidFill>
                <a:srgbClr val="163D22"/>
              </a:solidFill>
            </a:endParaRPr>
          </a:p>
        </p:txBody>
      </p:sp>
      <p:cxnSp>
        <p:nvCxnSpPr>
          <p:cNvPr id="6" name="Straight Connector 7"/>
          <p:cNvCxnSpPr/>
          <p:nvPr userDrawn="1"/>
        </p:nvCxnSpPr>
        <p:spPr>
          <a:xfrm>
            <a:off x="0" y="833085"/>
            <a:ext cx="96012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0" y="1629723"/>
            <a:ext cx="4000500" cy="51182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0610" y="1629723"/>
            <a:ext cx="4000500" cy="51182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A8095E0-3807-4D5A-83FC-9D0F0A56281D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Glob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8" y="2"/>
            <a:ext cx="9597866" cy="749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D Logo B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723" y="458196"/>
            <a:ext cx="971789" cy="90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D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hidden">
          <a:xfrm>
            <a:off x="436723" y="458196"/>
            <a:ext cx="971789" cy="90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431723" y="1445751"/>
            <a:ext cx="4897279" cy="1369383"/>
          </a:xfrm>
        </p:spPr>
        <p:txBody>
          <a:bodyPr lIns="0" tIns="0" rIns="0" bIns="0" anchor="b"/>
          <a:lstStyle>
            <a:lvl1pPr>
              <a:lnSpc>
                <a:spcPct val="90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1723" y="2950510"/>
            <a:ext cx="4897279" cy="781017"/>
          </a:xfrm>
        </p:spPr>
        <p:txBody>
          <a:bodyPr lIns="0" tIns="0" rIns="0" bIns="0"/>
          <a:lstStyle>
            <a:lvl1pPr marL="0" indent="0">
              <a:spcBef>
                <a:spcPct val="30000"/>
              </a:spcBef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071" y="0"/>
            <a:ext cx="7365921" cy="853912"/>
          </a:xfrm>
        </p:spPr>
        <p:txBody>
          <a:bodyPr/>
          <a:lstStyle>
            <a:lvl1pPr>
              <a:defRPr sz="21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7F4557FE-D97F-47F0-A9A8-E52C903E1C0E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833085"/>
            <a:ext cx="96012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818009"/>
            <a:ext cx="8161020" cy="1489139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77874"/>
            <a:ext cx="8161020" cy="1640135"/>
          </a:xfrm>
        </p:spPr>
        <p:txBody>
          <a:bodyPr anchor="b"/>
          <a:lstStyle>
            <a:lvl1pPr marL="0" indent="0">
              <a:buNone/>
              <a:defRPr sz="2100"/>
            </a:lvl1pPr>
            <a:lvl2pPr marL="488470" indent="0">
              <a:buNone/>
              <a:defRPr sz="1900"/>
            </a:lvl2pPr>
            <a:lvl3pPr marL="976940" indent="0">
              <a:buNone/>
              <a:defRPr sz="1700"/>
            </a:lvl3pPr>
            <a:lvl4pPr marL="1465411" indent="0">
              <a:buNone/>
              <a:defRPr sz="1500"/>
            </a:lvl4pPr>
            <a:lvl5pPr marL="1953883" indent="0">
              <a:buNone/>
              <a:defRPr sz="1500"/>
            </a:lvl5pPr>
            <a:lvl6pPr marL="2442353" indent="0">
              <a:buNone/>
              <a:defRPr sz="1500"/>
            </a:lvl6pPr>
            <a:lvl7pPr marL="2930823" indent="0">
              <a:buNone/>
              <a:defRPr sz="1500"/>
            </a:lvl7pPr>
            <a:lvl8pPr marL="3419293" indent="0">
              <a:buNone/>
              <a:defRPr sz="1500"/>
            </a:lvl8pPr>
            <a:lvl9pPr marL="390776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84412B19-A8BC-40FD-8997-1E1EC9C89F3B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0" y="1629723"/>
            <a:ext cx="4000500" cy="511826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629723"/>
            <a:ext cx="4000500" cy="511826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CDB7439D-05A8-4598-A8CB-C850F6496F3F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00258"/>
            <a:ext cx="8641080" cy="12496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78319"/>
            <a:ext cx="4242197" cy="69944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8470" indent="0">
              <a:buNone/>
              <a:defRPr sz="2100" b="1"/>
            </a:lvl2pPr>
            <a:lvl3pPr marL="976940" indent="0">
              <a:buNone/>
              <a:defRPr sz="1900" b="1"/>
            </a:lvl3pPr>
            <a:lvl4pPr marL="1465411" indent="0">
              <a:buNone/>
              <a:defRPr sz="1700" b="1"/>
            </a:lvl4pPr>
            <a:lvl5pPr marL="1953883" indent="0">
              <a:buNone/>
              <a:defRPr sz="1700" b="1"/>
            </a:lvl5pPr>
            <a:lvl6pPr marL="2442353" indent="0">
              <a:buNone/>
              <a:defRPr sz="1700" b="1"/>
            </a:lvl6pPr>
            <a:lvl7pPr marL="2930823" indent="0">
              <a:buNone/>
              <a:defRPr sz="1700" b="1"/>
            </a:lvl7pPr>
            <a:lvl8pPr marL="3419293" indent="0">
              <a:buNone/>
              <a:defRPr sz="1700" b="1"/>
            </a:lvl8pPr>
            <a:lvl9pPr marL="390776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77763"/>
            <a:ext cx="4242197" cy="4319892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8" y="1678319"/>
            <a:ext cx="4243864" cy="69944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8470" indent="0">
              <a:buNone/>
              <a:defRPr sz="2100" b="1"/>
            </a:lvl2pPr>
            <a:lvl3pPr marL="976940" indent="0">
              <a:buNone/>
              <a:defRPr sz="1900" b="1"/>
            </a:lvl3pPr>
            <a:lvl4pPr marL="1465411" indent="0">
              <a:buNone/>
              <a:defRPr sz="1700" b="1"/>
            </a:lvl4pPr>
            <a:lvl5pPr marL="1953883" indent="0">
              <a:buNone/>
              <a:defRPr sz="1700" b="1"/>
            </a:lvl5pPr>
            <a:lvl6pPr marL="2442353" indent="0">
              <a:buNone/>
              <a:defRPr sz="1700" b="1"/>
            </a:lvl6pPr>
            <a:lvl7pPr marL="2930823" indent="0">
              <a:buNone/>
              <a:defRPr sz="1700" b="1"/>
            </a:lvl7pPr>
            <a:lvl8pPr marL="3419293" indent="0">
              <a:buNone/>
              <a:defRPr sz="1700" b="1"/>
            </a:lvl8pPr>
            <a:lvl9pPr marL="390776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8" y="2377763"/>
            <a:ext cx="4243864" cy="4319892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18A8E036-4E44-4B8F-A2F0-2B878E8563F9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0" y="833085"/>
            <a:ext cx="96012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071" y="0"/>
            <a:ext cx="7365921" cy="853912"/>
          </a:xfrm>
        </p:spPr>
        <p:txBody>
          <a:bodyPr/>
          <a:lstStyle>
            <a:lvl1pPr>
              <a:defRPr sz="2100"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7F4557FE-D97F-47F0-A9A8-E52C903E1C0E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7365921" cy="853912"/>
          </a:xfrm>
        </p:spPr>
        <p:txBody>
          <a:bodyPr/>
          <a:lstStyle>
            <a:lvl1pPr>
              <a:defRPr sz="21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AC9DF88E-7821-44B6-870E-FEFC079FAF94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  <p:cxnSp>
        <p:nvCxnSpPr>
          <p:cNvPr id="7" name="Straight Connector 5"/>
          <p:cNvCxnSpPr/>
          <p:nvPr userDrawn="1"/>
        </p:nvCxnSpPr>
        <p:spPr>
          <a:xfrm>
            <a:off x="0" y="833085"/>
            <a:ext cx="96012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7365921" cy="853912"/>
          </a:xfrm>
        </p:spPr>
        <p:txBody>
          <a:bodyPr/>
          <a:lstStyle>
            <a:lvl1pPr>
              <a:defRPr sz="21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9F2BFFEF-7CB0-4EC3-BF91-835F22F5DF88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0" y="833085"/>
            <a:ext cx="96012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1" y="298522"/>
            <a:ext cx="3158729" cy="127045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8524"/>
            <a:ext cx="5367338" cy="639913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1" y="1568978"/>
            <a:ext cx="3158729" cy="5128679"/>
          </a:xfrm>
        </p:spPr>
        <p:txBody>
          <a:bodyPr/>
          <a:lstStyle>
            <a:lvl1pPr marL="0" indent="0">
              <a:buNone/>
              <a:defRPr sz="1500"/>
            </a:lvl1pPr>
            <a:lvl2pPr marL="488470" indent="0">
              <a:buNone/>
              <a:defRPr sz="1300"/>
            </a:lvl2pPr>
            <a:lvl3pPr marL="976940" indent="0">
              <a:buNone/>
              <a:defRPr sz="1100"/>
            </a:lvl3pPr>
            <a:lvl4pPr marL="1465411" indent="0">
              <a:buNone/>
              <a:defRPr sz="1000"/>
            </a:lvl4pPr>
            <a:lvl5pPr marL="1953883" indent="0">
              <a:buNone/>
              <a:defRPr sz="1000"/>
            </a:lvl5pPr>
            <a:lvl6pPr marL="2442353" indent="0">
              <a:buNone/>
              <a:defRPr sz="1000"/>
            </a:lvl6pPr>
            <a:lvl7pPr marL="2930823" indent="0">
              <a:buNone/>
              <a:defRPr sz="1000"/>
            </a:lvl7pPr>
            <a:lvl8pPr marL="3419293" indent="0">
              <a:buNone/>
              <a:defRPr sz="1000"/>
            </a:lvl8pPr>
            <a:lvl9pPr marL="390776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6557104-4812-47D0-8B6E-8DE7D23524EB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248434"/>
            <a:ext cx="5760720" cy="61960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69939"/>
            <a:ext cx="5760720" cy="4498658"/>
          </a:xfrm>
        </p:spPr>
        <p:txBody>
          <a:bodyPr/>
          <a:lstStyle>
            <a:lvl1pPr marL="0" indent="0">
              <a:buNone/>
              <a:defRPr sz="3400"/>
            </a:lvl1pPr>
            <a:lvl2pPr marL="488470" indent="0">
              <a:buNone/>
              <a:defRPr sz="3000"/>
            </a:lvl2pPr>
            <a:lvl3pPr marL="976940" indent="0">
              <a:buNone/>
              <a:defRPr sz="2600"/>
            </a:lvl3pPr>
            <a:lvl4pPr marL="1465411" indent="0">
              <a:buNone/>
              <a:defRPr sz="2100"/>
            </a:lvl4pPr>
            <a:lvl5pPr marL="1953883" indent="0">
              <a:buNone/>
              <a:defRPr sz="2100"/>
            </a:lvl5pPr>
            <a:lvl6pPr marL="2442353" indent="0">
              <a:buNone/>
              <a:defRPr sz="2100"/>
            </a:lvl6pPr>
            <a:lvl7pPr marL="2930823" indent="0">
              <a:buNone/>
              <a:defRPr sz="2100"/>
            </a:lvl7pPr>
            <a:lvl8pPr marL="3419293" indent="0">
              <a:buNone/>
              <a:defRPr sz="2100"/>
            </a:lvl8pPr>
            <a:lvl9pPr marL="3907764" indent="0">
              <a:buNone/>
              <a:defRPr sz="21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CA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868043"/>
            <a:ext cx="5760720" cy="879945"/>
          </a:xfrm>
        </p:spPr>
        <p:txBody>
          <a:bodyPr/>
          <a:lstStyle>
            <a:lvl1pPr marL="0" indent="0">
              <a:buNone/>
              <a:defRPr sz="1500"/>
            </a:lvl1pPr>
            <a:lvl2pPr marL="488470" indent="0">
              <a:buNone/>
              <a:defRPr sz="1300"/>
            </a:lvl2pPr>
            <a:lvl3pPr marL="976940" indent="0">
              <a:buNone/>
              <a:defRPr sz="1100"/>
            </a:lvl3pPr>
            <a:lvl4pPr marL="1465411" indent="0">
              <a:buNone/>
              <a:defRPr sz="1000"/>
            </a:lvl4pPr>
            <a:lvl5pPr marL="1953883" indent="0">
              <a:buNone/>
              <a:defRPr sz="1000"/>
            </a:lvl5pPr>
            <a:lvl6pPr marL="2442353" indent="0">
              <a:buNone/>
              <a:defRPr sz="1000"/>
            </a:lvl6pPr>
            <a:lvl7pPr marL="2930823" indent="0">
              <a:buNone/>
              <a:defRPr sz="1000"/>
            </a:lvl7pPr>
            <a:lvl8pPr marL="3419293" indent="0">
              <a:buNone/>
              <a:defRPr sz="1000"/>
            </a:lvl8pPr>
            <a:lvl9pPr marL="390776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14B43C9D-2F6E-4247-A805-7742F5DF38AD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DDF64CC-631B-4248-B183-A0848DBF6BF1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0855" y="421751"/>
            <a:ext cx="2040255" cy="63262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90" y="421751"/>
            <a:ext cx="5960745" cy="63262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070DFC7-6025-4D29-A282-A97D7976F379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2" y="421750"/>
            <a:ext cx="7365921" cy="853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20090" y="1629723"/>
            <a:ext cx="8161020" cy="5118264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CA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4135A39D-1574-4EFE-9891-7289D18A3035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20090" y="421751"/>
            <a:ext cx="8161020" cy="6326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57459DD2-F8E6-45DC-9CC0-EAEE4CC39293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" y="0"/>
            <a:ext cx="7365921" cy="85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694" tIns="48848" rIns="97694" bIns="48848" anchor="ctr"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dirty="0">
                <a:solidFill>
                  <a:srgbClr val="163D22"/>
                </a:solidFill>
              </a:rPr>
              <a:t>Click to edit Master title style</a:t>
            </a:r>
            <a:endParaRPr lang="en-CA" dirty="0">
              <a:solidFill>
                <a:srgbClr val="163D22"/>
              </a:solidFill>
            </a:endParaRPr>
          </a:p>
        </p:txBody>
      </p:sp>
      <p:cxnSp>
        <p:nvCxnSpPr>
          <p:cNvPr id="6" name="Straight Connector 7"/>
          <p:cNvCxnSpPr/>
          <p:nvPr/>
        </p:nvCxnSpPr>
        <p:spPr>
          <a:xfrm>
            <a:off x="0" y="833085"/>
            <a:ext cx="96012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0" y="1629723"/>
            <a:ext cx="4000500" cy="51182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0610" y="1629723"/>
            <a:ext cx="4000500" cy="51182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A8095E0-3807-4D5A-83FC-9D0F0A56281D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2" y="0"/>
            <a:ext cx="7365921" cy="85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694" tIns="48848" rIns="97694" bIns="48848" anchor="ctr"/>
          <a:lstStyle/>
          <a:p>
            <a:pPr eaLnBrk="0" hangingPunct="0">
              <a:lnSpc>
                <a:spcPct val="85000"/>
              </a:lnSpc>
              <a:defRPr/>
            </a:pPr>
            <a:r>
              <a:rPr lang="en-US" dirty="0">
                <a:solidFill>
                  <a:srgbClr val="163D22"/>
                </a:solidFill>
              </a:rPr>
              <a:t>Click to edit Master title style</a:t>
            </a:r>
            <a:endParaRPr lang="en-CA" dirty="0">
              <a:solidFill>
                <a:srgbClr val="163D22"/>
              </a:solidFill>
            </a:endParaRPr>
          </a:p>
        </p:txBody>
      </p:sp>
      <p:cxnSp>
        <p:nvCxnSpPr>
          <p:cNvPr id="10" name="Straight Connector 7"/>
          <p:cNvCxnSpPr/>
          <p:nvPr userDrawn="1"/>
        </p:nvCxnSpPr>
        <p:spPr>
          <a:xfrm>
            <a:off x="0" y="833085"/>
            <a:ext cx="96012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818009"/>
            <a:ext cx="8161020" cy="1489139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77874"/>
            <a:ext cx="8161020" cy="1640135"/>
          </a:xfrm>
        </p:spPr>
        <p:txBody>
          <a:bodyPr anchor="b"/>
          <a:lstStyle>
            <a:lvl1pPr marL="0" indent="0">
              <a:buNone/>
              <a:defRPr sz="2100"/>
            </a:lvl1pPr>
            <a:lvl2pPr marL="488470" indent="0">
              <a:buNone/>
              <a:defRPr sz="1900"/>
            </a:lvl2pPr>
            <a:lvl3pPr marL="976940" indent="0">
              <a:buNone/>
              <a:defRPr sz="1700"/>
            </a:lvl3pPr>
            <a:lvl4pPr marL="1465411" indent="0">
              <a:buNone/>
              <a:defRPr sz="1500"/>
            </a:lvl4pPr>
            <a:lvl5pPr marL="1953883" indent="0">
              <a:buNone/>
              <a:defRPr sz="1500"/>
            </a:lvl5pPr>
            <a:lvl6pPr marL="2442353" indent="0">
              <a:buNone/>
              <a:defRPr sz="1500"/>
            </a:lvl6pPr>
            <a:lvl7pPr marL="2930823" indent="0">
              <a:buNone/>
              <a:defRPr sz="1500"/>
            </a:lvl7pPr>
            <a:lvl8pPr marL="3419293" indent="0">
              <a:buNone/>
              <a:defRPr sz="1500"/>
            </a:lvl8pPr>
            <a:lvl9pPr marL="390776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84412B19-A8BC-40FD-8997-1E1EC9C89F3B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0" y="1629723"/>
            <a:ext cx="4000500" cy="511826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629723"/>
            <a:ext cx="4000500" cy="511826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CDB7439D-05A8-4598-A8CB-C850F6496F3F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00258"/>
            <a:ext cx="8641080" cy="12496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78319"/>
            <a:ext cx="4242197" cy="69944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8470" indent="0">
              <a:buNone/>
              <a:defRPr sz="2100" b="1"/>
            </a:lvl2pPr>
            <a:lvl3pPr marL="976940" indent="0">
              <a:buNone/>
              <a:defRPr sz="1900" b="1"/>
            </a:lvl3pPr>
            <a:lvl4pPr marL="1465411" indent="0">
              <a:buNone/>
              <a:defRPr sz="1700" b="1"/>
            </a:lvl4pPr>
            <a:lvl5pPr marL="1953883" indent="0">
              <a:buNone/>
              <a:defRPr sz="1700" b="1"/>
            </a:lvl5pPr>
            <a:lvl6pPr marL="2442353" indent="0">
              <a:buNone/>
              <a:defRPr sz="1700" b="1"/>
            </a:lvl6pPr>
            <a:lvl7pPr marL="2930823" indent="0">
              <a:buNone/>
              <a:defRPr sz="1700" b="1"/>
            </a:lvl7pPr>
            <a:lvl8pPr marL="3419293" indent="0">
              <a:buNone/>
              <a:defRPr sz="1700" b="1"/>
            </a:lvl8pPr>
            <a:lvl9pPr marL="390776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77763"/>
            <a:ext cx="4242197" cy="4319892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8" y="1678319"/>
            <a:ext cx="4243864" cy="69944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8470" indent="0">
              <a:buNone/>
              <a:defRPr sz="2100" b="1"/>
            </a:lvl2pPr>
            <a:lvl3pPr marL="976940" indent="0">
              <a:buNone/>
              <a:defRPr sz="1900" b="1"/>
            </a:lvl3pPr>
            <a:lvl4pPr marL="1465411" indent="0">
              <a:buNone/>
              <a:defRPr sz="1700" b="1"/>
            </a:lvl4pPr>
            <a:lvl5pPr marL="1953883" indent="0">
              <a:buNone/>
              <a:defRPr sz="1700" b="1"/>
            </a:lvl5pPr>
            <a:lvl6pPr marL="2442353" indent="0">
              <a:buNone/>
              <a:defRPr sz="1700" b="1"/>
            </a:lvl6pPr>
            <a:lvl7pPr marL="2930823" indent="0">
              <a:buNone/>
              <a:defRPr sz="1700" b="1"/>
            </a:lvl7pPr>
            <a:lvl8pPr marL="3419293" indent="0">
              <a:buNone/>
              <a:defRPr sz="1700" b="1"/>
            </a:lvl8pPr>
            <a:lvl9pPr marL="390776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8" y="2377763"/>
            <a:ext cx="4243864" cy="4319892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18A8E036-4E44-4B8F-A2F0-2B878E8563F9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5"/>
          <p:cNvCxnSpPr/>
          <p:nvPr userDrawn="1"/>
        </p:nvCxnSpPr>
        <p:spPr>
          <a:xfrm>
            <a:off x="0" y="833085"/>
            <a:ext cx="96012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7365921" cy="853912"/>
          </a:xfrm>
        </p:spPr>
        <p:txBody>
          <a:bodyPr/>
          <a:lstStyle>
            <a:lvl1pPr>
              <a:defRPr sz="21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AC9DF88E-7821-44B6-870E-FEFC079FAF94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4"/>
          <p:cNvCxnSpPr/>
          <p:nvPr userDrawn="1"/>
        </p:nvCxnSpPr>
        <p:spPr>
          <a:xfrm>
            <a:off x="0" y="833085"/>
            <a:ext cx="96012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7365921" cy="853912"/>
          </a:xfrm>
        </p:spPr>
        <p:txBody>
          <a:bodyPr/>
          <a:lstStyle>
            <a:lvl1pPr>
              <a:defRPr sz="21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9F2BFFEF-7CB0-4EC3-BF91-835F22F5DF88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1" y="298522"/>
            <a:ext cx="3158729" cy="127045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8524"/>
            <a:ext cx="5367338" cy="639913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1" y="1568978"/>
            <a:ext cx="3158729" cy="5128679"/>
          </a:xfrm>
        </p:spPr>
        <p:txBody>
          <a:bodyPr/>
          <a:lstStyle>
            <a:lvl1pPr marL="0" indent="0">
              <a:buNone/>
              <a:defRPr sz="1500"/>
            </a:lvl1pPr>
            <a:lvl2pPr marL="488470" indent="0">
              <a:buNone/>
              <a:defRPr sz="1300"/>
            </a:lvl2pPr>
            <a:lvl3pPr marL="976940" indent="0">
              <a:buNone/>
              <a:defRPr sz="1100"/>
            </a:lvl3pPr>
            <a:lvl4pPr marL="1465411" indent="0">
              <a:buNone/>
              <a:defRPr sz="1000"/>
            </a:lvl4pPr>
            <a:lvl5pPr marL="1953883" indent="0">
              <a:buNone/>
              <a:defRPr sz="1000"/>
            </a:lvl5pPr>
            <a:lvl6pPr marL="2442353" indent="0">
              <a:buNone/>
              <a:defRPr sz="1000"/>
            </a:lvl6pPr>
            <a:lvl7pPr marL="2930823" indent="0">
              <a:buNone/>
              <a:defRPr sz="1000"/>
            </a:lvl7pPr>
            <a:lvl8pPr marL="3419293" indent="0">
              <a:buNone/>
              <a:defRPr sz="1000"/>
            </a:lvl8pPr>
            <a:lvl9pPr marL="390776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6557104-4812-47D0-8B6E-8DE7D23524EB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248434"/>
            <a:ext cx="5760720" cy="61960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69939"/>
            <a:ext cx="5760720" cy="4498658"/>
          </a:xfrm>
        </p:spPr>
        <p:txBody>
          <a:bodyPr/>
          <a:lstStyle>
            <a:lvl1pPr marL="0" indent="0">
              <a:buNone/>
              <a:defRPr sz="3400"/>
            </a:lvl1pPr>
            <a:lvl2pPr marL="488470" indent="0">
              <a:buNone/>
              <a:defRPr sz="3000"/>
            </a:lvl2pPr>
            <a:lvl3pPr marL="976940" indent="0">
              <a:buNone/>
              <a:defRPr sz="2600"/>
            </a:lvl3pPr>
            <a:lvl4pPr marL="1465411" indent="0">
              <a:buNone/>
              <a:defRPr sz="2100"/>
            </a:lvl4pPr>
            <a:lvl5pPr marL="1953883" indent="0">
              <a:buNone/>
              <a:defRPr sz="2100"/>
            </a:lvl5pPr>
            <a:lvl6pPr marL="2442353" indent="0">
              <a:buNone/>
              <a:defRPr sz="2100"/>
            </a:lvl6pPr>
            <a:lvl7pPr marL="2930823" indent="0">
              <a:buNone/>
              <a:defRPr sz="2100"/>
            </a:lvl7pPr>
            <a:lvl8pPr marL="3419293" indent="0">
              <a:buNone/>
              <a:defRPr sz="2100"/>
            </a:lvl8pPr>
            <a:lvl9pPr marL="3907764" indent="0">
              <a:buNone/>
              <a:defRPr sz="2100"/>
            </a:lvl9pPr>
          </a:lstStyle>
          <a:p>
            <a:pPr lvl="0"/>
            <a:endParaRPr lang="en-CA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868043"/>
            <a:ext cx="5760720" cy="879945"/>
          </a:xfrm>
        </p:spPr>
        <p:txBody>
          <a:bodyPr/>
          <a:lstStyle>
            <a:lvl1pPr marL="0" indent="0">
              <a:buNone/>
              <a:defRPr sz="1500"/>
            </a:lvl1pPr>
            <a:lvl2pPr marL="488470" indent="0">
              <a:buNone/>
              <a:defRPr sz="1300"/>
            </a:lvl2pPr>
            <a:lvl3pPr marL="976940" indent="0">
              <a:buNone/>
              <a:defRPr sz="1100"/>
            </a:lvl3pPr>
            <a:lvl4pPr marL="1465411" indent="0">
              <a:buNone/>
              <a:defRPr sz="1000"/>
            </a:lvl4pPr>
            <a:lvl5pPr marL="1953883" indent="0">
              <a:buNone/>
              <a:defRPr sz="1000"/>
            </a:lvl5pPr>
            <a:lvl6pPr marL="2442353" indent="0">
              <a:buNone/>
              <a:defRPr sz="1000"/>
            </a:lvl6pPr>
            <a:lvl7pPr marL="2930823" indent="0">
              <a:buNone/>
              <a:defRPr sz="1000"/>
            </a:lvl7pPr>
            <a:lvl8pPr marL="3419293" indent="0">
              <a:buNone/>
              <a:defRPr sz="1000"/>
            </a:lvl8pPr>
            <a:lvl9pPr marL="390776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14B43C9D-2F6E-4247-A805-7742F5DF38AD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90000"/>
              </a:lnSpc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20092" y="421750"/>
            <a:ext cx="7365921" cy="85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694" tIns="48848" rIns="97694" bIns="488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Title</a:t>
            </a:r>
            <a:br>
              <a:rPr lang="en-CA" smtClean="0"/>
            </a:br>
            <a:r>
              <a:rPr lang="en-CA" smtClean="0"/>
              <a:t>Include Two Lines of Text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1629723"/>
            <a:ext cx="8161020" cy="511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694" tIns="48848" rIns="97694" bIns="488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39415" y="7188829"/>
            <a:ext cx="680085" cy="2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694" tIns="48848" rIns="97694" bIns="48848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6A737B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2DA355-2790-47C3-8114-B74EFD5D89B5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1029" name="Line 8"/>
          <p:cNvSpPr>
            <a:spLocks noChangeShapeType="1"/>
          </p:cNvSpPr>
          <p:nvPr/>
        </p:nvSpPr>
        <p:spPr bwMode="auto">
          <a:xfrm>
            <a:off x="1668" y="7081221"/>
            <a:ext cx="9597866" cy="0"/>
          </a:xfrm>
          <a:prstGeom prst="line">
            <a:avLst/>
          </a:prstGeom>
          <a:noFill/>
          <a:ln w="44450">
            <a:solidFill>
              <a:srgbClr val="008000"/>
            </a:solidFill>
            <a:round/>
            <a:headEnd/>
            <a:tailEnd/>
          </a:ln>
        </p:spPr>
        <p:txBody>
          <a:bodyPr lIns="97694" tIns="48848" rIns="97694" bIns="48848"/>
          <a:lstStyle/>
          <a:p>
            <a:pPr>
              <a:defRPr/>
            </a:pPr>
            <a:endParaRPr lang="en-US" dirty="0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90" y="7176679"/>
            <a:ext cx="5519024" cy="239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7694" tIns="48848" rIns="97694" bIns="48848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6A737B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pic>
        <p:nvPicPr>
          <p:cNvPr id="1031" name="Picture 16" descr="TD Log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hidden">
          <a:xfrm>
            <a:off x="8762762" y="249927"/>
            <a:ext cx="518398" cy="48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488470" algn="l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976940" algn="l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465411" algn="l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953883" algn="l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249324" indent="-249324" algn="l" rtl="0" eaLnBrk="0" fontAlgn="base" hangingPunct="0">
        <a:lnSpc>
          <a:spcPct val="95000"/>
        </a:lnSpc>
        <a:spcBef>
          <a:spcPct val="11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n"/>
        <a:defRPr sz="2100">
          <a:solidFill>
            <a:schemeClr val="bg2"/>
          </a:solidFill>
          <a:latin typeface="+mn-lt"/>
          <a:ea typeface="+mn-ea"/>
          <a:cs typeface="+mn-cs"/>
        </a:defRPr>
      </a:lvl1pPr>
      <a:lvl2pPr marL="439285" indent="-188265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>
          <a:solidFill>
            <a:schemeClr val="bg2"/>
          </a:solidFill>
          <a:latin typeface="+mn-lt"/>
        </a:defRPr>
      </a:lvl2pPr>
      <a:lvl3pPr marL="615677" indent="-174697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3pPr>
      <a:lvl4pPr marL="802246" indent="-184873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4pPr>
      <a:lvl5pPr marL="980333" indent="-176392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5pPr>
      <a:lvl6pPr marL="1468804" indent="-176392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6pPr>
      <a:lvl7pPr marL="1957274" indent="-176392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7pPr>
      <a:lvl8pPr marL="2445744" indent="-176392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8pPr>
      <a:lvl9pPr marL="2934215" indent="-176392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8470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6940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5411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3883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2353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0823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293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7764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20092" y="421750"/>
            <a:ext cx="7365921" cy="85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694" tIns="48848" rIns="97694" bIns="488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Title</a:t>
            </a:r>
            <a:br>
              <a:rPr lang="en-CA" smtClean="0"/>
            </a:br>
            <a:r>
              <a:rPr lang="en-CA" smtClean="0"/>
              <a:t>Include Two Lines of Text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1629723"/>
            <a:ext cx="8161020" cy="511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694" tIns="48848" rIns="97694" bIns="488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39415" y="7188829"/>
            <a:ext cx="680085" cy="2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694" tIns="48848" rIns="97694" bIns="48848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6A737B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2DA355-2790-47C3-8114-B74EFD5D89B5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90" y="7176679"/>
            <a:ext cx="5519024" cy="239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7694" tIns="48848" rIns="97694" bIns="48848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6A737B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pic>
        <p:nvPicPr>
          <p:cNvPr id="1031" name="Picture 16" descr="TD Log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hidden">
          <a:xfrm>
            <a:off x="8762762" y="249927"/>
            <a:ext cx="518398" cy="48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48847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97694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465411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95388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249324" indent="-249324" algn="l" rtl="0" eaLnBrk="1" fontAlgn="base" hangingPunct="1">
        <a:lnSpc>
          <a:spcPct val="95000"/>
        </a:lnSpc>
        <a:spcBef>
          <a:spcPct val="11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n"/>
        <a:defRPr sz="2100">
          <a:solidFill>
            <a:schemeClr val="bg2"/>
          </a:solidFill>
          <a:latin typeface="+mn-lt"/>
          <a:ea typeface="+mn-ea"/>
          <a:cs typeface="+mn-cs"/>
        </a:defRPr>
      </a:lvl1pPr>
      <a:lvl2pPr marL="439285" indent="-188265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>
          <a:solidFill>
            <a:schemeClr val="bg2"/>
          </a:solidFill>
          <a:latin typeface="+mn-lt"/>
        </a:defRPr>
      </a:lvl2pPr>
      <a:lvl3pPr marL="615677" indent="-174697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3pPr>
      <a:lvl4pPr marL="802246" indent="-184873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4pPr>
      <a:lvl5pPr marL="980333" indent="-176392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5pPr>
      <a:lvl6pPr marL="1468804" indent="-176392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6pPr>
      <a:lvl7pPr marL="1957274" indent="-176392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7pPr>
      <a:lvl8pPr marL="2445744" indent="-176392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8pPr>
      <a:lvl9pPr marL="2934215" indent="-176392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chemeClr val="bg2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8470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6940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5411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3883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2353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0823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293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7764" algn="l" defTabSz="9769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oronto-Dominion_Bank" TargetMode="External"/><Relationship Id="rId4" Type="http://schemas.openxmlformats.org/officeDocument/2006/relationships/hyperlink" Target="https://www.tdbank.com/aboutus/company_history.html" TargetMode="External"/><Relationship Id="rId5" Type="http://schemas.openxmlformats.org/officeDocument/2006/relationships/hyperlink" Target="http://www.cbre.us/o/boston/properties/td-bank-dispositions/Pages/home.aspx" TargetMode="External"/><Relationship Id="rId6" Type="http://schemas.openxmlformats.org/officeDocument/2006/relationships/hyperlink" Target="https://www.tdbank.com/net/banking.aspx" TargetMode="External"/><Relationship Id="rId7" Type="http://schemas.openxmlformats.org/officeDocument/2006/relationships/hyperlink" Target="https://www.tdrewards.com/allcardfeatures&amp;benefits" TargetMode="External"/><Relationship Id="rId8" Type="http://schemas.openxmlformats.org/officeDocument/2006/relationships/hyperlink" Target="https://www.td.com/about-tdbfg/corporate-information/tds-guiding-principles/guidingprinciples.jsp" TargetMode="External"/><Relationship Id="rId9" Type="http://schemas.openxmlformats.org/officeDocument/2006/relationships/hyperlink" Target="http://community.mis.temple.edu/annapalutis/academic-history/" TargetMode="External"/><Relationship Id="rId10" Type="http://schemas.openxmlformats.org/officeDocument/2006/relationships/hyperlink" Target="http://www.juliansoft.com/cvtsplweb.htm" TargetMode="External"/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www.td.com/popup/150/timeline/1955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ChangeArrowheads="1"/>
          </p:cNvSpPr>
          <p:nvPr/>
        </p:nvSpPr>
        <p:spPr bwMode="gray">
          <a:xfrm>
            <a:off x="2" y="0"/>
            <a:ext cx="9597866" cy="74977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lIns="97694" tIns="48848" rIns="97694" bIns="48848" anchor="ctr"/>
          <a:lstStyle/>
          <a:p>
            <a:pPr algn="ctr">
              <a:lnSpc>
                <a:spcPct val="90000"/>
              </a:lnSpc>
            </a:pPr>
            <a:endParaRPr lang="en-US" b="1" dirty="0"/>
          </a:p>
        </p:txBody>
      </p:sp>
      <p:sp>
        <p:nvSpPr>
          <p:cNvPr id="18434" name="Rectangle 2"/>
          <p:cNvSpPr>
            <a:spLocks noGrp="1" noChangeArrowheads="1"/>
          </p:cNvSpPr>
          <p:nvPr/>
        </p:nvSpPr>
        <p:spPr bwMode="auto">
          <a:xfrm>
            <a:off x="800101" y="1921304"/>
            <a:ext cx="4897279" cy="136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</a:pPr>
            <a:endParaRPr lang="en-US" sz="3400" b="1" dirty="0">
              <a:solidFill>
                <a:schemeClr val="tx2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/>
        </p:nvSpPr>
        <p:spPr bwMode="auto">
          <a:xfrm>
            <a:off x="800101" y="3426063"/>
            <a:ext cx="4897279" cy="78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5000"/>
              </a:lnSpc>
              <a:spcBef>
                <a:spcPct val="30000"/>
              </a:spcBef>
              <a:buClr>
                <a:schemeClr val="bg2"/>
              </a:buClr>
              <a:buSzPct val="80000"/>
              <a:buFont typeface="Wingdings" pitchFamily="2" charset="2"/>
              <a:buNone/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8436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3000" b="0" dirty="0" smtClean="0"/>
              <a:t>       </a:t>
            </a:r>
            <a:endParaRPr lang="en-US" sz="2600" dirty="0"/>
          </a:p>
        </p:txBody>
      </p:sp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8000"/>
                </a:solidFill>
              </a:rPr>
              <a:t>IT Internal Audit</a:t>
            </a:r>
          </a:p>
          <a:p>
            <a:r>
              <a:rPr lang="en-US" sz="4000" dirty="0" smtClean="0">
                <a:solidFill>
                  <a:srgbClr val="008000"/>
                </a:solidFill>
              </a:rPr>
              <a:t>Class of Summer ‘16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3200" dirty="0" smtClean="0">
                <a:solidFill>
                  <a:srgbClr val="008000"/>
                </a:solidFill>
              </a:rPr>
              <a:t>Philip Tocci </a:t>
            </a:r>
            <a:endParaRPr lang="en-US" sz="32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000" dirty="0" smtClean="0"/>
              <a:t>Networking</a:t>
            </a:r>
            <a:endParaRPr lang="en-US" sz="3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lvl="1" indent="-285750">
              <a:spcBef>
                <a:spcPct val="11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800" dirty="0"/>
              <a:t>Got to meet with management in AML and other lines of business </a:t>
            </a:r>
            <a:endParaRPr lang="en-US" sz="1800" dirty="0" smtClean="0"/>
          </a:p>
          <a:p>
            <a:pPr marL="285750" lvl="1" indent="-285750">
              <a:spcBef>
                <a:spcPct val="11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/>
              <a:t>Met </a:t>
            </a:r>
            <a:r>
              <a:rPr lang="en-US" sz="1800" dirty="0"/>
              <a:t>with the head American Auditing Chief Stephan </a:t>
            </a:r>
            <a:r>
              <a:rPr lang="en-US" sz="1800" dirty="0" smtClean="0"/>
              <a:t>and Chief Auditor Kelvin Tran</a:t>
            </a:r>
          </a:p>
          <a:p>
            <a:pPr marL="285750" lvl="1" indent="-285750">
              <a:spcBef>
                <a:spcPct val="11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800" dirty="0"/>
              <a:t>Worked with 12 other interns from various universities and made good friends </a:t>
            </a:r>
          </a:p>
          <a:p>
            <a:pPr marL="285750" lvl="1" indent="-285750">
              <a:spcBef>
                <a:spcPct val="11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800" dirty="0" smtClean="0"/>
              <a:t>Joined a lunch crew and got to learn from the one and only Steve Quinto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095E0-3807-4D5A-83FC-9D0F0A56281D}" type="slidenum">
              <a:rPr lang="en-CA" smtClean="0"/>
              <a:pPr>
                <a:defRPr/>
              </a:pPr>
              <a:t>10</a:t>
            </a:fld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996281"/>
            <a:ext cx="5503439" cy="359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15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000" dirty="0">
                <a:solidFill>
                  <a:srgbClr val="00B050"/>
                </a:solidFill>
              </a:rPr>
              <a:t>Philanthropy</a:t>
            </a:r>
            <a:r>
              <a:rPr lang="en-US" sz="3000" dirty="0"/>
              <a:t>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26410" r="26410"/>
          <a:stretch>
            <a:fillRect/>
          </a:stretch>
        </p:blipFill>
        <p:spPr>
          <a:xfrm>
            <a:off x="3886200" y="777081"/>
            <a:ext cx="5367338" cy="63991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Our charity we partnered with was Cradles to Crayons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spend a day volunteering and sorted clothes in the morning and shopped in the afternoon helping over 225 children.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557104-4812-47D0-8B6E-8DE7D23524EB}" type="slidenum">
              <a:rPr lang="en-CA" smtClean="0"/>
              <a:pPr>
                <a:defRPr/>
              </a:pPr>
              <a:t>11</a:t>
            </a:fld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8881"/>
            <a:ext cx="2332145" cy="3612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748881"/>
            <a:ext cx="2016654" cy="2143919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838200" y="3748881"/>
            <a:ext cx="8382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90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>
                <a:solidFill>
                  <a:srgbClr val="00B050"/>
                </a:solidFill>
              </a:rPr>
              <a:t>e-Portfolio</a:t>
            </a:r>
            <a:endParaRPr lang="en-US" sz="3000" dirty="0">
              <a:solidFill>
                <a:srgbClr val="00B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557104-4812-47D0-8B6E-8DE7D23524EB}" type="slidenum">
              <a:rPr lang="en-CA" smtClean="0"/>
              <a:pPr>
                <a:defRPr/>
              </a:pPr>
              <a:t>12</a:t>
            </a:fld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853281"/>
            <a:ext cx="6031488" cy="5800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1600200" y="7025481"/>
            <a:ext cx="6553200" cy="32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659" tIns="48830" rIns="97659" bIns="48830" rtlCol="0">
            <a:spAutoFit/>
          </a:bodyPr>
          <a:lstStyle/>
          <a:p>
            <a:r>
              <a:rPr lang="en-US" sz="1500" b="1" u="sng" dirty="0">
                <a:solidFill>
                  <a:schemeClr val="tx2">
                    <a:lumMod val="75000"/>
                  </a:schemeClr>
                </a:solidFill>
              </a:rPr>
              <a:t>http://</a:t>
            </a:r>
            <a:r>
              <a:rPr lang="en-US" sz="1500" b="1" u="sng" dirty="0" err="1">
                <a:solidFill>
                  <a:schemeClr val="tx2">
                    <a:lumMod val="75000"/>
                  </a:schemeClr>
                </a:solidFill>
              </a:rPr>
              <a:t>community.mis.temple.edu</a:t>
            </a:r>
            <a:r>
              <a:rPr lang="en-US" sz="1500" b="1" u="sng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500" b="1" u="sng" dirty="0" err="1">
                <a:solidFill>
                  <a:schemeClr val="tx2">
                    <a:lumMod val="75000"/>
                  </a:schemeClr>
                </a:solidFill>
              </a:rPr>
              <a:t>philiptocci</a:t>
            </a:r>
            <a:r>
              <a:rPr lang="en-US" sz="1500" b="1" u="sng" dirty="0">
                <a:solidFill>
                  <a:schemeClr val="tx2">
                    <a:lumMod val="75000"/>
                  </a:schemeClr>
                </a:solidFill>
              </a:rPr>
              <a:t>/summer-16-with-td-bank/</a:t>
            </a:r>
            <a:endParaRPr lang="en-US" sz="1500" b="1" u="sng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16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>
                <a:solidFill>
                  <a:srgbClr val="00B050"/>
                </a:solidFill>
              </a:rPr>
              <a:t>Q&amp;A</a:t>
            </a:r>
            <a:endParaRPr lang="en-US" sz="3000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DF88E-7821-44B6-870E-FEFC079FAF94}" type="slidenum">
              <a:rPr lang="en-CA" smtClean="0"/>
              <a:pPr>
                <a:defRPr/>
              </a:pPr>
              <a:t>13</a:t>
            </a:fld>
            <a:endParaRPr lang="en-CA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1219200" y="2301081"/>
            <a:ext cx="7162800" cy="176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659" tIns="48830" rIns="97659" bIns="48830" rtlCol="0">
            <a:spAutoFit/>
          </a:bodyPr>
          <a:lstStyle/>
          <a:p>
            <a:pPr algn="l" eaLnBrk="1" hangingPunct="1">
              <a:lnSpc>
                <a:spcPct val="100000"/>
              </a:lnSpc>
              <a:buFontTx/>
              <a:buNone/>
            </a:pPr>
            <a:r>
              <a:rPr lang="en-US" sz="4000" b="1" dirty="0" smtClean="0">
                <a:solidFill>
                  <a:srgbClr val="008000"/>
                </a:solidFill>
                <a:latin typeface="Arial" charset="0"/>
              </a:rPr>
              <a:t>“Question Everything” </a:t>
            </a:r>
            <a:r>
              <a:rPr lang="en-US" sz="4000" b="1" dirty="0" smtClean="0">
                <a:solidFill>
                  <a:srgbClr val="008000"/>
                </a:solidFill>
                <a:latin typeface="Arial" charset="0"/>
              </a:rPr>
              <a:t/>
            </a:r>
            <a:br>
              <a:rPr lang="en-US" sz="4000" b="1" dirty="0" smtClean="0">
                <a:solidFill>
                  <a:srgbClr val="008000"/>
                </a:solidFill>
                <a:latin typeface="Arial" charset="0"/>
              </a:rPr>
            </a:br>
            <a:r>
              <a:rPr lang="en-US" sz="4000" b="1" dirty="0" smtClean="0">
                <a:solidFill>
                  <a:srgbClr val="008000"/>
                </a:solidFill>
                <a:latin typeface="Arial" charset="0"/>
              </a:rPr>
              <a:t>	</a:t>
            </a:r>
            <a:r>
              <a:rPr lang="en-US" sz="2800" b="1" dirty="0" smtClean="0">
                <a:solidFill>
                  <a:srgbClr val="008000"/>
                </a:solidFill>
                <a:latin typeface="Arial" charset="0"/>
              </a:rPr>
              <a:t>Brian Christiansen, Senior Auditor 	at TD Bank</a:t>
            </a:r>
            <a:endParaRPr lang="en-US" sz="2800" b="1" dirty="0">
              <a:solidFill>
                <a:srgbClr val="008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922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7365921" cy="853912"/>
          </a:xfrm>
        </p:spPr>
        <p:txBody>
          <a:bodyPr/>
          <a:lstStyle/>
          <a:p>
            <a:r>
              <a:rPr lang="en-US" sz="3000" b="1" dirty="0" smtClean="0">
                <a:solidFill>
                  <a:srgbClr val="00B050"/>
                </a:solidFill>
              </a:rPr>
              <a:t>Citations</a:t>
            </a:r>
            <a:endParaRPr lang="en-US" sz="3000" b="1" dirty="0">
              <a:solidFill>
                <a:srgbClr val="00B05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>
                <a:hlinkClick r:id="rId2"/>
              </a:rPr>
              <a:t>https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2"/>
              </a:rPr>
              <a:t>www.td.com/popup/150/timeline/1955.html</a:t>
            </a:r>
            <a:endParaRPr lang="en-US" sz="1600" dirty="0" smtClean="0"/>
          </a:p>
          <a:p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en.wikipedia.org/wiki/Toronto-Dominion_Bank</a:t>
            </a:r>
            <a:endParaRPr lang="en-US" sz="1600" dirty="0" smtClean="0"/>
          </a:p>
          <a:p>
            <a:r>
              <a:rPr lang="en-US" sz="1600" dirty="0">
                <a:hlinkClick r:id="rId4"/>
              </a:rPr>
              <a:t>https://www.tdbank.com/aboutus/company_history.html</a:t>
            </a:r>
            <a:r>
              <a:rPr lang="en-US" sz="1600" dirty="0" smtClean="0">
                <a:hlinkClick r:id="rId4"/>
              </a:rPr>
              <a:t>#</a:t>
            </a:r>
            <a:endParaRPr lang="en-US" sz="1600" dirty="0" smtClean="0"/>
          </a:p>
          <a:p>
            <a:r>
              <a:rPr lang="en-US" sz="1600" dirty="0">
                <a:hlinkClick r:id="rId5"/>
              </a:rPr>
              <a:t>http://</a:t>
            </a:r>
            <a:r>
              <a:rPr lang="en-US" sz="1600" dirty="0" smtClean="0">
                <a:hlinkClick r:id="rId5"/>
              </a:rPr>
              <a:t>www.cbre.us/o/boston/properties/td-bank-dispositions/Pages/home.aspx</a:t>
            </a:r>
            <a:endParaRPr lang="en-US" sz="1600" dirty="0" smtClean="0"/>
          </a:p>
          <a:p>
            <a:r>
              <a:rPr lang="en-US" sz="1600" dirty="0">
                <a:hlinkClick r:id="rId6"/>
              </a:rPr>
              <a:t>https://</a:t>
            </a:r>
            <a:r>
              <a:rPr lang="en-US" sz="1600" dirty="0" smtClean="0">
                <a:hlinkClick r:id="rId6"/>
              </a:rPr>
              <a:t>www.tdbank.com/net/banking.aspx</a:t>
            </a:r>
            <a:endParaRPr lang="en-US" sz="1600" dirty="0" smtClean="0"/>
          </a:p>
          <a:p>
            <a:r>
              <a:rPr lang="en-US" sz="1600" dirty="0">
                <a:hlinkClick r:id="rId7"/>
              </a:rPr>
              <a:t>https://</a:t>
            </a:r>
            <a:r>
              <a:rPr lang="en-US" sz="1600" dirty="0" smtClean="0">
                <a:hlinkClick r:id="rId7"/>
              </a:rPr>
              <a:t>www.tdrewards.com/allcardfeatures&amp;benefits</a:t>
            </a:r>
            <a:endParaRPr lang="en-US" sz="1600" dirty="0" smtClean="0"/>
          </a:p>
          <a:p>
            <a:r>
              <a:rPr lang="en-US" sz="1600" dirty="0">
                <a:hlinkClick r:id="rId8"/>
              </a:rPr>
              <a:t>https://</a:t>
            </a:r>
            <a:r>
              <a:rPr lang="en-US" sz="1600" dirty="0" smtClean="0">
                <a:hlinkClick r:id="rId8"/>
              </a:rPr>
              <a:t>www.td.com/about-tdbfg/corporate-information/tds-guiding-principles/guidingprinciples.jsp</a:t>
            </a:r>
            <a:endParaRPr lang="en-US" sz="1600" dirty="0" smtClean="0"/>
          </a:p>
          <a:p>
            <a:r>
              <a:rPr lang="en-US" sz="1600" dirty="0">
                <a:hlinkClick r:id="rId9"/>
              </a:rPr>
              <a:t>http://community.mis.temple.edu/annapalutis/academic-history</a:t>
            </a:r>
            <a:r>
              <a:rPr lang="en-US" sz="1600" dirty="0" smtClean="0">
                <a:hlinkClick r:id="rId9"/>
              </a:rPr>
              <a:t>/</a:t>
            </a:r>
            <a:endParaRPr lang="en-US" sz="1600" dirty="0" smtClean="0"/>
          </a:p>
          <a:p>
            <a:r>
              <a:rPr lang="en-US" sz="1600" dirty="0">
                <a:hlinkClick r:id="rId10"/>
              </a:rPr>
              <a:t>http://</a:t>
            </a:r>
            <a:r>
              <a:rPr lang="en-US" sz="1600" dirty="0" smtClean="0">
                <a:hlinkClick r:id="rId10"/>
              </a:rPr>
              <a:t>www.juliansoft.com/cvtsplweb.htm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557104-4812-47D0-8B6E-8DE7D23524EB}" type="slidenum">
              <a:rPr lang="en-CA" smtClean="0"/>
              <a:pPr>
                <a:defRPr/>
              </a:pPr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89455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93842" indent="-305324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21296" indent="-244259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09814" indent="-244259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98332" indent="-244259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86850" indent="-24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175368" indent="-24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663887" indent="-24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152405" indent="-24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C6C7529-E5F9-4DA4-8A17-539845C0F372}" type="slidenum">
              <a:rPr lang="en-US" smtClean="0">
                <a:solidFill>
                  <a:schemeClr val="bg2"/>
                </a:solidFill>
              </a:rPr>
              <a:pPr eaLnBrk="1" hangingPunct="1"/>
              <a:t>2</a:t>
            </a:fld>
            <a:endParaRPr lang="en-US" smtClean="0">
              <a:solidFill>
                <a:schemeClr val="bg2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365921" cy="853912"/>
          </a:xfrm>
        </p:spPr>
        <p:txBody>
          <a:bodyPr/>
          <a:lstStyle/>
          <a:p>
            <a:pPr eaLnBrk="1" hangingPunct="1"/>
            <a:r>
              <a:rPr lang="en-US" sz="3000" b="1" kern="1200" dirty="0" smtClean="0">
                <a:solidFill>
                  <a:schemeClr val="tx2"/>
                </a:solidFill>
              </a:rPr>
              <a:t>Table of Contents</a:t>
            </a:r>
            <a:endParaRPr lang="en-US" sz="3000" b="1" kern="1200" dirty="0">
              <a:solidFill>
                <a:schemeClr val="tx2"/>
              </a:solidFill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05681"/>
            <a:ext cx="8763000" cy="6248136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1600" dirty="0" smtClean="0"/>
              <a:t>Canadian History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American History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How Does TD Generate Revenue?</a:t>
            </a:r>
          </a:p>
          <a:p>
            <a:pPr lvl="0">
              <a:buFont typeface="Arial"/>
              <a:buChar char="•"/>
            </a:pPr>
            <a:r>
              <a:rPr lang="en-US" sz="1600" dirty="0"/>
              <a:t>Internal </a:t>
            </a:r>
            <a:r>
              <a:rPr lang="en-US" sz="1600" dirty="0" smtClean="0"/>
              <a:t>Audit’s Role at TD</a:t>
            </a:r>
            <a:endParaRPr lang="en-US" sz="1600" dirty="0"/>
          </a:p>
          <a:p>
            <a:pPr lvl="0">
              <a:buFont typeface="Arial"/>
              <a:buChar char="•"/>
            </a:pPr>
            <a:r>
              <a:rPr lang="en-US" sz="1600" dirty="0"/>
              <a:t>My Experience as an Internal </a:t>
            </a:r>
            <a:r>
              <a:rPr lang="en-US" sz="1600" dirty="0" smtClean="0"/>
              <a:t>Auditor at TD</a:t>
            </a:r>
            <a:endParaRPr lang="en-US" sz="1600" dirty="0"/>
          </a:p>
          <a:p>
            <a:pPr lvl="0">
              <a:buFont typeface="Arial"/>
              <a:buChar char="•"/>
            </a:pPr>
            <a:r>
              <a:rPr lang="en-US" sz="1600" dirty="0"/>
              <a:t>Skills I learned at Temple that allowed me to be successful</a:t>
            </a:r>
          </a:p>
          <a:p>
            <a:pPr lvl="0">
              <a:buFont typeface="Arial"/>
              <a:buChar char="•"/>
            </a:pPr>
            <a:r>
              <a:rPr lang="en-US" sz="1600" dirty="0" smtClean="0"/>
              <a:t>What </a:t>
            </a:r>
            <a:r>
              <a:rPr lang="en-US" sz="1600" dirty="0"/>
              <a:t>I learned working at TD</a:t>
            </a:r>
          </a:p>
          <a:p>
            <a:pPr lvl="0">
              <a:buFont typeface="Arial"/>
              <a:buChar char="•"/>
            </a:pPr>
            <a:r>
              <a:rPr lang="en-US" sz="1600" dirty="0" smtClean="0"/>
              <a:t>Networking</a:t>
            </a:r>
          </a:p>
          <a:p>
            <a:pPr lvl="0">
              <a:buFont typeface="Arial"/>
              <a:buChar char="•"/>
            </a:pPr>
            <a:r>
              <a:rPr lang="en-US" sz="1600" dirty="0" smtClean="0"/>
              <a:t>Philanthropy </a:t>
            </a:r>
            <a:endParaRPr lang="en-US" sz="1600" dirty="0"/>
          </a:p>
          <a:p>
            <a:pPr>
              <a:buFont typeface="Arial"/>
              <a:buChar char="•"/>
            </a:pPr>
            <a:r>
              <a:rPr lang="en-US" sz="1600" dirty="0" smtClean="0"/>
              <a:t>e-Portfolio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Q&amp;A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Citations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2870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b="1" kern="1200" dirty="0" smtClean="0">
                <a:solidFill>
                  <a:schemeClr val="tx2"/>
                </a:solidFill>
              </a:rPr>
              <a:t>Canadian History</a:t>
            </a:r>
            <a:endParaRPr lang="en-US" sz="3000" b="1" kern="1200" dirty="0">
              <a:solidFill>
                <a:schemeClr val="tx2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25621" t="-22653" r="-20571" b="-19137"/>
          <a:stretch/>
        </p:blipFill>
        <p:spPr>
          <a:xfrm>
            <a:off x="1964266" y="349328"/>
            <a:ext cx="8737600" cy="6399133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TD stands for Toronto Dominion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E</a:t>
            </a:r>
            <a:r>
              <a:rPr lang="en-US" sz="2000" dirty="0" smtClean="0"/>
              <a:t>stablished </a:t>
            </a:r>
            <a:r>
              <a:rPr lang="en-US" sz="2000" dirty="0"/>
              <a:t>in 1955 as a byproduct of a merger between Bank of Toronto (founded in 1855) and Dominion Bank (founded in 1859). 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largest bank in Canada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93842" indent="-305324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21296" indent="-244259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09814" indent="-244259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98332" indent="-244259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86850" indent="-24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175368" indent="-24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663887" indent="-24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152405" indent="-2442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C6C7529-E5F9-4DA4-8A17-539845C0F372}" type="slidenum">
              <a:rPr lang="en-US" smtClean="0">
                <a:solidFill>
                  <a:schemeClr val="bg2"/>
                </a:solidFill>
              </a:rPr>
              <a:pPr eaLnBrk="1" hangingPunct="1"/>
              <a:t>3</a:t>
            </a:fld>
            <a:endParaRPr lang="en-US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06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US History</a:t>
            </a:r>
            <a:endParaRPr lang="en-US" sz="3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 smtClean="0"/>
              <a:t>TD acquired the following banks: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Banknorth</a:t>
            </a:r>
            <a:r>
              <a:rPr lang="en-US" sz="2000" dirty="0" smtClean="0"/>
              <a:t> in 2007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Commerce Bank in 2008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South Financial Group, Inc. in 2010</a:t>
            </a:r>
          </a:p>
          <a:p>
            <a:r>
              <a:rPr lang="en-US" sz="2000" dirty="0" smtClean="0"/>
              <a:t>Uniting under the TD Bank name, TD is the 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largest US bank.</a:t>
            </a:r>
          </a:p>
          <a:p>
            <a:r>
              <a:rPr lang="en-US" sz="2000" dirty="0" smtClean="0"/>
              <a:t>First foreign bank to pass the CCAR exam. 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557104-4812-47D0-8B6E-8DE7D23524EB}" type="slidenum">
              <a:rPr lang="en-CA" smtClean="0"/>
              <a:pPr>
                <a:defRPr/>
              </a:pPr>
              <a:t>4</a:t>
            </a:fld>
            <a:endParaRPr lang="en-CA" dirty="0"/>
          </a:p>
        </p:txBody>
      </p:sp>
      <p:pic>
        <p:nvPicPr>
          <p:cNvPr id="1026" name="Picture 2" descr="http://www.cbre.us/o/boston/AssetLibrary/TDBank_highlighted_map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106" y="945356"/>
            <a:ext cx="3810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978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How Does TD Generate Revenue</a:t>
            </a:r>
            <a:r>
              <a:rPr lang="en-US" sz="2400" dirty="0" smtClean="0"/>
              <a:t>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557104-4812-47D0-8B6E-8DE7D23524EB}" type="slidenum">
              <a:rPr lang="en-CA" smtClean="0"/>
              <a:pPr>
                <a:defRPr/>
              </a:pPr>
              <a:t>5</a:t>
            </a:fld>
            <a:endParaRPr lang="en-CA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" y="1531865"/>
            <a:ext cx="5020849" cy="2694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" y="4059232"/>
            <a:ext cx="5020849" cy="26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40216"/>
            <a:ext cx="4572000" cy="301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www.tdrewards.com/img/resources/TDB01-605_TD_Rewards_Cards_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5834054"/>
            <a:ext cx="5829300" cy="124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37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000" dirty="0"/>
              <a:t>Internal Audit’s Role at </a:t>
            </a:r>
            <a:r>
              <a:rPr lang="en-US" sz="3000" dirty="0" smtClean="0"/>
              <a:t>TD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lvl="1" indent="-342900">
              <a:spcBef>
                <a:spcPct val="11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2000" dirty="0"/>
              <a:t>Third line of defense for the business. </a:t>
            </a:r>
          </a:p>
          <a:p>
            <a:pPr marL="342900" lvl="1" indent="-342900">
              <a:spcBef>
                <a:spcPct val="11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2000" dirty="0"/>
              <a:t>We help mitigate risk through being separate from the business to objectively test controls on risks. </a:t>
            </a:r>
          </a:p>
          <a:p>
            <a:pPr marL="342900" lvl="1" indent="-342900">
              <a:spcBef>
                <a:spcPct val="11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2000" dirty="0"/>
              <a:t>Allow C suite management to uphold TD’s guiding principle of “take only risks we understand and can manage.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557104-4812-47D0-8B6E-8DE7D23524EB}" type="slidenum">
              <a:rPr lang="en-CA" smtClean="0"/>
              <a:pPr>
                <a:defRPr/>
              </a:pPr>
              <a:t>6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992" y="1586145"/>
            <a:ext cx="5480957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56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000" dirty="0"/>
              <a:t>My Experience as an Internal Auditor at </a:t>
            </a:r>
            <a:r>
              <a:rPr lang="en-US" sz="3000" dirty="0" smtClean="0"/>
              <a:t>TD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lvl="1" indent="-285750">
              <a:spcBef>
                <a:spcPct val="11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2000" dirty="0"/>
              <a:t>I worked on the IT infrastructure Team </a:t>
            </a:r>
          </a:p>
          <a:p>
            <a:pPr marL="285750" lvl="1" indent="-285750">
              <a:spcBef>
                <a:spcPct val="11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2000" dirty="0"/>
              <a:t>Worked on </a:t>
            </a:r>
            <a:r>
              <a:rPr lang="en-US" sz="2000" dirty="0" smtClean="0"/>
              <a:t>the </a:t>
            </a:r>
            <a:r>
              <a:rPr lang="en-US" sz="2000" dirty="0"/>
              <a:t>Active </a:t>
            </a:r>
            <a:r>
              <a:rPr lang="en-US" sz="2000" dirty="0" smtClean="0"/>
              <a:t>Directory, Access Services, TDAF Change Management, and General SOX audits</a:t>
            </a:r>
            <a:endParaRPr lang="en-US" sz="2000" dirty="0"/>
          </a:p>
          <a:p>
            <a:pPr marL="285750" lvl="1" indent="-285750">
              <a:spcBef>
                <a:spcPct val="11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2000" dirty="0"/>
              <a:t>Sat in walkthroughs, </a:t>
            </a:r>
            <a:r>
              <a:rPr lang="en-US" sz="2000" dirty="0" smtClean="0"/>
              <a:t>wrote walkthrough reports, performed </a:t>
            </a:r>
            <a:r>
              <a:rPr lang="en-US" sz="2000" dirty="0"/>
              <a:t>testing, and documented my </a:t>
            </a:r>
            <a:r>
              <a:rPr lang="en-US" sz="2000" dirty="0" smtClean="0"/>
              <a:t>testing </a:t>
            </a:r>
            <a:r>
              <a:rPr lang="en-US" sz="2000" dirty="0"/>
              <a:t>presenting any findings if </a:t>
            </a:r>
            <a:r>
              <a:rPr lang="en-US" sz="2000" dirty="0" smtClean="0"/>
              <a:t>any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557104-4812-47D0-8B6E-8DE7D23524EB}" type="slidenum">
              <a:rPr lang="en-CA" smtClean="0"/>
              <a:pPr>
                <a:defRPr/>
              </a:pPr>
              <a:t>7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148681"/>
            <a:ext cx="5871634" cy="33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09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400" dirty="0"/>
              <a:t>Skills I learned at Temple that allowed me to be </a:t>
            </a:r>
            <a:r>
              <a:rPr lang="en-US" sz="2400" dirty="0" smtClean="0"/>
              <a:t>successful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smtClean="0"/>
              <a:t>MIS 2501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Importance of technology controls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MIS 2502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MySQL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R and </a:t>
            </a:r>
            <a:r>
              <a:rPr lang="en-US" sz="2000" dirty="0" err="1" smtClean="0"/>
              <a:t>RStudio</a:t>
            </a:r>
            <a:endParaRPr lang="en-US" sz="2000" dirty="0" smtClean="0"/>
          </a:p>
          <a:p>
            <a:pPr>
              <a:lnSpc>
                <a:spcPct val="100000"/>
              </a:lnSpc>
            </a:pPr>
            <a:r>
              <a:rPr lang="en-US" sz="2000" dirty="0" smtClean="0"/>
              <a:t>Business Communications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How to write in a clear and concise manner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557104-4812-47D0-8B6E-8DE7D23524EB}" type="slidenum">
              <a:rPr lang="en-CA" smtClean="0"/>
              <a:pPr>
                <a:defRPr/>
              </a:pPr>
              <a:t>8</a:t>
            </a:fld>
            <a:endParaRPr lang="en-CA" dirty="0"/>
          </a:p>
        </p:txBody>
      </p:sp>
      <p:pic>
        <p:nvPicPr>
          <p:cNvPr id="3076" name="Picture 4" descr="TempMade-Ad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53481"/>
            <a:ext cx="609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885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000" dirty="0"/>
              <a:t>What I learned working at </a:t>
            </a:r>
            <a:r>
              <a:rPr lang="en-US" sz="3000" dirty="0" smtClean="0"/>
              <a:t>TD</a:t>
            </a:r>
            <a:endParaRPr lang="en-US" sz="3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lvl="1" indent="-285750">
              <a:spcBef>
                <a:spcPct val="11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2000" dirty="0"/>
              <a:t>How to make advanced </a:t>
            </a:r>
            <a:r>
              <a:rPr lang="en-US" sz="2000" dirty="0" smtClean="0"/>
              <a:t>Macros </a:t>
            </a:r>
            <a:r>
              <a:rPr lang="en-US" sz="2000" dirty="0"/>
              <a:t>in Excel</a:t>
            </a:r>
          </a:p>
          <a:p>
            <a:pPr marL="285750" lvl="1" indent="-285750">
              <a:spcBef>
                <a:spcPct val="11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2000" dirty="0"/>
              <a:t>How to complete an audit from start to finish and submit work that was accepted by our external auditor </a:t>
            </a:r>
            <a:r>
              <a:rPr lang="en-US" sz="2000" dirty="0" smtClean="0"/>
              <a:t>EY</a:t>
            </a:r>
          </a:p>
          <a:p>
            <a:pPr marL="285750" lvl="1" indent="-285750">
              <a:spcBef>
                <a:spcPct val="11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2000" dirty="0" smtClean="0"/>
              <a:t>How to escaped being locked in a bathroom stall (actually happened)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557104-4812-47D0-8B6E-8DE7D23524EB}" type="slidenum">
              <a:rPr lang="en-CA" smtClean="0"/>
              <a:pPr>
                <a:defRPr/>
              </a:pPr>
              <a:t>9</a:t>
            </a:fld>
            <a:endParaRPr lang="en-CA" dirty="0"/>
          </a:p>
        </p:txBody>
      </p:sp>
      <p:pic>
        <p:nvPicPr>
          <p:cNvPr id="4098" name="Picture 2" descr="http://www.juliansoft.com/cvt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49" y="1691481"/>
            <a:ext cx="5367337" cy="371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19373"/>
      </p:ext>
    </p:extLst>
  </p:cSld>
  <p:clrMapOvr>
    <a:masterClrMapping/>
  </p:clrMapOvr>
</p:sld>
</file>

<file path=ppt/theme/theme1.xml><?xml version="1.0" encoding="utf-8"?>
<a:theme xmlns:a="http://schemas.openxmlformats.org/drawingml/2006/main" name="1_Globe">
  <a:themeElements>
    <a:clrScheme name="Globe 1">
      <a:dk1>
        <a:srgbClr val="000000"/>
      </a:dk1>
      <a:lt1>
        <a:srgbClr val="FFFFFF"/>
      </a:lt1>
      <a:dk2>
        <a:srgbClr val="00B624"/>
      </a:dk2>
      <a:lt2>
        <a:srgbClr val="6A737B"/>
      </a:lt2>
      <a:accent1>
        <a:srgbClr val="00B624"/>
      </a:accent1>
      <a:accent2>
        <a:srgbClr val="163D22"/>
      </a:accent2>
      <a:accent3>
        <a:srgbClr val="FFFFFF"/>
      </a:accent3>
      <a:accent4>
        <a:srgbClr val="000000"/>
      </a:accent4>
      <a:accent5>
        <a:srgbClr val="AAD7AC"/>
      </a:accent5>
      <a:accent6>
        <a:srgbClr val="13361E"/>
      </a:accent6>
      <a:hlink>
        <a:srgbClr val="B2B2B2"/>
      </a:hlink>
      <a:folHlink>
        <a:srgbClr val="6A6A6A"/>
      </a:folHlink>
    </a:clrScheme>
    <a:fontScheme name="Glob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000000"/>
        </a:dk1>
        <a:lt1>
          <a:srgbClr val="FFFFFF"/>
        </a:lt1>
        <a:dk2>
          <a:srgbClr val="00B624"/>
        </a:dk2>
        <a:lt2>
          <a:srgbClr val="6A737B"/>
        </a:lt2>
        <a:accent1>
          <a:srgbClr val="00B624"/>
        </a:accent1>
        <a:accent2>
          <a:srgbClr val="163D22"/>
        </a:accent2>
        <a:accent3>
          <a:srgbClr val="FFFFFF"/>
        </a:accent3>
        <a:accent4>
          <a:srgbClr val="000000"/>
        </a:accent4>
        <a:accent5>
          <a:srgbClr val="AAD7AC"/>
        </a:accent5>
        <a:accent6>
          <a:srgbClr val="13361E"/>
        </a:accent6>
        <a:hlink>
          <a:srgbClr val="B2B2B2"/>
        </a:hlink>
        <a:folHlink>
          <a:srgbClr val="6A6A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Globe">
  <a:themeElements>
    <a:clrScheme name="Globe 1">
      <a:dk1>
        <a:srgbClr val="000000"/>
      </a:dk1>
      <a:lt1>
        <a:srgbClr val="FFFFFF"/>
      </a:lt1>
      <a:dk2>
        <a:srgbClr val="00B624"/>
      </a:dk2>
      <a:lt2>
        <a:srgbClr val="6A737B"/>
      </a:lt2>
      <a:accent1>
        <a:srgbClr val="00B624"/>
      </a:accent1>
      <a:accent2>
        <a:srgbClr val="163D22"/>
      </a:accent2>
      <a:accent3>
        <a:srgbClr val="FFFFFF"/>
      </a:accent3>
      <a:accent4>
        <a:srgbClr val="000000"/>
      </a:accent4>
      <a:accent5>
        <a:srgbClr val="AAD7AC"/>
      </a:accent5>
      <a:accent6>
        <a:srgbClr val="13361E"/>
      </a:accent6>
      <a:hlink>
        <a:srgbClr val="B2B2B2"/>
      </a:hlink>
      <a:folHlink>
        <a:srgbClr val="6A6A6A"/>
      </a:folHlink>
    </a:clrScheme>
    <a:fontScheme name="Glob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97659" tIns="48830" rIns="97659" bIns="48830">
        <a:spAutoFit/>
      </a:bodyPr>
      <a:lstStyle>
        <a:defPPr algn="l" eaLnBrk="1" hangingPunct="1">
          <a:lnSpc>
            <a:spcPct val="100000"/>
          </a:lnSpc>
          <a:buFontTx/>
          <a:buNone/>
          <a:defRPr sz="1500" b="1" u="sng" dirty="0">
            <a:solidFill>
              <a:schemeClr val="tx2">
                <a:lumMod val="75000"/>
              </a:schemeClr>
            </a:solidFill>
            <a:latin typeface="Arial" charset="0"/>
          </a:defRPr>
        </a:defPPr>
      </a:lstStyle>
    </a:txDef>
  </a:objectDefaults>
  <a:extraClrSchemeLst>
    <a:extraClrScheme>
      <a:clrScheme name="Globe 1">
        <a:dk1>
          <a:srgbClr val="000000"/>
        </a:dk1>
        <a:lt1>
          <a:srgbClr val="FFFFFF"/>
        </a:lt1>
        <a:dk2>
          <a:srgbClr val="00B624"/>
        </a:dk2>
        <a:lt2>
          <a:srgbClr val="6A737B"/>
        </a:lt2>
        <a:accent1>
          <a:srgbClr val="00B624"/>
        </a:accent1>
        <a:accent2>
          <a:srgbClr val="163D22"/>
        </a:accent2>
        <a:accent3>
          <a:srgbClr val="FFFFFF"/>
        </a:accent3>
        <a:accent4>
          <a:srgbClr val="000000"/>
        </a:accent4>
        <a:accent5>
          <a:srgbClr val="AAD7AC"/>
        </a:accent5>
        <a:accent6>
          <a:srgbClr val="13361E"/>
        </a:accent6>
        <a:hlink>
          <a:srgbClr val="B2B2B2"/>
        </a:hlink>
        <a:folHlink>
          <a:srgbClr val="6A6A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A9D1135EF8BE44B186E5EEBD1C1D10" ma:contentTypeVersion="0" ma:contentTypeDescription="Create a new document." ma:contentTypeScope="" ma:versionID="d7eab19ac14b2c9ab3b60fd6b3532a8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4ADEB6FB-5877-4133-BCB0-9A11BA454D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AD6DE79-2921-44E8-BCA5-461F653B10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099DFD-FCB4-4D75-B879-7B4B94E36ECB}">
  <ds:schemaRefs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22187</TotalTime>
  <Words>681</Words>
  <Application>Microsoft Macintosh PowerPoint</Application>
  <PresentationFormat>Custom</PresentationFormat>
  <Paragraphs>99</Paragraphs>
  <Slides>14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1_Globe</vt:lpstr>
      <vt:lpstr>2_Globe</vt:lpstr>
      <vt:lpstr>       </vt:lpstr>
      <vt:lpstr>Table of Contents</vt:lpstr>
      <vt:lpstr>Canadian History</vt:lpstr>
      <vt:lpstr>US History</vt:lpstr>
      <vt:lpstr>How Does TD Generate Revenue?</vt:lpstr>
      <vt:lpstr>Internal Audit’s Role at TD</vt:lpstr>
      <vt:lpstr>My Experience as an Internal Auditor at TD</vt:lpstr>
      <vt:lpstr>Skills I learned at Temple that allowed me to be successful</vt:lpstr>
      <vt:lpstr>What I learned working at TD</vt:lpstr>
      <vt:lpstr>Networking</vt:lpstr>
      <vt:lpstr>Philanthropy </vt:lpstr>
      <vt:lpstr>e-Portfolio</vt:lpstr>
      <vt:lpstr>Q&amp;A</vt:lpstr>
      <vt:lpstr>Citations</vt:lpstr>
    </vt:vector>
  </TitlesOfParts>
  <Manager>Corinna Belo</Manager>
  <Company>TD: Online Channels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TD Green Powerpoint Template</dc:title>
  <dc:subject>Templates</dc:subject>
  <dc:creator>EPMO</dc:creator>
  <cp:keywords>template, powerpoint, standards, style, usability, findability, Public</cp:keywords>
  <dc:description>This powerpoint contains recommended standards for powerpoint decks produced by and for the Online Channels group.</dc:description>
  <cp:lastModifiedBy>Philip Tocci</cp:lastModifiedBy>
  <cp:revision>994</cp:revision>
  <cp:lastPrinted>2013-09-18T17:44:59Z</cp:lastPrinted>
  <dcterms:created xsi:type="dcterms:W3CDTF">2010-11-03T21:34:11Z</dcterms:created>
  <dcterms:modified xsi:type="dcterms:W3CDTF">2016-07-28T03:21:40Z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0x01010039A9D1135EF8BE44B186E5EEBD1C1D10</vt:lpwstr>
  </property>
  <property fmtid="{D5CDD505-2E9C-101B-9397-08002B2CF9AE}" pid="3" name="TitusGUID">
    <vt:lpwstr>4c53c02b-c443-4c09-8ae8-bbc8d16b435f</vt:lpwstr>
  </property>
  <property fmtid="{D5CDD505-2E9C-101B-9397-08002B2CF9AE}" pid="4" name="TDDCSClassification">
    <vt:lpwstr>Public</vt:lpwstr>
  </property>
  <property fmtid="{D5CDD505-2E9C-101B-9397-08002B2CF9AE}" pid="5" name="kjhasxiQ">
    <vt:lpwstr>Public</vt:lpwstr>
  </property>
</Properties>
</file>