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58" r:id="rId4"/>
    <p:sldId id="272" r:id="rId5"/>
    <p:sldId id="274" r:id="rId6"/>
    <p:sldId id="267" r:id="rId7"/>
    <p:sldId id="275" r:id="rId8"/>
    <p:sldId id="268" r:id="rId9"/>
    <p:sldId id="263" r:id="rId10"/>
    <p:sldId id="264" r:id="rId11"/>
    <p:sldId id="273" r:id="rId12"/>
  </p:sldIdLst>
  <p:sldSz cx="9144000" cy="6858000" type="screen4x3"/>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2711" autoAdjust="0"/>
  </p:normalViewPr>
  <p:slideViewPr>
    <p:cSldViewPr snapToGrid="0" snapToObjects="1">
      <p:cViewPr varScale="1">
        <p:scale>
          <a:sx n="64" d="100"/>
          <a:sy n="64" d="100"/>
        </p:scale>
        <p:origin x="-12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tags" Target="tags/tag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77CDD-1526-F843-9248-B939A32C60D3}" type="doc">
      <dgm:prSet loTypeId="urn:microsoft.com/office/officeart/2008/layout/VerticalCurvedList" loCatId="" qsTypeId="urn:microsoft.com/office/officeart/2005/8/quickstyle/simple1" qsCatId="simple" csTypeId="urn:microsoft.com/office/officeart/2005/8/colors/accent1_2" csCatId="accent1"/>
      <dgm:spPr/>
      <dgm:t>
        <a:bodyPr/>
        <a:lstStyle/>
        <a:p>
          <a:endParaRPr lang="en-US"/>
        </a:p>
      </dgm:t>
    </dgm:pt>
    <dgm:pt modelId="{882B89C9-FEC6-7A4E-8EAA-2ADC61C44F1C}">
      <dgm:prSet/>
      <dgm:spPr/>
      <dgm:t>
        <a:bodyPr/>
        <a:lstStyle/>
        <a:p>
          <a:pPr rtl="0"/>
          <a:r>
            <a:rPr lang="en-US" dirty="0" smtClean="0"/>
            <a:t>Saving large amounts of money is intimidating and stressful</a:t>
          </a:r>
          <a:endParaRPr lang="en-US" dirty="0"/>
        </a:p>
      </dgm:t>
    </dgm:pt>
    <dgm:pt modelId="{9AE92408-36C6-834A-ADE1-91B88F7001BB}" type="parTrans" cxnId="{31691240-208B-8849-924B-6C82A5B3170E}">
      <dgm:prSet/>
      <dgm:spPr/>
      <dgm:t>
        <a:bodyPr/>
        <a:lstStyle/>
        <a:p>
          <a:endParaRPr lang="en-US"/>
        </a:p>
      </dgm:t>
    </dgm:pt>
    <dgm:pt modelId="{E392F0CB-3C17-3A48-ACA3-1EDC6C71F1F2}" type="sibTrans" cxnId="{31691240-208B-8849-924B-6C82A5B3170E}">
      <dgm:prSet/>
      <dgm:spPr/>
      <dgm:t>
        <a:bodyPr/>
        <a:lstStyle/>
        <a:p>
          <a:endParaRPr lang="en-US"/>
        </a:p>
      </dgm:t>
    </dgm:pt>
    <dgm:pt modelId="{E2925141-3F0A-E545-8CB9-72FF692C3C5B}">
      <dgm:prSet custT="1"/>
      <dgm:spPr/>
      <dgm:t>
        <a:bodyPr/>
        <a:lstStyle/>
        <a:p>
          <a:pPr rtl="0"/>
          <a:r>
            <a:rPr lang="en-US" sz="2600" dirty="0" smtClean="0"/>
            <a:t>Saving money as a group is complicated</a:t>
          </a:r>
          <a:endParaRPr lang="en-US" sz="2600" dirty="0"/>
        </a:p>
      </dgm:t>
    </dgm:pt>
    <dgm:pt modelId="{EFD40398-0AE6-C04D-BFFB-B728B5CB4E27}" type="parTrans" cxnId="{58CF930F-6CE4-B140-9AA6-65AED0B34D7B}">
      <dgm:prSet/>
      <dgm:spPr/>
      <dgm:t>
        <a:bodyPr/>
        <a:lstStyle/>
        <a:p>
          <a:endParaRPr lang="en-US"/>
        </a:p>
      </dgm:t>
    </dgm:pt>
    <dgm:pt modelId="{0503E57C-8ECE-234A-91D1-B864E87395E0}" type="sibTrans" cxnId="{58CF930F-6CE4-B140-9AA6-65AED0B34D7B}">
      <dgm:prSet/>
      <dgm:spPr/>
      <dgm:t>
        <a:bodyPr/>
        <a:lstStyle/>
        <a:p>
          <a:endParaRPr lang="en-US"/>
        </a:p>
      </dgm:t>
    </dgm:pt>
    <dgm:pt modelId="{0BE1BFC2-FDC1-294F-A4DB-42DEFCE74F90}">
      <dgm:prSet/>
      <dgm:spPr/>
      <dgm:t>
        <a:bodyPr/>
        <a:lstStyle/>
        <a:p>
          <a:pPr rtl="0"/>
          <a:r>
            <a:rPr lang="en-US" dirty="0" smtClean="0"/>
            <a:t>How can friends better save money towards a common goal?</a:t>
          </a:r>
          <a:endParaRPr lang="en-US" dirty="0"/>
        </a:p>
      </dgm:t>
    </dgm:pt>
    <dgm:pt modelId="{0E9F154E-C46C-1D45-9E85-6C77E0AA5D55}" type="parTrans" cxnId="{F0505D58-9FF2-B542-AC78-40EF223E6BFD}">
      <dgm:prSet/>
      <dgm:spPr/>
      <dgm:t>
        <a:bodyPr/>
        <a:lstStyle/>
        <a:p>
          <a:endParaRPr lang="en-US"/>
        </a:p>
      </dgm:t>
    </dgm:pt>
    <dgm:pt modelId="{F0EB36A6-37B5-B84C-9BD9-67CA9AF0E050}" type="sibTrans" cxnId="{F0505D58-9FF2-B542-AC78-40EF223E6BFD}">
      <dgm:prSet/>
      <dgm:spPr/>
      <dgm:t>
        <a:bodyPr/>
        <a:lstStyle/>
        <a:p>
          <a:endParaRPr lang="en-US"/>
        </a:p>
      </dgm:t>
    </dgm:pt>
    <dgm:pt modelId="{48FFFA50-E574-7641-907A-720367A80296}" type="pres">
      <dgm:prSet presAssocID="{C1C77CDD-1526-F843-9248-B939A32C60D3}" presName="Name0" presStyleCnt="0">
        <dgm:presLayoutVars>
          <dgm:chMax val="7"/>
          <dgm:chPref val="7"/>
          <dgm:dir/>
        </dgm:presLayoutVars>
      </dgm:prSet>
      <dgm:spPr/>
      <dgm:t>
        <a:bodyPr/>
        <a:lstStyle/>
        <a:p>
          <a:endParaRPr lang="en-US"/>
        </a:p>
      </dgm:t>
    </dgm:pt>
    <dgm:pt modelId="{4D7890CA-6B68-A849-8A15-2A3E5429F5DF}" type="pres">
      <dgm:prSet presAssocID="{C1C77CDD-1526-F843-9248-B939A32C60D3}" presName="Name1" presStyleCnt="0"/>
      <dgm:spPr/>
      <dgm:t>
        <a:bodyPr/>
        <a:lstStyle/>
        <a:p>
          <a:endParaRPr lang="en-US"/>
        </a:p>
      </dgm:t>
    </dgm:pt>
    <dgm:pt modelId="{43015619-968A-D74B-8101-3F0A6CF2BF89}" type="pres">
      <dgm:prSet presAssocID="{C1C77CDD-1526-F843-9248-B939A32C60D3}" presName="cycle" presStyleCnt="0"/>
      <dgm:spPr/>
      <dgm:t>
        <a:bodyPr/>
        <a:lstStyle/>
        <a:p>
          <a:endParaRPr lang="en-US"/>
        </a:p>
      </dgm:t>
    </dgm:pt>
    <dgm:pt modelId="{37F86055-F227-914D-9993-054C978737B8}" type="pres">
      <dgm:prSet presAssocID="{C1C77CDD-1526-F843-9248-B939A32C60D3}" presName="srcNode" presStyleLbl="node1" presStyleIdx="0" presStyleCnt="3"/>
      <dgm:spPr/>
      <dgm:t>
        <a:bodyPr/>
        <a:lstStyle/>
        <a:p>
          <a:endParaRPr lang="en-US"/>
        </a:p>
      </dgm:t>
    </dgm:pt>
    <dgm:pt modelId="{1826CB02-CCB1-0F4D-8FB4-55B454763BAD}" type="pres">
      <dgm:prSet presAssocID="{C1C77CDD-1526-F843-9248-B939A32C60D3}" presName="conn" presStyleLbl="parChTrans1D2" presStyleIdx="0" presStyleCnt="1"/>
      <dgm:spPr/>
      <dgm:t>
        <a:bodyPr/>
        <a:lstStyle/>
        <a:p>
          <a:endParaRPr lang="en-US"/>
        </a:p>
      </dgm:t>
    </dgm:pt>
    <dgm:pt modelId="{ED3842A0-5951-3D44-AF1D-BE136C2508E6}" type="pres">
      <dgm:prSet presAssocID="{C1C77CDD-1526-F843-9248-B939A32C60D3}" presName="extraNode" presStyleLbl="node1" presStyleIdx="0" presStyleCnt="3"/>
      <dgm:spPr/>
      <dgm:t>
        <a:bodyPr/>
        <a:lstStyle/>
        <a:p>
          <a:endParaRPr lang="en-US"/>
        </a:p>
      </dgm:t>
    </dgm:pt>
    <dgm:pt modelId="{09EF646C-FB7A-3B4E-B7C2-A6FC1A513C6F}" type="pres">
      <dgm:prSet presAssocID="{C1C77CDD-1526-F843-9248-B939A32C60D3}" presName="dstNode" presStyleLbl="node1" presStyleIdx="0" presStyleCnt="3"/>
      <dgm:spPr/>
      <dgm:t>
        <a:bodyPr/>
        <a:lstStyle/>
        <a:p>
          <a:endParaRPr lang="en-US"/>
        </a:p>
      </dgm:t>
    </dgm:pt>
    <dgm:pt modelId="{60D6B5D3-F63F-8940-B110-F8EFC2713F6F}" type="pres">
      <dgm:prSet presAssocID="{882B89C9-FEC6-7A4E-8EAA-2ADC61C44F1C}" presName="text_1" presStyleLbl="node1" presStyleIdx="0" presStyleCnt="3">
        <dgm:presLayoutVars>
          <dgm:bulletEnabled val="1"/>
        </dgm:presLayoutVars>
      </dgm:prSet>
      <dgm:spPr/>
      <dgm:t>
        <a:bodyPr/>
        <a:lstStyle/>
        <a:p>
          <a:endParaRPr lang="en-US"/>
        </a:p>
      </dgm:t>
    </dgm:pt>
    <dgm:pt modelId="{380F33BF-DC58-AB44-B2EB-1F37C09A296F}" type="pres">
      <dgm:prSet presAssocID="{882B89C9-FEC6-7A4E-8EAA-2ADC61C44F1C}" presName="accent_1" presStyleCnt="0"/>
      <dgm:spPr/>
      <dgm:t>
        <a:bodyPr/>
        <a:lstStyle/>
        <a:p>
          <a:endParaRPr lang="en-US"/>
        </a:p>
      </dgm:t>
    </dgm:pt>
    <dgm:pt modelId="{5403DA35-2711-2F42-8AF4-8985AFE8370F}" type="pres">
      <dgm:prSet presAssocID="{882B89C9-FEC6-7A4E-8EAA-2ADC61C44F1C}" presName="accentRepeatNode" presStyleLbl="solidFgAcc1" presStyleIdx="0" presStyleCnt="3"/>
      <dgm:spPr/>
      <dgm:t>
        <a:bodyPr/>
        <a:lstStyle/>
        <a:p>
          <a:endParaRPr lang="en-US"/>
        </a:p>
      </dgm:t>
    </dgm:pt>
    <dgm:pt modelId="{A20422ED-1D00-554F-8BBD-22D01B3EA0E4}" type="pres">
      <dgm:prSet presAssocID="{E2925141-3F0A-E545-8CB9-72FF692C3C5B}" presName="text_2" presStyleLbl="node1" presStyleIdx="1" presStyleCnt="3">
        <dgm:presLayoutVars>
          <dgm:bulletEnabled val="1"/>
        </dgm:presLayoutVars>
      </dgm:prSet>
      <dgm:spPr/>
      <dgm:t>
        <a:bodyPr/>
        <a:lstStyle/>
        <a:p>
          <a:endParaRPr lang="en-US"/>
        </a:p>
      </dgm:t>
    </dgm:pt>
    <dgm:pt modelId="{79B69DE2-5269-494E-8C18-D73A4C7A0850}" type="pres">
      <dgm:prSet presAssocID="{E2925141-3F0A-E545-8CB9-72FF692C3C5B}" presName="accent_2" presStyleCnt="0"/>
      <dgm:spPr/>
      <dgm:t>
        <a:bodyPr/>
        <a:lstStyle/>
        <a:p>
          <a:endParaRPr lang="en-US"/>
        </a:p>
      </dgm:t>
    </dgm:pt>
    <dgm:pt modelId="{476FB027-4852-8541-9E17-921DEFE68B4A}" type="pres">
      <dgm:prSet presAssocID="{E2925141-3F0A-E545-8CB9-72FF692C3C5B}" presName="accentRepeatNode" presStyleLbl="solidFgAcc1" presStyleIdx="1" presStyleCnt="3"/>
      <dgm:spPr/>
      <dgm:t>
        <a:bodyPr/>
        <a:lstStyle/>
        <a:p>
          <a:endParaRPr lang="en-US"/>
        </a:p>
      </dgm:t>
    </dgm:pt>
    <dgm:pt modelId="{F9344B6B-4BF5-7B49-BFD9-D9B49E3AC72A}" type="pres">
      <dgm:prSet presAssocID="{0BE1BFC2-FDC1-294F-A4DB-42DEFCE74F90}" presName="text_3" presStyleLbl="node1" presStyleIdx="2" presStyleCnt="3">
        <dgm:presLayoutVars>
          <dgm:bulletEnabled val="1"/>
        </dgm:presLayoutVars>
      </dgm:prSet>
      <dgm:spPr/>
      <dgm:t>
        <a:bodyPr/>
        <a:lstStyle/>
        <a:p>
          <a:endParaRPr lang="en-US"/>
        </a:p>
      </dgm:t>
    </dgm:pt>
    <dgm:pt modelId="{D54E1529-9412-5545-A785-78322B95EA6A}" type="pres">
      <dgm:prSet presAssocID="{0BE1BFC2-FDC1-294F-A4DB-42DEFCE74F90}" presName="accent_3" presStyleCnt="0"/>
      <dgm:spPr/>
      <dgm:t>
        <a:bodyPr/>
        <a:lstStyle/>
        <a:p>
          <a:endParaRPr lang="en-US"/>
        </a:p>
      </dgm:t>
    </dgm:pt>
    <dgm:pt modelId="{CF4769D2-980D-194A-8BA8-6FC12361F622}" type="pres">
      <dgm:prSet presAssocID="{0BE1BFC2-FDC1-294F-A4DB-42DEFCE74F90}" presName="accentRepeatNode" presStyleLbl="solidFgAcc1" presStyleIdx="2" presStyleCnt="3"/>
      <dgm:spPr/>
      <dgm:t>
        <a:bodyPr/>
        <a:lstStyle/>
        <a:p>
          <a:endParaRPr lang="en-US"/>
        </a:p>
      </dgm:t>
    </dgm:pt>
  </dgm:ptLst>
  <dgm:cxnLst>
    <dgm:cxn modelId="{31691240-208B-8849-924B-6C82A5B3170E}" srcId="{C1C77CDD-1526-F843-9248-B939A32C60D3}" destId="{882B89C9-FEC6-7A4E-8EAA-2ADC61C44F1C}" srcOrd="0" destOrd="0" parTransId="{9AE92408-36C6-834A-ADE1-91B88F7001BB}" sibTransId="{E392F0CB-3C17-3A48-ACA3-1EDC6C71F1F2}"/>
    <dgm:cxn modelId="{4DD3ABD5-D0E1-0A40-886B-52271CE840C2}" type="presOf" srcId="{E392F0CB-3C17-3A48-ACA3-1EDC6C71F1F2}" destId="{1826CB02-CCB1-0F4D-8FB4-55B454763BAD}" srcOrd="0" destOrd="0" presId="urn:microsoft.com/office/officeart/2008/layout/VerticalCurvedList"/>
    <dgm:cxn modelId="{58CF930F-6CE4-B140-9AA6-65AED0B34D7B}" srcId="{C1C77CDD-1526-F843-9248-B939A32C60D3}" destId="{E2925141-3F0A-E545-8CB9-72FF692C3C5B}" srcOrd="1" destOrd="0" parTransId="{EFD40398-0AE6-C04D-BFFB-B728B5CB4E27}" sibTransId="{0503E57C-8ECE-234A-91D1-B864E87395E0}"/>
    <dgm:cxn modelId="{1040A4DB-D097-E446-B8F3-4A865698625A}" type="presOf" srcId="{C1C77CDD-1526-F843-9248-B939A32C60D3}" destId="{48FFFA50-E574-7641-907A-720367A80296}" srcOrd="0" destOrd="0" presId="urn:microsoft.com/office/officeart/2008/layout/VerticalCurvedList"/>
    <dgm:cxn modelId="{F0505D58-9FF2-B542-AC78-40EF223E6BFD}" srcId="{C1C77CDD-1526-F843-9248-B939A32C60D3}" destId="{0BE1BFC2-FDC1-294F-A4DB-42DEFCE74F90}" srcOrd="2" destOrd="0" parTransId="{0E9F154E-C46C-1D45-9E85-6C77E0AA5D55}" sibTransId="{F0EB36A6-37B5-B84C-9BD9-67CA9AF0E050}"/>
    <dgm:cxn modelId="{82A59209-97FC-514D-8FBB-6F4D3D507472}" type="presOf" srcId="{E2925141-3F0A-E545-8CB9-72FF692C3C5B}" destId="{A20422ED-1D00-554F-8BBD-22D01B3EA0E4}" srcOrd="0" destOrd="0" presId="urn:microsoft.com/office/officeart/2008/layout/VerticalCurvedList"/>
    <dgm:cxn modelId="{64E21793-077E-8443-A12C-87B1A5145EC7}" type="presOf" srcId="{882B89C9-FEC6-7A4E-8EAA-2ADC61C44F1C}" destId="{60D6B5D3-F63F-8940-B110-F8EFC2713F6F}" srcOrd="0" destOrd="0" presId="urn:microsoft.com/office/officeart/2008/layout/VerticalCurvedList"/>
    <dgm:cxn modelId="{CDE4FC3F-4657-D548-A8F2-E45732598362}" type="presOf" srcId="{0BE1BFC2-FDC1-294F-A4DB-42DEFCE74F90}" destId="{F9344B6B-4BF5-7B49-BFD9-D9B49E3AC72A}" srcOrd="0" destOrd="0" presId="urn:microsoft.com/office/officeart/2008/layout/VerticalCurvedList"/>
    <dgm:cxn modelId="{F8571161-4748-834C-918F-B1A987EC59D9}" type="presParOf" srcId="{48FFFA50-E574-7641-907A-720367A80296}" destId="{4D7890CA-6B68-A849-8A15-2A3E5429F5DF}" srcOrd="0" destOrd="0" presId="urn:microsoft.com/office/officeart/2008/layout/VerticalCurvedList"/>
    <dgm:cxn modelId="{DA2B5DFE-0567-5B4C-8209-08AB8088FB5D}" type="presParOf" srcId="{4D7890CA-6B68-A849-8A15-2A3E5429F5DF}" destId="{43015619-968A-D74B-8101-3F0A6CF2BF89}" srcOrd="0" destOrd="0" presId="urn:microsoft.com/office/officeart/2008/layout/VerticalCurvedList"/>
    <dgm:cxn modelId="{D7997E18-C0C0-1B49-A6BE-E9D8CE7CE484}" type="presParOf" srcId="{43015619-968A-D74B-8101-3F0A6CF2BF89}" destId="{37F86055-F227-914D-9993-054C978737B8}" srcOrd="0" destOrd="0" presId="urn:microsoft.com/office/officeart/2008/layout/VerticalCurvedList"/>
    <dgm:cxn modelId="{546B5AAB-4C24-5840-994A-86F7DC20E5AE}" type="presParOf" srcId="{43015619-968A-D74B-8101-3F0A6CF2BF89}" destId="{1826CB02-CCB1-0F4D-8FB4-55B454763BAD}" srcOrd="1" destOrd="0" presId="urn:microsoft.com/office/officeart/2008/layout/VerticalCurvedList"/>
    <dgm:cxn modelId="{6B406A34-EEA2-7C47-94CC-72BE5EEB1136}" type="presParOf" srcId="{43015619-968A-D74B-8101-3F0A6CF2BF89}" destId="{ED3842A0-5951-3D44-AF1D-BE136C2508E6}" srcOrd="2" destOrd="0" presId="urn:microsoft.com/office/officeart/2008/layout/VerticalCurvedList"/>
    <dgm:cxn modelId="{DCCF989F-BACF-3A44-8040-275443940919}" type="presParOf" srcId="{43015619-968A-D74B-8101-3F0A6CF2BF89}" destId="{09EF646C-FB7A-3B4E-B7C2-A6FC1A513C6F}" srcOrd="3" destOrd="0" presId="urn:microsoft.com/office/officeart/2008/layout/VerticalCurvedList"/>
    <dgm:cxn modelId="{1B52247F-DCED-F649-A885-8C9324817AF2}" type="presParOf" srcId="{4D7890CA-6B68-A849-8A15-2A3E5429F5DF}" destId="{60D6B5D3-F63F-8940-B110-F8EFC2713F6F}" srcOrd="1" destOrd="0" presId="urn:microsoft.com/office/officeart/2008/layout/VerticalCurvedList"/>
    <dgm:cxn modelId="{2FA51C05-AD05-F84D-A5A1-EF6BE77D01E4}" type="presParOf" srcId="{4D7890CA-6B68-A849-8A15-2A3E5429F5DF}" destId="{380F33BF-DC58-AB44-B2EB-1F37C09A296F}" srcOrd="2" destOrd="0" presId="urn:microsoft.com/office/officeart/2008/layout/VerticalCurvedList"/>
    <dgm:cxn modelId="{1D3E311E-BB91-7645-9739-F2EB7E5B542F}" type="presParOf" srcId="{380F33BF-DC58-AB44-B2EB-1F37C09A296F}" destId="{5403DA35-2711-2F42-8AF4-8985AFE8370F}" srcOrd="0" destOrd="0" presId="urn:microsoft.com/office/officeart/2008/layout/VerticalCurvedList"/>
    <dgm:cxn modelId="{ED1F7C0B-6726-9C4A-AC9F-BD4CDD6D4CE8}" type="presParOf" srcId="{4D7890CA-6B68-A849-8A15-2A3E5429F5DF}" destId="{A20422ED-1D00-554F-8BBD-22D01B3EA0E4}" srcOrd="3" destOrd="0" presId="urn:microsoft.com/office/officeart/2008/layout/VerticalCurvedList"/>
    <dgm:cxn modelId="{C2265345-551A-904A-88E6-1878FDD72B15}" type="presParOf" srcId="{4D7890CA-6B68-A849-8A15-2A3E5429F5DF}" destId="{79B69DE2-5269-494E-8C18-D73A4C7A0850}" srcOrd="4" destOrd="0" presId="urn:microsoft.com/office/officeart/2008/layout/VerticalCurvedList"/>
    <dgm:cxn modelId="{1C98E575-928B-C248-B6E4-08FD893660AE}" type="presParOf" srcId="{79B69DE2-5269-494E-8C18-D73A4C7A0850}" destId="{476FB027-4852-8541-9E17-921DEFE68B4A}" srcOrd="0" destOrd="0" presId="urn:microsoft.com/office/officeart/2008/layout/VerticalCurvedList"/>
    <dgm:cxn modelId="{98C5A31C-8B07-5545-A5C3-C15A122D5ED9}" type="presParOf" srcId="{4D7890CA-6B68-A849-8A15-2A3E5429F5DF}" destId="{F9344B6B-4BF5-7B49-BFD9-D9B49E3AC72A}" srcOrd="5" destOrd="0" presId="urn:microsoft.com/office/officeart/2008/layout/VerticalCurvedList"/>
    <dgm:cxn modelId="{25E8F427-BB92-1B4D-8C29-2A738598BB61}" type="presParOf" srcId="{4D7890CA-6B68-A849-8A15-2A3E5429F5DF}" destId="{D54E1529-9412-5545-A785-78322B95EA6A}" srcOrd="6" destOrd="0" presId="urn:microsoft.com/office/officeart/2008/layout/VerticalCurvedList"/>
    <dgm:cxn modelId="{36E40681-F1F6-6441-8FF5-232830AEC636}" type="presParOf" srcId="{D54E1529-9412-5545-A785-78322B95EA6A}" destId="{CF4769D2-980D-194A-8BA8-6FC12361F62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2D15BC-B3A0-3A4A-AF6F-0D46434E011A}"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A984E0EE-8686-3147-8DE3-5396C7F858CD}">
      <dgm:prSet/>
      <dgm:spPr/>
      <dgm:t>
        <a:bodyPr/>
        <a:lstStyle/>
        <a:p>
          <a:pPr rtl="0"/>
          <a:r>
            <a:rPr lang="en-US" dirty="0" smtClean="0"/>
            <a:t>Create individual/group targets</a:t>
          </a:r>
          <a:endParaRPr lang="en-US" dirty="0"/>
        </a:p>
      </dgm:t>
    </dgm:pt>
    <dgm:pt modelId="{AC915704-FB7E-EB49-B06F-2BC0F982B503}" type="parTrans" cxnId="{E747C075-7DDE-FC4D-BFBF-B35F0197E5B2}">
      <dgm:prSet/>
      <dgm:spPr/>
      <dgm:t>
        <a:bodyPr/>
        <a:lstStyle/>
        <a:p>
          <a:endParaRPr lang="en-US"/>
        </a:p>
      </dgm:t>
    </dgm:pt>
    <dgm:pt modelId="{69C29373-5616-E047-9FDE-EA13AF56F93B}" type="sibTrans" cxnId="{E747C075-7DDE-FC4D-BFBF-B35F0197E5B2}">
      <dgm:prSet/>
      <dgm:spPr/>
      <dgm:t>
        <a:bodyPr/>
        <a:lstStyle/>
        <a:p>
          <a:endParaRPr lang="en-US"/>
        </a:p>
      </dgm:t>
    </dgm:pt>
    <dgm:pt modelId="{3414C75F-D91C-284D-926C-EEC066D24A5C}">
      <dgm:prSet/>
      <dgm:spPr/>
      <dgm:t>
        <a:bodyPr/>
        <a:lstStyle/>
        <a:p>
          <a:pPr rtl="0"/>
          <a:r>
            <a:rPr lang="en-US" smtClean="0"/>
            <a:t>Round up transactions to create “change”</a:t>
          </a:r>
          <a:endParaRPr lang="en-US"/>
        </a:p>
      </dgm:t>
    </dgm:pt>
    <dgm:pt modelId="{C27582D9-B2DF-3343-870D-547165460A54}" type="parTrans" cxnId="{126366FD-82AD-F24A-BCDC-2DF25D503B4F}">
      <dgm:prSet/>
      <dgm:spPr/>
      <dgm:t>
        <a:bodyPr/>
        <a:lstStyle/>
        <a:p>
          <a:endParaRPr lang="en-US"/>
        </a:p>
      </dgm:t>
    </dgm:pt>
    <dgm:pt modelId="{1DEF027B-EE02-0C41-B476-E2C0F0CD1FE5}" type="sibTrans" cxnId="{126366FD-82AD-F24A-BCDC-2DF25D503B4F}">
      <dgm:prSet/>
      <dgm:spPr/>
      <dgm:t>
        <a:bodyPr/>
        <a:lstStyle/>
        <a:p>
          <a:endParaRPr lang="en-US"/>
        </a:p>
      </dgm:t>
    </dgm:pt>
    <dgm:pt modelId="{1E1E4D6F-4B22-DE47-98C7-9F91B4C7F53D}">
      <dgm:prSet/>
      <dgm:spPr/>
      <dgm:t>
        <a:bodyPr/>
        <a:lstStyle/>
        <a:p>
          <a:pPr rtl="0"/>
          <a:r>
            <a:rPr lang="en-US" dirty="0" smtClean="0"/>
            <a:t>Receive relevant promotions for your targets</a:t>
          </a:r>
          <a:endParaRPr lang="en-US" dirty="0"/>
        </a:p>
      </dgm:t>
    </dgm:pt>
    <dgm:pt modelId="{993FF109-68DF-5E44-B6CE-FAC86591E5A8}" type="parTrans" cxnId="{AA99DE45-9049-054C-A593-5E967E3E6D13}">
      <dgm:prSet/>
      <dgm:spPr/>
      <dgm:t>
        <a:bodyPr/>
        <a:lstStyle/>
        <a:p>
          <a:endParaRPr lang="en-US"/>
        </a:p>
      </dgm:t>
    </dgm:pt>
    <dgm:pt modelId="{4961CE77-2AB0-F64D-8C08-ECD9849A60F2}" type="sibTrans" cxnId="{AA99DE45-9049-054C-A593-5E967E3E6D13}">
      <dgm:prSet/>
      <dgm:spPr/>
      <dgm:t>
        <a:bodyPr/>
        <a:lstStyle/>
        <a:p>
          <a:endParaRPr lang="en-US"/>
        </a:p>
      </dgm:t>
    </dgm:pt>
    <dgm:pt modelId="{6FFADAFE-D32C-3844-9149-1EB504518A28}" type="pres">
      <dgm:prSet presAssocID="{472D15BC-B3A0-3A4A-AF6F-0D46434E011A}" presName="Name0" presStyleCnt="0">
        <dgm:presLayoutVars>
          <dgm:dir/>
          <dgm:resizeHandles val="exact"/>
        </dgm:presLayoutVars>
      </dgm:prSet>
      <dgm:spPr/>
      <dgm:t>
        <a:bodyPr/>
        <a:lstStyle/>
        <a:p>
          <a:endParaRPr lang="en-US"/>
        </a:p>
      </dgm:t>
    </dgm:pt>
    <dgm:pt modelId="{88091A15-4C53-2B4B-80D5-F08C6908E1FE}" type="pres">
      <dgm:prSet presAssocID="{A984E0EE-8686-3147-8DE3-5396C7F858CD}" presName="composite" presStyleCnt="0"/>
      <dgm:spPr/>
    </dgm:pt>
    <dgm:pt modelId="{A9B03F06-2A2A-C14D-A6B7-922B7679D1BD}" type="pres">
      <dgm:prSet presAssocID="{A984E0EE-8686-3147-8DE3-5396C7F858CD}" presName="rect1" presStyleLbl="trAlignAcc1" presStyleIdx="0" presStyleCnt="3">
        <dgm:presLayoutVars>
          <dgm:bulletEnabled val="1"/>
        </dgm:presLayoutVars>
      </dgm:prSet>
      <dgm:spPr/>
      <dgm:t>
        <a:bodyPr/>
        <a:lstStyle/>
        <a:p>
          <a:endParaRPr lang="en-US"/>
        </a:p>
      </dgm:t>
    </dgm:pt>
    <dgm:pt modelId="{46487F38-562D-4B41-A451-AE488FF8D0D9}" type="pres">
      <dgm:prSet presAssocID="{A984E0EE-8686-3147-8DE3-5396C7F858CD}"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effectLst/>
      </dgm:spPr>
      <dgm:t>
        <a:bodyPr/>
        <a:lstStyle/>
        <a:p>
          <a:endParaRPr lang="en-US"/>
        </a:p>
      </dgm:t>
    </dgm:pt>
    <dgm:pt modelId="{32B45A50-BE45-4B43-85B4-30B64B6F2132}" type="pres">
      <dgm:prSet presAssocID="{69C29373-5616-E047-9FDE-EA13AF56F93B}" presName="sibTrans" presStyleCnt="0"/>
      <dgm:spPr/>
    </dgm:pt>
    <dgm:pt modelId="{CD8B5009-8CE5-C649-9FF1-2DEAE103143B}" type="pres">
      <dgm:prSet presAssocID="{3414C75F-D91C-284D-926C-EEC066D24A5C}" presName="composite" presStyleCnt="0"/>
      <dgm:spPr/>
    </dgm:pt>
    <dgm:pt modelId="{7420CB04-09F6-9645-AEAE-0A1BC76781FF}" type="pres">
      <dgm:prSet presAssocID="{3414C75F-D91C-284D-926C-EEC066D24A5C}" presName="rect1" presStyleLbl="trAlignAcc1" presStyleIdx="1" presStyleCnt="3">
        <dgm:presLayoutVars>
          <dgm:bulletEnabled val="1"/>
        </dgm:presLayoutVars>
      </dgm:prSet>
      <dgm:spPr/>
      <dgm:t>
        <a:bodyPr/>
        <a:lstStyle/>
        <a:p>
          <a:endParaRPr lang="en-US"/>
        </a:p>
      </dgm:t>
    </dgm:pt>
    <dgm:pt modelId="{ED31F1D4-D1CC-3742-A04A-FA5F276B2CD1}" type="pres">
      <dgm:prSet presAssocID="{3414C75F-D91C-284D-926C-EEC066D24A5C}" presName="rect2"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effectLst/>
      </dgm:spPr>
      <dgm:t>
        <a:bodyPr/>
        <a:lstStyle/>
        <a:p>
          <a:endParaRPr lang="en-US"/>
        </a:p>
      </dgm:t>
    </dgm:pt>
    <dgm:pt modelId="{8FE1D116-28C2-0A4B-9A13-51588CCE56C5}" type="pres">
      <dgm:prSet presAssocID="{1DEF027B-EE02-0C41-B476-E2C0F0CD1FE5}" presName="sibTrans" presStyleCnt="0"/>
      <dgm:spPr/>
    </dgm:pt>
    <dgm:pt modelId="{515DAF8F-A37E-5544-962D-2AD4AE56F49A}" type="pres">
      <dgm:prSet presAssocID="{1E1E4D6F-4B22-DE47-98C7-9F91B4C7F53D}" presName="composite" presStyleCnt="0"/>
      <dgm:spPr/>
    </dgm:pt>
    <dgm:pt modelId="{768314F2-F468-EC45-B86C-31F6A85A35BD}" type="pres">
      <dgm:prSet presAssocID="{1E1E4D6F-4B22-DE47-98C7-9F91B4C7F53D}" presName="rect1" presStyleLbl="trAlignAcc1" presStyleIdx="2" presStyleCnt="3">
        <dgm:presLayoutVars>
          <dgm:bulletEnabled val="1"/>
        </dgm:presLayoutVars>
      </dgm:prSet>
      <dgm:spPr/>
      <dgm:t>
        <a:bodyPr/>
        <a:lstStyle/>
        <a:p>
          <a:endParaRPr lang="en-US"/>
        </a:p>
      </dgm:t>
    </dgm:pt>
    <dgm:pt modelId="{223D248A-2F25-8040-BA0E-A3C0EE37C089}" type="pres">
      <dgm:prSet presAssocID="{1E1E4D6F-4B22-DE47-98C7-9F91B4C7F53D}" presName="rect2"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effectLst/>
      </dgm:spPr>
      <dgm:t>
        <a:bodyPr/>
        <a:lstStyle/>
        <a:p>
          <a:endParaRPr lang="en-US"/>
        </a:p>
      </dgm:t>
    </dgm:pt>
  </dgm:ptLst>
  <dgm:cxnLst>
    <dgm:cxn modelId="{126366FD-82AD-F24A-BCDC-2DF25D503B4F}" srcId="{472D15BC-B3A0-3A4A-AF6F-0D46434E011A}" destId="{3414C75F-D91C-284D-926C-EEC066D24A5C}" srcOrd="1" destOrd="0" parTransId="{C27582D9-B2DF-3343-870D-547165460A54}" sibTransId="{1DEF027B-EE02-0C41-B476-E2C0F0CD1FE5}"/>
    <dgm:cxn modelId="{E747C075-7DDE-FC4D-BFBF-B35F0197E5B2}" srcId="{472D15BC-B3A0-3A4A-AF6F-0D46434E011A}" destId="{A984E0EE-8686-3147-8DE3-5396C7F858CD}" srcOrd="0" destOrd="0" parTransId="{AC915704-FB7E-EB49-B06F-2BC0F982B503}" sibTransId="{69C29373-5616-E047-9FDE-EA13AF56F93B}"/>
    <dgm:cxn modelId="{E73BF3E8-3A16-7C4E-A51D-FB0459224A67}" type="presOf" srcId="{A984E0EE-8686-3147-8DE3-5396C7F858CD}" destId="{A9B03F06-2A2A-C14D-A6B7-922B7679D1BD}" srcOrd="0" destOrd="0" presId="urn:microsoft.com/office/officeart/2008/layout/PictureStrips"/>
    <dgm:cxn modelId="{CFEED0F6-66A2-4945-908E-64667DEF89D7}" type="presOf" srcId="{1E1E4D6F-4B22-DE47-98C7-9F91B4C7F53D}" destId="{768314F2-F468-EC45-B86C-31F6A85A35BD}" srcOrd="0" destOrd="0" presId="urn:microsoft.com/office/officeart/2008/layout/PictureStrips"/>
    <dgm:cxn modelId="{0DC26BE0-EB24-A64E-8306-1FA4FCAF0A5E}" type="presOf" srcId="{3414C75F-D91C-284D-926C-EEC066D24A5C}" destId="{7420CB04-09F6-9645-AEAE-0A1BC76781FF}" srcOrd="0" destOrd="0" presId="urn:microsoft.com/office/officeart/2008/layout/PictureStrips"/>
    <dgm:cxn modelId="{AA99DE45-9049-054C-A593-5E967E3E6D13}" srcId="{472D15BC-B3A0-3A4A-AF6F-0D46434E011A}" destId="{1E1E4D6F-4B22-DE47-98C7-9F91B4C7F53D}" srcOrd="2" destOrd="0" parTransId="{993FF109-68DF-5E44-B6CE-FAC86591E5A8}" sibTransId="{4961CE77-2AB0-F64D-8C08-ECD9849A60F2}"/>
    <dgm:cxn modelId="{0E9DE4EF-25D7-4746-8A92-A40AA6461A30}" type="presOf" srcId="{472D15BC-B3A0-3A4A-AF6F-0D46434E011A}" destId="{6FFADAFE-D32C-3844-9149-1EB504518A28}" srcOrd="0" destOrd="0" presId="urn:microsoft.com/office/officeart/2008/layout/PictureStrips"/>
    <dgm:cxn modelId="{81B0A7A0-5AD4-A846-8052-C760C30DA4CD}" type="presParOf" srcId="{6FFADAFE-D32C-3844-9149-1EB504518A28}" destId="{88091A15-4C53-2B4B-80D5-F08C6908E1FE}" srcOrd="0" destOrd="0" presId="urn:microsoft.com/office/officeart/2008/layout/PictureStrips"/>
    <dgm:cxn modelId="{3CC2FF80-72BA-2841-B32C-809F949492B8}" type="presParOf" srcId="{88091A15-4C53-2B4B-80D5-F08C6908E1FE}" destId="{A9B03F06-2A2A-C14D-A6B7-922B7679D1BD}" srcOrd="0" destOrd="0" presId="urn:microsoft.com/office/officeart/2008/layout/PictureStrips"/>
    <dgm:cxn modelId="{14B9DE76-8CBE-F749-AD4B-3ED4160DAFC3}" type="presParOf" srcId="{88091A15-4C53-2B4B-80D5-F08C6908E1FE}" destId="{46487F38-562D-4B41-A451-AE488FF8D0D9}" srcOrd="1" destOrd="0" presId="urn:microsoft.com/office/officeart/2008/layout/PictureStrips"/>
    <dgm:cxn modelId="{0D49701F-7571-EE47-A7C9-DAFC9DD21A8D}" type="presParOf" srcId="{6FFADAFE-D32C-3844-9149-1EB504518A28}" destId="{32B45A50-BE45-4B43-85B4-30B64B6F2132}" srcOrd="1" destOrd="0" presId="urn:microsoft.com/office/officeart/2008/layout/PictureStrips"/>
    <dgm:cxn modelId="{A52EB5F1-93D3-B241-8A05-07A6550117A3}" type="presParOf" srcId="{6FFADAFE-D32C-3844-9149-1EB504518A28}" destId="{CD8B5009-8CE5-C649-9FF1-2DEAE103143B}" srcOrd="2" destOrd="0" presId="urn:microsoft.com/office/officeart/2008/layout/PictureStrips"/>
    <dgm:cxn modelId="{8FF74A37-D31A-754C-9798-19190DD96065}" type="presParOf" srcId="{CD8B5009-8CE5-C649-9FF1-2DEAE103143B}" destId="{7420CB04-09F6-9645-AEAE-0A1BC76781FF}" srcOrd="0" destOrd="0" presId="urn:microsoft.com/office/officeart/2008/layout/PictureStrips"/>
    <dgm:cxn modelId="{4C01D836-7621-FE4F-B3A4-3EE7C87A444B}" type="presParOf" srcId="{CD8B5009-8CE5-C649-9FF1-2DEAE103143B}" destId="{ED31F1D4-D1CC-3742-A04A-FA5F276B2CD1}" srcOrd="1" destOrd="0" presId="urn:microsoft.com/office/officeart/2008/layout/PictureStrips"/>
    <dgm:cxn modelId="{20D1CE1B-7DF5-8C43-8842-FE7F077BAFE9}" type="presParOf" srcId="{6FFADAFE-D32C-3844-9149-1EB504518A28}" destId="{8FE1D116-28C2-0A4B-9A13-51588CCE56C5}" srcOrd="3" destOrd="0" presId="urn:microsoft.com/office/officeart/2008/layout/PictureStrips"/>
    <dgm:cxn modelId="{47320596-37B8-CA4F-AF18-E56CA142B1C8}" type="presParOf" srcId="{6FFADAFE-D32C-3844-9149-1EB504518A28}" destId="{515DAF8F-A37E-5544-962D-2AD4AE56F49A}" srcOrd="4" destOrd="0" presId="urn:microsoft.com/office/officeart/2008/layout/PictureStrips"/>
    <dgm:cxn modelId="{00DF5A79-9C69-5449-BEF0-0E9E2286C602}" type="presParOf" srcId="{515DAF8F-A37E-5544-962D-2AD4AE56F49A}" destId="{768314F2-F468-EC45-B86C-31F6A85A35BD}" srcOrd="0" destOrd="0" presId="urn:microsoft.com/office/officeart/2008/layout/PictureStrips"/>
    <dgm:cxn modelId="{3E2F1641-C77D-DC4B-935D-5BCBEFEA913D}" type="presParOf" srcId="{515DAF8F-A37E-5544-962D-2AD4AE56F49A}" destId="{223D248A-2F25-8040-BA0E-A3C0EE37C08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B47DA3-1BD6-4D99-80A9-487925B8A49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384564E-0F3C-45B7-A4F5-69C2D93F6867}">
      <dgm:prSet phldrT="[Text]" custT="1"/>
      <dgm:spPr/>
      <dgm:t>
        <a:bodyPr/>
        <a:lstStyle/>
        <a:p>
          <a:r>
            <a:rPr lang="en-US" sz="2700" dirty="0" smtClean="0"/>
            <a:t>User</a:t>
          </a:r>
          <a:endParaRPr lang="en-US" sz="2700" dirty="0"/>
        </a:p>
      </dgm:t>
    </dgm:pt>
    <dgm:pt modelId="{7DA7A48D-0701-48A3-B6D4-65ADB0BA3DAF}" type="parTrans" cxnId="{11A40895-A4E9-4C64-BE25-E09E52F68EE6}">
      <dgm:prSet/>
      <dgm:spPr/>
      <dgm:t>
        <a:bodyPr/>
        <a:lstStyle/>
        <a:p>
          <a:endParaRPr lang="en-US"/>
        </a:p>
      </dgm:t>
    </dgm:pt>
    <dgm:pt modelId="{BA19FCE0-F678-4B86-82BF-F246D0310AA1}" type="sibTrans" cxnId="{11A40895-A4E9-4C64-BE25-E09E52F68EE6}">
      <dgm:prSet/>
      <dgm:spPr/>
      <dgm:t>
        <a:bodyPr/>
        <a:lstStyle/>
        <a:p>
          <a:endParaRPr lang="en-US"/>
        </a:p>
      </dgm:t>
    </dgm:pt>
    <dgm:pt modelId="{14573FBD-0CEF-4AB5-BF82-978B3CA83BBC}">
      <dgm:prSet phldrT="[Text]" custT="1"/>
      <dgm:spPr/>
      <dgm:t>
        <a:bodyPr/>
        <a:lstStyle/>
        <a:p>
          <a:r>
            <a:rPr lang="en-US" sz="2700" dirty="0" smtClean="0"/>
            <a:t>Transactions</a:t>
          </a:r>
          <a:endParaRPr lang="en-US" sz="2700" dirty="0"/>
        </a:p>
      </dgm:t>
    </dgm:pt>
    <dgm:pt modelId="{619FF773-311D-4850-B78A-8BF4BFCBDC68}" type="parTrans" cxnId="{78EEE05E-1D1E-491C-B3A0-D0F9FEB6AFB1}">
      <dgm:prSet/>
      <dgm:spPr/>
      <dgm:t>
        <a:bodyPr/>
        <a:lstStyle/>
        <a:p>
          <a:endParaRPr lang="en-US"/>
        </a:p>
      </dgm:t>
    </dgm:pt>
    <dgm:pt modelId="{1F28D67F-1171-4F33-8788-A30C5FBB5A76}" type="sibTrans" cxnId="{78EEE05E-1D1E-491C-B3A0-D0F9FEB6AFB1}">
      <dgm:prSet/>
      <dgm:spPr/>
      <dgm:t>
        <a:bodyPr/>
        <a:lstStyle/>
        <a:p>
          <a:endParaRPr lang="en-US"/>
        </a:p>
      </dgm:t>
    </dgm:pt>
    <dgm:pt modelId="{CE71C57A-D8CC-44F9-80A5-60C742911E19}">
      <dgm:prSet phldrT="[Text]" custT="1"/>
      <dgm:spPr/>
      <dgm:t>
        <a:bodyPr/>
        <a:lstStyle/>
        <a:p>
          <a:r>
            <a:rPr lang="en-US" sz="2700" dirty="0" smtClean="0"/>
            <a:t>Money Pool</a:t>
          </a:r>
          <a:endParaRPr lang="en-US" sz="2700" dirty="0"/>
        </a:p>
      </dgm:t>
    </dgm:pt>
    <dgm:pt modelId="{F1D491B5-0EF3-4F57-A4D9-52CD3AD05F18}" type="parTrans" cxnId="{64D48AB2-E9F6-4F09-90F9-E6057CBAC7D0}">
      <dgm:prSet/>
      <dgm:spPr/>
      <dgm:t>
        <a:bodyPr/>
        <a:lstStyle/>
        <a:p>
          <a:endParaRPr lang="en-US"/>
        </a:p>
      </dgm:t>
    </dgm:pt>
    <dgm:pt modelId="{3A18DB14-1C52-44C1-BDE3-7AA5BE18E517}" type="sibTrans" cxnId="{64D48AB2-E9F6-4F09-90F9-E6057CBAC7D0}">
      <dgm:prSet/>
      <dgm:spPr/>
      <dgm:t>
        <a:bodyPr/>
        <a:lstStyle/>
        <a:p>
          <a:endParaRPr lang="en-US"/>
        </a:p>
      </dgm:t>
    </dgm:pt>
    <dgm:pt modelId="{14AD706A-2001-4329-8CF4-AC8AAD0B3B89}">
      <dgm:prSet phldrT="[Text]" custT="1"/>
      <dgm:spPr/>
      <dgm:t>
        <a:bodyPr/>
        <a:lstStyle/>
        <a:p>
          <a:r>
            <a:rPr lang="en-US" sz="2700" dirty="0" smtClean="0"/>
            <a:t>Goals</a:t>
          </a:r>
          <a:endParaRPr lang="en-US" sz="2700" dirty="0"/>
        </a:p>
      </dgm:t>
    </dgm:pt>
    <dgm:pt modelId="{8CD6D238-F647-4290-96BE-B1C876B28105}" type="parTrans" cxnId="{5BAFAAF8-50DD-4DEC-B5C2-0893A3701088}">
      <dgm:prSet/>
      <dgm:spPr/>
      <dgm:t>
        <a:bodyPr/>
        <a:lstStyle/>
        <a:p>
          <a:endParaRPr lang="en-US"/>
        </a:p>
      </dgm:t>
    </dgm:pt>
    <dgm:pt modelId="{906FDBB5-5FC6-4CA9-8F48-31EE72F927E3}" type="sibTrans" cxnId="{5BAFAAF8-50DD-4DEC-B5C2-0893A3701088}">
      <dgm:prSet/>
      <dgm:spPr/>
      <dgm:t>
        <a:bodyPr/>
        <a:lstStyle/>
        <a:p>
          <a:endParaRPr lang="en-US"/>
        </a:p>
      </dgm:t>
    </dgm:pt>
    <dgm:pt modelId="{6EFEBA67-883F-47F8-97C6-2EE104827172}">
      <dgm:prSet/>
      <dgm:spPr/>
      <dgm:t>
        <a:bodyPr/>
        <a:lstStyle/>
        <a:p>
          <a:r>
            <a:rPr lang="en-US" dirty="0" smtClean="0"/>
            <a:t>Rounded “Change”</a:t>
          </a:r>
          <a:endParaRPr lang="en-US" dirty="0"/>
        </a:p>
      </dgm:t>
    </dgm:pt>
    <dgm:pt modelId="{BD568A66-CEF3-4B78-9893-4406244245D5}" type="sibTrans" cxnId="{60154FBF-E0C5-45F6-A87A-F99E2C15CE86}">
      <dgm:prSet/>
      <dgm:spPr/>
      <dgm:t>
        <a:bodyPr/>
        <a:lstStyle/>
        <a:p>
          <a:endParaRPr lang="en-US"/>
        </a:p>
      </dgm:t>
    </dgm:pt>
    <dgm:pt modelId="{6D03C02D-FD19-4D9B-AFF6-C190357A3792}" type="parTrans" cxnId="{60154FBF-E0C5-45F6-A87A-F99E2C15CE86}">
      <dgm:prSet/>
      <dgm:spPr/>
      <dgm:t>
        <a:bodyPr/>
        <a:lstStyle/>
        <a:p>
          <a:endParaRPr lang="en-US"/>
        </a:p>
      </dgm:t>
    </dgm:pt>
    <dgm:pt modelId="{1FF1A60B-4179-43B6-99F4-1039AF8CBE20}" type="pres">
      <dgm:prSet presAssocID="{0DB47DA3-1BD6-4D99-80A9-487925B8A49E}" presName="cycle" presStyleCnt="0">
        <dgm:presLayoutVars>
          <dgm:dir/>
          <dgm:resizeHandles val="exact"/>
        </dgm:presLayoutVars>
      </dgm:prSet>
      <dgm:spPr/>
      <dgm:t>
        <a:bodyPr/>
        <a:lstStyle/>
        <a:p>
          <a:endParaRPr lang="en-US"/>
        </a:p>
      </dgm:t>
    </dgm:pt>
    <dgm:pt modelId="{2C116045-B77E-4CD2-8946-964F16B7AE41}" type="pres">
      <dgm:prSet presAssocID="{5384564E-0F3C-45B7-A4F5-69C2D93F6867}" presName="node" presStyleLbl="node1" presStyleIdx="0" presStyleCnt="5" custScaleX="84872">
        <dgm:presLayoutVars>
          <dgm:bulletEnabled val="1"/>
        </dgm:presLayoutVars>
      </dgm:prSet>
      <dgm:spPr/>
      <dgm:t>
        <a:bodyPr/>
        <a:lstStyle/>
        <a:p>
          <a:endParaRPr lang="en-US"/>
        </a:p>
      </dgm:t>
    </dgm:pt>
    <dgm:pt modelId="{C6EAC8CD-0B23-4AF2-86F0-84851D34361D}" type="pres">
      <dgm:prSet presAssocID="{5384564E-0F3C-45B7-A4F5-69C2D93F6867}" presName="spNode" presStyleCnt="0"/>
      <dgm:spPr/>
    </dgm:pt>
    <dgm:pt modelId="{DAE1E4AD-146F-4EE1-8B6E-374D96C993AC}" type="pres">
      <dgm:prSet presAssocID="{BA19FCE0-F678-4B86-82BF-F246D0310AA1}" presName="sibTrans" presStyleLbl="sibTrans1D1" presStyleIdx="0" presStyleCnt="5"/>
      <dgm:spPr/>
      <dgm:t>
        <a:bodyPr/>
        <a:lstStyle/>
        <a:p>
          <a:endParaRPr lang="en-US"/>
        </a:p>
      </dgm:t>
    </dgm:pt>
    <dgm:pt modelId="{67D5BA83-DCFB-47D1-B38F-854CB9C618ED}" type="pres">
      <dgm:prSet presAssocID="{14573FBD-0CEF-4AB5-BF82-978B3CA83BBC}" presName="node" presStyleLbl="node1" presStyleIdx="1" presStyleCnt="5" custScaleX="175542">
        <dgm:presLayoutVars>
          <dgm:bulletEnabled val="1"/>
        </dgm:presLayoutVars>
      </dgm:prSet>
      <dgm:spPr/>
      <dgm:t>
        <a:bodyPr/>
        <a:lstStyle/>
        <a:p>
          <a:endParaRPr lang="en-US"/>
        </a:p>
      </dgm:t>
    </dgm:pt>
    <dgm:pt modelId="{446BE15F-9FB5-4FA3-AC53-DD1BB56FBAC6}" type="pres">
      <dgm:prSet presAssocID="{14573FBD-0CEF-4AB5-BF82-978B3CA83BBC}" presName="spNode" presStyleCnt="0"/>
      <dgm:spPr/>
    </dgm:pt>
    <dgm:pt modelId="{68E077E6-FB85-4EBB-B11F-314D01A489B3}" type="pres">
      <dgm:prSet presAssocID="{1F28D67F-1171-4F33-8788-A30C5FBB5A76}" presName="sibTrans" presStyleLbl="sibTrans1D1" presStyleIdx="1" presStyleCnt="5"/>
      <dgm:spPr/>
      <dgm:t>
        <a:bodyPr/>
        <a:lstStyle/>
        <a:p>
          <a:endParaRPr lang="en-US"/>
        </a:p>
      </dgm:t>
    </dgm:pt>
    <dgm:pt modelId="{EE0E7F00-A98E-47E9-82C3-885B2398B481}" type="pres">
      <dgm:prSet presAssocID="{6EFEBA67-883F-47F8-97C6-2EE104827172}" presName="node" presStyleLbl="node1" presStyleIdx="2" presStyleCnt="5" custScaleX="121535" custScaleY="135009" custRadScaleRad="101649" custRadScaleInc="-21761">
        <dgm:presLayoutVars>
          <dgm:bulletEnabled val="1"/>
        </dgm:presLayoutVars>
      </dgm:prSet>
      <dgm:spPr/>
      <dgm:t>
        <a:bodyPr/>
        <a:lstStyle/>
        <a:p>
          <a:endParaRPr lang="en-US"/>
        </a:p>
      </dgm:t>
    </dgm:pt>
    <dgm:pt modelId="{4A4DECAA-6743-4FD3-9A79-F2E7D41A620F}" type="pres">
      <dgm:prSet presAssocID="{6EFEBA67-883F-47F8-97C6-2EE104827172}" presName="spNode" presStyleCnt="0"/>
      <dgm:spPr/>
    </dgm:pt>
    <dgm:pt modelId="{A7FE27B3-582F-4129-9329-ED9F5EAB2231}" type="pres">
      <dgm:prSet presAssocID="{BD568A66-CEF3-4B78-9893-4406244245D5}" presName="sibTrans" presStyleLbl="sibTrans1D1" presStyleIdx="2" presStyleCnt="5"/>
      <dgm:spPr/>
      <dgm:t>
        <a:bodyPr/>
        <a:lstStyle/>
        <a:p>
          <a:endParaRPr lang="en-US"/>
        </a:p>
      </dgm:t>
    </dgm:pt>
    <dgm:pt modelId="{9D189B78-50F6-4266-9EC6-A7691641D27F}" type="pres">
      <dgm:prSet presAssocID="{CE71C57A-D8CC-44F9-80A5-60C742911E19}" presName="node" presStyleLbl="node1" presStyleIdx="3" presStyleCnt="5" custScaleX="117046">
        <dgm:presLayoutVars>
          <dgm:bulletEnabled val="1"/>
        </dgm:presLayoutVars>
      </dgm:prSet>
      <dgm:spPr/>
      <dgm:t>
        <a:bodyPr/>
        <a:lstStyle/>
        <a:p>
          <a:endParaRPr lang="en-US"/>
        </a:p>
      </dgm:t>
    </dgm:pt>
    <dgm:pt modelId="{13A6A650-7224-4CD9-8DF7-0B0FEBC63887}" type="pres">
      <dgm:prSet presAssocID="{CE71C57A-D8CC-44F9-80A5-60C742911E19}" presName="spNode" presStyleCnt="0"/>
      <dgm:spPr/>
    </dgm:pt>
    <dgm:pt modelId="{EAFEED67-0469-43C1-AB76-D5B26D9E2B85}" type="pres">
      <dgm:prSet presAssocID="{3A18DB14-1C52-44C1-BDE3-7AA5BE18E517}" presName="sibTrans" presStyleLbl="sibTrans1D1" presStyleIdx="3" presStyleCnt="5"/>
      <dgm:spPr/>
      <dgm:t>
        <a:bodyPr/>
        <a:lstStyle/>
        <a:p>
          <a:endParaRPr lang="en-US"/>
        </a:p>
      </dgm:t>
    </dgm:pt>
    <dgm:pt modelId="{F185705F-6368-4857-8167-6EBE8384E6FD}" type="pres">
      <dgm:prSet presAssocID="{14AD706A-2001-4329-8CF4-AC8AAD0B3B89}" presName="node" presStyleLbl="node1" presStyleIdx="4" presStyleCnt="5" custScaleX="87325">
        <dgm:presLayoutVars>
          <dgm:bulletEnabled val="1"/>
        </dgm:presLayoutVars>
      </dgm:prSet>
      <dgm:spPr/>
      <dgm:t>
        <a:bodyPr/>
        <a:lstStyle/>
        <a:p>
          <a:endParaRPr lang="en-US"/>
        </a:p>
      </dgm:t>
    </dgm:pt>
    <dgm:pt modelId="{0812F3AB-E2DC-4C60-87B4-8E39E6CD8027}" type="pres">
      <dgm:prSet presAssocID="{14AD706A-2001-4329-8CF4-AC8AAD0B3B89}" presName="spNode" presStyleCnt="0"/>
      <dgm:spPr/>
    </dgm:pt>
    <dgm:pt modelId="{C1A367BB-0428-448E-A7D2-6D23D7CD6036}" type="pres">
      <dgm:prSet presAssocID="{906FDBB5-5FC6-4CA9-8F48-31EE72F927E3}" presName="sibTrans" presStyleLbl="sibTrans1D1" presStyleIdx="4" presStyleCnt="5"/>
      <dgm:spPr/>
      <dgm:t>
        <a:bodyPr/>
        <a:lstStyle/>
        <a:p>
          <a:endParaRPr lang="en-US"/>
        </a:p>
      </dgm:t>
    </dgm:pt>
  </dgm:ptLst>
  <dgm:cxnLst>
    <dgm:cxn modelId="{C50F7E09-AD3B-46CE-B299-075A31D92DC4}" type="presOf" srcId="{6EFEBA67-883F-47F8-97C6-2EE104827172}" destId="{EE0E7F00-A98E-47E9-82C3-885B2398B481}" srcOrd="0" destOrd="0" presId="urn:microsoft.com/office/officeart/2005/8/layout/cycle5"/>
    <dgm:cxn modelId="{6E798BFA-8D00-4DAB-A7CA-A221EA3A83B9}" type="presOf" srcId="{906FDBB5-5FC6-4CA9-8F48-31EE72F927E3}" destId="{C1A367BB-0428-448E-A7D2-6D23D7CD6036}" srcOrd="0" destOrd="0" presId="urn:microsoft.com/office/officeart/2005/8/layout/cycle5"/>
    <dgm:cxn modelId="{92101045-6103-49B9-8A9D-C88667C28316}" type="presOf" srcId="{BA19FCE0-F678-4B86-82BF-F246D0310AA1}" destId="{DAE1E4AD-146F-4EE1-8B6E-374D96C993AC}" srcOrd="0" destOrd="0" presId="urn:microsoft.com/office/officeart/2005/8/layout/cycle5"/>
    <dgm:cxn modelId="{11A40895-A4E9-4C64-BE25-E09E52F68EE6}" srcId="{0DB47DA3-1BD6-4D99-80A9-487925B8A49E}" destId="{5384564E-0F3C-45B7-A4F5-69C2D93F6867}" srcOrd="0" destOrd="0" parTransId="{7DA7A48D-0701-48A3-B6D4-65ADB0BA3DAF}" sibTransId="{BA19FCE0-F678-4B86-82BF-F246D0310AA1}"/>
    <dgm:cxn modelId="{75B849E2-2930-49D6-8B30-674A2E6A3595}" type="presOf" srcId="{0DB47DA3-1BD6-4D99-80A9-487925B8A49E}" destId="{1FF1A60B-4179-43B6-99F4-1039AF8CBE20}" srcOrd="0" destOrd="0" presId="urn:microsoft.com/office/officeart/2005/8/layout/cycle5"/>
    <dgm:cxn modelId="{5BAFAAF8-50DD-4DEC-B5C2-0893A3701088}" srcId="{0DB47DA3-1BD6-4D99-80A9-487925B8A49E}" destId="{14AD706A-2001-4329-8CF4-AC8AAD0B3B89}" srcOrd="4" destOrd="0" parTransId="{8CD6D238-F647-4290-96BE-B1C876B28105}" sibTransId="{906FDBB5-5FC6-4CA9-8F48-31EE72F927E3}"/>
    <dgm:cxn modelId="{B40D518D-81EB-4DCA-B25B-3298B1DBE122}" type="presOf" srcId="{1F28D67F-1171-4F33-8788-A30C5FBB5A76}" destId="{68E077E6-FB85-4EBB-B11F-314D01A489B3}" srcOrd="0" destOrd="0" presId="urn:microsoft.com/office/officeart/2005/8/layout/cycle5"/>
    <dgm:cxn modelId="{A0F9FF21-0011-4320-A572-02A6030819AA}" type="presOf" srcId="{14573FBD-0CEF-4AB5-BF82-978B3CA83BBC}" destId="{67D5BA83-DCFB-47D1-B38F-854CB9C618ED}" srcOrd="0" destOrd="0" presId="urn:microsoft.com/office/officeart/2005/8/layout/cycle5"/>
    <dgm:cxn modelId="{7A48A026-1237-493D-BB70-EF099CD5F7B4}" type="presOf" srcId="{5384564E-0F3C-45B7-A4F5-69C2D93F6867}" destId="{2C116045-B77E-4CD2-8946-964F16B7AE41}" srcOrd="0" destOrd="0" presId="urn:microsoft.com/office/officeart/2005/8/layout/cycle5"/>
    <dgm:cxn modelId="{78EEE05E-1D1E-491C-B3A0-D0F9FEB6AFB1}" srcId="{0DB47DA3-1BD6-4D99-80A9-487925B8A49E}" destId="{14573FBD-0CEF-4AB5-BF82-978B3CA83BBC}" srcOrd="1" destOrd="0" parTransId="{619FF773-311D-4850-B78A-8BF4BFCBDC68}" sibTransId="{1F28D67F-1171-4F33-8788-A30C5FBB5A76}"/>
    <dgm:cxn modelId="{13FBC4D4-0FA5-41EF-B8C6-83FD0652E4D3}" type="presOf" srcId="{CE71C57A-D8CC-44F9-80A5-60C742911E19}" destId="{9D189B78-50F6-4266-9EC6-A7691641D27F}" srcOrd="0" destOrd="0" presId="urn:microsoft.com/office/officeart/2005/8/layout/cycle5"/>
    <dgm:cxn modelId="{AB915D0E-1D23-479C-909C-875325BD7AF0}" type="presOf" srcId="{14AD706A-2001-4329-8CF4-AC8AAD0B3B89}" destId="{F185705F-6368-4857-8167-6EBE8384E6FD}" srcOrd="0" destOrd="0" presId="urn:microsoft.com/office/officeart/2005/8/layout/cycle5"/>
    <dgm:cxn modelId="{64D48AB2-E9F6-4F09-90F9-E6057CBAC7D0}" srcId="{0DB47DA3-1BD6-4D99-80A9-487925B8A49E}" destId="{CE71C57A-D8CC-44F9-80A5-60C742911E19}" srcOrd="3" destOrd="0" parTransId="{F1D491B5-0EF3-4F57-A4D9-52CD3AD05F18}" sibTransId="{3A18DB14-1C52-44C1-BDE3-7AA5BE18E517}"/>
    <dgm:cxn modelId="{60154FBF-E0C5-45F6-A87A-F99E2C15CE86}" srcId="{0DB47DA3-1BD6-4D99-80A9-487925B8A49E}" destId="{6EFEBA67-883F-47F8-97C6-2EE104827172}" srcOrd="2" destOrd="0" parTransId="{6D03C02D-FD19-4D9B-AFF6-C190357A3792}" sibTransId="{BD568A66-CEF3-4B78-9893-4406244245D5}"/>
    <dgm:cxn modelId="{00834E10-FF0E-45E9-9CF6-AC44ABA05F76}" type="presOf" srcId="{3A18DB14-1C52-44C1-BDE3-7AA5BE18E517}" destId="{EAFEED67-0469-43C1-AB76-D5B26D9E2B85}" srcOrd="0" destOrd="0" presId="urn:microsoft.com/office/officeart/2005/8/layout/cycle5"/>
    <dgm:cxn modelId="{8A6FF5A0-B00D-4F21-A49C-2D4F539FBF44}" type="presOf" srcId="{BD568A66-CEF3-4B78-9893-4406244245D5}" destId="{A7FE27B3-582F-4129-9329-ED9F5EAB2231}" srcOrd="0" destOrd="0" presId="urn:microsoft.com/office/officeart/2005/8/layout/cycle5"/>
    <dgm:cxn modelId="{C8472900-AE75-4B97-90E0-23171DA211EB}" type="presParOf" srcId="{1FF1A60B-4179-43B6-99F4-1039AF8CBE20}" destId="{2C116045-B77E-4CD2-8946-964F16B7AE41}" srcOrd="0" destOrd="0" presId="urn:microsoft.com/office/officeart/2005/8/layout/cycle5"/>
    <dgm:cxn modelId="{3325FB97-7A2D-4F74-85F3-4D7FD358B21B}" type="presParOf" srcId="{1FF1A60B-4179-43B6-99F4-1039AF8CBE20}" destId="{C6EAC8CD-0B23-4AF2-86F0-84851D34361D}" srcOrd="1" destOrd="0" presId="urn:microsoft.com/office/officeart/2005/8/layout/cycle5"/>
    <dgm:cxn modelId="{99745A48-19ED-47F4-80C0-E0A93087D149}" type="presParOf" srcId="{1FF1A60B-4179-43B6-99F4-1039AF8CBE20}" destId="{DAE1E4AD-146F-4EE1-8B6E-374D96C993AC}" srcOrd="2" destOrd="0" presId="urn:microsoft.com/office/officeart/2005/8/layout/cycle5"/>
    <dgm:cxn modelId="{51F1684F-ACF5-453C-A0AA-73E3283FF4A4}" type="presParOf" srcId="{1FF1A60B-4179-43B6-99F4-1039AF8CBE20}" destId="{67D5BA83-DCFB-47D1-B38F-854CB9C618ED}" srcOrd="3" destOrd="0" presId="urn:microsoft.com/office/officeart/2005/8/layout/cycle5"/>
    <dgm:cxn modelId="{3ADB06E9-2C7B-4586-A74D-03CE1ACBB40D}" type="presParOf" srcId="{1FF1A60B-4179-43B6-99F4-1039AF8CBE20}" destId="{446BE15F-9FB5-4FA3-AC53-DD1BB56FBAC6}" srcOrd="4" destOrd="0" presId="urn:microsoft.com/office/officeart/2005/8/layout/cycle5"/>
    <dgm:cxn modelId="{4E96B6CE-4B79-4777-B2F1-0FBAC55C5744}" type="presParOf" srcId="{1FF1A60B-4179-43B6-99F4-1039AF8CBE20}" destId="{68E077E6-FB85-4EBB-B11F-314D01A489B3}" srcOrd="5" destOrd="0" presId="urn:microsoft.com/office/officeart/2005/8/layout/cycle5"/>
    <dgm:cxn modelId="{FA0CCEF4-F281-4EC6-9773-627138C9642A}" type="presParOf" srcId="{1FF1A60B-4179-43B6-99F4-1039AF8CBE20}" destId="{EE0E7F00-A98E-47E9-82C3-885B2398B481}" srcOrd="6" destOrd="0" presId="urn:microsoft.com/office/officeart/2005/8/layout/cycle5"/>
    <dgm:cxn modelId="{7BC6F887-DDBC-4172-91DA-47B6A9DB5A12}" type="presParOf" srcId="{1FF1A60B-4179-43B6-99F4-1039AF8CBE20}" destId="{4A4DECAA-6743-4FD3-9A79-F2E7D41A620F}" srcOrd="7" destOrd="0" presId="urn:microsoft.com/office/officeart/2005/8/layout/cycle5"/>
    <dgm:cxn modelId="{7BFB48DE-AF18-4615-BD38-81F416846AED}" type="presParOf" srcId="{1FF1A60B-4179-43B6-99F4-1039AF8CBE20}" destId="{A7FE27B3-582F-4129-9329-ED9F5EAB2231}" srcOrd="8" destOrd="0" presId="urn:microsoft.com/office/officeart/2005/8/layout/cycle5"/>
    <dgm:cxn modelId="{476AF0E3-2278-421F-9ECC-398AE29E7B06}" type="presParOf" srcId="{1FF1A60B-4179-43B6-99F4-1039AF8CBE20}" destId="{9D189B78-50F6-4266-9EC6-A7691641D27F}" srcOrd="9" destOrd="0" presId="urn:microsoft.com/office/officeart/2005/8/layout/cycle5"/>
    <dgm:cxn modelId="{D5B3B121-999B-47F4-A1C7-92329EC1CF7D}" type="presParOf" srcId="{1FF1A60B-4179-43B6-99F4-1039AF8CBE20}" destId="{13A6A650-7224-4CD9-8DF7-0B0FEBC63887}" srcOrd="10" destOrd="0" presId="urn:microsoft.com/office/officeart/2005/8/layout/cycle5"/>
    <dgm:cxn modelId="{E57BD229-21E4-466C-BBB0-A6B2810BFAC4}" type="presParOf" srcId="{1FF1A60B-4179-43B6-99F4-1039AF8CBE20}" destId="{EAFEED67-0469-43C1-AB76-D5B26D9E2B85}" srcOrd="11" destOrd="0" presId="urn:microsoft.com/office/officeart/2005/8/layout/cycle5"/>
    <dgm:cxn modelId="{2F801820-B31F-4923-9ACF-2F2D7D1F789D}" type="presParOf" srcId="{1FF1A60B-4179-43B6-99F4-1039AF8CBE20}" destId="{F185705F-6368-4857-8167-6EBE8384E6FD}" srcOrd="12" destOrd="0" presId="urn:microsoft.com/office/officeart/2005/8/layout/cycle5"/>
    <dgm:cxn modelId="{BF524983-D670-4AD8-AE41-390C066EE28E}" type="presParOf" srcId="{1FF1A60B-4179-43B6-99F4-1039AF8CBE20}" destId="{0812F3AB-E2DC-4C60-87B4-8E39E6CD8027}" srcOrd="13" destOrd="0" presId="urn:microsoft.com/office/officeart/2005/8/layout/cycle5"/>
    <dgm:cxn modelId="{2E4C9D91-4FED-4892-AB77-96E04D7CE24A}" type="presParOf" srcId="{1FF1A60B-4179-43B6-99F4-1039AF8CBE20}" destId="{C1A367BB-0428-448E-A7D2-6D23D7CD6036}"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2DE406-74C7-5B4C-86A7-B14823C5BC74}" type="doc">
      <dgm:prSet loTypeId="urn:microsoft.com/office/officeart/2005/8/layout/hList1" loCatId="" qsTypeId="urn:microsoft.com/office/officeart/2005/8/quickstyle/simple2" qsCatId="simple" csTypeId="urn:microsoft.com/office/officeart/2005/8/colors/accent1_2" csCatId="accent1" phldr="1"/>
      <dgm:spPr/>
      <dgm:t>
        <a:bodyPr/>
        <a:lstStyle/>
        <a:p>
          <a:endParaRPr lang="en-US"/>
        </a:p>
      </dgm:t>
    </dgm:pt>
    <dgm:pt modelId="{1C446F72-E72F-C34F-A351-36EA89F3CAEA}">
      <dgm:prSet/>
      <dgm:spPr/>
      <dgm:t>
        <a:bodyPr/>
        <a:lstStyle/>
        <a:p>
          <a:pPr rtl="0"/>
          <a:r>
            <a:rPr lang="en-US" dirty="0" smtClean="0"/>
            <a:t>Group Funding Platforms</a:t>
          </a:r>
          <a:endParaRPr lang="en-US" dirty="0"/>
        </a:p>
      </dgm:t>
    </dgm:pt>
    <dgm:pt modelId="{56F6A850-B049-D343-840A-75DB083DC952}" type="parTrans" cxnId="{0634147B-59C3-8648-9D11-823CBFBEE27D}">
      <dgm:prSet/>
      <dgm:spPr/>
      <dgm:t>
        <a:bodyPr/>
        <a:lstStyle/>
        <a:p>
          <a:endParaRPr lang="en-US"/>
        </a:p>
      </dgm:t>
    </dgm:pt>
    <dgm:pt modelId="{4BE637FB-EDF3-9140-883F-E9A0F603EB26}" type="sibTrans" cxnId="{0634147B-59C3-8648-9D11-823CBFBEE27D}">
      <dgm:prSet/>
      <dgm:spPr/>
      <dgm:t>
        <a:bodyPr/>
        <a:lstStyle/>
        <a:p>
          <a:endParaRPr lang="en-US"/>
        </a:p>
      </dgm:t>
    </dgm:pt>
    <dgm:pt modelId="{8CFA6DF6-57A9-5E48-AFED-49EB5A230A10}">
      <dgm:prSet/>
      <dgm:spPr/>
      <dgm:t>
        <a:bodyPr/>
        <a:lstStyle/>
        <a:p>
          <a:pPr rtl="0"/>
          <a:r>
            <a:rPr lang="en-US" dirty="0" smtClean="0"/>
            <a:t>Credit Card Reward Programs</a:t>
          </a:r>
          <a:endParaRPr lang="en-US" dirty="0"/>
        </a:p>
      </dgm:t>
    </dgm:pt>
    <dgm:pt modelId="{9DDA0A64-BB45-0C4D-819A-F1CDA6919A97}" type="parTrans" cxnId="{AEDD7C3E-CC6C-E34C-86F5-9BE5363A8325}">
      <dgm:prSet/>
      <dgm:spPr/>
      <dgm:t>
        <a:bodyPr/>
        <a:lstStyle/>
        <a:p>
          <a:endParaRPr lang="en-US"/>
        </a:p>
      </dgm:t>
    </dgm:pt>
    <dgm:pt modelId="{FA825463-3E97-3A4B-B5F3-2A4E1250E2D4}" type="sibTrans" cxnId="{AEDD7C3E-CC6C-E34C-86F5-9BE5363A8325}">
      <dgm:prSet/>
      <dgm:spPr/>
      <dgm:t>
        <a:bodyPr/>
        <a:lstStyle/>
        <a:p>
          <a:endParaRPr lang="en-US"/>
        </a:p>
      </dgm:t>
    </dgm:pt>
    <dgm:pt modelId="{B4C7F469-69EE-EA4B-817A-ED174C791BA2}">
      <dgm:prSet/>
      <dgm:spPr/>
      <dgm:t>
        <a:bodyPr/>
        <a:lstStyle/>
        <a:p>
          <a:r>
            <a:rPr lang="en-US" dirty="0" err="1" smtClean="0"/>
            <a:t>Kickstarter</a:t>
          </a:r>
          <a:endParaRPr lang="en-US" dirty="0"/>
        </a:p>
      </dgm:t>
    </dgm:pt>
    <dgm:pt modelId="{B5D568E3-4432-2348-8949-0A56B01327A3}" type="parTrans" cxnId="{42EF2D15-EF95-5143-881A-EA4B55B854E0}">
      <dgm:prSet/>
      <dgm:spPr/>
      <dgm:t>
        <a:bodyPr/>
        <a:lstStyle/>
        <a:p>
          <a:endParaRPr lang="en-US"/>
        </a:p>
      </dgm:t>
    </dgm:pt>
    <dgm:pt modelId="{06F5799A-EE87-3742-BA15-C1224722BD64}" type="sibTrans" cxnId="{42EF2D15-EF95-5143-881A-EA4B55B854E0}">
      <dgm:prSet/>
      <dgm:spPr/>
      <dgm:t>
        <a:bodyPr/>
        <a:lstStyle/>
        <a:p>
          <a:endParaRPr lang="en-US"/>
        </a:p>
      </dgm:t>
    </dgm:pt>
    <dgm:pt modelId="{947B0865-C378-4044-828D-7C34634F0D87}">
      <dgm:prSet/>
      <dgm:spPr/>
      <dgm:t>
        <a:bodyPr/>
        <a:lstStyle/>
        <a:p>
          <a:r>
            <a:rPr lang="en-US" dirty="0" err="1" smtClean="0"/>
            <a:t>Indiegogo</a:t>
          </a:r>
          <a:endParaRPr lang="en-US" dirty="0"/>
        </a:p>
      </dgm:t>
    </dgm:pt>
    <dgm:pt modelId="{06287B1A-1FF0-CD4A-A379-472076750DA8}" type="parTrans" cxnId="{E32EB9B4-915D-BC4A-86E9-44F95218CB82}">
      <dgm:prSet/>
      <dgm:spPr/>
      <dgm:t>
        <a:bodyPr/>
        <a:lstStyle/>
        <a:p>
          <a:endParaRPr lang="en-US"/>
        </a:p>
      </dgm:t>
    </dgm:pt>
    <dgm:pt modelId="{0979CBA4-9D21-9C44-B7A8-6ED70F399929}" type="sibTrans" cxnId="{E32EB9B4-915D-BC4A-86E9-44F95218CB82}">
      <dgm:prSet/>
      <dgm:spPr/>
      <dgm:t>
        <a:bodyPr/>
        <a:lstStyle/>
        <a:p>
          <a:endParaRPr lang="en-US"/>
        </a:p>
      </dgm:t>
    </dgm:pt>
    <dgm:pt modelId="{FA0DB709-9384-5446-8B1E-D5E6F1084C96}">
      <dgm:prSet/>
      <dgm:spPr/>
      <dgm:t>
        <a:bodyPr/>
        <a:lstStyle/>
        <a:p>
          <a:r>
            <a:rPr lang="en-US" dirty="0" err="1" smtClean="0"/>
            <a:t>GoFundMe</a:t>
          </a:r>
          <a:endParaRPr lang="en-US" dirty="0"/>
        </a:p>
      </dgm:t>
    </dgm:pt>
    <dgm:pt modelId="{C78601E7-CD32-8E41-819C-66E6E3CBC532}" type="parTrans" cxnId="{137A9C9F-9B75-B34A-93FE-5E378534B49E}">
      <dgm:prSet/>
      <dgm:spPr/>
      <dgm:t>
        <a:bodyPr/>
        <a:lstStyle/>
        <a:p>
          <a:endParaRPr lang="en-US"/>
        </a:p>
      </dgm:t>
    </dgm:pt>
    <dgm:pt modelId="{D6F4155B-1B5B-9D40-B640-B30901291DBE}" type="sibTrans" cxnId="{137A9C9F-9B75-B34A-93FE-5E378534B49E}">
      <dgm:prSet/>
      <dgm:spPr/>
      <dgm:t>
        <a:bodyPr/>
        <a:lstStyle/>
        <a:p>
          <a:endParaRPr lang="en-US"/>
        </a:p>
      </dgm:t>
    </dgm:pt>
    <dgm:pt modelId="{3F2A17C4-3687-0C42-9991-8A897D8B9046}">
      <dgm:prSet/>
      <dgm:spPr/>
      <dgm:t>
        <a:bodyPr/>
        <a:lstStyle/>
        <a:p>
          <a:r>
            <a:rPr lang="en-US" dirty="0" smtClean="0"/>
            <a:t>Acorns</a:t>
          </a:r>
          <a:endParaRPr lang="en-US" dirty="0"/>
        </a:p>
      </dgm:t>
    </dgm:pt>
    <dgm:pt modelId="{6BF49E38-33F4-0941-83A8-A20FAF4587FF}" type="parTrans" cxnId="{5290DD6D-10BE-9049-99F9-E6669492A0D6}">
      <dgm:prSet/>
      <dgm:spPr/>
      <dgm:t>
        <a:bodyPr/>
        <a:lstStyle/>
        <a:p>
          <a:endParaRPr lang="en-US"/>
        </a:p>
      </dgm:t>
    </dgm:pt>
    <dgm:pt modelId="{CD143F08-19DD-7F45-B0BC-3D4E43F40BC1}" type="sibTrans" cxnId="{5290DD6D-10BE-9049-99F9-E6669492A0D6}">
      <dgm:prSet/>
      <dgm:spPr/>
      <dgm:t>
        <a:bodyPr/>
        <a:lstStyle/>
        <a:p>
          <a:endParaRPr lang="en-US"/>
        </a:p>
      </dgm:t>
    </dgm:pt>
    <dgm:pt modelId="{6B9D367C-7AF7-1A49-830E-C19B1DC65CC0}">
      <dgm:prSet/>
      <dgm:spPr/>
      <dgm:t>
        <a:bodyPr/>
        <a:lstStyle/>
        <a:p>
          <a:r>
            <a:rPr lang="en-US" dirty="0" smtClean="0"/>
            <a:t>Citi</a:t>
          </a:r>
          <a:endParaRPr lang="en-US" dirty="0"/>
        </a:p>
      </dgm:t>
    </dgm:pt>
    <dgm:pt modelId="{F10CCB3A-A461-5E4B-94BB-45217F60CA5B}" type="parTrans" cxnId="{1B41D3CF-1AA0-2744-A17F-D6C283602FB7}">
      <dgm:prSet/>
      <dgm:spPr/>
      <dgm:t>
        <a:bodyPr/>
        <a:lstStyle/>
        <a:p>
          <a:endParaRPr lang="en-US"/>
        </a:p>
      </dgm:t>
    </dgm:pt>
    <dgm:pt modelId="{6240BBE9-9676-694B-BDE3-C5C6B3A0C3B8}" type="sibTrans" cxnId="{1B41D3CF-1AA0-2744-A17F-D6C283602FB7}">
      <dgm:prSet/>
      <dgm:spPr/>
      <dgm:t>
        <a:bodyPr/>
        <a:lstStyle/>
        <a:p>
          <a:endParaRPr lang="en-US"/>
        </a:p>
      </dgm:t>
    </dgm:pt>
    <dgm:pt modelId="{FC79DB03-6C1C-2544-90D5-40643E9FCF88}">
      <dgm:prSet/>
      <dgm:spPr/>
      <dgm:t>
        <a:bodyPr/>
        <a:lstStyle/>
        <a:p>
          <a:r>
            <a:rPr lang="en-US" dirty="0" smtClean="0"/>
            <a:t>Capital One</a:t>
          </a:r>
          <a:endParaRPr lang="en-US" dirty="0"/>
        </a:p>
      </dgm:t>
    </dgm:pt>
    <dgm:pt modelId="{7D6A882C-4536-514D-BB61-2545C5C178B8}" type="parTrans" cxnId="{DE13B28B-7041-D641-A3CE-052E66F79377}">
      <dgm:prSet/>
      <dgm:spPr/>
      <dgm:t>
        <a:bodyPr/>
        <a:lstStyle/>
        <a:p>
          <a:endParaRPr lang="en-US"/>
        </a:p>
      </dgm:t>
    </dgm:pt>
    <dgm:pt modelId="{8C6FE32F-8D1B-8442-91C4-81FF929FD061}" type="sibTrans" cxnId="{DE13B28B-7041-D641-A3CE-052E66F79377}">
      <dgm:prSet/>
      <dgm:spPr/>
      <dgm:t>
        <a:bodyPr/>
        <a:lstStyle/>
        <a:p>
          <a:endParaRPr lang="en-US"/>
        </a:p>
      </dgm:t>
    </dgm:pt>
    <dgm:pt modelId="{C8B65690-3CC5-834F-8737-1D8779950C21}">
      <dgm:prSet/>
      <dgm:spPr/>
      <dgm:t>
        <a:bodyPr/>
        <a:lstStyle/>
        <a:p>
          <a:r>
            <a:rPr lang="en-US" dirty="0" smtClean="0"/>
            <a:t>Bank of America</a:t>
          </a:r>
          <a:endParaRPr lang="en-US" dirty="0"/>
        </a:p>
      </dgm:t>
    </dgm:pt>
    <dgm:pt modelId="{45A13793-D30C-C04D-955A-87692D1856B8}" type="parTrans" cxnId="{7264C158-E3BE-184C-9F5B-FC0C87D95B80}">
      <dgm:prSet/>
      <dgm:spPr/>
      <dgm:t>
        <a:bodyPr/>
        <a:lstStyle/>
        <a:p>
          <a:endParaRPr lang="en-US"/>
        </a:p>
      </dgm:t>
    </dgm:pt>
    <dgm:pt modelId="{BA2EBA24-9D0F-A046-80A5-9136606408DA}" type="sibTrans" cxnId="{7264C158-E3BE-184C-9F5B-FC0C87D95B80}">
      <dgm:prSet/>
      <dgm:spPr/>
      <dgm:t>
        <a:bodyPr/>
        <a:lstStyle/>
        <a:p>
          <a:endParaRPr lang="en-US"/>
        </a:p>
      </dgm:t>
    </dgm:pt>
    <dgm:pt modelId="{1B3BD973-E5FA-1F47-B8B1-7848BCB0C240}">
      <dgm:prSet/>
      <dgm:spPr/>
      <dgm:t>
        <a:bodyPr/>
        <a:lstStyle/>
        <a:p>
          <a:r>
            <a:rPr lang="en-US" dirty="0" smtClean="0"/>
            <a:t>Chase</a:t>
          </a:r>
          <a:endParaRPr lang="en-US" dirty="0"/>
        </a:p>
      </dgm:t>
    </dgm:pt>
    <dgm:pt modelId="{BFEBE0C9-B3F7-B240-ACA6-CCDE6D6BFBDD}" type="parTrans" cxnId="{59E71DF8-FCC1-1841-9567-8507E011DB9F}">
      <dgm:prSet/>
      <dgm:spPr/>
      <dgm:t>
        <a:bodyPr/>
        <a:lstStyle/>
        <a:p>
          <a:endParaRPr lang="en-US"/>
        </a:p>
      </dgm:t>
    </dgm:pt>
    <dgm:pt modelId="{1847F8A6-3450-1E4A-AED0-526855BDA142}" type="sibTrans" cxnId="{59E71DF8-FCC1-1841-9567-8507E011DB9F}">
      <dgm:prSet/>
      <dgm:spPr/>
      <dgm:t>
        <a:bodyPr/>
        <a:lstStyle/>
        <a:p>
          <a:endParaRPr lang="en-US"/>
        </a:p>
      </dgm:t>
    </dgm:pt>
    <dgm:pt modelId="{21CB1086-A828-7E4F-AF8B-A954F07A43EF}" type="pres">
      <dgm:prSet presAssocID="{702DE406-74C7-5B4C-86A7-B14823C5BC74}" presName="Name0" presStyleCnt="0">
        <dgm:presLayoutVars>
          <dgm:dir/>
          <dgm:animLvl val="lvl"/>
          <dgm:resizeHandles val="exact"/>
        </dgm:presLayoutVars>
      </dgm:prSet>
      <dgm:spPr/>
      <dgm:t>
        <a:bodyPr/>
        <a:lstStyle/>
        <a:p>
          <a:endParaRPr lang="en-US"/>
        </a:p>
      </dgm:t>
    </dgm:pt>
    <dgm:pt modelId="{392D134B-DD2B-114E-B8C6-93138D0DB28C}" type="pres">
      <dgm:prSet presAssocID="{1C446F72-E72F-C34F-A351-36EA89F3CAEA}" presName="composite" presStyleCnt="0"/>
      <dgm:spPr/>
    </dgm:pt>
    <dgm:pt modelId="{A858F7C2-B27A-7945-99B7-3F6EAB3FFCE7}" type="pres">
      <dgm:prSet presAssocID="{1C446F72-E72F-C34F-A351-36EA89F3CAEA}" presName="parTx" presStyleLbl="alignNode1" presStyleIdx="0" presStyleCnt="2">
        <dgm:presLayoutVars>
          <dgm:chMax val="0"/>
          <dgm:chPref val="0"/>
          <dgm:bulletEnabled val="1"/>
        </dgm:presLayoutVars>
      </dgm:prSet>
      <dgm:spPr/>
      <dgm:t>
        <a:bodyPr/>
        <a:lstStyle/>
        <a:p>
          <a:endParaRPr lang="en-US"/>
        </a:p>
      </dgm:t>
    </dgm:pt>
    <dgm:pt modelId="{D1E9E85B-9520-1747-9B36-A59095DC9779}" type="pres">
      <dgm:prSet presAssocID="{1C446F72-E72F-C34F-A351-36EA89F3CAEA}" presName="desTx" presStyleLbl="alignAccFollowNode1" presStyleIdx="0" presStyleCnt="2">
        <dgm:presLayoutVars>
          <dgm:bulletEnabled val="1"/>
        </dgm:presLayoutVars>
      </dgm:prSet>
      <dgm:spPr/>
      <dgm:t>
        <a:bodyPr/>
        <a:lstStyle/>
        <a:p>
          <a:endParaRPr lang="en-US"/>
        </a:p>
      </dgm:t>
    </dgm:pt>
    <dgm:pt modelId="{7D322D70-4528-3244-B476-0E3F337A9649}" type="pres">
      <dgm:prSet presAssocID="{4BE637FB-EDF3-9140-883F-E9A0F603EB26}" presName="space" presStyleCnt="0"/>
      <dgm:spPr/>
    </dgm:pt>
    <dgm:pt modelId="{8C624756-AB1E-8E49-9FDC-EE3C1AF92C58}" type="pres">
      <dgm:prSet presAssocID="{8CFA6DF6-57A9-5E48-AFED-49EB5A230A10}" presName="composite" presStyleCnt="0"/>
      <dgm:spPr/>
    </dgm:pt>
    <dgm:pt modelId="{3800DD5C-70CF-3A48-920B-DDB8252DFDA8}" type="pres">
      <dgm:prSet presAssocID="{8CFA6DF6-57A9-5E48-AFED-49EB5A230A10}" presName="parTx" presStyleLbl="alignNode1" presStyleIdx="1" presStyleCnt="2">
        <dgm:presLayoutVars>
          <dgm:chMax val="0"/>
          <dgm:chPref val="0"/>
          <dgm:bulletEnabled val="1"/>
        </dgm:presLayoutVars>
      </dgm:prSet>
      <dgm:spPr/>
      <dgm:t>
        <a:bodyPr/>
        <a:lstStyle/>
        <a:p>
          <a:endParaRPr lang="en-US"/>
        </a:p>
      </dgm:t>
    </dgm:pt>
    <dgm:pt modelId="{91DD8B8B-0F41-8A40-A673-510210C8B1E5}" type="pres">
      <dgm:prSet presAssocID="{8CFA6DF6-57A9-5E48-AFED-49EB5A230A10}" presName="desTx" presStyleLbl="alignAccFollowNode1" presStyleIdx="1" presStyleCnt="2">
        <dgm:presLayoutVars>
          <dgm:bulletEnabled val="1"/>
        </dgm:presLayoutVars>
      </dgm:prSet>
      <dgm:spPr/>
      <dgm:t>
        <a:bodyPr/>
        <a:lstStyle/>
        <a:p>
          <a:endParaRPr lang="en-US"/>
        </a:p>
      </dgm:t>
    </dgm:pt>
  </dgm:ptLst>
  <dgm:cxnLst>
    <dgm:cxn modelId="{6F78D899-2738-0D46-ACB8-EA12FF032B96}" type="presOf" srcId="{8CFA6DF6-57A9-5E48-AFED-49EB5A230A10}" destId="{3800DD5C-70CF-3A48-920B-DDB8252DFDA8}" srcOrd="0" destOrd="0" presId="urn:microsoft.com/office/officeart/2005/8/layout/hList1"/>
    <dgm:cxn modelId="{19C91656-8936-B24C-81B3-39AFB348C61C}" type="presOf" srcId="{1B3BD973-E5FA-1F47-B8B1-7848BCB0C240}" destId="{91DD8B8B-0F41-8A40-A673-510210C8B1E5}" srcOrd="0" destOrd="1" presId="urn:microsoft.com/office/officeart/2005/8/layout/hList1"/>
    <dgm:cxn modelId="{1B41D3CF-1AA0-2744-A17F-D6C283602FB7}" srcId="{8CFA6DF6-57A9-5E48-AFED-49EB5A230A10}" destId="{6B9D367C-7AF7-1A49-830E-C19B1DC65CC0}" srcOrd="0" destOrd="0" parTransId="{F10CCB3A-A461-5E4B-94BB-45217F60CA5B}" sibTransId="{6240BBE9-9676-694B-BDE3-C5C6B3A0C3B8}"/>
    <dgm:cxn modelId="{A57F05E2-CC24-E240-A796-332EF412FDFA}" type="presOf" srcId="{702DE406-74C7-5B4C-86A7-B14823C5BC74}" destId="{21CB1086-A828-7E4F-AF8B-A954F07A43EF}" srcOrd="0" destOrd="0" presId="urn:microsoft.com/office/officeart/2005/8/layout/hList1"/>
    <dgm:cxn modelId="{7264C158-E3BE-184C-9F5B-FC0C87D95B80}" srcId="{8CFA6DF6-57A9-5E48-AFED-49EB5A230A10}" destId="{C8B65690-3CC5-834F-8737-1D8779950C21}" srcOrd="3" destOrd="0" parTransId="{45A13793-D30C-C04D-955A-87692D1856B8}" sibTransId="{BA2EBA24-9D0F-A046-80A5-9136606408DA}"/>
    <dgm:cxn modelId="{9877A152-CD21-7843-BC86-1CB8DABF1CDE}" type="presOf" srcId="{1C446F72-E72F-C34F-A351-36EA89F3CAEA}" destId="{A858F7C2-B27A-7945-99B7-3F6EAB3FFCE7}" srcOrd="0" destOrd="0" presId="urn:microsoft.com/office/officeart/2005/8/layout/hList1"/>
    <dgm:cxn modelId="{137A9C9F-9B75-B34A-93FE-5E378534B49E}" srcId="{1C446F72-E72F-C34F-A351-36EA89F3CAEA}" destId="{FA0DB709-9384-5446-8B1E-D5E6F1084C96}" srcOrd="2" destOrd="0" parTransId="{C78601E7-CD32-8E41-819C-66E6E3CBC532}" sibTransId="{D6F4155B-1B5B-9D40-B640-B30901291DBE}"/>
    <dgm:cxn modelId="{93F0DBEC-B1BA-BA4F-89BE-DE8F22B79028}" type="presOf" srcId="{3F2A17C4-3687-0C42-9991-8A897D8B9046}" destId="{D1E9E85B-9520-1747-9B36-A59095DC9779}" srcOrd="0" destOrd="3" presId="urn:microsoft.com/office/officeart/2005/8/layout/hList1"/>
    <dgm:cxn modelId="{59E71DF8-FCC1-1841-9567-8507E011DB9F}" srcId="{8CFA6DF6-57A9-5E48-AFED-49EB5A230A10}" destId="{1B3BD973-E5FA-1F47-B8B1-7848BCB0C240}" srcOrd="1" destOrd="0" parTransId="{BFEBE0C9-B3F7-B240-ACA6-CCDE6D6BFBDD}" sibTransId="{1847F8A6-3450-1E4A-AED0-526855BDA142}"/>
    <dgm:cxn modelId="{42EF2D15-EF95-5143-881A-EA4B55B854E0}" srcId="{1C446F72-E72F-C34F-A351-36EA89F3CAEA}" destId="{B4C7F469-69EE-EA4B-817A-ED174C791BA2}" srcOrd="0" destOrd="0" parTransId="{B5D568E3-4432-2348-8949-0A56B01327A3}" sibTransId="{06F5799A-EE87-3742-BA15-C1224722BD64}"/>
    <dgm:cxn modelId="{E224B617-1D9C-DC45-BDD2-747CD7FBC302}" type="presOf" srcId="{FA0DB709-9384-5446-8B1E-D5E6F1084C96}" destId="{D1E9E85B-9520-1747-9B36-A59095DC9779}" srcOrd="0" destOrd="2" presId="urn:microsoft.com/office/officeart/2005/8/layout/hList1"/>
    <dgm:cxn modelId="{5290DD6D-10BE-9049-99F9-E6669492A0D6}" srcId="{1C446F72-E72F-C34F-A351-36EA89F3CAEA}" destId="{3F2A17C4-3687-0C42-9991-8A897D8B9046}" srcOrd="3" destOrd="0" parTransId="{6BF49E38-33F4-0941-83A8-A20FAF4587FF}" sibTransId="{CD143F08-19DD-7F45-B0BC-3D4E43F40BC1}"/>
    <dgm:cxn modelId="{293ECC76-51E7-3649-9B58-E595936B17F3}" type="presOf" srcId="{C8B65690-3CC5-834F-8737-1D8779950C21}" destId="{91DD8B8B-0F41-8A40-A673-510210C8B1E5}" srcOrd="0" destOrd="3" presId="urn:microsoft.com/office/officeart/2005/8/layout/hList1"/>
    <dgm:cxn modelId="{DE13B28B-7041-D641-A3CE-052E66F79377}" srcId="{8CFA6DF6-57A9-5E48-AFED-49EB5A230A10}" destId="{FC79DB03-6C1C-2544-90D5-40643E9FCF88}" srcOrd="2" destOrd="0" parTransId="{7D6A882C-4536-514D-BB61-2545C5C178B8}" sibTransId="{8C6FE32F-8D1B-8442-91C4-81FF929FD061}"/>
    <dgm:cxn modelId="{58022E26-1209-8648-B503-00B4FD6642B1}" type="presOf" srcId="{FC79DB03-6C1C-2544-90D5-40643E9FCF88}" destId="{91DD8B8B-0F41-8A40-A673-510210C8B1E5}" srcOrd="0" destOrd="2" presId="urn:microsoft.com/office/officeart/2005/8/layout/hList1"/>
    <dgm:cxn modelId="{E32EB9B4-915D-BC4A-86E9-44F95218CB82}" srcId="{1C446F72-E72F-C34F-A351-36EA89F3CAEA}" destId="{947B0865-C378-4044-828D-7C34634F0D87}" srcOrd="1" destOrd="0" parTransId="{06287B1A-1FF0-CD4A-A379-472076750DA8}" sibTransId="{0979CBA4-9D21-9C44-B7A8-6ED70F399929}"/>
    <dgm:cxn modelId="{0634147B-59C3-8648-9D11-823CBFBEE27D}" srcId="{702DE406-74C7-5B4C-86A7-B14823C5BC74}" destId="{1C446F72-E72F-C34F-A351-36EA89F3CAEA}" srcOrd="0" destOrd="0" parTransId="{56F6A850-B049-D343-840A-75DB083DC952}" sibTransId="{4BE637FB-EDF3-9140-883F-E9A0F603EB26}"/>
    <dgm:cxn modelId="{E9526D41-DDD9-7247-8A6F-E9C7318D021E}" type="presOf" srcId="{6B9D367C-7AF7-1A49-830E-C19B1DC65CC0}" destId="{91DD8B8B-0F41-8A40-A673-510210C8B1E5}" srcOrd="0" destOrd="0" presId="urn:microsoft.com/office/officeart/2005/8/layout/hList1"/>
    <dgm:cxn modelId="{AEDD7C3E-CC6C-E34C-86F5-9BE5363A8325}" srcId="{702DE406-74C7-5B4C-86A7-B14823C5BC74}" destId="{8CFA6DF6-57A9-5E48-AFED-49EB5A230A10}" srcOrd="1" destOrd="0" parTransId="{9DDA0A64-BB45-0C4D-819A-F1CDA6919A97}" sibTransId="{FA825463-3E97-3A4B-B5F3-2A4E1250E2D4}"/>
    <dgm:cxn modelId="{BBC713D9-F084-ED45-8392-1CF685213443}" type="presOf" srcId="{947B0865-C378-4044-828D-7C34634F0D87}" destId="{D1E9E85B-9520-1747-9B36-A59095DC9779}" srcOrd="0" destOrd="1" presId="urn:microsoft.com/office/officeart/2005/8/layout/hList1"/>
    <dgm:cxn modelId="{DF735C80-5739-C24F-BFCA-BF5ECAB9A3B9}" type="presOf" srcId="{B4C7F469-69EE-EA4B-817A-ED174C791BA2}" destId="{D1E9E85B-9520-1747-9B36-A59095DC9779}" srcOrd="0" destOrd="0" presId="urn:microsoft.com/office/officeart/2005/8/layout/hList1"/>
    <dgm:cxn modelId="{EF349426-F2FF-6F4B-A816-7EE89239C614}" type="presParOf" srcId="{21CB1086-A828-7E4F-AF8B-A954F07A43EF}" destId="{392D134B-DD2B-114E-B8C6-93138D0DB28C}" srcOrd="0" destOrd="0" presId="urn:microsoft.com/office/officeart/2005/8/layout/hList1"/>
    <dgm:cxn modelId="{1928B2CD-F69B-B54B-B4B7-25005A1CB112}" type="presParOf" srcId="{392D134B-DD2B-114E-B8C6-93138D0DB28C}" destId="{A858F7C2-B27A-7945-99B7-3F6EAB3FFCE7}" srcOrd="0" destOrd="0" presId="urn:microsoft.com/office/officeart/2005/8/layout/hList1"/>
    <dgm:cxn modelId="{EBDD870C-0508-F445-B6FC-5268B08C9A71}" type="presParOf" srcId="{392D134B-DD2B-114E-B8C6-93138D0DB28C}" destId="{D1E9E85B-9520-1747-9B36-A59095DC9779}" srcOrd="1" destOrd="0" presId="urn:microsoft.com/office/officeart/2005/8/layout/hList1"/>
    <dgm:cxn modelId="{DCCE92FB-B325-BB4C-B039-BC19C5E4550A}" type="presParOf" srcId="{21CB1086-A828-7E4F-AF8B-A954F07A43EF}" destId="{7D322D70-4528-3244-B476-0E3F337A9649}" srcOrd="1" destOrd="0" presId="urn:microsoft.com/office/officeart/2005/8/layout/hList1"/>
    <dgm:cxn modelId="{09E6AD55-7188-8349-A8F3-A7DB747F4A7B}" type="presParOf" srcId="{21CB1086-A828-7E4F-AF8B-A954F07A43EF}" destId="{8C624756-AB1E-8E49-9FDC-EE3C1AF92C58}" srcOrd="2" destOrd="0" presId="urn:microsoft.com/office/officeart/2005/8/layout/hList1"/>
    <dgm:cxn modelId="{4BE219FF-705B-5E49-9E27-A2794212F18D}" type="presParOf" srcId="{8C624756-AB1E-8E49-9FDC-EE3C1AF92C58}" destId="{3800DD5C-70CF-3A48-920B-DDB8252DFDA8}" srcOrd="0" destOrd="0" presId="urn:microsoft.com/office/officeart/2005/8/layout/hList1"/>
    <dgm:cxn modelId="{AAA8B349-98C4-A042-B7A0-60E5E052E4F2}" type="presParOf" srcId="{8C624756-AB1E-8E49-9FDC-EE3C1AF92C58}" destId="{91DD8B8B-0F41-8A40-A673-510210C8B1E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1118A3-AE14-D646-B5A6-983F7561EB23}" type="doc">
      <dgm:prSet loTypeId="urn:microsoft.com/office/officeart/2008/layout/PictureAccentList" loCatId="" qsTypeId="urn:microsoft.com/office/officeart/2005/8/quickstyle/simple4" qsCatId="simple" csTypeId="urn:microsoft.com/office/officeart/2005/8/colors/accent1_2" csCatId="accent1" phldr="1"/>
      <dgm:spPr/>
      <dgm:t>
        <a:bodyPr/>
        <a:lstStyle/>
        <a:p>
          <a:endParaRPr lang="en-US"/>
        </a:p>
      </dgm:t>
    </dgm:pt>
    <dgm:pt modelId="{87EA086B-8157-A441-B8D5-3D9836632B9F}">
      <dgm:prSet phldrT="[Text]"/>
      <dgm:spPr/>
      <dgm:t>
        <a:bodyPr/>
        <a:lstStyle/>
        <a:p>
          <a:r>
            <a:rPr lang="en-US" dirty="0" smtClean="0"/>
            <a:t>Pig-e-Bank is a lifestyle app to help friends save towards a common goal</a:t>
          </a:r>
          <a:endParaRPr lang="en-US" dirty="0"/>
        </a:p>
      </dgm:t>
    </dgm:pt>
    <dgm:pt modelId="{80188E7D-EFCA-624A-9920-4EF7C3D569B2}" type="parTrans" cxnId="{24CE7382-751C-9545-9432-8EBC050587FD}">
      <dgm:prSet/>
      <dgm:spPr/>
      <dgm:t>
        <a:bodyPr/>
        <a:lstStyle/>
        <a:p>
          <a:endParaRPr lang="en-US"/>
        </a:p>
      </dgm:t>
    </dgm:pt>
    <dgm:pt modelId="{FE5FDF24-5810-FF4C-A7FC-E7B747D2151B}" type="sibTrans" cxnId="{24CE7382-751C-9545-9432-8EBC050587FD}">
      <dgm:prSet/>
      <dgm:spPr/>
      <dgm:t>
        <a:bodyPr/>
        <a:lstStyle/>
        <a:p>
          <a:endParaRPr lang="en-US"/>
        </a:p>
      </dgm:t>
    </dgm:pt>
    <dgm:pt modelId="{0F53E60C-B482-114B-A53E-313200354F8F}" type="pres">
      <dgm:prSet presAssocID="{021118A3-AE14-D646-B5A6-983F7561EB23}" presName="layout" presStyleCnt="0">
        <dgm:presLayoutVars>
          <dgm:chMax/>
          <dgm:chPref/>
          <dgm:dir/>
          <dgm:animOne val="branch"/>
          <dgm:animLvl val="lvl"/>
          <dgm:resizeHandles/>
        </dgm:presLayoutVars>
      </dgm:prSet>
      <dgm:spPr/>
      <dgm:t>
        <a:bodyPr/>
        <a:lstStyle/>
        <a:p>
          <a:endParaRPr lang="en-US"/>
        </a:p>
      </dgm:t>
    </dgm:pt>
    <dgm:pt modelId="{DB667A4A-0840-A942-9D05-57D528481A30}" type="pres">
      <dgm:prSet presAssocID="{87EA086B-8157-A441-B8D5-3D9836632B9F}" presName="root" presStyleCnt="0">
        <dgm:presLayoutVars>
          <dgm:chMax/>
          <dgm:chPref val="4"/>
        </dgm:presLayoutVars>
      </dgm:prSet>
      <dgm:spPr/>
    </dgm:pt>
    <dgm:pt modelId="{75E90E49-4D73-CF48-9779-878C04074B36}" type="pres">
      <dgm:prSet presAssocID="{87EA086B-8157-A441-B8D5-3D9836632B9F}" presName="rootComposite" presStyleCnt="0">
        <dgm:presLayoutVars/>
      </dgm:prSet>
      <dgm:spPr/>
    </dgm:pt>
    <dgm:pt modelId="{6A099549-5580-6842-8D48-D38A724E596D}" type="pres">
      <dgm:prSet presAssocID="{87EA086B-8157-A441-B8D5-3D9836632B9F}" presName="rootText" presStyleLbl="node0" presStyleIdx="0" presStyleCnt="1" custLinFactY="40670" custLinFactNeighborY="100000">
        <dgm:presLayoutVars>
          <dgm:chMax/>
          <dgm:chPref val="4"/>
        </dgm:presLayoutVars>
      </dgm:prSet>
      <dgm:spPr/>
      <dgm:t>
        <a:bodyPr/>
        <a:lstStyle/>
        <a:p>
          <a:endParaRPr lang="en-US"/>
        </a:p>
      </dgm:t>
    </dgm:pt>
    <dgm:pt modelId="{533529A5-54AB-9B4E-A838-8191AD427690}" type="pres">
      <dgm:prSet presAssocID="{87EA086B-8157-A441-B8D5-3D9836632B9F}" presName="childShape" presStyleCnt="0">
        <dgm:presLayoutVars>
          <dgm:chMax val="0"/>
          <dgm:chPref val="0"/>
        </dgm:presLayoutVars>
      </dgm:prSet>
      <dgm:spPr/>
    </dgm:pt>
  </dgm:ptLst>
  <dgm:cxnLst>
    <dgm:cxn modelId="{24CE7382-751C-9545-9432-8EBC050587FD}" srcId="{021118A3-AE14-D646-B5A6-983F7561EB23}" destId="{87EA086B-8157-A441-B8D5-3D9836632B9F}" srcOrd="0" destOrd="0" parTransId="{80188E7D-EFCA-624A-9920-4EF7C3D569B2}" sibTransId="{FE5FDF24-5810-FF4C-A7FC-E7B747D2151B}"/>
    <dgm:cxn modelId="{E6B11C1B-9CB1-5743-AC5E-EE9FBF40C479}" type="presOf" srcId="{021118A3-AE14-D646-B5A6-983F7561EB23}" destId="{0F53E60C-B482-114B-A53E-313200354F8F}" srcOrd="0" destOrd="0" presId="urn:microsoft.com/office/officeart/2008/layout/PictureAccentList"/>
    <dgm:cxn modelId="{4F8D0ED8-1A94-E249-B8E8-07F3D2D7AD29}" type="presOf" srcId="{87EA086B-8157-A441-B8D5-3D9836632B9F}" destId="{6A099549-5580-6842-8D48-D38A724E596D}" srcOrd="0" destOrd="0" presId="urn:microsoft.com/office/officeart/2008/layout/PictureAccentList"/>
    <dgm:cxn modelId="{07B4AEA2-D500-9B4D-8EC8-A43291D3518F}" type="presParOf" srcId="{0F53E60C-B482-114B-A53E-313200354F8F}" destId="{DB667A4A-0840-A942-9D05-57D528481A30}" srcOrd="0" destOrd="0" presId="urn:microsoft.com/office/officeart/2008/layout/PictureAccentList"/>
    <dgm:cxn modelId="{944A539E-AE2E-2E41-957F-E64ECF9CED96}" type="presParOf" srcId="{DB667A4A-0840-A942-9D05-57D528481A30}" destId="{75E90E49-4D73-CF48-9779-878C04074B36}" srcOrd="0" destOrd="0" presId="urn:microsoft.com/office/officeart/2008/layout/PictureAccentList"/>
    <dgm:cxn modelId="{9B181BE7-1489-4D4B-9684-205E68D418AF}" type="presParOf" srcId="{75E90E49-4D73-CF48-9779-878C04074B36}" destId="{6A099549-5580-6842-8D48-D38A724E596D}" srcOrd="0" destOrd="0" presId="urn:microsoft.com/office/officeart/2008/layout/PictureAccentList"/>
    <dgm:cxn modelId="{766221D7-3D3B-2647-8ADF-A86337166A54}" type="presParOf" srcId="{DB667A4A-0840-A942-9D05-57D528481A30}" destId="{533529A5-54AB-9B4E-A838-8191AD427690}"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833B77-F748-495B-9E6F-4ED46816993D}" type="doc">
      <dgm:prSet loTypeId="urn:microsoft.com/office/officeart/2005/8/layout/process1" loCatId="process" qsTypeId="urn:microsoft.com/office/officeart/2005/8/quickstyle/simple1" qsCatId="simple" csTypeId="urn:microsoft.com/office/officeart/2005/8/colors/accent1_2" csCatId="accent1" phldr="1"/>
      <dgm:spPr/>
    </dgm:pt>
    <dgm:pt modelId="{110717C9-7267-43B4-B439-106E67AF1330}">
      <dgm:prSet phldrT="[Text]" custT="1"/>
      <dgm:spPr/>
      <dgm:t>
        <a:bodyPr/>
        <a:lstStyle/>
        <a:p>
          <a:r>
            <a:rPr lang="en-US" sz="3200" dirty="0" smtClean="0"/>
            <a:t>Users’ PCs, tablets, phones</a:t>
          </a:r>
          <a:endParaRPr lang="en-US" sz="3200" dirty="0"/>
        </a:p>
      </dgm:t>
    </dgm:pt>
    <dgm:pt modelId="{4161CB0E-8DDF-4E60-9262-74AD76626D7A}" type="parTrans" cxnId="{0BE1A014-A449-4D01-B368-E5DBEF23FD62}">
      <dgm:prSet/>
      <dgm:spPr/>
      <dgm:t>
        <a:bodyPr/>
        <a:lstStyle/>
        <a:p>
          <a:endParaRPr lang="en-US"/>
        </a:p>
      </dgm:t>
    </dgm:pt>
    <dgm:pt modelId="{9E711E27-6769-4942-B0BA-CF2242017D05}" type="sibTrans" cxnId="{0BE1A014-A449-4D01-B368-E5DBEF23FD62}">
      <dgm:prSet/>
      <dgm:spPr/>
      <dgm:t>
        <a:bodyPr/>
        <a:lstStyle/>
        <a:p>
          <a:endParaRPr lang="en-US"/>
        </a:p>
      </dgm:t>
    </dgm:pt>
    <dgm:pt modelId="{7D548196-0766-46DA-96C9-4E76AFABE30C}">
      <dgm:prSet phldrT="[Text]" custT="1"/>
      <dgm:spPr/>
      <dgm:t>
        <a:bodyPr/>
        <a:lstStyle/>
        <a:p>
          <a:r>
            <a:rPr lang="en-US" sz="3200" dirty="0" smtClean="0">
              <a:solidFill>
                <a:schemeClr val="bg1"/>
              </a:solidFill>
            </a:rPr>
            <a:t>Virtual application server</a:t>
          </a:r>
        </a:p>
      </dgm:t>
    </dgm:pt>
    <dgm:pt modelId="{D17754F9-6CED-4416-A131-3626F07D468B}" type="parTrans" cxnId="{C32FAB15-56EF-4226-8751-B84C5B516F82}">
      <dgm:prSet/>
      <dgm:spPr/>
      <dgm:t>
        <a:bodyPr/>
        <a:lstStyle/>
        <a:p>
          <a:endParaRPr lang="en-US"/>
        </a:p>
      </dgm:t>
    </dgm:pt>
    <dgm:pt modelId="{77AC1407-F337-4E46-9768-761193692E41}" type="sibTrans" cxnId="{C32FAB15-56EF-4226-8751-B84C5B516F82}">
      <dgm:prSet/>
      <dgm:spPr/>
      <dgm:t>
        <a:bodyPr/>
        <a:lstStyle/>
        <a:p>
          <a:endParaRPr lang="en-US"/>
        </a:p>
      </dgm:t>
    </dgm:pt>
    <dgm:pt modelId="{8051C6E2-D3ED-4E7A-9BF5-B293C8109AF4}">
      <dgm:prSet phldrT="[Text]" custT="1"/>
      <dgm:spPr/>
      <dgm:t>
        <a:bodyPr/>
        <a:lstStyle/>
        <a:p>
          <a:r>
            <a:rPr lang="en-US" sz="3200" dirty="0" smtClean="0">
              <a:solidFill>
                <a:schemeClr val="bg1"/>
              </a:solidFill>
            </a:rPr>
            <a:t>Database server</a:t>
          </a:r>
          <a:endParaRPr lang="en-US" sz="2800" dirty="0" smtClean="0">
            <a:solidFill>
              <a:schemeClr val="bg1"/>
            </a:solidFill>
          </a:endParaRPr>
        </a:p>
      </dgm:t>
    </dgm:pt>
    <dgm:pt modelId="{131EC4E1-E4F5-4BF6-A7EE-4AD93DCA4F03}" type="parTrans" cxnId="{7904ABC3-A462-4D38-99A9-18145E9099E1}">
      <dgm:prSet/>
      <dgm:spPr/>
      <dgm:t>
        <a:bodyPr/>
        <a:lstStyle/>
        <a:p>
          <a:endParaRPr lang="en-US"/>
        </a:p>
      </dgm:t>
    </dgm:pt>
    <dgm:pt modelId="{47D99133-C08B-4D30-8951-A7C7A0F9B751}" type="sibTrans" cxnId="{7904ABC3-A462-4D38-99A9-18145E9099E1}">
      <dgm:prSet/>
      <dgm:spPr/>
      <dgm:t>
        <a:bodyPr/>
        <a:lstStyle/>
        <a:p>
          <a:endParaRPr lang="en-US"/>
        </a:p>
      </dgm:t>
    </dgm:pt>
    <dgm:pt modelId="{28724C33-EE35-4093-804D-D25A0D901E65}" type="pres">
      <dgm:prSet presAssocID="{83833B77-F748-495B-9E6F-4ED46816993D}" presName="Name0" presStyleCnt="0">
        <dgm:presLayoutVars>
          <dgm:dir/>
          <dgm:resizeHandles val="exact"/>
        </dgm:presLayoutVars>
      </dgm:prSet>
      <dgm:spPr/>
    </dgm:pt>
    <dgm:pt modelId="{3438A28D-A17B-41A8-B2A0-35A6FC5031C1}" type="pres">
      <dgm:prSet presAssocID="{110717C9-7267-43B4-B439-106E67AF1330}" presName="node" presStyleLbl="node1" presStyleIdx="0" presStyleCnt="3" custScaleX="118922" custScaleY="272106">
        <dgm:presLayoutVars>
          <dgm:bulletEnabled val="1"/>
        </dgm:presLayoutVars>
      </dgm:prSet>
      <dgm:spPr/>
      <dgm:t>
        <a:bodyPr/>
        <a:lstStyle/>
        <a:p>
          <a:endParaRPr lang="en-US"/>
        </a:p>
      </dgm:t>
    </dgm:pt>
    <dgm:pt modelId="{7BA8ED7A-C0A1-4471-905E-1B7118E6BE18}" type="pres">
      <dgm:prSet presAssocID="{9E711E27-6769-4942-B0BA-CF2242017D05}" presName="sibTrans" presStyleLbl="sibTrans2D1" presStyleIdx="0" presStyleCnt="2"/>
      <dgm:spPr/>
      <dgm:t>
        <a:bodyPr/>
        <a:lstStyle/>
        <a:p>
          <a:endParaRPr lang="en-US"/>
        </a:p>
      </dgm:t>
    </dgm:pt>
    <dgm:pt modelId="{AF81AD52-5C0D-419D-A214-4990F5B2440B}" type="pres">
      <dgm:prSet presAssocID="{9E711E27-6769-4942-B0BA-CF2242017D05}" presName="connectorText" presStyleLbl="sibTrans2D1" presStyleIdx="0" presStyleCnt="2"/>
      <dgm:spPr/>
      <dgm:t>
        <a:bodyPr/>
        <a:lstStyle/>
        <a:p>
          <a:endParaRPr lang="en-US"/>
        </a:p>
      </dgm:t>
    </dgm:pt>
    <dgm:pt modelId="{94300254-19FD-4CC8-9D03-FE7032621A4D}" type="pres">
      <dgm:prSet presAssocID="{7D548196-0766-46DA-96C9-4E76AFABE30C}" presName="node" presStyleLbl="node1" presStyleIdx="1" presStyleCnt="3" custScaleX="125454" custScaleY="272106">
        <dgm:presLayoutVars>
          <dgm:bulletEnabled val="1"/>
        </dgm:presLayoutVars>
      </dgm:prSet>
      <dgm:spPr/>
      <dgm:t>
        <a:bodyPr/>
        <a:lstStyle/>
        <a:p>
          <a:endParaRPr lang="en-US"/>
        </a:p>
      </dgm:t>
    </dgm:pt>
    <dgm:pt modelId="{0B74EC0F-C0E4-4DCC-A1B2-5E867120F7B3}" type="pres">
      <dgm:prSet presAssocID="{77AC1407-F337-4E46-9768-761193692E41}" presName="sibTrans" presStyleLbl="sibTrans2D1" presStyleIdx="1" presStyleCnt="2"/>
      <dgm:spPr/>
      <dgm:t>
        <a:bodyPr/>
        <a:lstStyle/>
        <a:p>
          <a:endParaRPr lang="en-US"/>
        </a:p>
      </dgm:t>
    </dgm:pt>
    <dgm:pt modelId="{667B99E6-0D44-4BA8-BE85-FC0384F3B467}" type="pres">
      <dgm:prSet presAssocID="{77AC1407-F337-4E46-9768-761193692E41}" presName="connectorText" presStyleLbl="sibTrans2D1" presStyleIdx="1" presStyleCnt="2"/>
      <dgm:spPr/>
      <dgm:t>
        <a:bodyPr/>
        <a:lstStyle/>
        <a:p>
          <a:endParaRPr lang="en-US"/>
        </a:p>
      </dgm:t>
    </dgm:pt>
    <dgm:pt modelId="{DA812E70-21CB-4A08-8CD4-2AB4967CC3FB}" type="pres">
      <dgm:prSet presAssocID="{8051C6E2-D3ED-4E7A-9BF5-B293C8109AF4}" presName="node" presStyleLbl="node1" presStyleIdx="2" presStyleCnt="3" custScaleX="119884" custScaleY="272106">
        <dgm:presLayoutVars>
          <dgm:bulletEnabled val="1"/>
        </dgm:presLayoutVars>
      </dgm:prSet>
      <dgm:spPr/>
      <dgm:t>
        <a:bodyPr/>
        <a:lstStyle/>
        <a:p>
          <a:endParaRPr lang="en-US"/>
        </a:p>
      </dgm:t>
    </dgm:pt>
  </dgm:ptLst>
  <dgm:cxnLst>
    <dgm:cxn modelId="{4ABAE10D-1149-47D1-BC1B-FD826B3BE193}" type="presOf" srcId="{7D548196-0766-46DA-96C9-4E76AFABE30C}" destId="{94300254-19FD-4CC8-9D03-FE7032621A4D}" srcOrd="0" destOrd="0" presId="urn:microsoft.com/office/officeart/2005/8/layout/process1"/>
    <dgm:cxn modelId="{F8C900C3-F844-403E-B0DC-7DC3295F744D}" type="presOf" srcId="{110717C9-7267-43B4-B439-106E67AF1330}" destId="{3438A28D-A17B-41A8-B2A0-35A6FC5031C1}" srcOrd="0" destOrd="0" presId="urn:microsoft.com/office/officeart/2005/8/layout/process1"/>
    <dgm:cxn modelId="{7904ABC3-A462-4D38-99A9-18145E9099E1}" srcId="{83833B77-F748-495B-9E6F-4ED46816993D}" destId="{8051C6E2-D3ED-4E7A-9BF5-B293C8109AF4}" srcOrd="2" destOrd="0" parTransId="{131EC4E1-E4F5-4BF6-A7EE-4AD93DCA4F03}" sibTransId="{47D99133-C08B-4D30-8951-A7C7A0F9B751}"/>
    <dgm:cxn modelId="{C32FAB15-56EF-4226-8751-B84C5B516F82}" srcId="{83833B77-F748-495B-9E6F-4ED46816993D}" destId="{7D548196-0766-46DA-96C9-4E76AFABE30C}" srcOrd="1" destOrd="0" parTransId="{D17754F9-6CED-4416-A131-3626F07D468B}" sibTransId="{77AC1407-F337-4E46-9768-761193692E41}"/>
    <dgm:cxn modelId="{D98AE79E-BA5F-4FAF-954E-A730D7006E07}" type="presOf" srcId="{77AC1407-F337-4E46-9768-761193692E41}" destId="{667B99E6-0D44-4BA8-BE85-FC0384F3B467}" srcOrd="1" destOrd="0" presId="urn:microsoft.com/office/officeart/2005/8/layout/process1"/>
    <dgm:cxn modelId="{137A39AE-3185-4415-A0E4-A2DE4351F2C7}" type="presOf" srcId="{9E711E27-6769-4942-B0BA-CF2242017D05}" destId="{7BA8ED7A-C0A1-4471-905E-1B7118E6BE18}" srcOrd="0" destOrd="0" presId="urn:microsoft.com/office/officeart/2005/8/layout/process1"/>
    <dgm:cxn modelId="{2A5CB68A-BFEF-4DB9-9F19-D3E630F6FE06}" type="presOf" srcId="{77AC1407-F337-4E46-9768-761193692E41}" destId="{0B74EC0F-C0E4-4DCC-A1B2-5E867120F7B3}" srcOrd="0" destOrd="0" presId="urn:microsoft.com/office/officeart/2005/8/layout/process1"/>
    <dgm:cxn modelId="{0BE1A014-A449-4D01-B368-E5DBEF23FD62}" srcId="{83833B77-F748-495B-9E6F-4ED46816993D}" destId="{110717C9-7267-43B4-B439-106E67AF1330}" srcOrd="0" destOrd="0" parTransId="{4161CB0E-8DDF-4E60-9262-74AD76626D7A}" sibTransId="{9E711E27-6769-4942-B0BA-CF2242017D05}"/>
    <dgm:cxn modelId="{B2DCB0FE-E842-4EDF-B3C2-0EB446D06B69}" type="presOf" srcId="{9E711E27-6769-4942-B0BA-CF2242017D05}" destId="{AF81AD52-5C0D-419D-A214-4990F5B2440B}" srcOrd="1" destOrd="0" presId="urn:microsoft.com/office/officeart/2005/8/layout/process1"/>
    <dgm:cxn modelId="{44139F56-468B-42FE-920A-2E63E9925085}" type="presOf" srcId="{8051C6E2-D3ED-4E7A-9BF5-B293C8109AF4}" destId="{DA812E70-21CB-4A08-8CD4-2AB4967CC3FB}" srcOrd="0" destOrd="0" presId="urn:microsoft.com/office/officeart/2005/8/layout/process1"/>
    <dgm:cxn modelId="{0B4DEB66-8362-4FD3-8557-DED15C22AB18}" type="presOf" srcId="{83833B77-F748-495B-9E6F-4ED46816993D}" destId="{28724C33-EE35-4093-804D-D25A0D901E65}" srcOrd="0" destOrd="0" presId="urn:microsoft.com/office/officeart/2005/8/layout/process1"/>
    <dgm:cxn modelId="{7D122F99-0C84-4186-A7F5-AD487F8265E9}" type="presParOf" srcId="{28724C33-EE35-4093-804D-D25A0D901E65}" destId="{3438A28D-A17B-41A8-B2A0-35A6FC5031C1}" srcOrd="0" destOrd="0" presId="urn:microsoft.com/office/officeart/2005/8/layout/process1"/>
    <dgm:cxn modelId="{520DAC92-EFE4-466A-9C1A-CBAC317CEF99}" type="presParOf" srcId="{28724C33-EE35-4093-804D-D25A0D901E65}" destId="{7BA8ED7A-C0A1-4471-905E-1B7118E6BE18}" srcOrd="1" destOrd="0" presId="urn:microsoft.com/office/officeart/2005/8/layout/process1"/>
    <dgm:cxn modelId="{01D14D7C-4C36-4B32-BAD7-55C4BF825599}" type="presParOf" srcId="{7BA8ED7A-C0A1-4471-905E-1B7118E6BE18}" destId="{AF81AD52-5C0D-419D-A214-4990F5B2440B}" srcOrd="0" destOrd="0" presId="urn:microsoft.com/office/officeart/2005/8/layout/process1"/>
    <dgm:cxn modelId="{2FADC494-AD56-42EE-92EF-C40CCAA18556}" type="presParOf" srcId="{28724C33-EE35-4093-804D-D25A0D901E65}" destId="{94300254-19FD-4CC8-9D03-FE7032621A4D}" srcOrd="2" destOrd="0" presId="urn:microsoft.com/office/officeart/2005/8/layout/process1"/>
    <dgm:cxn modelId="{59C14A86-4169-472E-A1E7-04ADEBCB7028}" type="presParOf" srcId="{28724C33-EE35-4093-804D-D25A0D901E65}" destId="{0B74EC0F-C0E4-4DCC-A1B2-5E867120F7B3}" srcOrd="3" destOrd="0" presId="urn:microsoft.com/office/officeart/2005/8/layout/process1"/>
    <dgm:cxn modelId="{4EAE2A70-72FB-447C-B561-4F150215C012}" type="presParOf" srcId="{0B74EC0F-C0E4-4DCC-A1B2-5E867120F7B3}" destId="{667B99E6-0D44-4BA8-BE85-FC0384F3B467}" srcOrd="0" destOrd="0" presId="urn:microsoft.com/office/officeart/2005/8/layout/process1"/>
    <dgm:cxn modelId="{FB723834-A5DC-4590-A34B-85F662C241C9}" type="presParOf" srcId="{28724C33-EE35-4093-804D-D25A0D901E65}" destId="{DA812E70-21CB-4A08-8CD4-2AB4967CC3F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3E8BC9-870D-B941-94DA-D84AB747F7ED}"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34EB4C5C-14F6-8443-B733-38E5FD48D7CF}">
      <dgm:prSet custT="1"/>
      <dgm:spPr>
        <a:effectLst/>
      </dgm:spPr>
      <dgm:t>
        <a:bodyPr/>
        <a:lstStyle/>
        <a:p>
          <a:pPr rtl="0"/>
          <a:r>
            <a:rPr lang="en-US" sz="3200" dirty="0" smtClean="0"/>
            <a:t>Year</a:t>
          </a:r>
          <a:r>
            <a:rPr lang="en-US" sz="4500" dirty="0" smtClean="0"/>
            <a:t> </a:t>
          </a:r>
          <a:r>
            <a:rPr lang="en-US" sz="3200" dirty="0" smtClean="0"/>
            <a:t>1</a:t>
          </a:r>
          <a:endParaRPr lang="en-US" sz="4500" dirty="0"/>
        </a:p>
      </dgm:t>
    </dgm:pt>
    <dgm:pt modelId="{992436E5-D39F-6F4D-BEBF-FCA813FE706E}" type="parTrans" cxnId="{D2155DB2-41AA-D04B-B9F7-B139E2DCE654}">
      <dgm:prSet/>
      <dgm:spPr/>
      <dgm:t>
        <a:bodyPr/>
        <a:lstStyle/>
        <a:p>
          <a:endParaRPr lang="en-US"/>
        </a:p>
      </dgm:t>
    </dgm:pt>
    <dgm:pt modelId="{8D6C6A06-397C-9A41-B9E7-C950737D0640}" type="sibTrans" cxnId="{D2155DB2-41AA-D04B-B9F7-B139E2DCE654}">
      <dgm:prSet/>
      <dgm:spPr/>
      <dgm:t>
        <a:bodyPr/>
        <a:lstStyle/>
        <a:p>
          <a:endParaRPr lang="en-US"/>
        </a:p>
      </dgm:t>
    </dgm:pt>
    <dgm:pt modelId="{ACF1A4B4-AC05-A042-B1B6-C1A9C535050A}">
      <dgm:prSet/>
      <dgm:spPr/>
      <dgm:t>
        <a:bodyPr/>
        <a:lstStyle/>
        <a:p>
          <a:pPr algn="l" rtl="0"/>
          <a:r>
            <a:rPr lang="en-US" dirty="0" smtClean="0"/>
            <a:t>Beta launch with press coverage</a:t>
          </a:r>
          <a:endParaRPr lang="en-US" dirty="0"/>
        </a:p>
      </dgm:t>
    </dgm:pt>
    <dgm:pt modelId="{33E483AE-AD10-9A4C-AED8-A8F03AC9E94C}" type="parTrans" cxnId="{DCBDD69E-6A45-2045-9E97-C1DF7258AF2D}">
      <dgm:prSet/>
      <dgm:spPr/>
      <dgm:t>
        <a:bodyPr/>
        <a:lstStyle/>
        <a:p>
          <a:endParaRPr lang="en-US"/>
        </a:p>
      </dgm:t>
    </dgm:pt>
    <dgm:pt modelId="{3C94B6E6-94C8-E74B-8D1B-C35BC86B537D}" type="sibTrans" cxnId="{DCBDD69E-6A45-2045-9E97-C1DF7258AF2D}">
      <dgm:prSet/>
      <dgm:spPr/>
      <dgm:t>
        <a:bodyPr/>
        <a:lstStyle/>
        <a:p>
          <a:endParaRPr lang="en-US"/>
        </a:p>
      </dgm:t>
    </dgm:pt>
    <dgm:pt modelId="{CAFACE33-0A3E-F440-BDEA-D08DCDBC1812}">
      <dgm:prSet custT="1"/>
      <dgm:spPr>
        <a:effectLst/>
      </dgm:spPr>
      <dgm:t>
        <a:bodyPr/>
        <a:lstStyle/>
        <a:p>
          <a:pPr rtl="0"/>
          <a:r>
            <a:rPr lang="en-US" sz="3200" dirty="0" smtClean="0"/>
            <a:t>Year 2</a:t>
          </a:r>
          <a:endParaRPr lang="en-US" sz="3200" dirty="0"/>
        </a:p>
      </dgm:t>
    </dgm:pt>
    <dgm:pt modelId="{46D0955F-1D88-AC49-AF5A-2EBAEB48D12A}" type="parTrans" cxnId="{66524941-DD5F-8542-9DFF-891D2F154D5C}">
      <dgm:prSet/>
      <dgm:spPr/>
      <dgm:t>
        <a:bodyPr/>
        <a:lstStyle/>
        <a:p>
          <a:endParaRPr lang="en-US"/>
        </a:p>
      </dgm:t>
    </dgm:pt>
    <dgm:pt modelId="{D6E3D816-D184-014C-AAEC-6814DAA49BC5}" type="sibTrans" cxnId="{66524941-DD5F-8542-9DFF-891D2F154D5C}">
      <dgm:prSet/>
      <dgm:spPr/>
      <dgm:t>
        <a:bodyPr/>
        <a:lstStyle/>
        <a:p>
          <a:endParaRPr lang="en-US"/>
        </a:p>
      </dgm:t>
    </dgm:pt>
    <dgm:pt modelId="{F0EFC660-CB49-A84D-8B2F-6AF75236AB1F}">
      <dgm:prSet/>
      <dgm:spPr/>
      <dgm:t>
        <a:bodyPr/>
        <a:lstStyle/>
        <a:p>
          <a:pPr algn="l" rtl="0"/>
          <a:r>
            <a:rPr lang="en-US" smtClean="0"/>
            <a:t>Expansion/scaling</a:t>
          </a:r>
          <a:endParaRPr lang="en-US"/>
        </a:p>
      </dgm:t>
    </dgm:pt>
    <dgm:pt modelId="{A6CC77C0-7EC9-E24C-978A-61ACC5305396}" type="parTrans" cxnId="{BC921872-5C2D-B743-BE6A-2476AC198B29}">
      <dgm:prSet/>
      <dgm:spPr/>
      <dgm:t>
        <a:bodyPr/>
        <a:lstStyle/>
        <a:p>
          <a:endParaRPr lang="en-US"/>
        </a:p>
      </dgm:t>
    </dgm:pt>
    <dgm:pt modelId="{289F44E3-1FB0-464D-B339-470B5AA37666}" type="sibTrans" cxnId="{BC921872-5C2D-B743-BE6A-2476AC198B29}">
      <dgm:prSet/>
      <dgm:spPr/>
      <dgm:t>
        <a:bodyPr/>
        <a:lstStyle/>
        <a:p>
          <a:endParaRPr lang="en-US"/>
        </a:p>
      </dgm:t>
    </dgm:pt>
    <dgm:pt modelId="{F6F11CB8-5119-E54F-9555-883599FFA498}">
      <dgm:prSet custT="1"/>
      <dgm:spPr>
        <a:effectLst/>
      </dgm:spPr>
      <dgm:t>
        <a:bodyPr/>
        <a:lstStyle/>
        <a:p>
          <a:pPr rtl="0"/>
          <a:r>
            <a:rPr lang="en-US" sz="3200" dirty="0" smtClean="0"/>
            <a:t>Year 3</a:t>
          </a:r>
          <a:endParaRPr lang="en-US" sz="3200" dirty="0"/>
        </a:p>
      </dgm:t>
    </dgm:pt>
    <dgm:pt modelId="{3BB9DF3C-18A6-E845-8B70-AD586BB5FF74}" type="parTrans" cxnId="{8D77BF7C-EE24-3549-BB92-1B337B4AE9C4}">
      <dgm:prSet/>
      <dgm:spPr/>
      <dgm:t>
        <a:bodyPr/>
        <a:lstStyle/>
        <a:p>
          <a:endParaRPr lang="en-US"/>
        </a:p>
      </dgm:t>
    </dgm:pt>
    <dgm:pt modelId="{2880333C-84E6-C84D-AC27-5004AC2677FC}" type="sibTrans" cxnId="{8D77BF7C-EE24-3549-BB92-1B337B4AE9C4}">
      <dgm:prSet/>
      <dgm:spPr/>
      <dgm:t>
        <a:bodyPr/>
        <a:lstStyle/>
        <a:p>
          <a:endParaRPr lang="en-US"/>
        </a:p>
      </dgm:t>
    </dgm:pt>
    <dgm:pt modelId="{EAB33837-FF40-404B-B892-81BDB20CB43A}">
      <dgm:prSet/>
      <dgm:spPr/>
      <dgm:t>
        <a:bodyPr/>
        <a:lstStyle/>
        <a:p>
          <a:pPr algn="l" rtl="0"/>
          <a:r>
            <a:rPr lang="en-US" dirty="0" smtClean="0"/>
            <a:t>Sponsorship emphasis</a:t>
          </a:r>
          <a:endParaRPr lang="en-US" dirty="0"/>
        </a:p>
      </dgm:t>
    </dgm:pt>
    <dgm:pt modelId="{9B0FC130-C3AE-B24F-B04B-6FE4A3BC644D}" type="parTrans" cxnId="{1C9145B8-6968-F24F-9087-B041DA590FAD}">
      <dgm:prSet/>
      <dgm:spPr/>
      <dgm:t>
        <a:bodyPr/>
        <a:lstStyle/>
        <a:p>
          <a:endParaRPr lang="en-US"/>
        </a:p>
      </dgm:t>
    </dgm:pt>
    <dgm:pt modelId="{3FD36AF1-81C6-C544-9656-9D7CAC056B4C}" type="sibTrans" cxnId="{1C9145B8-6968-F24F-9087-B041DA590FAD}">
      <dgm:prSet/>
      <dgm:spPr/>
      <dgm:t>
        <a:bodyPr/>
        <a:lstStyle/>
        <a:p>
          <a:endParaRPr lang="en-US"/>
        </a:p>
      </dgm:t>
    </dgm:pt>
    <dgm:pt modelId="{58A97F3D-0B6F-8D49-85EA-142884CCD686}" type="pres">
      <dgm:prSet presAssocID="{CD3E8BC9-870D-B941-94DA-D84AB747F7ED}" presName="Name0" presStyleCnt="0">
        <dgm:presLayoutVars>
          <dgm:chPref val="3"/>
          <dgm:dir/>
          <dgm:animLvl val="lvl"/>
          <dgm:resizeHandles/>
        </dgm:presLayoutVars>
      </dgm:prSet>
      <dgm:spPr/>
      <dgm:t>
        <a:bodyPr/>
        <a:lstStyle/>
        <a:p>
          <a:endParaRPr lang="en-US"/>
        </a:p>
      </dgm:t>
    </dgm:pt>
    <dgm:pt modelId="{01359A28-4623-B842-BD32-6CFA0976A242}" type="pres">
      <dgm:prSet presAssocID="{34EB4C5C-14F6-8443-B733-38E5FD48D7CF}" presName="horFlow" presStyleCnt="0"/>
      <dgm:spPr/>
      <dgm:t>
        <a:bodyPr/>
        <a:lstStyle/>
        <a:p>
          <a:endParaRPr lang="en-US"/>
        </a:p>
      </dgm:t>
    </dgm:pt>
    <dgm:pt modelId="{87DC0F45-5E33-5849-8A7B-381B55B8825C}" type="pres">
      <dgm:prSet presAssocID="{34EB4C5C-14F6-8443-B733-38E5FD48D7CF}" presName="bigChev" presStyleLbl="node1" presStyleIdx="0" presStyleCnt="3" custScaleX="94119" custScaleY="110852" custLinFactNeighborY="-2427"/>
      <dgm:spPr/>
      <dgm:t>
        <a:bodyPr/>
        <a:lstStyle/>
        <a:p>
          <a:endParaRPr lang="en-US"/>
        </a:p>
      </dgm:t>
    </dgm:pt>
    <dgm:pt modelId="{EFE471E9-DB71-614F-BACD-606013E33589}" type="pres">
      <dgm:prSet presAssocID="{33E483AE-AD10-9A4C-AED8-A8F03AC9E94C}" presName="parTrans" presStyleCnt="0"/>
      <dgm:spPr/>
      <dgm:t>
        <a:bodyPr/>
        <a:lstStyle/>
        <a:p>
          <a:endParaRPr lang="en-US"/>
        </a:p>
      </dgm:t>
    </dgm:pt>
    <dgm:pt modelId="{7B3F6A94-8228-F242-AB3A-4D44F8F190A4}" type="pres">
      <dgm:prSet presAssocID="{ACF1A4B4-AC05-A042-B1B6-C1A9C535050A}" presName="node" presStyleLbl="alignAccFollowNode1" presStyleIdx="0" presStyleCnt="3" custScaleX="304135" custScaleY="112493">
        <dgm:presLayoutVars>
          <dgm:bulletEnabled val="1"/>
        </dgm:presLayoutVars>
      </dgm:prSet>
      <dgm:spPr/>
      <dgm:t>
        <a:bodyPr/>
        <a:lstStyle/>
        <a:p>
          <a:endParaRPr lang="en-US"/>
        </a:p>
      </dgm:t>
    </dgm:pt>
    <dgm:pt modelId="{4B7F1955-535E-8E4B-8CAD-2A195AF746BF}" type="pres">
      <dgm:prSet presAssocID="{34EB4C5C-14F6-8443-B733-38E5FD48D7CF}" presName="vSp" presStyleCnt="0"/>
      <dgm:spPr/>
      <dgm:t>
        <a:bodyPr/>
        <a:lstStyle/>
        <a:p>
          <a:endParaRPr lang="en-US"/>
        </a:p>
      </dgm:t>
    </dgm:pt>
    <dgm:pt modelId="{4C17C589-274A-6C49-A29F-D05449D8F888}" type="pres">
      <dgm:prSet presAssocID="{CAFACE33-0A3E-F440-BDEA-D08DCDBC1812}" presName="horFlow" presStyleCnt="0"/>
      <dgm:spPr/>
      <dgm:t>
        <a:bodyPr/>
        <a:lstStyle/>
        <a:p>
          <a:endParaRPr lang="en-US"/>
        </a:p>
      </dgm:t>
    </dgm:pt>
    <dgm:pt modelId="{3721BFE3-1BC6-BE47-A176-1808B3F2D40E}" type="pres">
      <dgm:prSet presAssocID="{CAFACE33-0A3E-F440-BDEA-D08DCDBC1812}" presName="bigChev" presStyleLbl="node1" presStyleIdx="1" presStyleCnt="3" custScaleX="94119" custScaleY="110852"/>
      <dgm:spPr/>
      <dgm:t>
        <a:bodyPr/>
        <a:lstStyle/>
        <a:p>
          <a:endParaRPr lang="en-US"/>
        </a:p>
      </dgm:t>
    </dgm:pt>
    <dgm:pt modelId="{FD4B082B-5CE2-D540-962C-8510726D79C3}" type="pres">
      <dgm:prSet presAssocID="{A6CC77C0-7EC9-E24C-978A-61ACC5305396}" presName="parTrans" presStyleCnt="0"/>
      <dgm:spPr/>
      <dgm:t>
        <a:bodyPr/>
        <a:lstStyle/>
        <a:p>
          <a:endParaRPr lang="en-US"/>
        </a:p>
      </dgm:t>
    </dgm:pt>
    <dgm:pt modelId="{CEE263AC-E14B-4A4B-80EF-C476A788EDC2}" type="pres">
      <dgm:prSet presAssocID="{F0EFC660-CB49-A84D-8B2F-6AF75236AB1F}" presName="node" presStyleLbl="alignAccFollowNode1" presStyleIdx="1" presStyleCnt="3" custScaleX="304135" custScaleY="112493">
        <dgm:presLayoutVars>
          <dgm:bulletEnabled val="1"/>
        </dgm:presLayoutVars>
      </dgm:prSet>
      <dgm:spPr/>
      <dgm:t>
        <a:bodyPr/>
        <a:lstStyle/>
        <a:p>
          <a:endParaRPr lang="en-US"/>
        </a:p>
      </dgm:t>
    </dgm:pt>
    <dgm:pt modelId="{B8159EDD-2F00-724A-B2E6-27F90629C949}" type="pres">
      <dgm:prSet presAssocID="{CAFACE33-0A3E-F440-BDEA-D08DCDBC1812}" presName="vSp" presStyleCnt="0"/>
      <dgm:spPr/>
      <dgm:t>
        <a:bodyPr/>
        <a:lstStyle/>
        <a:p>
          <a:endParaRPr lang="en-US"/>
        </a:p>
      </dgm:t>
    </dgm:pt>
    <dgm:pt modelId="{33BFA609-D4A4-D444-947E-551909915395}" type="pres">
      <dgm:prSet presAssocID="{F6F11CB8-5119-E54F-9555-883599FFA498}" presName="horFlow" presStyleCnt="0"/>
      <dgm:spPr/>
      <dgm:t>
        <a:bodyPr/>
        <a:lstStyle/>
        <a:p>
          <a:endParaRPr lang="en-US"/>
        </a:p>
      </dgm:t>
    </dgm:pt>
    <dgm:pt modelId="{BF52150B-E6A5-B947-A8AA-02360268E4C2}" type="pres">
      <dgm:prSet presAssocID="{F6F11CB8-5119-E54F-9555-883599FFA498}" presName="bigChev" presStyleLbl="node1" presStyleIdx="2" presStyleCnt="3" custScaleX="94119" custScaleY="110852"/>
      <dgm:spPr/>
      <dgm:t>
        <a:bodyPr/>
        <a:lstStyle/>
        <a:p>
          <a:endParaRPr lang="en-US"/>
        </a:p>
      </dgm:t>
    </dgm:pt>
    <dgm:pt modelId="{4194933D-833F-2845-90C8-51FAA70D43BC}" type="pres">
      <dgm:prSet presAssocID="{9B0FC130-C3AE-B24F-B04B-6FE4A3BC644D}" presName="parTrans" presStyleCnt="0"/>
      <dgm:spPr/>
      <dgm:t>
        <a:bodyPr/>
        <a:lstStyle/>
        <a:p>
          <a:endParaRPr lang="en-US"/>
        </a:p>
      </dgm:t>
    </dgm:pt>
    <dgm:pt modelId="{28703F42-3E19-E448-AFDE-716D149608AB}" type="pres">
      <dgm:prSet presAssocID="{EAB33837-FF40-404B-B892-81BDB20CB43A}" presName="node" presStyleLbl="alignAccFollowNode1" presStyleIdx="2" presStyleCnt="3" custScaleX="304135" custScaleY="112493">
        <dgm:presLayoutVars>
          <dgm:bulletEnabled val="1"/>
        </dgm:presLayoutVars>
      </dgm:prSet>
      <dgm:spPr/>
      <dgm:t>
        <a:bodyPr/>
        <a:lstStyle/>
        <a:p>
          <a:endParaRPr lang="en-US"/>
        </a:p>
      </dgm:t>
    </dgm:pt>
  </dgm:ptLst>
  <dgm:cxnLst>
    <dgm:cxn modelId="{ADB94DC5-8067-3D45-A30D-8E0E8172AAC4}" type="presOf" srcId="{ACF1A4B4-AC05-A042-B1B6-C1A9C535050A}" destId="{7B3F6A94-8228-F242-AB3A-4D44F8F190A4}" srcOrd="0" destOrd="0" presId="urn:microsoft.com/office/officeart/2005/8/layout/lProcess3"/>
    <dgm:cxn modelId="{62D257FA-FEFA-B14D-9A1E-DC702653088C}" type="presOf" srcId="{F6F11CB8-5119-E54F-9555-883599FFA498}" destId="{BF52150B-E6A5-B947-A8AA-02360268E4C2}" srcOrd="0" destOrd="0" presId="urn:microsoft.com/office/officeart/2005/8/layout/lProcess3"/>
    <dgm:cxn modelId="{BC921872-5C2D-B743-BE6A-2476AC198B29}" srcId="{CAFACE33-0A3E-F440-BDEA-D08DCDBC1812}" destId="{F0EFC660-CB49-A84D-8B2F-6AF75236AB1F}" srcOrd="0" destOrd="0" parTransId="{A6CC77C0-7EC9-E24C-978A-61ACC5305396}" sibTransId="{289F44E3-1FB0-464D-B339-470B5AA37666}"/>
    <dgm:cxn modelId="{DA945E93-C266-284C-B2BF-EBEB8400C390}" type="presOf" srcId="{CD3E8BC9-870D-B941-94DA-D84AB747F7ED}" destId="{58A97F3D-0B6F-8D49-85EA-142884CCD686}" srcOrd="0" destOrd="0" presId="urn:microsoft.com/office/officeart/2005/8/layout/lProcess3"/>
    <dgm:cxn modelId="{E4A22A70-5097-C248-ACC5-C1EE5051C2B8}" type="presOf" srcId="{F0EFC660-CB49-A84D-8B2F-6AF75236AB1F}" destId="{CEE263AC-E14B-4A4B-80EF-C476A788EDC2}" srcOrd="0" destOrd="0" presId="urn:microsoft.com/office/officeart/2005/8/layout/lProcess3"/>
    <dgm:cxn modelId="{1C9145B8-6968-F24F-9087-B041DA590FAD}" srcId="{F6F11CB8-5119-E54F-9555-883599FFA498}" destId="{EAB33837-FF40-404B-B892-81BDB20CB43A}" srcOrd="0" destOrd="0" parTransId="{9B0FC130-C3AE-B24F-B04B-6FE4A3BC644D}" sibTransId="{3FD36AF1-81C6-C544-9656-9D7CAC056B4C}"/>
    <dgm:cxn modelId="{DCBDD69E-6A45-2045-9E97-C1DF7258AF2D}" srcId="{34EB4C5C-14F6-8443-B733-38E5FD48D7CF}" destId="{ACF1A4B4-AC05-A042-B1B6-C1A9C535050A}" srcOrd="0" destOrd="0" parTransId="{33E483AE-AD10-9A4C-AED8-A8F03AC9E94C}" sibTransId="{3C94B6E6-94C8-E74B-8D1B-C35BC86B537D}"/>
    <dgm:cxn modelId="{8CD63662-C714-D84E-9A12-A222490720BF}" type="presOf" srcId="{CAFACE33-0A3E-F440-BDEA-D08DCDBC1812}" destId="{3721BFE3-1BC6-BE47-A176-1808B3F2D40E}" srcOrd="0" destOrd="0" presId="urn:microsoft.com/office/officeart/2005/8/layout/lProcess3"/>
    <dgm:cxn modelId="{D2155DB2-41AA-D04B-B9F7-B139E2DCE654}" srcId="{CD3E8BC9-870D-B941-94DA-D84AB747F7ED}" destId="{34EB4C5C-14F6-8443-B733-38E5FD48D7CF}" srcOrd="0" destOrd="0" parTransId="{992436E5-D39F-6F4D-BEBF-FCA813FE706E}" sibTransId="{8D6C6A06-397C-9A41-B9E7-C950737D0640}"/>
    <dgm:cxn modelId="{B8B86643-D198-1849-B449-E36E32216D21}" type="presOf" srcId="{EAB33837-FF40-404B-B892-81BDB20CB43A}" destId="{28703F42-3E19-E448-AFDE-716D149608AB}" srcOrd="0" destOrd="0" presId="urn:microsoft.com/office/officeart/2005/8/layout/lProcess3"/>
    <dgm:cxn modelId="{66524941-DD5F-8542-9DFF-891D2F154D5C}" srcId="{CD3E8BC9-870D-B941-94DA-D84AB747F7ED}" destId="{CAFACE33-0A3E-F440-BDEA-D08DCDBC1812}" srcOrd="1" destOrd="0" parTransId="{46D0955F-1D88-AC49-AF5A-2EBAEB48D12A}" sibTransId="{D6E3D816-D184-014C-AAEC-6814DAA49BC5}"/>
    <dgm:cxn modelId="{8D77BF7C-EE24-3549-BB92-1B337B4AE9C4}" srcId="{CD3E8BC9-870D-B941-94DA-D84AB747F7ED}" destId="{F6F11CB8-5119-E54F-9555-883599FFA498}" srcOrd="2" destOrd="0" parTransId="{3BB9DF3C-18A6-E845-8B70-AD586BB5FF74}" sibTransId="{2880333C-84E6-C84D-AC27-5004AC2677FC}"/>
    <dgm:cxn modelId="{D4641C3D-2CE9-CB4A-A479-601047BD397A}" type="presOf" srcId="{34EB4C5C-14F6-8443-B733-38E5FD48D7CF}" destId="{87DC0F45-5E33-5849-8A7B-381B55B8825C}" srcOrd="0" destOrd="0" presId="urn:microsoft.com/office/officeart/2005/8/layout/lProcess3"/>
    <dgm:cxn modelId="{8F97EF9E-4115-1245-9A34-851CCEEF3BA1}" type="presParOf" srcId="{58A97F3D-0B6F-8D49-85EA-142884CCD686}" destId="{01359A28-4623-B842-BD32-6CFA0976A242}" srcOrd="0" destOrd="0" presId="urn:microsoft.com/office/officeart/2005/8/layout/lProcess3"/>
    <dgm:cxn modelId="{15135DB2-2054-8A4F-B3D4-6B03169B6811}" type="presParOf" srcId="{01359A28-4623-B842-BD32-6CFA0976A242}" destId="{87DC0F45-5E33-5849-8A7B-381B55B8825C}" srcOrd="0" destOrd="0" presId="urn:microsoft.com/office/officeart/2005/8/layout/lProcess3"/>
    <dgm:cxn modelId="{C9261BE0-07EE-BA45-A55E-1F5D90EB7EFB}" type="presParOf" srcId="{01359A28-4623-B842-BD32-6CFA0976A242}" destId="{EFE471E9-DB71-614F-BACD-606013E33589}" srcOrd="1" destOrd="0" presId="urn:microsoft.com/office/officeart/2005/8/layout/lProcess3"/>
    <dgm:cxn modelId="{9EE0133C-45CC-8947-93E3-7AA22868D271}" type="presParOf" srcId="{01359A28-4623-B842-BD32-6CFA0976A242}" destId="{7B3F6A94-8228-F242-AB3A-4D44F8F190A4}" srcOrd="2" destOrd="0" presId="urn:microsoft.com/office/officeart/2005/8/layout/lProcess3"/>
    <dgm:cxn modelId="{AA0B0D5C-9EC6-C74F-BFDC-F732EDE2FAD9}" type="presParOf" srcId="{58A97F3D-0B6F-8D49-85EA-142884CCD686}" destId="{4B7F1955-535E-8E4B-8CAD-2A195AF746BF}" srcOrd="1" destOrd="0" presId="urn:microsoft.com/office/officeart/2005/8/layout/lProcess3"/>
    <dgm:cxn modelId="{3022A983-6833-EC40-AF35-EA5A88AD572A}" type="presParOf" srcId="{58A97F3D-0B6F-8D49-85EA-142884CCD686}" destId="{4C17C589-274A-6C49-A29F-D05449D8F888}" srcOrd="2" destOrd="0" presId="urn:microsoft.com/office/officeart/2005/8/layout/lProcess3"/>
    <dgm:cxn modelId="{C7BD39A4-84E1-1545-9D19-D1998AF5A840}" type="presParOf" srcId="{4C17C589-274A-6C49-A29F-D05449D8F888}" destId="{3721BFE3-1BC6-BE47-A176-1808B3F2D40E}" srcOrd="0" destOrd="0" presId="urn:microsoft.com/office/officeart/2005/8/layout/lProcess3"/>
    <dgm:cxn modelId="{5F6B41F5-5FC2-0848-808D-F5E73853A0BB}" type="presParOf" srcId="{4C17C589-274A-6C49-A29F-D05449D8F888}" destId="{FD4B082B-5CE2-D540-962C-8510726D79C3}" srcOrd="1" destOrd="0" presId="urn:microsoft.com/office/officeart/2005/8/layout/lProcess3"/>
    <dgm:cxn modelId="{67919AB9-F56F-534A-803D-57493BCF166D}" type="presParOf" srcId="{4C17C589-274A-6C49-A29F-D05449D8F888}" destId="{CEE263AC-E14B-4A4B-80EF-C476A788EDC2}" srcOrd="2" destOrd="0" presId="urn:microsoft.com/office/officeart/2005/8/layout/lProcess3"/>
    <dgm:cxn modelId="{72ED9A71-3BDF-BB49-9F01-310BFCB34544}" type="presParOf" srcId="{58A97F3D-0B6F-8D49-85EA-142884CCD686}" destId="{B8159EDD-2F00-724A-B2E6-27F90629C949}" srcOrd="3" destOrd="0" presId="urn:microsoft.com/office/officeart/2005/8/layout/lProcess3"/>
    <dgm:cxn modelId="{80DE5121-04A3-304A-BBEB-0206B873338E}" type="presParOf" srcId="{58A97F3D-0B6F-8D49-85EA-142884CCD686}" destId="{33BFA609-D4A4-D444-947E-551909915395}" srcOrd="4" destOrd="0" presId="urn:microsoft.com/office/officeart/2005/8/layout/lProcess3"/>
    <dgm:cxn modelId="{ACE4A53F-9779-6949-84CE-5C814A879FA4}" type="presParOf" srcId="{33BFA609-D4A4-D444-947E-551909915395}" destId="{BF52150B-E6A5-B947-A8AA-02360268E4C2}" srcOrd="0" destOrd="0" presId="urn:microsoft.com/office/officeart/2005/8/layout/lProcess3"/>
    <dgm:cxn modelId="{F9177CCA-D7F5-0A44-AE85-94CE5A555344}" type="presParOf" srcId="{33BFA609-D4A4-D444-947E-551909915395}" destId="{4194933D-833F-2845-90C8-51FAA70D43BC}" srcOrd="1" destOrd="0" presId="urn:microsoft.com/office/officeart/2005/8/layout/lProcess3"/>
    <dgm:cxn modelId="{C38DE509-B1CD-4549-8E16-2AC0A8529672}" type="presParOf" srcId="{33BFA609-D4A4-D444-947E-551909915395}" destId="{28703F42-3E19-E448-AFDE-716D149608AB}"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AD7FD3-6606-2844-975D-CBDA44D55F02}"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7F0E065D-AFD1-B94F-8246-C89BD1FC6391}">
      <dgm:prSet custT="1"/>
      <dgm:spPr>
        <a:effectLst/>
      </dgm:spPr>
      <dgm:t>
        <a:bodyPr/>
        <a:lstStyle/>
        <a:p>
          <a:pPr rtl="0"/>
          <a:r>
            <a:rPr lang="en-US" sz="2400" dirty="0" smtClean="0"/>
            <a:t>Easy group collaboration with promotions</a:t>
          </a:r>
          <a:endParaRPr lang="en-US" sz="2400" dirty="0"/>
        </a:p>
      </dgm:t>
    </dgm:pt>
    <dgm:pt modelId="{63DA5EA9-0C6E-A945-B607-006FEE121295}" type="parTrans" cxnId="{CE6A6C15-1167-694F-A3D7-AAE37581EBD1}">
      <dgm:prSet/>
      <dgm:spPr/>
      <dgm:t>
        <a:bodyPr/>
        <a:lstStyle/>
        <a:p>
          <a:endParaRPr lang="en-US"/>
        </a:p>
      </dgm:t>
    </dgm:pt>
    <dgm:pt modelId="{A31D9402-D220-5A48-91BD-3BF670971066}" type="sibTrans" cxnId="{CE6A6C15-1167-694F-A3D7-AAE37581EBD1}">
      <dgm:prSet/>
      <dgm:spPr/>
      <dgm:t>
        <a:bodyPr/>
        <a:lstStyle/>
        <a:p>
          <a:endParaRPr lang="en-US"/>
        </a:p>
      </dgm:t>
    </dgm:pt>
    <dgm:pt modelId="{E1A0B4E4-A14D-4E45-B30A-A276A1598244}">
      <dgm:prSet custT="1"/>
      <dgm:spPr>
        <a:effectLst/>
      </dgm:spPr>
      <dgm:t>
        <a:bodyPr/>
        <a:lstStyle/>
        <a:p>
          <a:pPr rtl="0"/>
          <a:r>
            <a:rPr lang="en-US" sz="2400" dirty="0" smtClean="0"/>
            <a:t>Focus on growing user base and offering relevant promotions</a:t>
          </a:r>
          <a:endParaRPr lang="en-US" sz="2400" dirty="0"/>
        </a:p>
      </dgm:t>
    </dgm:pt>
    <dgm:pt modelId="{17496B1C-5BFC-2843-8B79-FFD339DB4A85}" type="parTrans" cxnId="{13104B81-44C0-6042-8161-BB9FCFE2BBAC}">
      <dgm:prSet/>
      <dgm:spPr/>
      <dgm:t>
        <a:bodyPr/>
        <a:lstStyle/>
        <a:p>
          <a:endParaRPr lang="en-US"/>
        </a:p>
      </dgm:t>
    </dgm:pt>
    <dgm:pt modelId="{0013EC0C-9559-1349-B77C-9205DECB5887}" type="sibTrans" cxnId="{13104B81-44C0-6042-8161-BB9FCFE2BBAC}">
      <dgm:prSet/>
      <dgm:spPr/>
      <dgm:t>
        <a:bodyPr/>
        <a:lstStyle/>
        <a:p>
          <a:endParaRPr lang="en-US"/>
        </a:p>
      </dgm:t>
    </dgm:pt>
    <dgm:pt modelId="{0A13391C-E61A-CF42-9A6C-D710F8C57F31}">
      <dgm:prSet custT="1"/>
      <dgm:spPr>
        <a:effectLst/>
      </dgm:spPr>
      <dgm:t>
        <a:bodyPr/>
        <a:lstStyle/>
        <a:p>
          <a:pPr rtl="0"/>
          <a:r>
            <a:rPr lang="en-US" sz="2400" dirty="0" smtClean="0"/>
            <a:t>Reach and sustain profitability in two years</a:t>
          </a:r>
          <a:endParaRPr lang="en-US" sz="2400" dirty="0"/>
        </a:p>
      </dgm:t>
    </dgm:pt>
    <dgm:pt modelId="{B5A8DDF5-7142-594A-BCF3-0EED907E0FE6}" type="parTrans" cxnId="{06CA4DAD-41AE-2743-AA65-A881406069E5}">
      <dgm:prSet/>
      <dgm:spPr/>
      <dgm:t>
        <a:bodyPr/>
        <a:lstStyle/>
        <a:p>
          <a:endParaRPr lang="en-US"/>
        </a:p>
      </dgm:t>
    </dgm:pt>
    <dgm:pt modelId="{580AB306-5DD7-9C44-B969-BCB2465705D7}" type="sibTrans" cxnId="{06CA4DAD-41AE-2743-AA65-A881406069E5}">
      <dgm:prSet/>
      <dgm:spPr/>
      <dgm:t>
        <a:bodyPr/>
        <a:lstStyle/>
        <a:p>
          <a:endParaRPr lang="en-US"/>
        </a:p>
      </dgm:t>
    </dgm:pt>
    <dgm:pt modelId="{67B4BAA7-80C7-0D4A-B482-63330C2321BC}">
      <dgm:prSet custT="1"/>
      <dgm:spPr/>
      <dgm:t>
        <a:bodyPr/>
        <a:lstStyle/>
        <a:p>
          <a:pPr rtl="0"/>
          <a:r>
            <a:rPr lang="en-US" sz="2800" b="1" dirty="0" smtClean="0"/>
            <a:t>Pig-e-Bank</a:t>
          </a:r>
          <a:r>
            <a:rPr lang="en-US" sz="2800" dirty="0" smtClean="0"/>
            <a:t> is a better way for groups to save</a:t>
          </a:r>
          <a:endParaRPr lang="en-US" sz="2800" dirty="0"/>
        </a:p>
      </dgm:t>
    </dgm:pt>
    <dgm:pt modelId="{29DCD62F-61A1-2646-82C3-2231C567A9F0}" type="sibTrans" cxnId="{9D3F2E52-4773-8249-8A04-490E0DFE2D34}">
      <dgm:prSet/>
      <dgm:spPr/>
      <dgm:t>
        <a:bodyPr/>
        <a:lstStyle/>
        <a:p>
          <a:endParaRPr lang="en-US"/>
        </a:p>
      </dgm:t>
    </dgm:pt>
    <dgm:pt modelId="{37040B1C-D23C-1A44-8488-7AA7ED67F999}" type="parTrans" cxnId="{9D3F2E52-4773-8249-8A04-490E0DFE2D34}">
      <dgm:prSet/>
      <dgm:spPr/>
      <dgm:t>
        <a:bodyPr/>
        <a:lstStyle/>
        <a:p>
          <a:endParaRPr lang="en-US"/>
        </a:p>
      </dgm:t>
    </dgm:pt>
    <dgm:pt modelId="{D8E932B2-879C-CC42-A506-6E6F3C2FAE54}" type="pres">
      <dgm:prSet presAssocID="{95AD7FD3-6606-2844-975D-CBDA44D55F02}" presName="Name0" presStyleCnt="0">
        <dgm:presLayoutVars>
          <dgm:chPref val="1"/>
          <dgm:dir/>
          <dgm:animOne val="branch"/>
          <dgm:animLvl val="lvl"/>
          <dgm:resizeHandles/>
        </dgm:presLayoutVars>
      </dgm:prSet>
      <dgm:spPr/>
      <dgm:t>
        <a:bodyPr/>
        <a:lstStyle/>
        <a:p>
          <a:endParaRPr lang="en-US"/>
        </a:p>
      </dgm:t>
    </dgm:pt>
    <dgm:pt modelId="{4133081C-9ADB-294D-963C-BE76DEE916CC}" type="pres">
      <dgm:prSet presAssocID="{67B4BAA7-80C7-0D4A-B482-63330C2321BC}" presName="vertOne" presStyleCnt="0"/>
      <dgm:spPr/>
    </dgm:pt>
    <dgm:pt modelId="{B3AB272A-A610-EA4A-A59B-2E7F097D9897}" type="pres">
      <dgm:prSet presAssocID="{67B4BAA7-80C7-0D4A-B482-63330C2321BC}" presName="txOne" presStyleLbl="node0" presStyleIdx="0" presStyleCnt="1" custScaleY="32041">
        <dgm:presLayoutVars>
          <dgm:chPref val="3"/>
        </dgm:presLayoutVars>
      </dgm:prSet>
      <dgm:spPr/>
      <dgm:t>
        <a:bodyPr/>
        <a:lstStyle/>
        <a:p>
          <a:endParaRPr lang="en-US"/>
        </a:p>
      </dgm:t>
    </dgm:pt>
    <dgm:pt modelId="{231F6B9C-F1F5-F74C-80DE-7DB8ABBB9A1B}" type="pres">
      <dgm:prSet presAssocID="{67B4BAA7-80C7-0D4A-B482-63330C2321BC}" presName="parTransOne" presStyleCnt="0"/>
      <dgm:spPr/>
    </dgm:pt>
    <dgm:pt modelId="{8A8B093B-59E9-4041-985C-BF21B2DAB1B1}" type="pres">
      <dgm:prSet presAssocID="{67B4BAA7-80C7-0D4A-B482-63330C2321BC}" presName="horzOne" presStyleCnt="0"/>
      <dgm:spPr/>
    </dgm:pt>
    <dgm:pt modelId="{BACD22AE-61AE-D541-B215-B6432790C11A}" type="pres">
      <dgm:prSet presAssocID="{7F0E065D-AFD1-B94F-8246-C89BD1FC6391}" presName="vertTwo" presStyleCnt="0"/>
      <dgm:spPr/>
    </dgm:pt>
    <dgm:pt modelId="{4917C0A6-B611-C741-9E13-5326E32AA491}" type="pres">
      <dgm:prSet presAssocID="{7F0E065D-AFD1-B94F-8246-C89BD1FC6391}" presName="txTwo" presStyleLbl="node2" presStyleIdx="0" presStyleCnt="3">
        <dgm:presLayoutVars>
          <dgm:chPref val="3"/>
        </dgm:presLayoutVars>
      </dgm:prSet>
      <dgm:spPr/>
      <dgm:t>
        <a:bodyPr/>
        <a:lstStyle/>
        <a:p>
          <a:endParaRPr lang="en-US"/>
        </a:p>
      </dgm:t>
    </dgm:pt>
    <dgm:pt modelId="{03B3BAD1-1490-3F45-972B-4E427B0BA507}" type="pres">
      <dgm:prSet presAssocID="{7F0E065D-AFD1-B94F-8246-C89BD1FC6391}" presName="horzTwo" presStyleCnt="0"/>
      <dgm:spPr/>
    </dgm:pt>
    <dgm:pt modelId="{6B2AA32E-5BAA-5E4B-B97E-C6388CD5996A}" type="pres">
      <dgm:prSet presAssocID="{A31D9402-D220-5A48-91BD-3BF670971066}" presName="sibSpaceTwo" presStyleCnt="0"/>
      <dgm:spPr/>
    </dgm:pt>
    <dgm:pt modelId="{0F8B7017-5FE0-7D4B-AC01-EFCEC9B6DBE0}" type="pres">
      <dgm:prSet presAssocID="{E1A0B4E4-A14D-4E45-B30A-A276A1598244}" presName="vertTwo" presStyleCnt="0"/>
      <dgm:spPr/>
    </dgm:pt>
    <dgm:pt modelId="{823D4554-7B24-F54C-B057-F1822416C13B}" type="pres">
      <dgm:prSet presAssocID="{E1A0B4E4-A14D-4E45-B30A-A276A1598244}" presName="txTwo" presStyleLbl="node2" presStyleIdx="1" presStyleCnt="3" custLinFactNeighborY="967">
        <dgm:presLayoutVars>
          <dgm:chPref val="3"/>
        </dgm:presLayoutVars>
      </dgm:prSet>
      <dgm:spPr/>
      <dgm:t>
        <a:bodyPr/>
        <a:lstStyle/>
        <a:p>
          <a:endParaRPr lang="en-US"/>
        </a:p>
      </dgm:t>
    </dgm:pt>
    <dgm:pt modelId="{25DC8CE4-66DF-0F48-AC68-984B1B3B6A6C}" type="pres">
      <dgm:prSet presAssocID="{E1A0B4E4-A14D-4E45-B30A-A276A1598244}" presName="horzTwo" presStyleCnt="0"/>
      <dgm:spPr/>
    </dgm:pt>
    <dgm:pt modelId="{F77F753E-0B61-6D41-A71D-FE28E91C558A}" type="pres">
      <dgm:prSet presAssocID="{0013EC0C-9559-1349-B77C-9205DECB5887}" presName="sibSpaceTwo" presStyleCnt="0"/>
      <dgm:spPr/>
    </dgm:pt>
    <dgm:pt modelId="{999BC0D4-5EA2-F542-B543-93DE3673475F}" type="pres">
      <dgm:prSet presAssocID="{0A13391C-E61A-CF42-9A6C-D710F8C57F31}" presName="vertTwo" presStyleCnt="0"/>
      <dgm:spPr/>
    </dgm:pt>
    <dgm:pt modelId="{AB6C7F0F-478E-994E-8A26-46264DB3E67F}" type="pres">
      <dgm:prSet presAssocID="{0A13391C-E61A-CF42-9A6C-D710F8C57F31}" presName="txTwo" presStyleLbl="node2" presStyleIdx="2" presStyleCnt="3">
        <dgm:presLayoutVars>
          <dgm:chPref val="3"/>
        </dgm:presLayoutVars>
      </dgm:prSet>
      <dgm:spPr/>
      <dgm:t>
        <a:bodyPr/>
        <a:lstStyle/>
        <a:p>
          <a:endParaRPr lang="en-US"/>
        </a:p>
      </dgm:t>
    </dgm:pt>
    <dgm:pt modelId="{E5ACD881-6171-EA4A-863B-914FFA5E2D57}" type="pres">
      <dgm:prSet presAssocID="{0A13391C-E61A-CF42-9A6C-D710F8C57F31}" presName="horzTwo" presStyleCnt="0"/>
      <dgm:spPr/>
    </dgm:pt>
  </dgm:ptLst>
  <dgm:cxnLst>
    <dgm:cxn modelId="{CE6A6C15-1167-694F-A3D7-AAE37581EBD1}" srcId="{67B4BAA7-80C7-0D4A-B482-63330C2321BC}" destId="{7F0E065D-AFD1-B94F-8246-C89BD1FC6391}" srcOrd="0" destOrd="0" parTransId="{63DA5EA9-0C6E-A945-B607-006FEE121295}" sibTransId="{A31D9402-D220-5A48-91BD-3BF670971066}"/>
    <dgm:cxn modelId="{4AFE4C4D-A103-D349-B7A0-16D3DD1AB302}" type="presOf" srcId="{95AD7FD3-6606-2844-975D-CBDA44D55F02}" destId="{D8E932B2-879C-CC42-A506-6E6F3C2FAE54}" srcOrd="0" destOrd="0" presId="urn:microsoft.com/office/officeart/2005/8/layout/hierarchy4"/>
    <dgm:cxn modelId="{06CA4DAD-41AE-2743-AA65-A881406069E5}" srcId="{67B4BAA7-80C7-0D4A-B482-63330C2321BC}" destId="{0A13391C-E61A-CF42-9A6C-D710F8C57F31}" srcOrd="2" destOrd="0" parTransId="{B5A8DDF5-7142-594A-BCF3-0EED907E0FE6}" sibTransId="{580AB306-5DD7-9C44-B969-BCB2465705D7}"/>
    <dgm:cxn modelId="{FB8702ED-1ABE-8142-A684-94F337473C1B}" type="presOf" srcId="{7F0E065D-AFD1-B94F-8246-C89BD1FC6391}" destId="{4917C0A6-B611-C741-9E13-5326E32AA491}" srcOrd="0" destOrd="0" presId="urn:microsoft.com/office/officeart/2005/8/layout/hierarchy4"/>
    <dgm:cxn modelId="{9D3F2E52-4773-8249-8A04-490E0DFE2D34}" srcId="{95AD7FD3-6606-2844-975D-CBDA44D55F02}" destId="{67B4BAA7-80C7-0D4A-B482-63330C2321BC}" srcOrd="0" destOrd="0" parTransId="{37040B1C-D23C-1A44-8488-7AA7ED67F999}" sibTransId="{29DCD62F-61A1-2646-82C3-2231C567A9F0}"/>
    <dgm:cxn modelId="{13104B81-44C0-6042-8161-BB9FCFE2BBAC}" srcId="{67B4BAA7-80C7-0D4A-B482-63330C2321BC}" destId="{E1A0B4E4-A14D-4E45-B30A-A276A1598244}" srcOrd="1" destOrd="0" parTransId="{17496B1C-5BFC-2843-8B79-FFD339DB4A85}" sibTransId="{0013EC0C-9559-1349-B77C-9205DECB5887}"/>
    <dgm:cxn modelId="{282F462E-3B07-B842-B82F-DE87171E01B6}" type="presOf" srcId="{E1A0B4E4-A14D-4E45-B30A-A276A1598244}" destId="{823D4554-7B24-F54C-B057-F1822416C13B}" srcOrd="0" destOrd="0" presId="urn:microsoft.com/office/officeart/2005/8/layout/hierarchy4"/>
    <dgm:cxn modelId="{FD7E5153-46E2-4E49-B6CC-5E0CF3A4B7F1}" type="presOf" srcId="{0A13391C-E61A-CF42-9A6C-D710F8C57F31}" destId="{AB6C7F0F-478E-994E-8A26-46264DB3E67F}" srcOrd="0" destOrd="0" presId="urn:microsoft.com/office/officeart/2005/8/layout/hierarchy4"/>
    <dgm:cxn modelId="{CC3FF5B9-CEB2-F043-A7C5-CFE570C6DF9E}" type="presOf" srcId="{67B4BAA7-80C7-0D4A-B482-63330C2321BC}" destId="{B3AB272A-A610-EA4A-A59B-2E7F097D9897}" srcOrd="0" destOrd="0" presId="urn:microsoft.com/office/officeart/2005/8/layout/hierarchy4"/>
    <dgm:cxn modelId="{2986E4EC-4285-334A-B99F-C9B078C1BD63}" type="presParOf" srcId="{D8E932B2-879C-CC42-A506-6E6F3C2FAE54}" destId="{4133081C-9ADB-294D-963C-BE76DEE916CC}" srcOrd="0" destOrd="0" presId="urn:microsoft.com/office/officeart/2005/8/layout/hierarchy4"/>
    <dgm:cxn modelId="{7C22F06A-8C7C-9944-A0A0-E4CE803541B5}" type="presParOf" srcId="{4133081C-9ADB-294D-963C-BE76DEE916CC}" destId="{B3AB272A-A610-EA4A-A59B-2E7F097D9897}" srcOrd="0" destOrd="0" presId="urn:microsoft.com/office/officeart/2005/8/layout/hierarchy4"/>
    <dgm:cxn modelId="{67415EB3-FF3A-A144-897B-B03AB6B56122}" type="presParOf" srcId="{4133081C-9ADB-294D-963C-BE76DEE916CC}" destId="{231F6B9C-F1F5-F74C-80DE-7DB8ABBB9A1B}" srcOrd="1" destOrd="0" presId="urn:microsoft.com/office/officeart/2005/8/layout/hierarchy4"/>
    <dgm:cxn modelId="{688F5F2B-B8BA-D547-B2C3-DFB846DD46DF}" type="presParOf" srcId="{4133081C-9ADB-294D-963C-BE76DEE916CC}" destId="{8A8B093B-59E9-4041-985C-BF21B2DAB1B1}" srcOrd="2" destOrd="0" presId="urn:microsoft.com/office/officeart/2005/8/layout/hierarchy4"/>
    <dgm:cxn modelId="{BC635BC8-96AB-1845-910F-832EDBF59520}" type="presParOf" srcId="{8A8B093B-59E9-4041-985C-BF21B2DAB1B1}" destId="{BACD22AE-61AE-D541-B215-B6432790C11A}" srcOrd="0" destOrd="0" presId="urn:microsoft.com/office/officeart/2005/8/layout/hierarchy4"/>
    <dgm:cxn modelId="{68F47737-E3DA-3E47-8B17-C387B4512727}" type="presParOf" srcId="{BACD22AE-61AE-D541-B215-B6432790C11A}" destId="{4917C0A6-B611-C741-9E13-5326E32AA491}" srcOrd="0" destOrd="0" presId="urn:microsoft.com/office/officeart/2005/8/layout/hierarchy4"/>
    <dgm:cxn modelId="{9BCC0BB2-174A-2F4B-9AC3-8BCC770A4EB3}" type="presParOf" srcId="{BACD22AE-61AE-D541-B215-B6432790C11A}" destId="{03B3BAD1-1490-3F45-972B-4E427B0BA507}" srcOrd="1" destOrd="0" presId="urn:microsoft.com/office/officeart/2005/8/layout/hierarchy4"/>
    <dgm:cxn modelId="{2F24405F-3CB9-474A-9839-8F0D06A8A4B3}" type="presParOf" srcId="{8A8B093B-59E9-4041-985C-BF21B2DAB1B1}" destId="{6B2AA32E-5BAA-5E4B-B97E-C6388CD5996A}" srcOrd="1" destOrd="0" presId="urn:microsoft.com/office/officeart/2005/8/layout/hierarchy4"/>
    <dgm:cxn modelId="{F489E341-2F65-5843-9B88-38E4A89DF630}" type="presParOf" srcId="{8A8B093B-59E9-4041-985C-BF21B2DAB1B1}" destId="{0F8B7017-5FE0-7D4B-AC01-EFCEC9B6DBE0}" srcOrd="2" destOrd="0" presId="urn:microsoft.com/office/officeart/2005/8/layout/hierarchy4"/>
    <dgm:cxn modelId="{BAB68CAB-67C3-1741-A08C-063DC4FBE970}" type="presParOf" srcId="{0F8B7017-5FE0-7D4B-AC01-EFCEC9B6DBE0}" destId="{823D4554-7B24-F54C-B057-F1822416C13B}" srcOrd="0" destOrd="0" presId="urn:microsoft.com/office/officeart/2005/8/layout/hierarchy4"/>
    <dgm:cxn modelId="{962C5F7C-1FAF-214C-BA2B-D36D7416C03D}" type="presParOf" srcId="{0F8B7017-5FE0-7D4B-AC01-EFCEC9B6DBE0}" destId="{25DC8CE4-66DF-0F48-AC68-984B1B3B6A6C}" srcOrd="1" destOrd="0" presId="urn:microsoft.com/office/officeart/2005/8/layout/hierarchy4"/>
    <dgm:cxn modelId="{3BB6BDB5-DB94-CC4E-B775-155312AF93C7}" type="presParOf" srcId="{8A8B093B-59E9-4041-985C-BF21B2DAB1B1}" destId="{F77F753E-0B61-6D41-A71D-FE28E91C558A}" srcOrd="3" destOrd="0" presId="urn:microsoft.com/office/officeart/2005/8/layout/hierarchy4"/>
    <dgm:cxn modelId="{E56349E9-293B-9F48-BE71-5E536EB4A32D}" type="presParOf" srcId="{8A8B093B-59E9-4041-985C-BF21B2DAB1B1}" destId="{999BC0D4-5EA2-F542-B543-93DE3673475F}" srcOrd="4" destOrd="0" presId="urn:microsoft.com/office/officeart/2005/8/layout/hierarchy4"/>
    <dgm:cxn modelId="{0A6A240C-5147-0143-BE80-9AAFC3F4D598}" type="presParOf" srcId="{999BC0D4-5EA2-F542-B543-93DE3673475F}" destId="{AB6C7F0F-478E-994E-8A26-46264DB3E67F}" srcOrd="0" destOrd="0" presId="urn:microsoft.com/office/officeart/2005/8/layout/hierarchy4"/>
    <dgm:cxn modelId="{C271591F-F3FE-5148-9840-CE6CEA7B10F8}" type="presParOf" srcId="{999BC0D4-5EA2-F542-B543-93DE3673475F}" destId="{E5ACD881-6171-EA4A-863B-914FFA5E2D57}" srcOrd="1" destOrd="0" presId="urn:microsoft.com/office/officeart/2005/8/layout/hierarchy4"/>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6CB02-CCB1-0F4D-8FB4-55B454763BAD}">
      <dsp:nvSpPr>
        <dsp:cNvPr id="0" name=""/>
        <dsp:cNvSpPr/>
      </dsp:nvSpPr>
      <dsp:spPr>
        <a:xfrm>
          <a:off x="-4890487" y="-749430"/>
          <a:ext cx="5824622" cy="5824622"/>
        </a:xfrm>
        <a:prstGeom prst="blockArc">
          <a:avLst>
            <a:gd name="adj1" fmla="val 18900000"/>
            <a:gd name="adj2" fmla="val 2700000"/>
            <a:gd name="adj3" fmla="val 371"/>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D6B5D3-F63F-8940-B110-F8EFC2713F6F}">
      <dsp:nvSpPr>
        <dsp:cNvPr id="0" name=""/>
        <dsp:cNvSpPr/>
      </dsp:nvSpPr>
      <dsp:spPr>
        <a:xfrm>
          <a:off x="600790" y="432576"/>
          <a:ext cx="7044555" cy="8651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715" tIns="66040" rIns="66040" bIns="66040" numCol="1" spcCol="1270" anchor="ctr" anchorCtr="0">
          <a:noAutofit/>
        </a:bodyPr>
        <a:lstStyle/>
        <a:p>
          <a:pPr lvl="0" algn="l" defTabSz="1155700" rtl="0">
            <a:lnSpc>
              <a:spcPct val="90000"/>
            </a:lnSpc>
            <a:spcBef>
              <a:spcPct val="0"/>
            </a:spcBef>
            <a:spcAft>
              <a:spcPct val="35000"/>
            </a:spcAft>
          </a:pPr>
          <a:r>
            <a:rPr lang="en-US" sz="2600" kern="1200" dirty="0" smtClean="0"/>
            <a:t>Saving large amounts of money is intimidating and stressful</a:t>
          </a:r>
          <a:endParaRPr lang="en-US" sz="2600" kern="1200" dirty="0"/>
        </a:p>
      </dsp:txBody>
      <dsp:txXfrm>
        <a:off x="600790" y="432576"/>
        <a:ext cx="7044555" cy="865152"/>
      </dsp:txXfrm>
    </dsp:sp>
    <dsp:sp modelId="{5403DA35-2711-2F42-8AF4-8985AFE8370F}">
      <dsp:nvSpPr>
        <dsp:cNvPr id="0" name=""/>
        <dsp:cNvSpPr/>
      </dsp:nvSpPr>
      <dsp:spPr>
        <a:xfrm>
          <a:off x="60070" y="324432"/>
          <a:ext cx="1081440" cy="108144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0422ED-1D00-554F-8BBD-22D01B3EA0E4}">
      <dsp:nvSpPr>
        <dsp:cNvPr id="0" name=""/>
        <dsp:cNvSpPr/>
      </dsp:nvSpPr>
      <dsp:spPr>
        <a:xfrm>
          <a:off x="915273" y="1730304"/>
          <a:ext cx="6730073" cy="8651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715" tIns="66040" rIns="66040" bIns="66040" numCol="1" spcCol="1270" anchor="ctr" anchorCtr="0">
          <a:noAutofit/>
        </a:bodyPr>
        <a:lstStyle/>
        <a:p>
          <a:pPr lvl="0" algn="l" defTabSz="1155700" rtl="0">
            <a:lnSpc>
              <a:spcPct val="90000"/>
            </a:lnSpc>
            <a:spcBef>
              <a:spcPct val="0"/>
            </a:spcBef>
            <a:spcAft>
              <a:spcPct val="35000"/>
            </a:spcAft>
          </a:pPr>
          <a:r>
            <a:rPr lang="en-US" sz="2600" kern="1200" dirty="0" smtClean="0"/>
            <a:t>Saving money as a group is complicated</a:t>
          </a:r>
          <a:endParaRPr lang="en-US" sz="2600" kern="1200" dirty="0"/>
        </a:p>
      </dsp:txBody>
      <dsp:txXfrm>
        <a:off x="915273" y="1730304"/>
        <a:ext cx="6730073" cy="865152"/>
      </dsp:txXfrm>
    </dsp:sp>
    <dsp:sp modelId="{476FB027-4852-8541-9E17-921DEFE68B4A}">
      <dsp:nvSpPr>
        <dsp:cNvPr id="0" name=""/>
        <dsp:cNvSpPr/>
      </dsp:nvSpPr>
      <dsp:spPr>
        <a:xfrm>
          <a:off x="374553" y="1622160"/>
          <a:ext cx="1081440" cy="108144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344B6B-4BF5-7B49-BFD9-D9B49E3AC72A}">
      <dsp:nvSpPr>
        <dsp:cNvPr id="0" name=""/>
        <dsp:cNvSpPr/>
      </dsp:nvSpPr>
      <dsp:spPr>
        <a:xfrm>
          <a:off x="600790" y="3028032"/>
          <a:ext cx="7044555" cy="86515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715" tIns="66040" rIns="66040" bIns="66040" numCol="1" spcCol="1270" anchor="ctr" anchorCtr="0">
          <a:noAutofit/>
        </a:bodyPr>
        <a:lstStyle/>
        <a:p>
          <a:pPr lvl="0" algn="l" defTabSz="1155700" rtl="0">
            <a:lnSpc>
              <a:spcPct val="90000"/>
            </a:lnSpc>
            <a:spcBef>
              <a:spcPct val="0"/>
            </a:spcBef>
            <a:spcAft>
              <a:spcPct val="35000"/>
            </a:spcAft>
          </a:pPr>
          <a:r>
            <a:rPr lang="en-US" sz="2600" kern="1200" dirty="0" smtClean="0"/>
            <a:t>How can friends better save money towards a common goal?</a:t>
          </a:r>
          <a:endParaRPr lang="en-US" sz="2600" kern="1200" dirty="0"/>
        </a:p>
      </dsp:txBody>
      <dsp:txXfrm>
        <a:off x="600790" y="3028032"/>
        <a:ext cx="7044555" cy="865152"/>
      </dsp:txXfrm>
    </dsp:sp>
    <dsp:sp modelId="{CF4769D2-980D-194A-8BA8-6FC12361F622}">
      <dsp:nvSpPr>
        <dsp:cNvPr id="0" name=""/>
        <dsp:cNvSpPr/>
      </dsp:nvSpPr>
      <dsp:spPr>
        <a:xfrm>
          <a:off x="60070" y="2919888"/>
          <a:ext cx="1081440" cy="108144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03F06-2A2A-C14D-A6B7-922B7679D1BD}">
      <dsp:nvSpPr>
        <dsp:cNvPr id="0" name=""/>
        <dsp:cNvSpPr/>
      </dsp:nvSpPr>
      <dsp:spPr>
        <a:xfrm>
          <a:off x="143375" y="809333"/>
          <a:ext cx="3397764" cy="106180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4"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Create individual/group targets</a:t>
          </a:r>
          <a:endParaRPr lang="en-US" sz="2100" kern="1200" dirty="0"/>
        </a:p>
      </dsp:txBody>
      <dsp:txXfrm>
        <a:off x="143375" y="809333"/>
        <a:ext cx="3397764" cy="1061801"/>
      </dsp:txXfrm>
    </dsp:sp>
    <dsp:sp modelId="{46487F38-562D-4B41-A451-AE488FF8D0D9}">
      <dsp:nvSpPr>
        <dsp:cNvPr id="0" name=""/>
        <dsp:cNvSpPr/>
      </dsp:nvSpPr>
      <dsp:spPr>
        <a:xfrm>
          <a:off x="1801" y="655962"/>
          <a:ext cx="743261" cy="111489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7420CB04-09F6-9645-AEAE-0A1BC76781FF}">
      <dsp:nvSpPr>
        <dsp:cNvPr id="0" name=""/>
        <dsp:cNvSpPr/>
      </dsp:nvSpPr>
      <dsp:spPr>
        <a:xfrm>
          <a:off x="3870809" y="809333"/>
          <a:ext cx="3397764" cy="106180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4" tIns="80010" rIns="80010" bIns="80010" numCol="1" spcCol="1270" anchor="ctr" anchorCtr="0">
          <a:noAutofit/>
        </a:bodyPr>
        <a:lstStyle/>
        <a:p>
          <a:pPr lvl="0" algn="l" defTabSz="933450" rtl="0">
            <a:lnSpc>
              <a:spcPct val="90000"/>
            </a:lnSpc>
            <a:spcBef>
              <a:spcPct val="0"/>
            </a:spcBef>
            <a:spcAft>
              <a:spcPct val="35000"/>
            </a:spcAft>
          </a:pPr>
          <a:r>
            <a:rPr lang="en-US" sz="2100" kern="1200" smtClean="0"/>
            <a:t>Round up transactions to create “change”</a:t>
          </a:r>
          <a:endParaRPr lang="en-US" sz="2100" kern="1200"/>
        </a:p>
      </dsp:txBody>
      <dsp:txXfrm>
        <a:off x="3870809" y="809333"/>
        <a:ext cx="3397764" cy="1061801"/>
      </dsp:txXfrm>
    </dsp:sp>
    <dsp:sp modelId="{ED31F1D4-D1CC-3742-A04A-FA5F276B2CD1}">
      <dsp:nvSpPr>
        <dsp:cNvPr id="0" name=""/>
        <dsp:cNvSpPr/>
      </dsp:nvSpPr>
      <dsp:spPr>
        <a:xfrm>
          <a:off x="3729235" y="655962"/>
          <a:ext cx="743261" cy="111489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768314F2-F468-EC45-B86C-31F6A85A35BD}">
      <dsp:nvSpPr>
        <dsp:cNvPr id="0" name=""/>
        <dsp:cNvSpPr/>
      </dsp:nvSpPr>
      <dsp:spPr>
        <a:xfrm>
          <a:off x="2007092" y="2146023"/>
          <a:ext cx="3397764" cy="1061801"/>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9194"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Receive relevant promotions for your targets</a:t>
          </a:r>
          <a:endParaRPr lang="en-US" sz="2100" kern="1200" dirty="0"/>
        </a:p>
      </dsp:txBody>
      <dsp:txXfrm>
        <a:off x="2007092" y="2146023"/>
        <a:ext cx="3397764" cy="1061801"/>
      </dsp:txXfrm>
    </dsp:sp>
    <dsp:sp modelId="{223D248A-2F25-8040-BA0E-A3C0EE37C089}">
      <dsp:nvSpPr>
        <dsp:cNvPr id="0" name=""/>
        <dsp:cNvSpPr/>
      </dsp:nvSpPr>
      <dsp:spPr>
        <a:xfrm>
          <a:off x="1865518" y="1992652"/>
          <a:ext cx="743261" cy="111489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16045-B77E-4CD2-8946-964F16B7AE41}">
      <dsp:nvSpPr>
        <dsp:cNvPr id="0" name=""/>
        <dsp:cNvSpPr/>
      </dsp:nvSpPr>
      <dsp:spPr>
        <a:xfrm>
          <a:off x="2080430" y="-43097"/>
          <a:ext cx="1084499" cy="83057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User</a:t>
          </a:r>
          <a:endParaRPr lang="en-US" sz="2700" kern="1200" dirty="0"/>
        </a:p>
      </dsp:txBody>
      <dsp:txXfrm>
        <a:off x="2120975" y="-2552"/>
        <a:ext cx="1003409" cy="749483"/>
      </dsp:txXfrm>
    </dsp:sp>
    <dsp:sp modelId="{DAE1E4AD-146F-4EE1-8B6E-374D96C993AC}">
      <dsp:nvSpPr>
        <dsp:cNvPr id="0" name=""/>
        <dsp:cNvSpPr/>
      </dsp:nvSpPr>
      <dsp:spPr>
        <a:xfrm>
          <a:off x="964186" y="372189"/>
          <a:ext cx="3316987" cy="3316987"/>
        </a:xfrm>
        <a:custGeom>
          <a:avLst/>
          <a:gdLst/>
          <a:ahLst/>
          <a:cxnLst/>
          <a:rect l="0" t="0" r="0" b="0"/>
          <a:pathLst>
            <a:path>
              <a:moveTo>
                <a:pt x="2394288" y="172153"/>
              </a:moveTo>
              <a:arcTo wR="1658493" hR="1658493" stAng="17780230" swAng="134364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7D5BA83-DCFB-47D1-B38F-854CB9C618ED}">
      <dsp:nvSpPr>
        <dsp:cNvPr id="0" name=""/>
        <dsp:cNvSpPr/>
      </dsp:nvSpPr>
      <dsp:spPr>
        <a:xfrm>
          <a:off x="3078458" y="1102893"/>
          <a:ext cx="2243085" cy="83057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Transactions</a:t>
          </a:r>
          <a:endParaRPr lang="en-US" sz="2700" kern="1200" dirty="0"/>
        </a:p>
      </dsp:txBody>
      <dsp:txXfrm>
        <a:off x="3119003" y="1143438"/>
        <a:ext cx="2161995" cy="749483"/>
      </dsp:txXfrm>
    </dsp:sp>
    <dsp:sp modelId="{68E077E6-FB85-4EBB-B11F-314D01A489B3}">
      <dsp:nvSpPr>
        <dsp:cNvPr id="0" name=""/>
        <dsp:cNvSpPr/>
      </dsp:nvSpPr>
      <dsp:spPr>
        <a:xfrm>
          <a:off x="968568" y="429712"/>
          <a:ext cx="3316987" cy="3316987"/>
        </a:xfrm>
        <a:custGeom>
          <a:avLst/>
          <a:gdLst/>
          <a:ahLst/>
          <a:cxnLst/>
          <a:rect l="0" t="0" r="0" b="0"/>
          <a:pathLst>
            <a:path>
              <a:moveTo>
                <a:pt x="3316968" y="1666381"/>
              </a:moveTo>
              <a:arcTo wR="1658493" hR="1658493" stAng="21616350" swAng="1030119"/>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E0E7F00-A98E-47E9-82C3-885B2398B481}">
      <dsp:nvSpPr>
        <dsp:cNvPr id="0" name=""/>
        <dsp:cNvSpPr/>
      </dsp:nvSpPr>
      <dsp:spPr>
        <a:xfrm>
          <a:off x="2957136" y="2738022"/>
          <a:ext cx="1552980" cy="112134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Rounded “Change”</a:t>
          </a:r>
          <a:endParaRPr lang="en-US" sz="2500" kern="1200" dirty="0"/>
        </a:p>
      </dsp:txBody>
      <dsp:txXfrm>
        <a:off x="3011876" y="2792762"/>
        <a:ext cx="1443500" cy="1011869"/>
      </dsp:txXfrm>
    </dsp:sp>
    <dsp:sp modelId="{A7FE27B3-582F-4129-9329-ED9F5EAB2231}">
      <dsp:nvSpPr>
        <dsp:cNvPr id="0" name=""/>
        <dsp:cNvSpPr/>
      </dsp:nvSpPr>
      <dsp:spPr>
        <a:xfrm>
          <a:off x="1045409" y="385474"/>
          <a:ext cx="3316987" cy="3316987"/>
        </a:xfrm>
        <a:custGeom>
          <a:avLst/>
          <a:gdLst/>
          <a:ahLst/>
          <a:cxnLst/>
          <a:rect l="0" t="0" r="0" b="0"/>
          <a:pathLst>
            <a:path>
              <a:moveTo>
                <a:pt x="1800235" y="3310919"/>
              </a:moveTo>
              <a:arcTo wR="1658493" hR="1658493" stAng="5105837" swAng="704045"/>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D189B78-50F6-4266-9EC6-A7691641D27F}">
      <dsp:nvSpPr>
        <dsp:cNvPr id="0" name=""/>
        <dsp:cNvSpPr/>
      </dsp:nvSpPr>
      <dsp:spPr>
        <a:xfrm>
          <a:off x="900031" y="2957145"/>
          <a:ext cx="1495620" cy="83057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Money Pool</a:t>
          </a:r>
          <a:endParaRPr lang="en-US" sz="2700" kern="1200" dirty="0"/>
        </a:p>
      </dsp:txBody>
      <dsp:txXfrm>
        <a:off x="940576" y="2997690"/>
        <a:ext cx="1414530" cy="749483"/>
      </dsp:txXfrm>
    </dsp:sp>
    <dsp:sp modelId="{EAFEED67-0469-43C1-AB76-D5B26D9E2B85}">
      <dsp:nvSpPr>
        <dsp:cNvPr id="0" name=""/>
        <dsp:cNvSpPr/>
      </dsp:nvSpPr>
      <dsp:spPr>
        <a:xfrm>
          <a:off x="964186" y="372189"/>
          <a:ext cx="3316987" cy="3316987"/>
        </a:xfrm>
        <a:custGeom>
          <a:avLst/>
          <a:gdLst/>
          <a:ahLst/>
          <a:cxnLst/>
          <a:rect l="0" t="0" r="0" b="0"/>
          <a:pathLst>
            <a:path>
              <a:moveTo>
                <a:pt x="175898" y="2401806"/>
              </a:moveTo>
              <a:arcTo wR="1658493" hR="1658493" stAng="9202360" swAng="1359294"/>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185705F-6368-4857-8167-6EBE8384E6FD}">
      <dsp:nvSpPr>
        <dsp:cNvPr id="0" name=""/>
        <dsp:cNvSpPr/>
      </dsp:nvSpPr>
      <dsp:spPr>
        <a:xfrm>
          <a:off x="487436" y="1102893"/>
          <a:ext cx="1115843" cy="83057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Goals</a:t>
          </a:r>
          <a:endParaRPr lang="en-US" sz="2700" kern="1200" dirty="0"/>
        </a:p>
      </dsp:txBody>
      <dsp:txXfrm>
        <a:off x="527981" y="1143438"/>
        <a:ext cx="1034753" cy="749483"/>
      </dsp:txXfrm>
    </dsp:sp>
    <dsp:sp modelId="{C1A367BB-0428-448E-A7D2-6D23D7CD6036}">
      <dsp:nvSpPr>
        <dsp:cNvPr id="0" name=""/>
        <dsp:cNvSpPr/>
      </dsp:nvSpPr>
      <dsp:spPr>
        <a:xfrm>
          <a:off x="964186" y="372189"/>
          <a:ext cx="3316987" cy="3316987"/>
        </a:xfrm>
        <a:custGeom>
          <a:avLst/>
          <a:gdLst/>
          <a:ahLst/>
          <a:cxnLst/>
          <a:rect l="0" t="0" r="0" b="0"/>
          <a:pathLst>
            <a:path>
              <a:moveTo>
                <a:pt x="411929" y="564565"/>
              </a:moveTo>
              <a:arcTo wR="1658493" hR="1658493" stAng="13276123" swAng="1343647"/>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8F7C2-B27A-7945-99B7-3F6EAB3FFCE7}">
      <dsp:nvSpPr>
        <dsp:cNvPr id="0" name=""/>
        <dsp:cNvSpPr/>
      </dsp:nvSpPr>
      <dsp:spPr>
        <a:xfrm>
          <a:off x="33" y="160223"/>
          <a:ext cx="3171147" cy="1051829"/>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en-US" sz="2900" kern="1200" dirty="0" smtClean="0"/>
            <a:t>Group Funding Platforms</a:t>
          </a:r>
          <a:endParaRPr lang="en-US" sz="2900" kern="1200" dirty="0"/>
        </a:p>
      </dsp:txBody>
      <dsp:txXfrm>
        <a:off x="33" y="160223"/>
        <a:ext cx="3171147" cy="1051829"/>
      </dsp:txXfrm>
    </dsp:sp>
    <dsp:sp modelId="{D1E9E85B-9520-1747-9B36-A59095DC9779}">
      <dsp:nvSpPr>
        <dsp:cNvPr id="0" name=""/>
        <dsp:cNvSpPr/>
      </dsp:nvSpPr>
      <dsp:spPr>
        <a:xfrm>
          <a:off x="33" y="1212053"/>
          <a:ext cx="3171147" cy="2189137"/>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err="1" smtClean="0"/>
            <a:t>Kickstarter</a:t>
          </a:r>
          <a:endParaRPr lang="en-US" sz="2900" kern="1200" dirty="0"/>
        </a:p>
        <a:p>
          <a:pPr marL="285750" lvl="1" indent="-285750" algn="l" defTabSz="1289050">
            <a:lnSpc>
              <a:spcPct val="90000"/>
            </a:lnSpc>
            <a:spcBef>
              <a:spcPct val="0"/>
            </a:spcBef>
            <a:spcAft>
              <a:spcPct val="15000"/>
            </a:spcAft>
            <a:buChar char="••"/>
          </a:pPr>
          <a:r>
            <a:rPr lang="en-US" sz="2900" kern="1200" dirty="0" err="1" smtClean="0"/>
            <a:t>Indiegogo</a:t>
          </a:r>
          <a:endParaRPr lang="en-US" sz="2900" kern="1200" dirty="0"/>
        </a:p>
        <a:p>
          <a:pPr marL="285750" lvl="1" indent="-285750" algn="l" defTabSz="1289050">
            <a:lnSpc>
              <a:spcPct val="90000"/>
            </a:lnSpc>
            <a:spcBef>
              <a:spcPct val="0"/>
            </a:spcBef>
            <a:spcAft>
              <a:spcPct val="15000"/>
            </a:spcAft>
            <a:buChar char="••"/>
          </a:pPr>
          <a:r>
            <a:rPr lang="en-US" sz="2900" kern="1200" dirty="0" err="1" smtClean="0"/>
            <a:t>GoFundMe</a:t>
          </a:r>
          <a:endParaRPr lang="en-US" sz="2900" kern="1200" dirty="0"/>
        </a:p>
        <a:p>
          <a:pPr marL="285750" lvl="1" indent="-285750" algn="l" defTabSz="1289050">
            <a:lnSpc>
              <a:spcPct val="90000"/>
            </a:lnSpc>
            <a:spcBef>
              <a:spcPct val="0"/>
            </a:spcBef>
            <a:spcAft>
              <a:spcPct val="15000"/>
            </a:spcAft>
            <a:buChar char="••"/>
          </a:pPr>
          <a:r>
            <a:rPr lang="en-US" sz="2900" kern="1200" dirty="0" smtClean="0"/>
            <a:t>Acorns</a:t>
          </a:r>
          <a:endParaRPr lang="en-US" sz="2900" kern="1200" dirty="0"/>
        </a:p>
      </dsp:txBody>
      <dsp:txXfrm>
        <a:off x="33" y="1212053"/>
        <a:ext cx="3171147" cy="2189137"/>
      </dsp:txXfrm>
    </dsp:sp>
    <dsp:sp modelId="{3800DD5C-70CF-3A48-920B-DDB8252DFDA8}">
      <dsp:nvSpPr>
        <dsp:cNvPr id="0" name=""/>
        <dsp:cNvSpPr/>
      </dsp:nvSpPr>
      <dsp:spPr>
        <a:xfrm>
          <a:off x="3615141" y="160223"/>
          <a:ext cx="3171147" cy="1051829"/>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rtl="0">
            <a:lnSpc>
              <a:spcPct val="90000"/>
            </a:lnSpc>
            <a:spcBef>
              <a:spcPct val="0"/>
            </a:spcBef>
            <a:spcAft>
              <a:spcPct val="35000"/>
            </a:spcAft>
          </a:pPr>
          <a:r>
            <a:rPr lang="en-US" sz="2900" kern="1200" dirty="0" smtClean="0"/>
            <a:t>Credit Card Reward Programs</a:t>
          </a:r>
          <a:endParaRPr lang="en-US" sz="2900" kern="1200" dirty="0"/>
        </a:p>
      </dsp:txBody>
      <dsp:txXfrm>
        <a:off x="3615141" y="160223"/>
        <a:ext cx="3171147" cy="1051829"/>
      </dsp:txXfrm>
    </dsp:sp>
    <dsp:sp modelId="{91DD8B8B-0F41-8A40-A673-510210C8B1E5}">
      <dsp:nvSpPr>
        <dsp:cNvPr id="0" name=""/>
        <dsp:cNvSpPr/>
      </dsp:nvSpPr>
      <dsp:spPr>
        <a:xfrm>
          <a:off x="3615141" y="1212053"/>
          <a:ext cx="3171147" cy="2189137"/>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t>Citi</a:t>
          </a:r>
          <a:endParaRPr lang="en-US" sz="2900" kern="1200" dirty="0"/>
        </a:p>
        <a:p>
          <a:pPr marL="285750" lvl="1" indent="-285750" algn="l" defTabSz="1289050">
            <a:lnSpc>
              <a:spcPct val="90000"/>
            </a:lnSpc>
            <a:spcBef>
              <a:spcPct val="0"/>
            </a:spcBef>
            <a:spcAft>
              <a:spcPct val="15000"/>
            </a:spcAft>
            <a:buChar char="••"/>
          </a:pPr>
          <a:r>
            <a:rPr lang="en-US" sz="2900" kern="1200" dirty="0" smtClean="0"/>
            <a:t>Chase</a:t>
          </a:r>
          <a:endParaRPr lang="en-US" sz="2900" kern="1200" dirty="0"/>
        </a:p>
        <a:p>
          <a:pPr marL="285750" lvl="1" indent="-285750" algn="l" defTabSz="1289050">
            <a:lnSpc>
              <a:spcPct val="90000"/>
            </a:lnSpc>
            <a:spcBef>
              <a:spcPct val="0"/>
            </a:spcBef>
            <a:spcAft>
              <a:spcPct val="15000"/>
            </a:spcAft>
            <a:buChar char="••"/>
          </a:pPr>
          <a:r>
            <a:rPr lang="en-US" sz="2900" kern="1200" dirty="0" smtClean="0"/>
            <a:t>Capital One</a:t>
          </a:r>
          <a:endParaRPr lang="en-US" sz="2900" kern="1200" dirty="0"/>
        </a:p>
        <a:p>
          <a:pPr marL="285750" lvl="1" indent="-285750" algn="l" defTabSz="1289050">
            <a:lnSpc>
              <a:spcPct val="90000"/>
            </a:lnSpc>
            <a:spcBef>
              <a:spcPct val="0"/>
            </a:spcBef>
            <a:spcAft>
              <a:spcPct val="15000"/>
            </a:spcAft>
            <a:buChar char="••"/>
          </a:pPr>
          <a:r>
            <a:rPr lang="en-US" sz="2900" kern="1200" dirty="0" smtClean="0"/>
            <a:t>Bank of America</a:t>
          </a:r>
          <a:endParaRPr lang="en-US" sz="2900" kern="1200" dirty="0"/>
        </a:p>
      </dsp:txBody>
      <dsp:txXfrm>
        <a:off x="3615141" y="1212053"/>
        <a:ext cx="3171147" cy="2189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99549-5580-6842-8D48-D38A724E596D}">
      <dsp:nvSpPr>
        <dsp:cNvPr id="0" name=""/>
        <dsp:cNvSpPr/>
      </dsp:nvSpPr>
      <dsp:spPr>
        <a:xfrm>
          <a:off x="0" y="2953207"/>
          <a:ext cx="6759862" cy="1016000"/>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a:lnSpc>
              <a:spcPct val="90000"/>
            </a:lnSpc>
            <a:spcBef>
              <a:spcPct val="0"/>
            </a:spcBef>
            <a:spcAft>
              <a:spcPct val="35000"/>
            </a:spcAft>
          </a:pPr>
          <a:r>
            <a:rPr lang="en-US" sz="3100" kern="1200" dirty="0" smtClean="0"/>
            <a:t>Pig-e-Bank is a lifestyle app to help friends save towards a common goal</a:t>
          </a:r>
          <a:endParaRPr lang="en-US" sz="3100" kern="1200" dirty="0"/>
        </a:p>
      </dsp:txBody>
      <dsp:txXfrm>
        <a:off x="29758" y="2982965"/>
        <a:ext cx="6700346" cy="9564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8A28D-A17B-41A8-B2A0-35A6FC5031C1}">
      <dsp:nvSpPr>
        <dsp:cNvPr id="0" name=""/>
        <dsp:cNvSpPr/>
      </dsp:nvSpPr>
      <dsp:spPr>
        <a:xfrm>
          <a:off x="8376" y="0"/>
          <a:ext cx="2192341" cy="29728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Users’ PCs, tablets, phones</a:t>
          </a:r>
          <a:endParaRPr lang="en-US" sz="3200" kern="1200" dirty="0"/>
        </a:p>
      </dsp:txBody>
      <dsp:txXfrm>
        <a:off x="72587" y="64211"/>
        <a:ext cx="2063919" cy="2844445"/>
      </dsp:txXfrm>
    </dsp:sp>
    <dsp:sp modelId="{7BA8ED7A-C0A1-4471-905E-1B7118E6BE18}">
      <dsp:nvSpPr>
        <dsp:cNvPr id="0" name=""/>
        <dsp:cNvSpPr/>
      </dsp:nvSpPr>
      <dsp:spPr>
        <a:xfrm>
          <a:off x="2385069" y="1257837"/>
          <a:ext cx="390824" cy="4571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85069" y="1349275"/>
        <a:ext cx="273577" cy="274315"/>
      </dsp:txXfrm>
    </dsp:sp>
    <dsp:sp modelId="{94300254-19FD-4CC8-9D03-FE7032621A4D}">
      <dsp:nvSpPr>
        <dsp:cNvPr id="0" name=""/>
        <dsp:cNvSpPr/>
      </dsp:nvSpPr>
      <dsp:spPr>
        <a:xfrm>
          <a:off x="2938122" y="0"/>
          <a:ext cx="2312759" cy="29728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rPr>
            <a:t>Virtual application server</a:t>
          </a:r>
        </a:p>
      </dsp:txBody>
      <dsp:txXfrm>
        <a:off x="3005860" y="67738"/>
        <a:ext cx="2177283" cy="2837391"/>
      </dsp:txXfrm>
    </dsp:sp>
    <dsp:sp modelId="{0B74EC0F-C0E4-4DCC-A1B2-5E867120F7B3}">
      <dsp:nvSpPr>
        <dsp:cNvPr id="0" name=""/>
        <dsp:cNvSpPr/>
      </dsp:nvSpPr>
      <dsp:spPr>
        <a:xfrm>
          <a:off x="5435233" y="1257837"/>
          <a:ext cx="390824" cy="4571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435233" y="1349275"/>
        <a:ext cx="273577" cy="274315"/>
      </dsp:txXfrm>
    </dsp:sp>
    <dsp:sp modelId="{DA812E70-21CB-4A08-8CD4-2AB4967CC3FB}">
      <dsp:nvSpPr>
        <dsp:cNvPr id="0" name=""/>
        <dsp:cNvSpPr/>
      </dsp:nvSpPr>
      <dsp:spPr>
        <a:xfrm>
          <a:off x="5988287" y="0"/>
          <a:ext cx="2210076" cy="297286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rPr>
            <a:t>Database server</a:t>
          </a:r>
          <a:endParaRPr lang="en-US" sz="2800" kern="1200" dirty="0" smtClean="0">
            <a:solidFill>
              <a:schemeClr val="bg1"/>
            </a:solidFill>
          </a:endParaRPr>
        </a:p>
      </dsp:txBody>
      <dsp:txXfrm>
        <a:off x="6053018" y="64731"/>
        <a:ext cx="2080614" cy="28434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C0F45-5E33-5849-8A7B-381B55B8825C}">
      <dsp:nvSpPr>
        <dsp:cNvPr id="0" name=""/>
        <dsp:cNvSpPr/>
      </dsp:nvSpPr>
      <dsp:spPr>
        <a:xfrm>
          <a:off x="6267" y="0"/>
          <a:ext cx="2170509" cy="1022557"/>
        </a:xfrm>
        <a:prstGeom prst="chevron">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kern="1200" dirty="0" smtClean="0"/>
            <a:t>Year</a:t>
          </a:r>
          <a:r>
            <a:rPr lang="en-US" sz="4500" kern="1200" dirty="0" smtClean="0"/>
            <a:t> </a:t>
          </a:r>
          <a:r>
            <a:rPr lang="en-US" sz="3200" kern="1200" dirty="0" smtClean="0"/>
            <a:t>1</a:t>
          </a:r>
          <a:endParaRPr lang="en-US" sz="4500" kern="1200" dirty="0"/>
        </a:p>
      </dsp:txBody>
      <dsp:txXfrm>
        <a:off x="517546" y="0"/>
        <a:ext cx="1147952" cy="1022557"/>
      </dsp:txXfrm>
    </dsp:sp>
    <dsp:sp modelId="{7B3F6A94-8228-F242-AB3A-4D44F8F190A4}">
      <dsp:nvSpPr>
        <dsp:cNvPr id="0" name=""/>
        <dsp:cNvSpPr/>
      </dsp:nvSpPr>
      <dsp:spPr>
        <a:xfrm>
          <a:off x="1876979" y="84063"/>
          <a:ext cx="5821419" cy="861287"/>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lvl="0" algn="l" defTabSz="1289050" rtl="0">
            <a:lnSpc>
              <a:spcPct val="90000"/>
            </a:lnSpc>
            <a:spcBef>
              <a:spcPct val="0"/>
            </a:spcBef>
            <a:spcAft>
              <a:spcPct val="35000"/>
            </a:spcAft>
          </a:pPr>
          <a:r>
            <a:rPr lang="en-US" sz="2900" kern="1200" dirty="0" smtClean="0"/>
            <a:t>Beta launch with press coverage</a:t>
          </a:r>
          <a:endParaRPr lang="en-US" sz="2900" kern="1200" dirty="0"/>
        </a:p>
      </dsp:txBody>
      <dsp:txXfrm>
        <a:off x="2307623" y="84063"/>
        <a:ext cx="4960132" cy="861287"/>
      </dsp:txXfrm>
    </dsp:sp>
    <dsp:sp modelId="{3721BFE3-1BC6-BE47-A176-1808B3F2D40E}">
      <dsp:nvSpPr>
        <dsp:cNvPr id="0" name=""/>
        <dsp:cNvSpPr/>
      </dsp:nvSpPr>
      <dsp:spPr>
        <a:xfrm>
          <a:off x="6267" y="1155129"/>
          <a:ext cx="2170509" cy="1022557"/>
        </a:xfrm>
        <a:prstGeom prst="chevron">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kern="1200" dirty="0" smtClean="0"/>
            <a:t>Year 2</a:t>
          </a:r>
          <a:endParaRPr lang="en-US" sz="3200" kern="1200" dirty="0"/>
        </a:p>
      </dsp:txBody>
      <dsp:txXfrm>
        <a:off x="517546" y="1155129"/>
        <a:ext cx="1147952" cy="1022557"/>
      </dsp:txXfrm>
    </dsp:sp>
    <dsp:sp modelId="{CEE263AC-E14B-4A4B-80EF-C476A788EDC2}">
      <dsp:nvSpPr>
        <dsp:cNvPr id="0" name=""/>
        <dsp:cNvSpPr/>
      </dsp:nvSpPr>
      <dsp:spPr>
        <a:xfrm>
          <a:off x="1876979" y="1235764"/>
          <a:ext cx="5821419" cy="861287"/>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lvl="0" algn="l" defTabSz="1289050" rtl="0">
            <a:lnSpc>
              <a:spcPct val="90000"/>
            </a:lnSpc>
            <a:spcBef>
              <a:spcPct val="0"/>
            </a:spcBef>
            <a:spcAft>
              <a:spcPct val="35000"/>
            </a:spcAft>
          </a:pPr>
          <a:r>
            <a:rPr lang="en-US" sz="2900" kern="1200" smtClean="0"/>
            <a:t>Expansion/scaling</a:t>
          </a:r>
          <a:endParaRPr lang="en-US" sz="2900" kern="1200"/>
        </a:p>
      </dsp:txBody>
      <dsp:txXfrm>
        <a:off x="2307623" y="1235764"/>
        <a:ext cx="4960132" cy="861287"/>
      </dsp:txXfrm>
    </dsp:sp>
    <dsp:sp modelId="{BF52150B-E6A5-B947-A8AA-02360268E4C2}">
      <dsp:nvSpPr>
        <dsp:cNvPr id="0" name=""/>
        <dsp:cNvSpPr/>
      </dsp:nvSpPr>
      <dsp:spPr>
        <a:xfrm>
          <a:off x="6267" y="2306830"/>
          <a:ext cx="2170509" cy="1022557"/>
        </a:xfrm>
        <a:prstGeom prst="chevron">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20320" rIns="0" bIns="20320" numCol="1" spcCol="1270" anchor="ctr" anchorCtr="0">
          <a:noAutofit/>
        </a:bodyPr>
        <a:lstStyle/>
        <a:p>
          <a:pPr lvl="0" algn="ctr" defTabSz="1422400" rtl="0">
            <a:lnSpc>
              <a:spcPct val="90000"/>
            </a:lnSpc>
            <a:spcBef>
              <a:spcPct val="0"/>
            </a:spcBef>
            <a:spcAft>
              <a:spcPct val="35000"/>
            </a:spcAft>
          </a:pPr>
          <a:r>
            <a:rPr lang="en-US" sz="3200" kern="1200" dirty="0" smtClean="0"/>
            <a:t>Year 3</a:t>
          </a:r>
          <a:endParaRPr lang="en-US" sz="3200" kern="1200" dirty="0"/>
        </a:p>
      </dsp:txBody>
      <dsp:txXfrm>
        <a:off x="517546" y="2306830"/>
        <a:ext cx="1147952" cy="1022557"/>
      </dsp:txXfrm>
    </dsp:sp>
    <dsp:sp modelId="{28703F42-3E19-E448-AFDE-716D149608AB}">
      <dsp:nvSpPr>
        <dsp:cNvPr id="0" name=""/>
        <dsp:cNvSpPr/>
      </dsp:nvSpPr>
      <dsp:spPr>
        <a:xfrm>
          <a:off x="1876979" y="2387465"/>
          <a:ext cx="5821419" cy="861287"/>
        </a:xfrm>
        <a:prstGeom prst="chevron">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18415" rIns="0" bIns="18415" numCol="1" spcCol="1270" anchor="ctr" anchorCtr="0">
          <a:noAutofit/>
        </a:bodyPr>
        <a:lstStyle/>
        <a:p>
          <a:pPr lvl="0" algn="l" defTabSz="1289050" rtl="0">
            <a:lnSpc>
              <a:spcPct val="90000"/>
            </a:lnSpc>
            <a:spcBef>
              <a:spcPct val="0"/>
            </a:spcBef>
            <a:spcAft>
              <a:spcPct val="35000"/>
            </a:spcAft>
          </a:pPr>
          <a:r>
            <a:rPr lang="en-US" sz="2900" kern="1200" dirty="0" smtClean="0"/>
            <a:t>Sponsorship emphasis</a:t>
          </a:r>
          <a:endParaRPr lang="en-US" sz="2900" kern="1200" dirty="0"/>
        </a:p>
      </dsp:txBody>
      <dsp:txXfrm>
        <a:off x="2307623" y="2387465"/>
        <a:ext cx="4960132" cy="8612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B272A-A610-EA4A-A59B-2E7F097D9897}">
      <dsp:nvSpPr>
        <dsp:cNvPr id="0" name=""/>
        <dsp:cNvSpPr/>
      </dsp:nvSpPr>
      <dsp:spPr>
        <a:xfrm>
          <a:off x="2768" y="1488"/>
          <a:ext cx="7699129" cy="601130"/>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Pig-e-Bank</a:t>
          </a:r>
          <a:r>
            <a:rPr lang="en-US" sz="2800" kern="1200" dirty="0" smtClean="0"/>
            <a:t> is a better way for groups to save</a:t>
          </a:r>
          <a:endParaRPr lang="en-US" sz="2800" kern="1200" dirty="0"/>
        </a:p>
      </dsp:txBody>
      <dsp:txXfrm>
        <a:off x="20374" y="19094"/>
        <a:ext cx="7663917" cy="565918"/>
      </dsp:txXfrm>
    </dsp:sp>
    <dsp:sp modelId="{4917C0A6-B611-C741-9E13-5326E32AA491}">
      <dsp:nvSpPr>
        <dsp:cNvPr id="0" name=""/>
        <dsp:cNvSpPr/>
      </dsp:nvSpPr>
      <dsp:spPr>
        <a:xfrm>
          <a:off x="2768" y="894613"/>
          <a:ext cx="2430280" cy="1876127"/>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Easy group collaboration with promotions</a:t>
          </a:r>
          <a:endParaRPr lang="en-US" sz="2400" kern="1200" dirty="0"/>
        </a:p>
      </dsp:txBody>
      <dsp:txXfrm>
        <a:off x="57718" y="949563"/>
        <a:ext cx="2320380" cy="1766227"/>
      </dsp:txXfrm>
    </dsp:sp>
    <dsp:sp modelId="{823D4554-7B24-F54C-B057-F1822416C13B}">
      <dsp:nvSpPr>
        <dsp:cNvPr id="0" name=""/>
        <dsp:cNvSpPr/>
      </dsp:nvSpPr>
      <dsp:spPr>
        <a:xfrm>
          <a:off x="2637193" y="896101"/>
          <a:ext cx="2430280" cy="1876127"/>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Focus on growing user base and offering relevant promotions</a:t>
          </a:r>
          <a:endParaRPr lang="en-US" sz="2400" kern="1200" dirty="0"/>
        </a:p>
      </dsp:txBody>
      <dsp:txXfrm>
        <a:off x="2692143" y="951051"/>
        <a:ext cx="2320380" cy="1766227"/>
      </dsp:txXfrm>
    </dsp:sp>
    <dsp:sp modelId="{AB6C7F0F-478E-994E-8A26-46264DB3E67F}">
      <dsp:nvSpPr>
        <dsp:cNvPr id="0" name=""/>
        <dsp:cNvSpPr/>
      </dsp:nvSpPr>
      <dsp:spPr>
        <a:xfrm>
          <a:off x="5271617" y="894613"/>
          <a:ext cx="2430280" cy="1876127"/>
        </a:xfrm>
        <a:prstGeom prst="roundRect">
          <a:avLst>
            <a:gd name="adj" fmla="val 100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Reach and sustain profitability in two years</a:t>
          </a:r>
          <a:endParaRPr lang="en-US" sz="2400" kern="1200" dirty="0"/>
        </a:p>
      </dsp:txBody>
      <dsp:txXfrm>
        <a:off x="5326567" y="949563"/>
        <a:ext cx="2320380" cy="176622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5BF8B-8550-453B-9786-54565BA9EF85}" type="datetimeFigureOut">
              <a:rPr lang="en-US" smtClean="0"/>
              <a:t>5/3/15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3FC3C-34C9-4E8F-B0D8-EFF0D756D2B6}" type="slidenum">
              <a:rPr lang="en-US" smtClean="0"/>
              <a:t>‹#›</a:t>
            </a:fld>
            <a:endParaRPr lang="en-US"/>
          </a:p>
        </p:txBody>
      </p:sp>
    </p:spTree>
    <p:extLst>
      <p:ext uri="{BB962C8B-B14F-4D97-AF65-F5344CB8AC3E}">
        <p14:creationId xmlns:p14="http://schemas.microsoft.com/office/powerpoint/2010/main" val="242249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Jesse</a:t>
            </a:r>
            <a:endParaRPr lang="en-US" dirty="0"/>
          </a:p>
        </p:txBody>
      </p:sp>
      <p:sp>
        <p:nvSpPr>
          <p:cNvPr id="4" name="Slide Number Placeholder 3"/>
          <p:cNvSpPr>
            <a:spLocks noGrp="1"/>
          </p:cNvSpPr>
          <p:nvPr>
            <p:ph type="sldNum" sz="quarter" idx="10"/>
          </p:nvPr>
        </p:nvSpPr>
        <p:spPr/>
        <p:txBody>
          <a:bodyPr/>
          <a:lstStyle/>
          <a:p>
            <a:fld id="{F203FC3C-34C9-4E8F-B0D8-EFF0D756D2B6}" type="slidenum">
              <a:rPr lang="en-US" smtClean="0"/>
              <a:t>1</a:t>
            </a:fld>
            <a:endParaRPr lang="en-US"/>
          </a:p>
        </p:txBody>
      </p:sp>
    </p:spTree>
    <p:extLst>
      <p:ext uri="{BB962C8B-B14F-4D97-AF65-F5344CB8AC3E}">
        <p14:creationId xmlns:p14="http://schemas.microsoft.com/office/powerpoint/2010/main" val="1320351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p>
          <a:p>
            <a:endParaRPr lang="en-US" dirty="0" smtClean="0"/>
          </a:p>
          <a:p>
            <a:r>
              <a:rPr lang="en-US" dirty="0" smtClean="0"/>
              <a:t>Year 1 – Low sponsorship revenue as the app gains support</a:t>
            </a:r>
          </a:p>
          <a:p>
            <a:r>
              <a:rPr lang="en-US" dirty="0" smtClean="0"/>
              <a:t>Year 2- Increasing costs to support the app and continue promotions</a:t>
            </a:r>
          </a:p>
          <a:p>
            <a:r>
              <a:rPr lang="en-US" dirty="0" smtClean="0"/>
              <a:t>Year 3- Reach profitability due to sponsorship revenue</a:t>
            </a:r>
          </a:p>
          <a:p>
            <a:endParaRPr lang="en-US" dirty="0"/>
          </a:p>
        </p:txBody>
      </p:sp>
      <p:sp>
        <p:nvSpPr>
          <p:cNvPr id="4" name="Slide Number Placeholder 3"/>
          <p:cNvSpPr>
            <a:spLocks noGrp="1"/>
          </p:cNvSpPr>
          <p:nvPr>
            <p:ph type="sldNum" sz="quarter" idx="10"/>
          </p:nvPr>
        </p:nvSpPr>
        <p:spPr/>
        <p:txBody>
          <a:bodyPr/>
          <a:lstStyle/>
          <a:p>
            <a:fld id="{F203FC3C-34C9-4E8F-B0D8-EFF0D756D2B6}" type="slidenum">
              <a:rPr lang="en-US" smtClean="0"/>
              <a:t>10</a:t>
            </a:fld>
            <a:endParaRPr lang="en-US"/>
          </a:p>
        </p:txBody>
      </p:sp>
    </p:spTree>
    <p:extLst>
      <p:ext uri="{BB962C8B-B14F-4D97-AF65-F5344CB8AC3E}">
        <p14:creationId xmlns:p14="http://schemas.microsoft.com/office/powerpoint/2010/main" val="145613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Jesse</a:t>
            </a:r>
            <a:endParaRPr lang="en-US" dirty="0"/>
          </a:p>
        </p:txBody>
      </p:sp>
      <p:sp>
        <p:nvSpPr>
          <p:cNvPr id="4" name="Slide Number Placeholder 3"/>
          <p:cNvSpPr>
            <a:spLocks noGrp="1"/>
          </p:cNvSpPr>
          <p:nvPr>
            <p:ph type="sldNum" sz="quarter" idx="10"/>
          </p:nvPr>
        </p:nvSpPr>
        <p:spPr/>
        <p:txBody>
          <a:bodyPr/>
          <a:lstStyle/>
          <a:p>
            <a:fld id="{F203FC3C-34C9-4E8F-B0D8-EFF0D756D2B6}" type="slidenum">
              <a:rPr lang="en-US" smtClean="0"/>
              <a:t>11</a:t>
            </a:fld>
            <a:endParaRPr lang="en-US"/>
          </a:p>
        </p:txBody>
      </p:sp>
    </p:spTree>
    <p:extLst>
      <p:ext uri="{BB962C8B-B14F-4D97-AF65-F5344CB8AC3E}">
        <p14:creationId xmlns:p14="http://schemas.microsoft.com/office/powerpoint/2010/main" val="359292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Jesse</a:t>
            </a:r>
          </a:p>
          <a:p>
            <a:endParaRPr lang="en-US" dirty="0" smtClean="0"/>
          </a:p>
          <a:p>
            <a:r>
              <a:rPr lang="en-US" dirty="0" smtClean="0"/>
              <a:t>Quotes indicating</a:t>
            </a:r>
            <a:r>
              <a:rPr lang="en-US" baseline="0" dirty="0" smtClean="0"/>
              <a:t> poor saving habits</a:t>
            </a:r>
          </a:p>
          <a:p>
            <a:r>
              <a:rPr lang="en-US" b="1" baseline="0" dirty="0" smtClean="0"/>
              <a:t>More market research!</a:t>
            </a:r>
            <a:endParaRPr lang="en-US" b="1" dirty="0"/>
          </a:p>
        </p:txBody>
      </p:sp>
      <p:sp>
        <p:nvSpPr>
          <p:cNvPr id="4" name="Slide Number Placeholder 3"/>
          <p:cNvSpPr>
            <a:spLocks noGrp="1"/>
          </p:cNvSpPr>
          <p:nvPr>
            <p:ph type="sldNum" sz="quarter" idx="10"/>
          </p:nvPr>
        </p:nvSpPr>
        <p:spPr/>
        <p:txBody>
          <a:bodyPr/>
          <a:lstStyle/>
          <a:p>
            <a:fld id="{F203FC3C-34C9-4E8F-B0D8-EFF0D756D2B6}" type="slidenum">
              <a:rPr lang="en-US" smtClean="0"/>
              <a:t>2</a:t>
            </a:fld>
            <a:endParaRPr lang="en-US"/>
          </a:p>
        </p:txBody>
      </p:sp>
    </p:spTree>
    <p:extLst>
      <p:ext uri="{BB962C8B-B14F-4D97-AF65-F5344CB8AC3E}">
        <p14:creationId xmlns:p14="http://schemas.microsoft.com/office/powerpoint/2010/main" val="265426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Blake</a:t>
            </a:r>
          </a:p>
          <a:p>
            <a:endParaRPr lang="en-US" dirty="0" smtClean="0"/>
          </a:p>
          <a:p>
            <a:r>
              <a:rPr lang="en-US" dirty="0" smtClean="0"/>
              <a:t>Giving money back?</a:t>
            </a:r>
          </a:p>
          <a:p>
            <a:r>
              <a:rPr lang="en-US" dirty="0" smtClean="0"/>
              <a:t>Handling lump sums</a:t>
            </a:r>
            <a:endParaRPr lang="en-US" dirty="0"/>
          </a:p>
        </p:txBody>
      </p:sp>
      <p:sp>
        <p:nvSpPr>
          <p:cNvPr id="4" name="Slide Number Placeholder 3"/>
          <p:cNvSpPr>
            <a:spLocks noGrp="1"/>
          </p:cNvSpPr>
          <p:nvPr>
            <p:ph type="sldNum" sz="quarter" idx="10"/>
          </p:nvPr>
        </p:nvSpPr>
        <p:spPr/>
        <p:txBody>
          <a:bodyPr/>
          <a:lstStyle/>
          <a:p>
            <a:fld id="{F203FC3C-34C9-4E8F-B0D8-EFF0D756D2B6}" type="slidenum">
              <a:rPr lang="en-US" smtClean="0"/>
              <a:t>3</a:t>
            </a:fld>
            <a:endParaRPr lang="en-US"/>
          </a:p>
        </p:txBody>
      </p:sp>
    </p:spTree>
    <p:extLst>
      <p:ext uri="{BB962C8B-B14F-4D97-AF65-F5344CB8AC3E}">
        <p14:creationId xmlns:p14="http://schemas.microsoft.com/office/powerpoint/2010/main" val="401374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Travis</a:t>
            </a:r>
            <a:endParaRPr lang="en-US" dirty="0"/>
          </a:p>
        </p:txBody>
      </p:sp>
      <p:sp>
        <p:nvSpPr>
          <p:cNvPr id="4" name="Slide Number Placeholder 3"/>
          <p:cNvSpPr>
            <a:spLocks noGrp="1"/>
          </p:cNvSpPr>
          <p:nvPr>
            <p:ph type="sldNum" sz="quarter" idx="10"/>
          </p:nvPr>
        </p:nvSpPr>
        <p:spPr/>
        <p:txBody>
          <a:bodyPr/>
          <a:lstStyle/>
          <a:p>
            <a:fld id="{F203FC3C-34C9-4E8F-B0D8-EFF0D756D2B6}" type="slidenum">
              <a:rPr lang="en-US" smtClean="0"/>
              <a:t>4</a:t>
            </a:fld>
            <a:endParaRPr lang="en-US"/>
          </a:p>
        </p:txBody>
      </p:sp>
    </p:spTree>
    <p:extLst>
      <p:ext uri="{BB962C8B-B14F-4D97-AF65-F5344CB8AC3E}">
        <p14:creationId xmlns:p14="http://schemas.microsoft.com/office/powerpoint/2010/main" val="123104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Travis</a:t>
            </a:r>
            <a:endParaRPr lang="en-US" dirty="0"/>
          </a:p>
        </p:txBody>
      </p:sp>
      <p:sp>
        <p:nvSpPr>
          <p:cNvPr id="4" name="Slide Number Placeholder 3"/>
          <p:cNvSpPr>
            <a:spLocks noGrp="1"/>
          </p:cNvSpPr>
          <p:nvPr>
            <p:ph type="sldNum" sz="quarter" idx="10"/>
          </p:nvPr>
        </p:nvSpPr>
        <p:spPr/>
        <p:txBody>
          <a:bodyPr/>
          <a:lstStyle/>
          <a:p>
            <a:fld id="{F203FC3C-34C9-4E8F-B0D8-EFF0D756D2B6}" type="slidenum">
              <a:rPr lang="en-US" smtClean="0"/>
              <a:t>5</a:t>
            </a:fld>
            <a:endParaRPr lang="en-US"/>
          </a:p>
        </p:txBody>
      </p:sp>
    </p:spTree>
    <p:extLst>
      <p:ext uri="{BB962C8B-B14F-4D97-AF65-F5344CB8AC3E}">
        <p14:creationId xmlns:p14="http://schemas.microsoft.com/office/powerpoint/2010/main" val="146956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fld id="{F203FC3C-34C9-4E8F-B0D8-EFF0D756D2B6}" type="slidenum">
              <a:rPr lang="en-US" smtClean="0"/>
              <a:t>6</a:t>
            </a:fld>
            <a:endParaRPr lang="en-US"/>
          </a:p>
        </p:txBody>
      </p:sp>
    </p:spTree>
    <p:extLst>
      <p:ext uri="{BB962C8B-B14F-4D97-AF65-F5344CB8AC3E}">
        <p14:creationId xmlns:p14="http://schemas.microsoft.com/office/powerpoint/2010/main" val="116595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Blake</a:t>
            </a:r>
          </a:p>
          <a:p>
            <a:endParaRPr lang="en-US" dirty="0" smtClean="0"/>
          </a:p>
          <a:p>
            <a:r>
              <a:rPr lang="en-US" dirty="0" smtClean="0"/>
              <a:t>Lifestyle app to be</a:t>
            </a:r>
            <a:r>
              <a:rPr lang="en-US" baseline="0" dirty="0" smtClean="0"/>
              <a:t> used with friends to save towards a common target.  This is not an application to try and get a new entrepreneurial endeavor off the ground.  A group of friends could use this to save up to pay expenses for a start up essentially, but Pig-e-bank is not a place to get funding for a new start up.  </a:t>
            </a:r>
          </a:p>
          <a:p>
            <a:endParaRPr lang="en-US" baseline="0" dirty="0" smtClean="0"/>
          </a:p>
          <a:p>
            <a:r>
              <a:rPr lang="en-US" baseline="0" dirty="0" err="1" smtClean="0"/>
              <a:t>Kickstarter</a:t>
            </a:r>
            <a:r>
              <a:rPr lang="en-US" baseline="0" dirty="0" smtClean="0"/>
              <a:t> – is used to gain funding from outsiders to pay expenses for projects.  All of the funding for pig-e-bank comes from the users in the group that are saving towards their targets.  They do not receive funding from anyone else and they are not necessarily saving for a project.  In most cases, users are using the app to save for trips, tangible items, and fun activities.  </a:t>
            </a:r>
          </a:p>
          <a:p>
            <a:r>
              <a:rPr lang="en-US" dirty="0" smtClean="0"/>
              <a:t>https://</a:t>
            </a:r>
            <a:r>
              <a:rPr lang="en-US" dirty="0" err="1" smtClean="0"/>
              <a:t>www.kickstarter.com</a:t>
            </a:r>
            <a:r>
              <a:rPr lang="en-US" dirty="0" smtClean="0"/>
              <a:t>/hello</a:t>
            </a:r>
          </a:p>
          <a:p>
            <a:endParaRPr lang="en-US" dirty="0" smtClean="0"/>
          </a:p>
          <a:p>
            <a:r>
              <a:rPr lang="en-US" dirty="0" err="1" smtClean="0"/>
              <a:t>Indiegogo</a:t>
            </a:r>
            <a:r>
              <a:rPr lang="en-US" dirty="0" smtClean="0"/>
              <a:t> – is used for</a:t>
            </a:r>
            <a:r>
              <a:rPr lang="en-US" baseline="0" dirty="0" smtClean="0"/>
              <a:t> </a:t>
            </a:r>
            <a:r>
              <a:rPr lang="en-US" baseline="0" dirty="0" err="1" smtClean="0"/>
              <a:t>crowdfunding</a:t>
            </a:r>
            <a:r>
              <a:rPr lang="en-US" baseline="0" dirty="0" smtClean="0"/>
              <a:t> as well.  You can use this for things other than entrepreneurial endeavors and start ups but the campaign you chose to save for is funded by others.  Once again pig-e-bank is used with the users own money.</a:t>
            </a:r>
          </a:p>
          <a:p>
            <a:r>
              <a:rPr lang="en-US" baseline="0" dirty="0" smtClean="0"/>
              <a:t>https://</a:t>
            </a:r>
            <a:r>
              <a:rPr lang="en-US" baseline="0" dirty="0" err="1" smtClean="0"/>
              <a:t>www.indiegogo.com</a:t>
            </a:r>
            <a:r>
              <a:rPr lang="en-US" baseline="0" dirty="0" smtClean="0"/>
              <a:t>/campaigns/new</a:t>
            </a:r>
          </a:p>
          <a:p>
            <a:endParaRPr lang="en-US" baseline="0" dirty="0" smtClean="0"/>
          </a:p>
          <a:p>
            <a:r>
              <a:rPr lang="en-US" baseline="0" dirty="0" smtClean="0"/>
              <a:t>Acorns – has a similar saving method as the remaining change from a transaction is allocated in the application, but these savings are used directly for investments.  Acorn is not for saving or for trying to reach a goal.</a:t>
            </a:r>
          </a:p>
          <a:p>
            <a:r>
              <a:rPr lang="en-US" baseline="0" dirty="0" smtClean="0"/>
              <a:t>https://</a:t>
            </a:r>
            <a:r>
              <a:rPr lang="en-US" baseline="0" dirty="0" err="1" smtClean="0"/>
              <a:t>www.acorns.com</a:t>
            </a:r>
            <a:r>
              <a:rPr lang="en-US" baseline="0" dirty="0" smtClean="0"/>
              <a:t>/</a:t>
            </a:r>
          </a:p>
          <a:p>
            <a:endParaRPr lang="en-US" baseline="0" dirty="0" smtClean="0"/>
          </a:p>
          <a:p>
            <a:r>
              <a:rPr lang="en-US" baseline="0" dirty="0" err="1" smtClean="0"/>
              <a:t>Gofundme</a:t>
            </a:r>
            <a:r>
              <a:rPr lang="en-US" baseline="0" dirty="0" smtClean="0"/>
              <a:t> – is used for </a:t>
            </a:r>
            <a:r>
              <a:rPr lang="en-US" baseline="0" dirty="0" err="1" smtClean="0"/>
              <a:t>crowdfunding</a:t>
            </a:r>
            <a:r>
              <a:rPr lang="en-US" baseline="0" dirty="0" smtClean="0"/>
              <a:t> and donations.  By using </a:t>
            </a:r>
            <a:r>
              <a:rPr lang="en-US" baseline="0" dirty="0" err="1" smtClean="0"/>
              <a:t>gofundme</a:t>
            </a:r>
            <a:r>
              <a:rPr lang="en-US" baseline="0" dirty="0" smtClean="0"/>
              <a:t> you are receiving all of the funds from outside sources</a:t>
            </a:r>
          </a:p>
          <a:p>
            <a:r>
              <a:rPr lang="en-US" baseline="0" dirty="0" smtClean="0"/>
              <a:t>http://</a:t>
            </a:r>
            <a:r>
              <a:rPr lang="en-US" baseline="0" dirty="0" err="1" smtClean="0"/>
              <a:t>www.gofundme.com</a:t>
            </a:r>
            <a:r>
              <a:rPr lang="en-US" baseline="0" dirty="0" smtClean="0"/>
              <a:t>/tour/</a:t>
            </a:r>
          </a:p>
          <a:p>
            <a:endParaRPr lang="en-US" baseline="0" dirty="0" smtClean="0"/>
          </a:p>
          <a:p>
            <a:r>
              <a:rPr lang="en-US" baseline="0" dirty="0" smtClean="0"/>
              <a:t>This app falls into the lifestyle application market.  </a:t>
            </a:r>
          </a:p>
          <a:p>
            <a:endParaRPr lang="en-US" baseline="0" dirty="0" smtClean="0"/>
          </a:p>
          <a:p>
            <a:r>
              <a:rPr lang="en-US" baseline="0" dirty="0" smtClean="0"/>
              <a:t>Our clients are essentially anyone that wants to save towards a goal with friends, family, colleagues, etc.  Our main target audience are college students ranging from ages 18 – 22 and young professionals from ages 24 – 30.  We feel that these two groups will be attracted to our application the most and that is why we are targeting them.  We feel that users at this age are very social and time can be hard to come by free time for planning.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203FC3C-34C9-4E8F-B0D8-EFF0D756D2B6}" type="slidenum">
              <a:rPr lang="en-US" smtClean="0"/>
              <a:t>7</a:t>
            </a:fld>
            <a:endParaRPr lang="en-US"/>
          </a:p>
        </p:txBody>
      </p:sp>
    </p:spTree>
    <p:extLst>
      <p:ext uri="{BB962C8B-B14F-4D97-AF65-F5344CB8AC3E}">
        <p14:creationId xmlns:p14="http://schemas.microsoft.com/office/powerpoint/2010/main" val="3398394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Travis</a:t>
            </a:r>
          </a:p>
          <a:p>
            <a:endParaRPr lang="en-US" dirty="0" smtClean="0"/>
          </a:p>
          <a:p>
            <a:r>
              <a:rPr lang="en-US" baseline="0" dirty="0" smtClean="0"/>
              <a:t>As long as our users they have an internet connection, they can access Pig-e-Bank through their smartphones, tablets, or PCs.</a:t>
            </a:r>
          </a:p>
          <a:p>
            <a:endParaRPr lang="en-US" baseline="0" dirty="0" smtClean="0"/>
          </a:p>
          <a:p>
            <a:r>
              <a:rPr lang="en-US" baseline="0" dirty="0" smtClean="0"/>
              <a:t>The Pig-e-Bank application will be hosted on a virtual application server created on Amazon Web </a:t>
            </a:r>
            <a:r>
              <a:rPr lang="en-US" baseline="0" dirty="0" err="1" smtClean="0"/>
              <a:t>Services’s</a:t>
            </a:r>
            <a:r>
              <a:rPr lang="en-US" baseline="0" dirty="0" smtClean="0"/>
              <a:t> Elastic Compute Cloud. The application will access data stored on a database server created on Amazon’s Relational Database Service. Both EC2 and RDS services are Payment Card Industry Data Security Standard Level-1 certified. </a:t>
            </a:r>
          </a:p>
          <a:p>
            <a:endParaRPr lang="en-US" baseline="0" dirty="0" smtClean="0"/>
          </a:p>
          <a:p>
            <a:r>
              <a:rPr lang="en-US" baseline="0" dirty="0" smtClean="0"/>
              <a:t>However, we must also ensure that our application treats financial information in a PCI DSS-compliant manner, and also must establish a secure communication channel with credit card companies and banks from which users’ transaction data can be retrieved.</a:t>
            </a:r>
          </a:p>
          <a:p>
            <a:endParaRPr lang="en-US" baseline="0" dirty="0" smtClean="0"/>
          </a:p>
          <a:p>
            <a:r>
              <a:rPr lang="en-US" baseline="0" dirty="0" smtClean="0"/>
              <a:t>We prioritize our users’ financial safety and privacy, so security will be very important to us as we move forward with our implementation plan.</a:t>
            </a:r>
            <a:endParaRPr lang="en-US" dirty="0"/>
          </a:p>
        </p:txBody>
      </p:sp>
      <p:sp>
        <p:nvSpPr>
          <p:cNvPr id="4" name="Slide Number Placeholder 3"/>
          <p:cNvSpPr>
            <a:spLocks noGrp="1"/>
          </p:cNvSpPr>
          <p:nvPr>
            <p:ph type="sldNum" sz="quarter" idx="10"/>
          </p:nvPr>
        </p:nvSpPr>
        <p:spPr/>
        <p:txBody>
          <a:bodyPr/>
          <a:lstStyle/>
          <a:p>
            <a:fld id="{F203FC3C-34C9-4E8F-B0D8-EFF0D756D2B6}" type="slidenum">
              <a:rPr lang="en-US" smtClean="0"/>
              <a:t>8</a:t>
            </a:fld>
            <a:endParaRPr lang="en-US"/>
          </a:p>
        </p:txBody>
      </p:sp>
    </p:spTree>
    <p:extLst>
      <p:ext uri="{BB962C8B-B14F-4D97-AF65-F5344CB8AC3E}">
        <p14:creationId xmlns:p14="http://schemas.microsoft.com/office/powerpoint/2010/main" val="4251550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a:t>
            </a:r>
          </a:p>
          <a:p>
            <a:endParaRPr lang="en-US" dirty="0" smtClean="0"/>
          </a:p>
          <a:p>
            <a:r>
              <a:rPr lang="en-US" dirty="0" smtClean="0"/>
              <a:t>See http://docs.aws.amazon.com/gettingstarted/latest/wah-linux/web-app-hosting-intro.html and previous</a:t>
            </a:r>
            <a:r>
              <a:rPr lang="en-US" baseline="0" dirty="0" smtClean="0"/>
              <a:t> slide</a:t>
            </a:r>
          </a:p>
          <a:p>
            <a:endParaRPr lang="en-US" baseline="0" dirty="0" smtClean="0"/>
          </a:p>
          <a:p>
            <a:r>
              <a:rPr lang="en-US" baseline="0" dirty="0" smtClean="0"/>
              <a:t>Year 1 - Beta Test – 50 invites + tech journalists who can each send out 2 invites to friends who can in turn invite 1 person. Approx. 250+ for beta test. NO charges for saving, so we’ll eat the costs in order to solicit feedback and figure out what users like the most, what needs improvement. EXCLUSIVITY</a:t>
            </a:r>
          </a:p>
          <a:p>
            <a:r>
              <a:rPr lang="en-US" dirty="0" smtClean="0"/>
              <a:t>Purchase press</a:t>
            </a:r>
            <a:r>
              <a:rPr lang="en-US" baseline="0" dirty="0" smtClean="0"/>
              <a:t> coverage if organic coverage not what we expected. Purchase slots at tech festivals such as </a:t>
            </a:r>
            <a:r>
              <a:rPr lang="en-US" baseline="0" dirty="0" err="1" smtClean="0"/>
              <a:t>SxSW</a:t>
            </a:r>
            <a:r>
              <a:rPr lang="en-US" baseline="0" dirty="0" smtClean="0"/>
              <a:t>, TechCrunch Disrupt, </a:t>
            </a:r>
            <a:r>
              <a:rPr lang="en-US" baseline="0" dirty="0" err="1" smtClean="0"/>
              <a:t>Techweek</a:t>
            </a:r>
            <a:r>
              <a:rPr lang="en-US" baseline="0" dirty="0" smtClean="0"/>
              <a:t>. College campuses with </a:t>
            </a:r>
            <a:r>
              <a:rPr lang="en-US" baseline="0" dirty="0" err="1" smtClean="0"/>
              <a:t>hackathons</a:t>
            </a:r>
            <a:r>
              <a:rPr lang="en-US" baseline="0" dirty="0" smtClean="0"/>
              <a:t>, and similar events.</a:t>
            </a:r>
          </a:p>
          <a:p>
            <a:r>
              <a:rPr lang="en-US" dirty="0" smtClean="0"/>
              <a:t>Reiterate Year 1 goal of 40% of targets started should be achieved to demonstrate user engagement.</a:t>
            </a:r>
            <a:r>
              <a:rPr lang="en-US" baseline="0" dirty="0" smtClean="0"/>
              <a:t> Reiterate expectation of 1,000 users 3 months after launch, not including beta test invites.</a:t>
            </a:r>
          </a:p>
          <a:p>
            <a:endParaRPr lang="en-US" baseline="0" dirty="0" smtClean="0"/>
          </a:p>
          <a:p>
            <a:r>
              <a:rPr lang="en-US" baseline="0" dirty="0" smtClean="0"/>
              <a:t>http://</a:t>
            </a:r>
            <a:r>
              <a:rPr lang="en-US" baseline="0" dirty="0" err="1" smtClean="0"/>
              <a:t>techcrunch.com</a:t>
            </a:r>
            <a:r>
              <a:rPr lang="en-US" baseline="0" dirty="0" smtClean="0"/>
              <a:t>/2012/01/05/does-your-startup-need-beta-testers-betabait-will-hook-you-up-now-on-email-the-web/</a:t>
            </a:r>
          </a:p>
          <a:p>
            <a:endParaRPr lang="en-US" baseline="0" dirty="0" smtClean="0"/>
          </a:p>
          <a:p>
            <a:r>
              <a:rPr lang="en-US" baseline="0" dirty="0" smtClean="0"/>
              <a:t>Year 2 – As we begin to attract a large enough user base, the company will need to be scaled up. As the company grows, we need to hire talented people which is expensive and making them productive is difficult. We would need accounting, public/investor relations, privacy, marketing, and a number of other departments which the 5 of us cannot handle. Even if these are outsourced, they represent significant costs. Essentially adding personal and establishing a leadership hierarchy. Figure out how best to organize individuals and groups when the company grows. Establish processes that standardize workflow, communication policies, and responsibilities. </a:t>
            </a:r>
          </a:p>
          <a:p>
            <a:endParaRPr lang="en-US" baseline="0" dirty="0" smtClean="0"/>
          </a:p>
          <a:p>
            <a:r>
              <a:rPr lang="en-US" baseline="0" dirty="0" smtClean="0"/>
              <a:t>http://</a:t>
            </a:r>
            <a:r>
              <a:rPr lang="en-US" baseline="0" dirty="0" err="1" smtClean="0"/>
              <a:t>www.inc.com</a:t>
            </a:r>
            <a:r>
              <a:rPr lang="en-US" baseline="0" dirty="0" smtClean="0"/>
              <a:t>/</a:t>
            </a:r>
            <a:r>
              <a:rPr lang="en-US" baseline="0" dirty="0" err="1" smtClean="0"/>
              <a:t>neil-patel</a:t>
            </a:r>
            <a:r>
              <a:rPr lang="en-US" baseline="0" dirty="0" smtClean="0"/>
              <a:t>/7-ways-to-prepare-your-startup-to-scale-up.html</a:t>
            </a:r>
          </a:p>
          <a:p>
            <a:endParaRPr lang="en-US" baseline="0" dirty="0" smtClean="0"/>
          </a:p>
          <a:p>
            <a:r>
              <a:rPr lang="en-US" baseline="0" dirty="0" smtClean="0"/>
              <a:t>Year 3 – We will have X users and therefore a compelling value proposition for businesses to advertise. Begin rollout of business partner platform to match them with user targets and potential sales opportunities. Cost of building separate platform for businesses.</a:t>
            </a:r>
            <a:endParaRPr lang="en-US" dirty="0"/>
          </a:p>
        </p:txBody>
      </p:sp>
      <p:sp>
        <p:nvSpPr>
          <p:cNvPr id="4" name="Slide Number Placeholder 3"/>
          <p:cNvSpPr>
            <a:spLocks noGrp="1"/>
          </p:cNvSpPr>
          <p:nvPr>
            <p:ph type="sldNum" sz="quarter" idx="10"/>
          </p:nvPr>
        </p:nvSpPr>
        <p:spPr/>
        <p:txBody>
          <a:bodyPr/>
          <a:lstStyle/>
          <a:p>
            <a:fld id="{F203FC3C-34C9-4E8F-B0D8-EFF0D756D2B6}" type="slidenum">
              <a:rPr lang="en-US" smtClean="0"/>
              <a:t>9</a:t>
            </a:fld>
            <a:endParaRPr lang="en-US"/>
          </a:p>
        </p:txBody>
      </p:sp>
    </p:spTree>
    <p:extLst>
      <p:ext uri="{BB962C8B-B14F-4D97-AF65-F5344CB8AC3E}">
        <p14:creationId xmlns:p14="http://schemas.microsoft.com/office/powerpoint/2010/main" val="210894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6EFD067E-A823-6944-8ECB-FC243B2E0A90}" type="datetimeFigureOut">
              <a:rPr lang="en-US" smtClean="0"/>
              <a:t>5/3/15</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9B35B99D-7965-C747-AE3A-69DDD7990E39}"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39643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D067E-A823-6944-8ECB-FC243B2E0A90}" type="datetimeFigureOut">
              <a:rPr lang="en-US" smtClean="0"/>
              <a:t>5/3/15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3417048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D067E-A823-6944-8ECB-FC243B2E0A90}" type="datetimeFigureOut">
              <a:rPr lang="en-US" smtClean="0"/>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1829493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D067E-A823-6944-8ECB-FC243B2E0A90}" type="datetimeFigureOut">
              <a:rPr lang="en-US" smtClean="0"/>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1241700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D067E-A823-6944-8ECB-FC243B2E0A90}" type="datetimeFigureOut">
              <a:rPr lang="en-US" smtClean="0"/>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1537830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D067E-A823-6944-8ECB-FC243B2E0A90}" type="datetimeFigureOut">
              <a:rPr lang="en-US" smtClean="0"/>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3552548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D067E-A823-6944-8ECB-FC243B2E0A90}" type="datetimeFigureOut">
              <a:rPr lang="en-US" smtClean="0"/>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3423508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FD067E-A823-6944-8ECB-FC243B2E0A90}" type="datetimeFigureOut">
              <a:rPr lang="en-US" smtClean="0"/>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1649334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FD067E-A823-6944-8ECB-FC243B2E0A90}" type="datetimeFigureOut">
              <a:rPr lang="en-US" smtClean="0"/>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1989415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6EFD067E-A823-6944-8ECB-FC243B2E0A90}" type="datetimeFigureOut">
              <a:rPr lang="en-US" smtClean="0"/>
              <a:t>5/3/15</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941586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D067E-A823-6944-8ECB-FC243B2E0A90}" type="datetimeFigureOut">
              <a:rPr lang="en-US" smtClean="0"/>
              <a:t>5/3/15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1843376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FD067E-A823-6944-8ECB-FC243B2E0A90}" type="datetimeFigureOut">
              <a:rPr lang="en-US" smtClean="0"/>
              <a:t>5/3/15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252359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D067E-A823-6944-8ECB-FC243B2E0A90}" type="datetimeFigureOut">
              <a:rPr lang="en-US" smtClean="0"/>
              <a:t>5/3/15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315600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FD067E-A823-6944-8ECB-FC243B2E0A90}" type="datetimeFigureOut">
              <a:rPr lang="en-US" smtClean="0"/>
              <a:t>5/3/15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1186335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D067E-A823-6944-8ECB-FC243B2E0A90}" type="datetimeFigureOut">
              <a:rPr lang="en-US" smtClean="0"/>
              <a:t>5/3/15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132876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D067E-A823-6944-8ECB-FC243B2E0A90}" type="datetimeFigureOut">
              <a:rPr lang="en-US" smtClean="0"/>
              <a:t>5/3/15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3697887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D067E-A823-6944-8ECB-FC243B2E0A90}" type="datetimeFigureOut">
              <a:rPr lang="en-US" smtClean="0"/>
              <a:t>5/3/15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5B99D-7965-C747-AE3A-69DDD7990E39}" type="slidenum">
              <a:rPr lang="en-US" smtClean="0"/>
              <a:t>‹#›</a:t>
            </a:fld>
            <a:endParaRPr lang="en-US"/>
          </a:p>
        </p:txBody>
      </p:sp>
    </p:spTree>
    <p:extLst>
      <p:ext uri="{BB962C8B-B14F-4D97-AF65-F5344CB8AC3E}">
        <p14:creationId xmlns:p14="http://schemas.microsoft.com/office/powerpoint/2010/main" val="3594955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FD067E-A823-6944-8ECB-FC243B2E0A90}" type="datetimeFigureOut">
              <a:rPr lang="en-US" smtClean="0"/>
              <a:t>5/3/15</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35B99D-7965-C747-AE3A-69DDD7990E39}" type="slidenum">
              <a:rPr lang="en-US" smtClean="0"/>
              <a:t>‹#›</a:t>
            </a:fld>
            <a:endParaRPr lang="en-US"/>
          </a:p>
        </p:txBody>
      </p:sp>
    </p:spTree>
    <p:extLst>
      <p:ext uri="{BB962C8B-B14F-4D97-AF65-F5344CB8AC3E}">
        <p14:creationId xmlns:p14="http://schemas.microsoft.com/office/powerpoint/2010/main" val="2350792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6.jpeg"/><Relationship Id="rId12" Type="http://schemas.openxmlformats.org/officeDocument/2006/relationships/image" Target="../media/image7.png"/><Relationship Id="rId13"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3.jpg"/><Relationship Id="rId9" Type="http://schemas.openxmlformats.org/officeDocument/2006/relationships/image" Target="../media/image4.png"/><Relationship Id="rId10"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1" Type="http://schemas.openxmlformats.org/officeDocument/2006/relationships/diagramColors" Target="../diagrams/colors5.xml"/><Relationship Id="rId12"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diagramData" Target="../diagrams/data5.xml"/><Relationship Id="rId9" Type="http://schemas.openxmlformats.org/officeDocument/2006/relationships/diagramLayout" Target="../diagrams/layout5.xml"/><Relationship Id="rId10"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12.png"/><Relationship Id="rId9"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2323" y="1699146"/>
            <a:ext cx="3633062" cy="1078174"/>
          </a:xfrm>
        </p:spPr>
        <p:txBody>
          <a:bodyPr>
            <a:normAutofit/>
          </a:bodyPr>
          <a:lstStyle/>
          <a:p>
            <a:r>
              <a:rPr lang="en-US" b="1" dirty="0" smtClean="0"/>
              <a:t>Pig-e-Bank</a:t>
            </a:r>
            <a:endParaRPr lang="en-US" b="1" dirty="0"/>
          </a:p>
        </p:txBody>
      </p:sp>
      <p:sp>
        <p:nvSpPr>
          <p:cNvPr id="3" name="Subtitle 2"/>
          <p:cNvSpPr>
            <a:spLocks noGrp="1"/>
          </p:cNvSpPr>
          <p:nvPr>
            <p:ph type="subTitle" idx="1"/>
          </p:nvPr>
        </p:nvSpPr>
        <p:spPr>
          <a:xfrm>
            <a:off x="2153265" y="4084722"/>
            <a:ext cx="6604946" cy="565119"/>
          </a:xfrm>
        </p:spPr>
        <p:txBody>
          <a:bodyPr>
            <a:noAutofit/>
          </a:bodyPr>
          <a:lstStyle/>
          <a:p>
            <a:r>
              <a:rPr lang="en-US" sz="2500" dirty="0" smtClean="0"/>
              <a:t>Blake Ford, Thomas Huang, John Illuminati, Travis </a:t>
            </a:r>
            <a:r>
              <a:rPr lang="en-US" sz="2500" dirty="0" err="1" smtClean="0"/>
              <a:t>Spiecker</a:t>
            </a:r>
            <a:r>
              <a:rPr lang="en-US" sz="2500" dirty="0" smtClean="0"/>
              <a:t>, Jesse </a:t>
            </a:r>
            <a:r>
              <a:rPr lang="en-US" sz="2500" dirty="0" err="1" smtClean="0"/>
              <a:t>Worek</a:t>
            </a:r>
            <a:endParaRPr lang="en-US" sz="2500" dirty="0"/>
          </a:p>
        </p:txBody>
      </p:sp>
      <p:sp>
        <p:nvSpPr>
          <p:cNvPr id="5" name="Rectangle 4"/>
          <p:cNvSpPr/>
          <p:nvPr/>
        </p:nvSpPr>
        <p:spPr>
          <a:xfrm>
            <a:off x="1233742" y="2758995"/>
            <a:ext cx="7850226" cy="830997"/>
          </a:xfrm>
          <a:prstGeom prst="rect">
            <a:avLst/>
          </a:prstGeom>
          <a:noFill/>
        </p:spPr>
        <p:txBody>
          <a:bodyPr wrap="none" lIns="91440" tIns="45720" rIns="91440" bIns="45720">
            <a:spAutoFit/>
          </a:bodyPr>
          <a:lstStyle/>
          <a:p>
            <a:pPr algn="ctr"/>
            <a:r>
              <a:rPr lang="en-US" sz="4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cs typeface="Courier New" panose="02070309020205020404" pitchFamily="49" charset="0"/>
              </a:rPr>
              <a:t>“ ₵</a:t>
            </a:r>
            <a:r>
              <a:rPr lang="en-US" sz="48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hange</a:t>
            </a:r>
            <a:r>
              <a:rPr lang="en-US" sz="4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the way </a:t>
            </a: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a:t>
            </a:r>
            <a:r>
              <a:rPr lang="en-US" sz="4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ou $</a:t>
            </a:r>
            <a:r>
              <a:rPr lang="en-US" sz="48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ave</a:t>
            </a:r>
            <a:r>
              <a:rPr lang="en-US" sz="48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09655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8020"/>
            <a:ext cx="7704667" cy="1981200"/>
          </a:xfrm>
        </p:spPr>
        <p:txBody>
          <a:bodyPr>
            <a:normAutofit/>
          </a:bodyPr>
          <a:lstStyle/>
          <a:p>
            <a:r>
              <a:rPr lang="en-US" sz="5000" smtClean="0"/>
              <a:t>Financial Forecast</a:t>
            </a:r>
            <a:endParaRPr lang="en-US" sz="5000" dirty="0"/>
          </a:p>
        </p:txBody>
      </p:sp>
      <p:graphicFrame>
        <p:nvGraphicFramePr>
          <p:cNvPr id="3" name="Table 2"/>
          <p:cNvGraphicFramePr>
            <a:graphicFrameLocks noGrp="1"/>
          </p:cNvGraphicFramePr>
          <p:nvPr>
            <p:extLst>
              <p:ext uri="{D42A27DB-BD31-4B8C-83A1-F6EECF244321}">
                <p14:modId xmlns:p14="http://schemas.microsoft.com/office/powerpoint/2010/main" val="19493329"/>
              </p:ext>
            </p:extLst>
          </p:nvPr>
        </p:nvGraphicFramePr>
        <p:xfrm>
          <a:off x="982133" y="1720419"/>
          <a:ext cx="7870372" cy="4114800"/>
        </p:xfrm>
        <a:graphic>
          <a:graphicData uri="http://schemas.openxmlformats.org/drawingml/2006/table">
            <a:tbl>
              <a:tblPr firstRow="1" bandRow="1">
                <a:tableStyleId>{2D5ABB26-0587-4C30-8999-92F81FD0307C}</a:tableStyleId>
              </a:tblPr>
              <a:tblGrid>
                <a:gridCol w="3592286"/>
                <a:gridCol w="1505857"/>
                <a:gridCol w="1161143"/>
                <a:gridCol w="1611086"/>
              </a:tblGrid>
              <a:tr h="370840">
                <a:tc>
                  <a:txBody>
                    <a:bodyPr/>
                    <a:lstStyle/>
                    <a:p>
                      <a:r>
                        <a:rPr lang="en-US" sz="2400" dirty="0" smtClean="0">
                          <a:solidFill>
                            <a:schemeClr val="bg1"/>
                          </a:solidFill>
                        </a:rPr>
                        <a:t>(in thousands)</a:t>
                      </a:r>
                      <a:endParaRPr lang="en-US" sz="2400" dirty="0">
                        <a:solidFill>
                          <a:schemeClr val="bg1"/>
                        </a:solidFill>
                      </a:endParaRPr>
                    </a:p>
                  </a:txBody>
                  <a:tcPr>
                    <a:lnL w="12700" cap="flat" cmpd="sng" algn="ctr">
                      <a:solidFill>
                        <a:prstClr val="black"/>
                      </a:solidFill>
                      <a:prstDash val="solid"/>
                      <a:round/>
                      <a:headEnd type="none" w="med" len="med"/>
                      <a:tailEnd type="none" w="med" len="med"/>
                    </a:lnL>
                    <a:lnT w="12700" cap="flat" cmpd="sng" algn="ctr">
                      <a:solidFill>
                        <a:prstClr val="black"/>
                      </a:solidFill>
                      <a:prstDash val="solid"/>
                      <a:round/>
                      <a:headEnd type="none" w="med" len="med"/>
                      <a:tailEnd type="none" w="med" len="med"/>
                    </a:lnT>
                    <a:solidFill>
                      <a:schemeClr val="accent1"/>
                    </a:solidFill>
                  </a:tcPr>
                </a:tc>
                <a:tc>
                  <a:txBody>
                    <a:bodyPr/>
                    <a:lstStyle/>
                    <a:p>
                      <a:r>
                        <a:rPr lang="en-US" sz="2400" dirty="0" smtClean="0">
                          <a:solidFill>
                            <a:schemeClr val="bg1"/>
                          </a:solidFill>
                        </a:rPr>
                        <a:t>Year 1</a:t>
                      </a:r>
                      <a:endParaRPr lang="en-US" sz="2400" dirty="0">
                        <a:solidFill>
                          <a:schemeClr val="bg1"/>
                        </a:solidFill>
                      </a:endParaRPr>
                    </a:p>
                  </a:txBody>
                  <a:tcPr>
                    <a:lnT w="12700" cap="flat" cmpd="sng" algn="ctr">
                      <a:solidFill>
                        <a:prstClr val="black"/>
                      </a:solidFill>
                      <a:prstDash val="solid"/>
                      <a:round/>
                      <a:headEnd type="none" w="med" len="med"/>
                      <a:tailEnd type="none" w="med" len="med"/>
                    </a:lnT>
                    <a:solidFill>
                      <a:schemeClr val="accent1"/>
                    </a:solidFill>
                  </a:tcPr>
                </a:tc>
                <a:tc>
                  <a:txBody>
                    <a:bodyPr/>
                    <a:lstStyle/>
                    <a:p>
                      <a:r>
                        <a:rPr lang="en-US" sz="2400" dirty="0" smtClean="0">
                          <a:solidFill>
                            <a:schemeClr val="bg1"/>
                          </a:solidFill>
                        </a:rPr>
                        <a:t>Year 2</a:t>
                      </a:r>
                      <a:endParaRPr lang="en-US" sz="2400" dirty="0">
                        <a:solidFill>
                          <a:schemeClr val="bg1"/>
                        </a:solidFill>
                      </a:endParaRPr>
                    </a:p>
                  </a:txBody>
                  <a:tcPr>
                    <a:lnT w="12700" cap="flat" cmpd="sng" algn="ctr">
                      <a:solidFill>
                        <a:prstClr val="black"/>
                      </a:solidFill>
                      <a:prstDash val="solid"/>
                      <a:round/>
                      <a:headEnd type="none" w="med" len="med"/>
                      <a:tailEnd type="none" w="med" len="med"/>
                    </a:lnT>
                    <a:solidFill>
                      <a:schemeClr val="accent1"/>
                    </a:solidFill>
                  </a:tcPr>
                </a:tc>
                <a:tc>
                  <a:txBody>
                    <a:bodyPr/>
                    <a:lstStyle/>
                    <a:p>
                      <a:r>
                        <a:rPr lang="en-US" sz="2400" dirty="0" smtClean="0">
                          <a:solidFill>
                            <a:schemeClr val="bg1"/>
                          </a:solidFill>
                        </a:rPr>
                        <a:t>Year 3</a:t>
                      </a:r>
                      <a:endParaRPr lang="en-US" sz="2400" dirty="0">
                        <a:solidFill>
                          <a:schemeClr val="bg1"/>
                        </a:solidFill>
                      </a:endParaRPr>
                    </a:p>
                  </a:txBody>
                  <a:tcPr>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solidFill>
                      <a:schemeClr val="accent1"/>
                    </a:solidFill>
                  </a:tcPr>
                </a:tc>
              </a:tr>
              <a:tr h="370840">
                <a:tc>
                  <a:txBody>
                    <a:bodyPr/>
                    <a:lstStyle/>
                    <a:p>
                      <a:r>
                        <a:rPr lang="en-US" sz="2400" dirty="0" smtClean="0"/>
                        <a:t>Revenue</a:t>
                      </a:r>
                    </a:p>
                  </a:txBody>
                  <a:tcPr>
                    <a:lnL w="12700" cap="flat" cmpd="sng" algn="ctr">
                      <a:solidFill>
                        <a:prstClr val="black"/>
                      </a:solidFill>
                      <a:prstDash val="solid"/>
                      <a:round/>
                      <a:headEnd type="none" w="med" len="med"/>
                      <a:tailEnd type="none" w="med" len="med"/>
                    </a:lnL>
                  </a:tcPr>
                </a:tc>
                <a:tc>
                  <a:txBody>
                    <a:bodyPr/>
                    <a:lstStyle/>
                    <a:p>
                      <a:endParaRPr lang="en-US" dirty="0"/>
                    </a:p>
                  </a:txBody>
                  <a:tcPr marL="12700" marR="12700" marT="12700" marB="0" anchor="b"/>
                </a:tc>
                <a:tc>
                  <a:txBody>
                    <a:bodyPr/>
                    <a:lstStyle/>
                    <a:p>
                      <a:endParaRPr lang="en-US" dirty="0"/>
                    </a:p>
                  </a:txBody>
                  <a:tcPr marL="12700" marR="12700" marT="12700" marB="0" anchor="b"/>
                </a:tc>
                <a:tc>
                  <a:txBody>
                    <a:bodyPr/>
                    <a:lstStyle/>
                    <a:p>
                      <a:endParaRPr lang="en-US" dirty="0"/>
                    </a:p>
                  </a:txBody>
                  <a:tcPr marL="12700" marR="12700" marT="12700" marB="0" anchor="b">
                    <a:lnR w="12700" cap="flat" cmpd="sng" algn="ctr">
                      <a:solidFill>
                        <a:prstClr val="black"/>
                      </a:solidFill>
                      <a:prstDash val="solid"/>
                      <a:round/>
                      <a:headEnd type="none" w="med" len="med"/>
                      <a:tailEnd type="none" w="med" len="med"/>
                    </a:lnR>
                  </a:tcPr>
                </a:tc>
              </a:tr>
              <a:tr h="370840">
                <a:tc>
                  <a:txBody>
                    <a:bodyPr/>
                    <a:lstStyle/>
                    <a:p>
                      <a:pPr lvl="1"/>
                      <a:r>
                        <a:rPr lang="en-US" sz="2400" dirty="0" smtClean="0"/>
                        <a:t>Fee Based</a:t>
                      </a:r>
                      <a:r>
                        <a:rPr lang="en-US" sz="2400" baseline="0" dirty="0" smtClean="0"/>
                        <a:t> </a:t>
                      </a:r>
                      <a:endParaRPr lang="en-US" sz="2400" dirty="0"/>
                    </a:p>
                  </a:txBody>
                  <a:tcPr>
                    <a:lnL w="12700" cap="flat" cmpd="sng" algn="ctr">
                      <a:solidFill>
                        <a:prstClr val="black"/>
                      </a:solidFill>
                      <a:prstDash val="solid"/>
                      <a:round/>
                      <a:headEnd type="none" w="med" len="med"/>
                      <a:tailEnd type="none" w="med" len="med"/>
                    </a:lnL>
                  </a:tcPr>
                </a:tc>
                <a:tc>
                  <a:txBody>
                    <a:bodyPr/>
                    <a:lstStyle/>
                    <a:p>
                      <a:pPr algn="ctr" fontAlgn="b"/>
                      <a:r>
                        <a:rPr lang="en-US" sz="2400" b="0" i="0" u="none" strike="noStrike" dirty="0">
                          <a:effectLst/>
                          <a:latin typeface="Corbel"/>
                          <a:cs typeface="Corbel"/>
                        </a:rPr>
                        <a:t> $125 </a:t>
                      </a:r>
                    </a:p>
                  </a:txBody>
                  <a:tcPr marL="12700" marR="12700" marT="12700" marB="0" anchor="b"/>
                </a:tc>
                <a:tc>
                  <a:txBody>
                    <a:bodyPr/>
                    <a:lstStyle/>
                    <a:p>
                      <a:pPr algn="ctr" fontAlgn="b"/>
                      <a:r>
                        <a:rPr lang="en-US" sz="2400" b="0" i="0" u="none" strike="noStrike" dirty="0">
                          <a:effectLst/>
                          <a:latin typeface="Corbel"/>
                          <a:cs typeface="Corbel"/>
                        </a:rPr>
                        <a:t> $352 </a:t>
                      </a:r>
                    </a:p>
                  </a:txBody>
                  <a:tcPr marL="12700" marR="12700" marT="12700" marB="0" anchor="b"/>
                </a:tc>
                <a:tc>
                  <a:txBody>
                    <a:bodyPr/>
                    <a:lstStyle/>
                    <a:p>
                      <a:pPr algn="ctr" fontAlgn="b"/>
                      <a:r>
                        <a:rPr lang="en-US" sz="2400" b="0" i="0" u="none" strike="noStrike" dirty="0">
                          <a:effectLst/>
                          <a:latin typeface="Corbel"/>
                          <a:cs typeface="Corbel"/>
                        </a:rPr>
                        <a:t> </a:t>
                      </a:r>
                      <a:r>
                        <a:rPr lang="en-US" sz="2400" b="0" i="0" u="none" strike="noStrike" dirty="0" smtClean="0">
                          <a:effectLst/>
                          <a:latin typeface="Corbel"/>
                          <a:cs typeface="Corbel"/>
                        </a:rPr>
                        <a:t>$656</a:t>
                      </a:r>
                      <a:endParaRPr lang="en-US" sz="2400" b="0" i="0" u="none" strike="noStrike" dirty="0">
                        <a:effectLst/>
                        <a:latin typeface="Corbel"/>
                        <a:cs typeface="Corbel"/>
                      </a:endParaRPr>
                    </a:p>
                  </a:txBody>
                  <a:tcPr marL="12700" marR="12700" marT="12700" marB="0" anchor="b">
                    <a:lnR w="12700" cap="flat" cmpd="sng" algn="ctr">
                      <a:solidFill>
                        <a:prstClr val="black"/>
                      </a:solidFill>
                      <a:prstDash val="solid"/>
                      <a:round/>
                      <a:headEnd type="none" w="med" len="med"/>
                      <a:tailEnd type="none" w="med" len="med"/>
                    </a:lnR>
                  </a:tcPr>
                </a:tc>
              </a:tr>
              <a:tr h="370840">
                <a:tc>
                  <a:txBody>
                    <a:bodyPr/>
                    <a:lstStyle/>
                    <a:p>
                      <a:pPr lvl="1"/>
                      <a:r>
                        <a:rPr lang="en-US" sz="2400" dirty="0" smtClean="0"/>
                        <a:t>Sponsorship</a:t>
                      </a:r>
                      <a:endParaRPr lang="en-US" sz="2400" dirty="0"/>
                    </a:p>
                  </a:txBody>
                  <a:tcPr>
                    <a:lnL w="12700" cap="flat" cmpd="sng" algn="ctr">
                      <a:solidFill>
                        <a:prstClr val="black"/>
                      </a:solidFill>
                      <a:prstDash val="solid"/>
                      <a:round/>
                      <a:headEnd type="none" w="med" len="med"/>
                      <a:tailEnd type="none" w="med" len="med"/>
                    </a:lnL>
                  </a:tcPr>
                </a:tc>
                <a:tc>
                  <a:txBody>
                    <a:bodyPr/>
                    <a:lstStyle/>
                    <a:p>
                      <a:pPr algn="ctr" fontAlgn="b"/>
                      <a:r>
                        <a:rPr lang="en-US" sz="2400" b="0" i="0" u="none" strike="noStrike" dirty="0">
                          <a:effectLst/>
                          <a:latin typeface="Corbel"/>
                          <a:cs typeface="Corbel"/>
                        </a:rPr>
                        <a:t> $50 </a:t>
                      </a:r>
                    </a:p>
                  </a:txBody>
                  <a:tcPr marL="12700" marR="12700" marT="12700" marB="0" anchor="b"/>
                </a:tc>
                <a:tc>
                  <a:txBody>
                    <a:bodyPr/>
                    <a:lstStyle/>
                    <a:p>
                      <a:pPr algn="ctr" fontAlgn="b"/>
                      <a:r>
                        <a:rPr lang="en-US" sz="2400" b="0" i="0" u="none" strike="noStrike" dirty="0">
                          <a:effectLst/>
                          <a:latin typeface="Corbel"/>
                          <a:cs typeface="Corbel"/>
                        </a:rPr>
                        <a:t> $150 </a:t>
                      </a:r>
                    </a:p>
                  </a:txBody>
                  <a:tcPr marL="12700" marR="12700" marT="12700" marB="0" anchor="b"/>
                </a:tc>
                <a:tc>
                  <a:txBody>
                    <a:bodyPr/>
                    <a:lstStyle/>
                    <a:p>
                      <a:pPr algn="ctr" fontAlgn="b"/>
                      <a:r>
                        <a:rPr lang="en-US" sz="2400" b="0" i="0" u="none" strike="noStrike" dirty="0">
                          <a:effectLst/>
                          <a:latin typeface="Corbel"/>
                          <a:cs typeface="Corbel"/>
                        </a:rPr>
                        <a:t> $300 </a:t>
                      </a:r>
                    </a:p>
                  </a:txBody>
                  <a:tcPr marL="12700" marR="12700" marT="12700" marB="0" anchor="b">
                    <a:lnR w="12700" cap="flat" cmpd="sng" algn="ctr">
                      <a:solidFill>
                        <a:prstClr val="black"/>
                      </a:solidFill>
                      <a:prstDash val="solid"/>
                      <a:round/>
                      <a:headEnd type="none" w="med" len="med"/>
                      <a:tailEnd type="none" w="med" len="med"/>
                    </a:lnR>
                  </a:tcPr>
                </a:tc>
              </a:tr>
              <a:tr h="370840">
                <a:tc>
                  <a:txBody>
                    <a:bodyPr/>
                    <a:lstStyle/>
                    <a:p>
                      <a:r>
                        <a:rPr lang="en-US" sz="2400" dirty="0" smtClean="0"/>
                        <a:t>Expenses</a:t>
                      </a:r>
                      <a:endParaRPr lang="en-US" sz="2400" dirty="0"/>
                    </a:p>
                  </a:txBody>
                  <a:tcPr>
                    <a:lnL w="12700" cap="flat" cmpd="sng" algn="ctr">
                      <a:solidFill>
                        <a:prstClr val="black"/>
                      </a:solidFill>
                      <a:prstDash val="solid"/>
                      <a:round/>
                      <a:headEnd type="none" w="med" len="med"/>
                      <a:tailEnd type="none" w="med" len="med"/>
                    </a:lnL>
                  </a:tcPr>
                </a:tc>
                <a:tc>
                  <a:txBody>
                    <a:bodyPr/>
                    <a:lstStyle/>
                    <a:p>
                      <a:pPr algn="ctr"/>
                      <a:endParaRPr lang="en-US" dirty="0"/>
                    </a:p>
                  </a:txBody>
                  <a:tcPr marL="12700" marR="12700" marT="12700" marB="0" anchor="b"/>
                </a:tc>
                <a:tc>
                  <a:txBody>
                    <a:bodyPr/>
                    <a:lstStyle/>
                    <a:p>
                      <a:pPr algn="ctr"/>
                      <a:endParaRPr lang="en-US" dirty="0"/>
                    </a:p>
                  </a:txBody>
                  <a:tcPr marL="12700" marR="12700" marT="12700" marB="0" anchor="b"/>
                </a:tc>
                <a:tc>
                  <a:txBody>
                    <a:bodyPr/>
                    <a:lstStyle/>
                    <a:p>
                      <a:pPr algn="ctr"/>
                      <a:endParaRPr lang="en-US" dirty="0"/>
                    </a:p>
                  </a:txBody>
                  <a:tcPr marL="12700" marR="12700" marT="12700" marB="0" anchor="b">
                    <a:lnR w="12700" cap="flat" cmpd="sng" algn="ctr">
                      <a:solidFill>
                        <a:prstClr val="black"/>
                      </a:solidFill>
                      <a:prstDash val="solid"/>
                      <a:round/>
                      <a:headEnd type="none" w="med" len="med"/>
                      <a:tailEnd type="none" w="med" len="med"/>
                    </a:lnR>
                  </a:tcPr>
                </a:tc>
              </a:tr>
              <a:tr h="370840">
                <a:tc>
                  <a:txBody>
                    <a:bodyPr/>
                    <a:lstStyle/>
                    <a:p>
                      <a:pPr lvl="1"/>
                      <a:r>
                        <a:rPr lang="en-US" sz="2400" dirty="0" smtClean="0"/>
                        <a:t>Transaction Fees</a:t>
                      </a:r>
                      <a:endParaRPr lang="en-US" sz="2400" dirty="0"/>
                    </a:p>
                  </a:txBody>
                  <a:tcPr>
                    <a:lnL w="12700" cap="flat" cmpd="sng" algn="ctr">
                      <a:solidFill>
                        <a:prstClr val="black"/>
                      </a:solidFill>
                      <a:prstDash val="solid"/>
                      <a:round/>
                      <a:headEnd type="none" w="med" len="med"/>
                      <a:tailEnd type="none" w="med" len="med"/>
                    </a:lnL>
                  </a:tcPr>
                </a:tc>
                <a:tc>
                  <a:txBody>
                    <a:bodyPr/>
                    <a:lstStyle/>
                    <a:p>
                      <a:pPr algn="ctr" fontAlgn="b"/>
                      <a:r>
                        <a:rPr lang="en-US" sz="2400" b="0" i="0" u="none" strike="noStrike" dirty="0">
                          <a:effectLst/>
                          <a:latin typeface="Corbel"/>
                          <a:cs typeface="Corbel"/>
                        </a:rPr>
                        <a:t> $50 </a:t>
                      </a:r>
                    </a:p>
                  </a:txBody>
                  <a:tcPr marL="12700" marR="12700" marT="12700" marB="0" anchor="b"/>
                </a:tc>
                <a:tc>
                  <a:txBody>
                    <a:bodyPr/>
                    <a:lstStyle/>
                    <a:p>
                      <a:pPr algn="ctr" fontAlgn="b"/>
                      <a:r>
                        <a:rPr lang="en-US" sz="2400" b="0" i="0" u="none" strike="noStrike" dirty="0">
                          <a:effectLst/>
                          <a:latin typeface="Corbel"/>
                          <a:cs typeface="Corbel"/>
                        </a:rPr>
                        <a:t> $141 </a:t>
                      </a:r>
                    </a:p>
                  </a:txBody>
                  <a:tcPr marL="12700" marR="12700" marT="12700" marB="0" anchor="b"/>
                </a:tc>
                <a:tc>
                  <a:txBody>
                    <a:bodyPr/>
                    <a:lstStyle/>
                    <a:p>
                      <a:pPr algn="ctr" fontAlgn="b"/>
                      <a:r>
                        <a:rPr lang="en-US" sz="2400" b="0" i="0" u="none" strike="noStrike" dirty="0">
                          <a:effectLst/>
                          <a:latin typeface="Corbel"/>
                          <a:cs typeface="Corbel"/>
                        </a:rPr>
                        <a:t> </a:t>
                      </a:r>
                      <a:r>
                        <a:rPr lang="en-US" sz="2400" b="0" i="0" u="none" strike="noStrike" dirty="0" smtClean="0">
                          <a:effectLst/>
                          <a:latin typeface="Corbel"/>
                          <a:cs typeface="Corbel"/>
                        </a:rPr>
                        <a:t>$264 </a:t>
                      </a:r>
                      <a:endParaRPr lang="en-US" sz="2400" b="0" i="0" u="none" strike="noStrike" dirty="0">
                        <a:effectLst/>
                        <a:latin typeface="Corbel"/>
                        <a:cs typeface="Corbel"/>
                      </a:endParaRPr>
                    </a:p>
                  </a:txBody>
                  <a:tcPr marL="12700" marR="12700" marT="12700" marB="0" anchor="b">
                    <a:lnR w="12700" cap="flat" cmpd="sng" algn="ctr">
                      <a:solidFill>
                        <a:prstClr val="black"/>
                      </a:solidFill>
                      <a:prstDash val="solid"/>
                      <a:round/>
                      <a:headEnd type="none" w="med" len="med"/>
                      <a:tailEnd type="none" w="med" len="med"/>
                    </a:lnR>
                  </a:tcPr>
                </a:tc>
              </a:tr>
              <a:tr h="370840">
                <a:tc>
                  <a:txBody>
                    <a:bodyPr/>
                    <a:lstStyle/>
                    <a:p>
                      <a:pPr lvl="1"/>
                      <a:r>
                        <a:rPr lang="en-US" sz="2400" dirty="0" smtClean="0"/>
                        <a:t>Marketing/Advertising</a:t>
                      </a:r>
                      <a:endParaRPr lang="en-US" sz="2400" dirty="0"/>
                    </a:p>
                  </a:txBody>
                  <a:tcPr>
                    <a:lnL w="12700" cap="flat" cmpd="sng" algn="ctr">
                      <a:solidFill>
                        <a:prstClr val="black"/>
                      </a:solidFill>
                      <a:prstDash val="solid"/>
                      <a:round/>
                      <a:headEnd type="none" w="med" len="med"/>
                      <a:tailEnd type="none" w="med" len="med"/>
                    </a:lnL>
                  </a:tcPr>
                </a:tc>
                <a:tc>
                  <a:txBody>
                    <a:bodyPr/>
                    <a:lstStyle/>
                    <a:p>
                      <a:pPr algn="ctr" fontAlgn="b"/>
                      <a:r>
                        <a:rPr lang="en-US" sz="2400" b="0" i="0" u="none" strike="noStrike" dirty="0">
                          <a:effectLst/>
                          <a:latin typeface="Corbel"/>
                          <a:cs typeface="Corbel"/>
                        </a:rPr>
                        <a:t> $25 </a:t>
                      </a:r>
                    </a:p>
                  </a:txBody>
                  <a:tcPr marL="12700" marR="12700" marT="12700" marB="0" anchor="b"/>
                </a:tc>
                <a:tc>
                  <a:txBody>
                    <a:bodyPr/>
                    <a:lstStyle/>
                    <a:p>
                      <a:pPr algn="ctr" fontAlgn="b"/>
                      <a:r>
                        <a:rPr lang="en-US" sz="2400" b="0" i="0" u="none" strike="noStrike" dirty="0">
                          <a:effectLst/>
                          <a:latin typeface="Corbel"/>
                          <a:cs typeface="Corbel"/>
                        </a:rPr>
                        <a:t> $60 </a:t>
                      </a:r>
                    </a:p>
                  </a:txBody>
                  <a:tcPr marL="12700" marR="12700" marT="12700" marB="0" anchor="b"/>
                </a:tc>
                <a:tc>
                  <a:txBody>
                    <a:bodyPr/>
                    <a:lstStyle/>
                    <a:p>
                      <a:pPr algn="ctr" fontAlgn="b"/>
                      <a:r>
                        <a:rPr lang="en-US" sz="2400" b="0" i="0" u="none" strike="noStrike" dirty="0">
                          <a:effectLst/>
                          <a:latin typeface="Corbel"/>
                          <a:cs typeface="Corbel"/>
                        </a:rPr>
                        <a:t> $100 </a:t>
                      </a:r>
                    </a:p>
                  </a:txBody>
                  <a:tcPr marL="12700" marR="12700" marT="12700" marB="0" anchor="b">
                    <a:lnR w="12700" cap="flat" cmpd="sng" algn="ctr">
                      <a:solidFill>
                        <a:prstClr val="black"/>
                      </a:solidFill>
                      <a:prstDash val="solid"/>
                      <a:round/>
                      <a:headEnd type="none" w="med" len="med"/>
                      <a:tailEnd type="none" w="med" len="med"/>
                    </a:lnR>
                  </a:tcPr>
                </a:tc>
              </a:tr>
              <a:tr h="0">
                <a:tc>
                  <a:txBody>
                    <a:bodyPr/>
                    <a:lstStyle/>
                    <a:p>
                      <a:pPr lvl="1"/>
                      <a:r>
                        <a:rPr lang="en-US" sz="2400" dirty="0" smtClean="0"/>
                        <a:t>Development/Hosting</a:t>
                      </a:r>
                      <a:endParaRPr lang="en-US" sz="2400" dirty="0"/>
                    </a:p>
                  </a:txBody>
                  <a:tcPr>
                    <a:lnL w="12700" cap="flat" cmpd="sng" algn="ctr">
                      <a:solidFill>
                        <a:prstClr val="black"/>
                      </a:solidFill>
                      <a:prstDash val="solid"/>
                      <a:round/>
                      <a:headEnd type="none" w="med" len="med"/>
                      <a:tailEnd type="none" w="med" len="med"/>
                    </a:lnL>
                    <a:lnB w="38100" cap="flat" cmpd="sng" algn="ctr">
                      <a:solidFill>
                        <a:prstClr val="black"/>
                      </a:solidFill>
                      <a:prstDash val="solid"/>
                      <a:round/>
                      <a:headEnd type="none" w="med" len="med"/>
                      <a:tailEnd type="none" w="med" len="med"/>
                    </a:lnB>
                  </a:tcPr>
                </a:tc>
                <a:tc>
                  <a:txBody>
                    <a:bodyPr/>
                    <a:lstStyle/>
                    <a:p>
                      <a:pPr algn="ctr" fontAlgn="b"/>
                      <a:r>
                        <a:rPr lang="en-US" sz="2400" b="0" i="0" u="none" strike="noStrike" dirty="0">
                          <a:effectLst/>
                          <a:latin typeface="Corbel"/>
                          <a:cs typeface="Corbel"/>
                        </a:rPr>
                        <a:t> $100 </a:t>
                      </a:r>
                    </a:p>
                  </a:txBody>
                  <a:tcPr marL="12700" marR="12700" marT="12700" marB="0" anchor="b">
                    <a:lnB w="38100" cap="flat" cmpd="sng" algn="ctr">
                      <a:solidFill>
                        <a:prstClr val="black"/>
                      </a:solidFill>
                      <a:prstDash val="solid"/>
                      <a:round/>
                      <a:headEnd type="none" w="med" len="med"/>
                      <a:tailEnd type="none" w="med" len="med"/>
                    </a:lnB>
                  </a:tcPr>
                </a:tc>
                <a:tc>
                  <a:txBody>
                    <a:bodyPr/>
                    <a:lstStyle/>
                    <a:p>
                      <a:pPr algn="ctr" fontAlgn="b"/>
                      <a:r>
                        <a:rPr lang="en-US" sz="2400" b="0" i="0" u="none" strike="noStrike" dirty="0">
                          <a:effectLst/>
                          <a:latin typeface="Corbel"/>
                          <a:cs typeface="Corbel"/>
                        </a:rPr>
                        <a:t> $125 </a:t>
                      </a:r>
                    </a:p>
                  </a:txBody>
                  <a:tcPr marL="12700" marR="12700" marT="12700" marB="0" anchor="b">
                    <a:lnB w="38100" cap="flat" cmpd="sng" algn="ctr">
                      <a:solidFill>
                        <a:prstClr val="black"/>
                      </a:solidFill>
                      <a:prstDash val="solid"/>
                      <a:round/>
                      <a:headEnd type="none" w="med" len="med"/>
                      <a:tailEnd type="none" w="med" len="med"/>
                    </a:lnB>
                  </a:tcPr>
                </a:tc>
                <a:tc>
                  <a:txBody>
                    <a:bodyPr/>
                    <a:lstStyle/>
                    <a:p>
                      <a:pPr algn="ctr" fontAlgn="b"/>
                      <a:r>
                        <a:rPr lang="en-US" sz="2400" b="0" i="0" u="none" strike="noStrike" dirty="0">
                          <a:effectLst/>
                          <a:latin typeface="Corbel"/>
                          <a:cs typeface="Corbel"/>
                        </a:rPr>
                        <a:t> $150 </a:t>
                      </a:r>
                    </a:p>
                  </a:txBody>
                  <a:tcPr marL="12700" marR="12700" marT="12700" marB="0" anchor="b">
                    <a:lnR w="12700" cap="flat" cmpd="sng" algn="ctr">
                      <a:solidFill>
                        <a:prstClr val="black"/>
                      </a:solidFill>
                      <a:prstDash val="solid"/>
                      <a:round/>
                      <a:headEnd type="none" w="med" len="med"/>
                      <a:tailEnd type="none" w="med" len="med"/>
                    </a:lnR>
                    <a:lnB w="38100" cap="flat" cmpd="sng" algn="ctr">
                      <a:solidFill>
                        <a:prstClr val="black"/>
                      </a:solidFill>
                      <a:prstDash val="solid"/>
                      <a:round/>
                      <a:headEnd type="none" w="med" len="med"/>
                      <a:tailEnd type="none" w="med" len="med"/>
                    </a:lnB>
                  </a:tcPr>
                </a:tc>
              </a:tr>
              <a:tr h="370840">
                <a:tc>
                  <a:txBody>
                    <a:bodyPr/>
                    <a:lstStyle/>
                    <a:p>
                      <a:pPr lvl="0"/>
                      <a:r>
                        <a:rPr lang="en-US" sz="2400" dirty="0" smtClean="0"/>
                        <a:t>Net</a:t>
                      </a:r>
                      <a:r>
                        <a:rPr lang="en-US" sz="2400" baseline="0" dirty="0" smtClean="0"/>
                        <a:t> Income</a:t>
                      </a:r>
                      <a:endParaRPr lang="en-US" sz="2400" dirty="0"/>
                    </a:p>
                  </a:txBody>
                  <a:tcPr>
                    <a:lnL w="12700" cap="flat" cmpd="sng" algn="ctr">
                      <a:solidFill>
                        <a:prstClr val="black"/>
                      </a:solidFill>
                      <a:prstDash val="solid"/>
                      <a:round/>
                      <a:headEnd type="none" w="med" len="med"/>
                      <a:tailEnd type="none" w="med" len="med"/>
                    </a:lnL>
                    <a:lnT w="381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fontAlgn="b"/>
                      <a:r>
                        <a:rPr lang="en-US" sz="2400" b="0" i="0" u="none" strike="noStrike" dirty="0">
                          <a:effectLst/>
                          <a:latin typeface="Corbel"/>
                          <a:cs typeface="Corbel"/>
                        </a:rPr>
                        <a:t> $-   </a:t>
                      </a:r>
                    </a:p>
                  </a:txBody>
                  <a:tcPr marL="12700" marR="12700" marT="12700" marB="0" anchor="b">
                    <a:lnT w="381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fontAlgn="b"/>
                      <a:r>
                        <a:rPr lang="en-US" sz="2400" b="0" i="0" u="none" strike="noStrike" dirty="0">
                          <a:effectLst/>
                          <a:latin typeface="Corbel"/>
                          <a:cs typeface="Corbel"/>
                        </a:rPr>
                        <a:t> $176 </a:t>
                      </a:r>
                    </a:p>
                  </a:txBody>
                  <a:tcPr marL="12700" marR="12700" marT="12700" marB="0" anchor="b">
                    <a:lnT w="381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fontAlgn="b"/>
                      <a:r>
                        <a:rPr lang="en-US" sz="2400" b="0" i="0" u="none" strike="noStrike" dirty="0">
                          <a:effectLst/>
                          <a:latin typeface="Corbel"/>
                          <a:cs typeface="Corbel"/>
                        </a:rPr>
                        <a:t> </a:t>
                      </a:r>
                      <a:r>
                        <a:rPr lang="en-US" sz="2400" b="0" i="0" u="none" strike="noStrike" dirty="0" smtClean="0">
                          <a:effectLst/>
                          <a:latin typeface="Corbel"/>
                          <a:cs typeface="Corbel"/>
                        </a:rPr>
                        <a:t>$444 </a:t>
                      </a:r>
                      <a:endParaRPr lang="en-US" sz="2400" b="0" i="0" u="none" strike="noStrike" dirty="0">
                        <a:effectLst/>
                        <a:latin typeface="Corbel"/>
                        <a:cs typeface="Corbel"/>
                      </a:endParaRPr>
                    </a:p>
                  </a:txBody>
                  <a:tcPr marL="12700" marR="12700" marT="12700" marB="0" anchor="b">
                    <a:lnR w="127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34522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2133" y="0"/>
            <a:ext cx="7704667" cy="1981200"/>
          </a:xfrm>
        </p:spPr>
        <p:txBody>
          <a:bodyPr>
            <a:normAutofit/>
          </a:bodyPr>
          <a:lstStyle/>
          <a:p>
            <a:r>
              <a:rPr lang="en-US" sz="5000" dirty="0" smtClean="0"/>
              <a:t>Conclusion</a:t>
            </a:r>
            <a:endParaRPr lang="en-US" sz="50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89559554"/>
              </p:ext>
            </p:extLst>
          </p:nvPr>
        </p:nvGraphicFramePr>
        <p:xfrm>
          <a:off x="982133" y="1981200"/>
          <a:ext cx="7704667" cy="2772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982133" y="5210760"/>
            <a:ext cx="8013011" cy="1323439"/>
          </a:xfrm>
          <a:prstGeom prst="rect">
            <a:avLst/>
          </a:prstGeom>
        </p:spPr>
        <p:txBody>
          <a:bodyPr wrap="square">
            <a:spAutoFit/>
          </a:bodyPr>
          <a:lstStyle/>
          <a:p>
            <a:pPr algn="r"/>
            <a:r>
              <a:rPr lang="en-US" sz="3200" b="1" dirty="0">
                <a:solidFill>
                  <a:schemeClr val="accent1"/>
                </a:solidFill>
              </a:rPr>
              <a:t>Use Pig-e-Bank and </a:t>
            </a:r>
            <a:endParaRPr lang="en-US" sz="3200" b="1" dirty="0" smtClean="0">
              <a:ln w="12700">
                <a:solidFill>
                  <a:srgbClr val="549E39"/>
                </a:solidFill>
                <a:prstDash val="solid"/>
              </a:ln>
              <a:pattFill prst="pct50">
                <a:fgClr>
                  <a:srgbClr val="549E39"/>
                </a:fgClr>
                <a:bgClr>
                  <a:srgbClr val="549E39">
                    <a:lumMod val="20000"/>
                    <a:lumOff val="80000"/>
                  </a:srgbClr>
                </a:bgClr>
              </a:pattFill>
              <a:effectLst>
                <a:outerShdw dist="38100" dir="2640000" algn="bl" rotWithShape="0">
                  <a:srgbClr val="549E39"/>
                </a:outerShdw>
              </a:effectLst>
              <a:cs typeface="Courier New" panose="02070309020205020404" pitchFamily="49" charset="0"/>
            </a:endParaRPr>
          </a:p>
          <a:p>
            <a:pPr lvl="0" algn="r"/>
            <a:r>
              <a:rPr lang="en-US" sz="4800" b="1" dirty="0" smtClean="0">
                <a:ln w="12700">
                  <a:solidFill>
                    <a:srgbClr val="549E39"/>
                  </a:solidFill>
                  <a:prstDash val="solid"/>
                </a:ln>
                <a:pattFill prst="pct50">
                  <a:fgClr>
                    <a:srgbClr val="549E39"/>
                  </a:fgClr>
                  <a:bgClr>
                    <a:srgbClr val="549E39">
                      <a:lumMod val="20000"/>
                      <a:lumOff val="80000"/>
                    </a:srgbClr>
                  </a:bgClr>
                </a:pattFill>
                <a:effectLst>
                  <a:outerShdw dist="38100" dir="2640000" algn="bl" rotWithShape="0">
                    <a:srgbClr val="549E39"/>
                  </a:outerShdw>
                </a:effectLst>
                <a:cs typeface="Courier New" panose="02070309020205020404" pitchFamily="49" charset="0"/>
              </a:rPr>
              <a:t>₵</a:t>
            </a:r>
            <a:r>
              <a:rPr lang="en-US" sz="4800" b="1" dirty="0" err="1">
                <a:ln w="12700">
                  <a:solidFill>
                    <a:srgbClr val="549E39"/>
                  </a:solidFill>
                  <a:prstDash val="solid"/>
                </a:ln>
                <a:pattFill prst="pct50">
                  <a:fgClr>
                    <a:srgbClr val="549E39"/>
                  </a:fgClr>
                  <a:bgClr>
                    <a:srgbClr val="549E39">
                      <a:lumMod val="20000"/>
                      <a:lumOff val="80000"/>
                    </a:srgbClr>
                  </a:bgClr>
                </a:pattFill>
                <a:effectLst>
                  <a:outerShdw dist="38100" dir="2640000" algn="bl" rotWithShape="0">
                    <a:srgbClr val="549E39"/>
                  </a:outerShdw>
                </a:effectLst>
              </a:rPr>
              <a:t>hange</a:t>
            </a:r>
            <a:r>
              <a:rPr lang="en-US" sz="4800" b="1" dirty="0">
                <a:ln w="12700">
                  <a:solidFill>
                    <a:srgbClr val="549E39"/>
                  </a:solidFill>
                  <a:prstDash val="solid"/>
                </a:ln>
                <a:pattFill prst="pct50">
                  <a:fgClr>
                    <a:srgbClr val="549E39"/>
                  </a:fgClr>
                  <a:bgClr>
                    <a:srgbClr val="549E39">
                      <a:lumMod val="20000"/>
                      <a:lumOff val="80000"/>
                    </a:srgbClr>
                  </a:bgClr>
                </a:pattFill>
                <a:effectLst>
                  <a:outerShdw dist="38100" dir="2640000" algn="bl" rotWithShape="0">
                    <a:srgbClr val="549E39"/>
                  </a:outerShdw>
                </a:effectLst>
              </a:rPr>
              <a:t> the way you $</a:t>
            </a:r>
            <a:r>
              <a:rPr lang="en-US" sz="4800" b="1" dirty="0" err="1" smtClean="0">
                <a:ln w="12700">
                  <a:solidFill>
                    <a:srgbClr val="549E39"/>
                  </a:solidFill>
                  <a:prstDash val="solid"/>
                </a:ln>
                <a:pattFill prst="pct50">
                  <a:fgClr>
                    <a:srgbClr val="549E39"/>
                  </a:fgClr>
                  <a:bgClr>
                    <a:srgbClr val="549E39">
                      <a:lumMod val="20000"/>
                      <a:lumOff val="80000"/>
                    </a:srgbClr>
                  </a:bgClr>
                </a:pattFill>
                <a:effectLst>
                  <a:outerShdw dist="38100" dir="2640000" algn="bl" rotWithShape="0">
                    <a:srgbClr val="549E39"/>
                  </a:outerShdw>
                </a:effectLst>
              </a:rPr>
              <a:t>ave</a:t>
            </a:r>
            <a:r>
              <a:rPr lang="en-US" sz="4800" b="1" dirty="0" smtClean="0">
                <a:ln w="12700">
                  <a:solidFill>
                    <a:srgbClr val="549E39"/>
                  </a:solidFill>
                  <a:prstDash val="solid"/>
                </a:ln>
                <a:pattFill prst="pct50">
                  <a:fgClr>
                    <a:srgbClr val="549E39"/>
                  </a:fgClr>
                  <a:bgClr>
                    <a:srgbClr val="549E39">
                      <a:lumMod val="20000"/>
                      <a:lumOff val="80000"/>
                    </a:srgbClr>
                  </a:bgClr>
                </a:pattFill>
                <a:effectLst>
                  <a:outerShdw dist="38100" dir="2640000" algn="bl" rotWithShape="0">
                    <a:srgbClr val="549E39"/>
                  </a:outerShdw>
                </a:effectLst>
              </a:rPr>
              <a:t>!</a:t>
            </a:r>
            <a:endParaRPr lang="en-US" sz="4800" b="1" dirty="0">
              <a:ln w="12700">
                <a:solidFill>
                  <a:srgbClr val="549E39"/>
                </a:solidFill>
                <a:prstDash val="solid"/>
              </a:ln>
              <a:pattFill prst="pct50">
                <a:fgClr>
                  <a:srgbClr val="549E39"/>
                </a:fgClr>
                <a:bgClr>
                  <a:srgbClr val="549E39">
                    <a:lumMod val="20000"/>
                    <a:lumOff val="80000"/>
                  </a:srgbClr>
                </a:bgClr>
              </a:pattFill>
              <a:effectLst>
                <a:outerShdw dist="38100" dir="2640000" algn="bl" rotWithShape="0">
                  <a:srgbClr val="549E39"/>
                </a:outerShdw>
              </a:effectLst>
            </a:endParaRPr>
          </a:p>
        </p:txBody>
      </p:sp>
    </p:spTree>
    <p:extLst>
      <p:ext uri="{BB962C8B-B14F-4D97-AF65-F5344CB8AC3E}">
        <p14:creationId xmlns:p14="http://schemas.microsoft.com/office/powerpoint/2010/main" val="461311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981200"/>
          </a:xfrm>
        </p:spPr>
        <p:txBody>
          <a:bodyPr>
            <a:normAutofit/>
          </a:bodyPr>
          <a:lstStyle/>
          <a:p>
            <a:r>
              <a:rPr lang="en-US" sz="5000" dirty="0" smtClean="0"/>
              <a:t>Problem</a:t>
            </a:r>
            <a:endParaRPr lang="en-US" sz="5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2150327"/>
              </p:ext>
            </p:extLst>
          </p:nvPr>
        </p:nvGraphicFramePr>
        <p:xfrm>
          <a:off x="982133" y="1674055"/>
          <a:ext cx="7704667" cy="4325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1603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981200"/>
          </a:xfrm>
        </p:spPr>
        <p:txBody>
          <a:bodyPr>
            <a:normAutofit/>
          </a:bodyPr>
          <a:lstStyle/>
          <a:p>
            <a:r>
              <a:rPr lang="en-US" sz="5000" dirty="0" smtClean="0"/>
              <a:t>Solution</a:t>
            </a:r>
            <a:endParaRPr lang="en-US" sz="5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88592072"/>
              </p:ext>
            </p:extLst>
          </p:nvPr>
        </p:nvGraphicFramePr>
        <p:xfrm>
          <a:off x="1416424" y="1981201"/>
          <a:ext cx="7270376" cy="386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267272" y="1781145"/>
            <a:ext cx="7550157" cy="584776"/>
          </a:xfrm>
          <a:prstGeom prst="rect">
            <a:avLst/>
          </a:prstGeom>
        </p:spPr>
        <p:txBody>
          <a:bodyPr wrap="square">
            <a:spAutoFit/>
          </a:bodyPr>
          <a:lstStyle/>
          <a:p>
            <a:r>
              <a:rPr lang="en-US" sz="3200" b="1" dirty="0">
                <a:solidFill>
                  <a:schemeClr val="accent1"/>
                </a:solidFill>
              </a:rPr>
              <a:t>Pig-e-Bank</a:t>
            </a:r>
            <a:r>
              <a:rPr lang="en-US" sz="2800" dirty="0">
                <a:solidFill>
                  <a:schemeClr val="accent2"/>
                </a:solidFill>
              </a:rPr>
              <a:t> </a:t>
            </a:r>
            <a:r>
              <a:rPr lang="en-US" sz="2800" dirty="0"/>
              <a:t>— a platform to help groups save</a:t>
            </a:r>
          </a:p>
        </p:txBody>
      </p:sp>
    </p:spTree>
    <p:extLst>
      <p:ext uri="{BB962C8B-B14F-4D97-AF65-F5344CB8AC3E}">
        <p14:creationId xmlns:p14="http://schemas.microsoft.com/office/powerpoint/2010/main" val="105269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3885" y="14221"/>
            <a:ext cx="7704667" cy="19812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000" dirty="0" smtClean="0"/>
              <a:t>Solution Diagram</a:t>
            </a:r>
            <a:endParaRPr lang="en-US" sz="5000" dirty="0"/>
          </a:p>
        </p:txBody>
      </p:sp>
      <p:graphicFrame>
        <p:nvGraphicFramePr>
          <p:cNvPr id="7" name="Diagram 6"/>
          <p:cNvGraphicFramePr/>
          <p:nvPr>
            <p:extLst>
              <p:ext uri="{D42A27DB-BD31-4B8C-83A1-F6EECF244321}">
                <p14:modId xmlns:p14="http://schemas.microsoft.com/office/powerpoint/2010/main" val="1387983585"/>
              </p:ext>
            </p:extLst>
          </p:nvPr>
        </p:nvGraphicFramePr>
        <p:xfrm>
          <a:off x="2196676" y="2265226"/>
          <a:ext cx="5808980" cy="3890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7699396" y="2504006"/>
            <a:ext cx="1063603" cy="523220"/>
          </a:xfrm>
          <a:prstGeom prst="rect">
            <a:avLst/>
          </a:prstGeom>
          <a:noFill/>
        </p:spPr>
        <p:txBody>
          <a:bodyPr wrap="square" rtlCol="0">
            <a:spAutoFit/>
          </a:bodyPr>
          <a:lstStyle/>
          <a:p>
            <a:r>
              <a:rPr lang="en-US" sz="2800" b="1" dirty="0" smtClean="0"/>
              <a:t>$3.75</a:t>
            </a:r>
            <a:endParaRPr lang="en-US" sz="2800" b="1" dirty="0"/>
          </a:p>
        </p:txBody>
      </p:sp>
      <p:sp>
        <p:nvSpPr>
          <p:cNvPr id="14" name="TextBox 13"/>
          <p:cNvSpPr txBox="1"/>
          <p:nvPr/>
        </p:nvSpPr>
        <p:spPr>
          <a:xfrm>
            <a:off x="6826293" y="5370376"/>
            <a:ext cx="1063603" cy="523220"/>
          </a:xfrm>
          <a:prstGeom prst="rect">
            <a:avLst/>
          </a:prstGeom>
          <a:noFill/>
        </p:spPr>
        <p:txBody>
          <a:bodyPr wrap="square" rtlCol="0">
            <a:spAutoFit/>
          </a:bodyPr>
          <a:lstStyle/>
          <a:p>
            <a:r>
              <a:rPr lang="en-US" sz="2800" b="1" dirty="0" smtClean="0"/>
              <a:t>$1.25</a:t>
            </a:r>
            <a:endParaRPr lang="en-US" sz="2800" b="1" dirty="0"/>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8447" y="3027226"/>
            <a:ext cx="1063603" cy="1695450"/>
          </a:xfrm>
          <a:prstGeom prst="rect">
            <a:avLst/>
          </a:prstGeom>
          <a:ln w="9525">
            <a:solidFill>
              <a:schemeClr val="accent2"/>
            </a:solidFill>
          </a:ln>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5890" y="5653776"/>
            <a:ext cx="1246801" cy="785485"/>
          </a:xfrm>
          <a:prstGeom prst="rect">
            <a:avLst/>
          </a:prstGeom>
        </p:spPr>
      </p:pic>
      <p:pic>
        <p:nvPicPr>
          <p:cNvPr id="16" name="Picture 2" descr="http://upload.wikimedia.org/wikipedia/commons/a/a0/2006_Quarter_Proof.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6984" y="6018409"/>
            <a:ext cx="657811" cy="6477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s://farm1.staticflickr.com/26/61056391_31343afdc6_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3935" y="4633475"/>
            <a:ext cx="1665202" cy="1248901"/>
          </a:xfrm>
          <a:prstGeom prst="rect">
            <a:avLst/>
          </a:prstGeom>
          <a:solidFill>
            <a:srgbClr val="FFFFFF">
              <a:shade val="85000"/>
            </a:srgbClr>
          </a:solidFill>
          <a:ln w="101600" cap="sq">
            <a:solidFill>
              <a:schemeClr val="bg1">
                <a:lumMod val="50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77626" y="2244824"/>
            <a:ext cx="1018222" cy="963917"/>
          </a:xfrm>
          <a:prstGeom prst="rect">
            <a:avLst/>
          </a:prstGeom>
          <a:ln w="9525">
            <a:solidFill>
              <a:schemeClr val="accent3"/>
            </a:solidFill>
          </a:ln>
        </p:spPr>
      </p:pic>
      <p:pic>
        <p:nvPicPr>
          <p:cNvPr id="1028" name="Picture 4" descr="http://johnilluminati.me/assets/img/profile_pictures/john_illuminat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8625" y="1552956"/>
            <a:ext cx="1063625" cy="1063626"/>
          </a:xfrm>
          <a:prstGeom prst="rect">
            <a:avLst/>
          </a:prstGeom>
          <a:noFill/>
          <a:ln w="9525">
            <a:solidFill>
              <a:schemeClr val="accent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01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981200"/>
          </a:xfrm>
        </p:spPr>
        <p:txBody>
          <a:bodyPr>
            <a:normAutofit/>
          </a:bodyPr>
          <a:lstStyle/>
          <a:p>
            <a:r>
              <a:rPr lang="en-US" sz="5000" dirty="0" smtClean="0"/>
              <a:t>Charging the User</a:t>
            </a:r>
            <a:endParaRPr lang="en-US" sz="5000" dirty="0"/>
          </a:p>
        </p:txBody>
      </p:sp>
      <p:sp>
        <p:nvSpPr>
          <p:cNvPr id="3" name="Content Placeholder 2"/>
          <p:cNvSpPr>
            <a:spLocks noGrp="1"/>
          </p:cNvSpPr>
          <p:nvPr>
            <p:ph idx="1"/>
          </p:nvPr>
        </p:nvSpPr>
        <p:spPr>
          <a:xfrm>
            <a:off x="982133" y="1657330"/>
            <a:ext cx="4351231" cy="4893840"/>
          </a:xfrm>
        </p:spPr>
        <p:txBody>
          <a:bodyPr>
            <a:normAutofit/>
          </a:bodyPr>
          <a:lstStyle/>
          <a:p>
            <a:r>
              <a:rPr lang="en-US" sz="3000" dirty="0" smtClean="0"/>
              <a:t>John’s $1.25 goes towards a $5 “change” threshold</a:t>
            </a:r>
          </a:p>
          <a:p>
            <a:r>
              <a:rPr lang="en-US" sz="3000" dirty="0" smtClean="0"/>
              <a:t>When threshold is reached, John is charged $5.25 (5% transaction fee)</a:t>
            </a:r>
            <a:endParaRPr lang="en-US" sz="3000" dirty="0"/>
          </a:p>
        </p:txBody>
      </p:sp>
      <p:pic>
        <p:nvPicPr>
          <p:cNvPr id="7" name="Picture 6"/>
          <p:cNvPicPr>
            <a:picLocks noChangeAspect="1"/>
          </p:cNvPicPr>
          <p:nvPr/>
        </p:nvPicPr>
        <p:blipFill>
          <a:blip r:embed="rId3"/>
          <a:stretch>
            <a:fillRect/>
          </a:stretch>
        </p:blipFill>
        <p:spPr>
          <a:xfrm>
            <a:off x="5333364" y="1730480"/>
            <a:ext cx="1590675" cy="1971675"/>
          </a:xfrm>
          <a:prstGeom prst="rect">
            <a:avLst/>
          </a:prstGeom>
        </p:spPr>
      </p:pic>
      <p:pic>
        <p:nvPicPr>
          <p:cNvPr id="8" name="Picture 7"/>
          <p:cNvPicPr>
            <a:picLocks noChangeAspect="1"/>
          </p:cNvPicPr>
          <p:nvPr/>
        </p:nvPicPr>
        <p:blipFill>
          <a:blip r:embed="rId4"/>
          <a:stretch>
            <a:fillRect/>
          </a:stretch>
        </p:blipFill>
        <p:spPr>
          <a:xfrm>
            <a:off x="5333364" y="4461085"/>
            <a:ext cx="1590675" cy="1943100"/>
          </a:xfrm>
          <a:prstGeom prst="rect">
            <a:avLst/>
          </a:prstGeom>
        </p:spPr>
      </p:pic>
      <p:sp>
        <p:nvSpPr>
          <p:cNvPr id="9" name="Down Arrow 8"/>
          <p:cNvSpPr/>
          <p:nvPr/>
        </p:nvSpPr>
        <p:spPr>
          <a:xfrm>
            <a:off x="5866065" y="3840480"/>
            <a:ext cx="484632" cy="52754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0" name="TextBox 9"/>
          <p:cNvSpPr txBox="1"/>
          <p:nvPr/>
        </p:nvSpPr>
        <p:spPr>
          <a:xfrm>
            <a:off x="6924039" y="1920240"/>
            <a:ext cx="635001" cy="461665"/>
          </a:xfrm>
          <a:prstGeom prst="rect">
            <a:avLst/>
          </a:prstGeom>
          <a:noFill/>
        </p:spPr>
        <p:txBody>
          <a:bodyPr wrap="square" rtlCol="0">
            <a:spAutoFit/>
          </a:bodyPr>
          <a:lstStyle/>
          <a:p>
            <a:r>
              <a:rPr lang="en-US" sz="2400" b="1" dirty="0" smtClean="0">
                <a:solidFill>
                  <a:srgbClr val="FF0000"/>
                </a:solidFill>
              </a:rPr>
              <a:t>$5</a:t>
            </a:r>
            <a:endParaRPr lang="en-US" sz="2400" b="1" dirty="0">
              <a:solidFill>
                <a:srgbClr val="FF0000"/>
              </a:solidFill>
            </a:endParaRPr>
          </a:p>
        </p:txBody>
      </p:sp>
      <p:sp>
        <p:nvSpPr>
          <p:cNvPr id="11" name="TextBox 10"/>
          <p:cNvSpPr txBox="1"/>
          <p:nvPr/>
        </p:nvSpPr>
        <p:spPr>
          <a:xfrm>
            <a:off x="6924038" y="4647457"/>
            <a:ext cx="635001" cy="461665"/>
          </a:xfrm>
          <a:prstGeom prst="rect">
            <a:avLst/>
          </a:prstGeom>
          <a:noFill/>
        </p:spPr>
        <p:txBody>
          <a:bodyPr wrap="square" rtlCol="0">
            <a:spAutoFit/>
          </a:bodyPr>
          <a:lstStyle/>
          <a:p>
            <a:r>
              <a:rPr lang="en-US" sz="2400" b="1" dirty="0" smtClean="0">
                <a:solidFill>
                  <a:srgbClr val="FF0000"/>
                </a:solidFill>
              </a:rPr>
              <a:t>$5</a:t>
            </a:r>
            <a:endParaRPr lang="en-US" sz="2400" b="1" dirty="0">
              <a:solidFill>
                <a:srgbClr val="FF0000"/>
              </a:solidFill>
            </a:endParaRPr>
          </a:p>
        </p:txBody>
      </p:sp>
      <p:sp>
        <p:nvSpPr>
          <p:cNvPr id="12" name="TextBox 11"/>
          <p:cNvSpPr txBox="1"/>
          <p:nvPr/>
        </p:nvSpPr>
        <p:spPr>
          <a:xfrm>
            <a:off x="7035163" y="2485484"/>
            <a:ext cx="2047876" cy="830997"/>
          </a:xfrm>
          <a:prstGeom prst="rect">
            <a:avLst/>
          </a:prstGeom>
          <a:noFill/>
        </p:spPr>
        <p:txBody>
          <a:bodyPr wrap="square" rtlCol="0">
            <a:spAutoFit/>
          </a:bodyPr>
          <a:lstStyle/>
          <a:p>
            <a:r>
              <a:rPr lang="en-US" sz="2400" dirty="0" smtClean="0"/>
              <a:t>“Change” accumulating</a:t>
            </a:r>
            <a:endParaRPr lang="en-US" dirty="0"/>
          </a:p>
        </p:txBody>
      </p:sp>
      <p:sp>
        <p:nvSpPr>
          <p:cNvPr id="13" name="TextBox 12"/>
          <p:cNvSpPr txBox="1"/>
          <p:nvPr/>
        </p:nvSpPr>
        <p:spPr>
          <a:xfrm>
            <a:off x="7035163" y="5201802"/>
            <a:ext cx="2047876" cy="830997"/>
          </a:xfrm>
          <a:prstGeom prst="rect">
            <a:avLst/>
          </a:prstGeom>
          <a:noFill/>
        </p:spPr>
        <p:txBody>
          <a:bodyPr wrap="square" rtlCol="0">
            <a:spAutoFit/>
          </a:bodyPr>
          <a:lstStyle/>
          <a:p>
            <a:r>
              <a:rPr lang="en-US" sz="2400" dirty="0" smtClean="0"/>
              <a:t>User charged $5.25</a:t>
            </a:r>
            <a:endParaRPr lang="en-US" dirty="0"/>
          </a:p>
        </p:txBody>
      </p:sp>
    </p:spTree>
    <p:extLst>
      <p:ext uri="{BB962C8B-B14F-4D97-AF65-F5344CB8AC3E}">
        <p14:creationId xmlns:p14="http://schemas.microsoft.com/office/powerpoint/2010/main" val="3568010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512" y="0"/>
            <a:ext cx="7704667" cy="1981200"/>
          </a:xfrm>
        </p:spPr>
        <p:txBody>
          <a:bodyPr>
            <a:normAutofit/>
          </a:bodyPr>
          <a:lstStyle/>
          <a:p>
            <a:r>
              <a:rPr lang="en-US" sz="5000" dirty="0" smtClean="0"/>
              <a:t>Prototype Demo</a:t>
            </a:r>
            <a:endParaRPr lang="en-US" sz="5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2000"/>
          <a:stretch/>
        </p:blipFill>
        <p:spPr>
          <a:xfrm>
            <a:off x="1884574" y="1682951"/>
            <a:ext cx="5973776" cy="4703336"/>
          </a:xfrm>
          <a:prstGeom prst="rect">
            <a:avLst/>
          </a:prstGeom>
          <a:ln w="6350">
            <a:solidFill>
              <a:schemeClr val="tx1"/>
            </a:solidFill>
          </a:ln>
        </p:spPr>
      </p:pic>
    </p:spTree>
    <p:extLst>
      <p:ext uri="{BB962C8B-B14F-4D97-AF65-F5344CB8AC3E}">
        <p14:creationId xmlns:p14="http://schemas.microsoft.com/office/powerpoint/2010/main" val="1865157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940641" cy="1981200"/>
          </a:xfrm>
        </p:spPr>
        <p:txBody>
          <a:bodyPr>
            <a:normAutofit/>
          </a:bodyPr>
          <a:lstStyle/>
          <a:p>
            <a:r>
              <a:rPr lang="en-US" sz="5000" dirty="0" smtClean="0"/>
              <a:t>Market/Competitive </a:t>
            </a:r>
            <a:r>
              <a:rPr lang="en-US" sz="5000" dirty="0"/>
              <a:t>Analysis</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928110890"/>
              </p:ext>
            </p:extLst>
          </p:nvPr>
        </p:nvGraphicFramePr>
        <p:xfrm>
          <a:off x="1497540" y="1755913"/>
          <a:ext cx="6786322" cy="3561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8" descr="Image result for indieg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2800215" y="5829841"/>
            <a:ext cx="184666" cy="369332"/>
          </a:xfrm>
          <a:prstGeom prst="rect">
            <a:avLst/>
          </a:prstGeom>
          <a:noFill/>
        </p:spPr>
        <p:txBody>
          <a:bodyPr wrap="none" rtlCol="0">
            <a:spAutoFit/>
          </a:bodyPr>
          <a:lstStyle/>
          <a:p>
            <a:endParaRPr lang="en-US"/>
          </a:p>
        </p:txBody>
      </p:sp>
      <p:graphicFrame>
        <p:nvGraphicFramePr>
          <p:cNvPr id="15" name="Diagram 14"/>
          <p:cNvGraphicFramePr/>
          <p:nvPr>
            <p:extLst>
              <p:ext uri="{D42A27DB-BD31-4B8C-83A1-F6EECF244321}">
                <p14:modId xmlns:p14="http://schemas.microsoft.com/office/powerpoint/2010/main" val="1098726173"/>
              </p:ext>
            </p:extLst>
          </p:nvPr>
        </p:nvGraphicFramePr>
        <p:xfrm>
          <a:off x="1524000" y="2306984"/>
          <a:ext cx="6759862"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76962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981200"/>
          </a:xfrm>
        </p:spPr>
        <p:txBody>
          <a:bodyPr>
            <a:normAutofit/>
          </a:bodyPr>
          <a:lstStyle/>
          <a:p>
            <a:r>
              <a:rPr lang="en-US" sz="5000" dirty="0"/>
              <a:t>Systems Architecture</a:t>
            </a:r>
          </a:p>
        </p:txBody>
      </p:sp>
      <p:graphicFrame>
        <p:nvGraphicFramePr>
          <p:cNvPr id="5" name="Diagram 4"/>
          <p:cNvGraphicFramePr/>
          <p:nvPr>
            <p:extLst>
              <p:ext uri="{D42A27DB-BD31-4B8C-83A1-F6EECF244321}">
                <p14:modId xmlns:p14="http://schemas.microsoft.com/office/powerpoint/2010/main" val="4169630820"/>
              </p:ext>
            </p:extLst>
          </p:nvPr>
        </p:nvGraphicFramePr>
        <p:xfrm>
          <a:off x="754380" y="2240281"/>
          <a:ext cx="8206740" cy="2972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5692458" y="5509847"/>
            <a:ext cx="3268661" cy="1002497"/>
            <a:chOff x="2824390" y="0"/>
            <a:chExt cx="2678721" cy="3546004"/>
          </a:xfrm>
          <a:solidFill>
            <a:schemeClr val="tx2"/>
          </a:solidFill>
        </p:grpSpPr>
        <p:sp>
          <p:nvSpPr>
            <p:cNvPr id="16" name="Rounded Rectangle 15"/>
            <p:cNvSpPr/>
            <p:nvPr/>
          </p:nvSpPr>
          <p:spPr>
            <a:xfrm>
              <a:off x="2824390" y="0"/>
              <a:ext cx="2678721" cy="354600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2824390" y="78458"/>
              <a:ext cx="2521807" cy="338909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3200" kern="1200" dirty="0" smtClean="0">
                  <a:solidFill>
                    <a:schemeClr val="bg1"/>
                  </a:solidFill>
                </a:rPr>
                <a:t>Bank/credit card company</a:t>
              </a:r>
              <a:endParaRPr lang="en-US" sz="3200" kern="1200" dirty="0">
                <a:solidFill>
                  <a:schemeClr val="bg1"/>
                </a:solidFill>
              </a:endParaRPr>
            </a:p>
          </p:txBody>
        </p:sp>
      </p:grpSp>
      <p:sp>
        <p:nvSpPr>
          <p:cNvPr id="24" name="Left-Up Arrow 23"/>
          <p:cNvSpPr/>
          <p:nvPr/>
        </p:nvSpPr>
        <p:spPr>
          <a:xfrm rot="5400000">
            <a:off x="4592900" y="5372109"/>
            <a:ext cx="850392" cy="850392"/>
          </a:xfrm>
          <a:prstGeom prst="leftUpArrow">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428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981200"/>
          </a:xfrm>
        </p:spPr>
        <p:txBody>
          <a:bodyPr>
            <a:normAutofit/>
          </a:bodyPr>
          <a:lstStyle/>
          <a:p>
            <a:r>
              <a:rPr lang="en-US" sz="5000" dirty="0" smtClean="0"/>
              <a:t>Implementation Plan</a:t>
            </a:r>
            <a:endParaRPr lang="en-US" sz="5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79910081"/>
              </p:ext>
            </p:extLst>
          </p:nvPr>
        </p:nvGraphicFramePr>
        <p:xfrm>
          <a:off x="982132" y="1569078"/>
          <a:ext cx="7704667" cy="333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5056" y="5602987"/>
            <a:ext cx="2438405" cy="423673"/>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3113" y="5205459"/>
            <a:ext cx="3554533" cy="1206972"/>
          </a:xfrm>
          <a:prstGeom prst="rect">
            <a:avLst/>
          </a:prstGeom>
        </p:spPr>
      </p:pic>
    </p:spTree>
    <p:extLst>
      <p:ext uri="{BB962C8B-B14F-4D97-AF65-F5344CB8AC3E}">
        <p14:creationId xmlns:p14="http://schemas.microsoft.com/office/powerpoint/2010/main" val="2702024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5"/>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8719</TotalTime>
  <Words>1362</Words>
  <Application>Microsoft Macintosh PowerPoint</Application>
  <PresentationFormat>On-screen Show (4:3)</PresentationFormat>
  <Paragraphs>162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Parallax</vt:lpstr>
      <vt:lpstr>Pig-e-Bank</vt:lpstr>
      <vt:lpstr>Problem</vt:lpstr>
      <vt:lpstr>Solution</vt:lpstr>
      <vt:lpstr>PowerPoint Presentation</vt:lpstr>
      <vt:lpstr>Charging the User</vt:lpstr>
      <vt:lpstr>Prototype Demo</vt:lpstr>
      <vt:lpstr>Market/Competitive Analysis</vt:lpstr>
      <vt:lpstr>Systems Architecture</vt:lpstr>
      <vt:lpstr>Implementation Plan</vt:lpstr>
      <vt:lpstr>Financial Forecast</vt:lpstr>
      <vt:lpstr>Conclusion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Pig E-Bank</dc:title>
  <dc:creator>blake ford</dc:creator>
  <cp:lastModifiedBy>Jesse Worek</cp:lastModifiedBy>
  <cp:revision>100</cp:revision>
  <dcterms:created xsi:type="dcterms:W3CDTF">2015-03-03T16:49:11Z</dcterms:created>
  <dcterms:modified xsi:type="dcterms:W3CDTF">2015-05-04T00:47:05Z</dcterms:modified>
</cp:coreProperties>
</file>