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community.mis.temple.edu/productivityonyoursleeve/" TargetMode="External"/><Relationship Id="rId4" Type="http://schemas.openxmlformats.org/officeDocument/2006/relationships/image" Target="../media/image0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a/temple.edu/spreadsheets/d/1MwMgOesYJyAjHAHTF3p9W4T_PzTJi6ae37SauV-zDf8/edit?usp=sharing" TargetMode="External"/><Relationship Id="rId4" Type="http://schemas.openxmlformats.org/officeDocument/2006/relationships/image" Target="../media/image0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2078900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FC363B"/>
                </a:solidFill>
                <a:latin typeface="Open Sans"/>
                <a:ea typeface="Open Sans"/>
                <a:cs typeface="Open Sans"/>
                <a:sym typeface="Open Sans"/>
              </a:rPr>
              <a:t>VULPINE</a:t>
            </a:r>
            <a:r>
              <a:rPr lang="en">
                <a:solidFill>
                  <a:srgbClr val="FC363B"/>
                </a:solidFill>
                <a:latin typeface="Open Sans"/>
                <a:ea typeface="Open Sans"/>
                <a:cs typeface="Open Sans"/>
                <a:sym typeface="Open Sans"/>
              </a:rPr>
              <a:t>ANALYTICS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405167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D8186"/>
                </a:solidFill>
              </a:rPr>
              <a:t>Derek, Eric, Erika, David</a:t>
            </a:r>
          </a:p>
        </p:txBody>
      </p:sp>
      <p:pic>
        <p:nvPicPr>
          <p:cNvPr descr="fox.png"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2226" y="305175"/>
            <a:ext cx="1819549" cy="24459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FC363B"/>
                </a:solidFill>
                <a:latin typeface="Open Sans"/>
                <a:ea typeface="Open Sans"/>
                <a:cs typeface="Open Sans"/>
                <a:sym typeface="Open Sans"/>
              </a:rPr>
              <a:t>Overview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Open Sans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Vulpine Analytics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Open Sans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Software-as-a-Service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Open Sans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Productivity and wellness analytics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Open Sans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$24 per user, annually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Open Sans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Value Proposition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Open Sans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Individual employee productivity gains</a:t>
            </a:r>
          </a:p>
          <a:p>
            <a:pPr indent="-381000" lvl="1" marL="914400">
              <a:spcBef>
                <a:spcPts val="0"/>
              </a:spcBef>
              <a:buSzPct val="100000"/>
              <a:buFont typeface="Open Sans"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Enterprise wellness initiative metrics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800">
                <a:solidFill>
                  <a:srgbClr val="FC363B"/>
                </a:solidFill>
                <a:latin typeface="Open Sans"/>
                <a:ea typeface="Open Sans"/>
                <a:cs typeface="Open Sans"/>
                <a:sym typeface="Open Sans"/>
              </a:rPr>
              <a:t>Website</a:t>
            </a:r>
          </a:p>
        </p:txBody>
      </p:sp>
      <p:pic>
        <p:nvPicPr>
          <p:cNvPr id="68" name="Shape 68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78900" y="594325"/>
            <a:ext cx="3954850" cy="395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FC363B"/>
                </a:solidFill>
                <a:latin typeface="Open Sans"/>
                <a:ea typeface="Open Sans"/>
                <a:cs typeface="Open Sans"/>
                <a:sym typeface="Open Sans"/>
              </a:rPr>
              <a:t>Analytics Platform</a:t>
            </a:r>
          </a:p>
        </p:txBody>
      </p:sp>
      <p:sp>
        <p:nvSpPr>
          <p:cNvPr id="74" name="Shape 74"/>
          <p:cNvSpPr/>
          <p:nvPr/>
        </p:nvSpPr>
        <p:spPr>
          <a:xfrm>
            <a:off x="417750" y="1245525"/>
            <a:ext cx="1868400" cy="1672200"/>
          </a:xfrm>
          <a:prstGeom prst="rect">
            <a:avLst/>
          </a:prstGeom>
          <a:solidFill>
            <a:srgbClr val="FD818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3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Research</a:t>
            </a:r>
            <a:br>
              <a:rPr lang="en" sz="13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</a:p>
          <a:p>
            <a:pPr lvl="0" algn="ctr">
              <a:spcBef>
                <a:spcPts val="0"/>
              </a:spcBef>
              <a:buNone/>
            </a:pPr>
            <a:r>
              <a:rPr lang="en" sz="1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Optimal productivity factor weights</a:t>
            </a:r>
          </a:p>
        </p:txBody>
      </p:sp>
      <p:sp>
        <p:nvSpPr>
          <p:cNvPr id="75" name="Shape 75"/>
          <p:cNvSpPr/>
          <p:nvPr/>
        </p:nvSpPr>
        <p:spPr>
          <a:xfrm>
            <a:off x="2484550" y="1245525"/>
            <a:ext cx="2108100" cy="1672200"/>
          </a:xfrm>
          <a:prstGeom prst="rect">
            <a:avLst/>
          </a:prstGeom>
          <a:solidFill>
            <a:srgbClr val="FD818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3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Individual Data</a:t>
            </a:r>
            <a:br>
              <a:rPr lang="en" sz="13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</a:p>
          <a:p>
            <a:pPr lvl="0" rtl="0" algn="ctr">
              <a:spcBef>
                <a:spcPts val="0"/>
              </a:spcBef>
              <a:buNone/>
            </a:pPr>
            <a:r>
              <a:rPr lang="en" sz="1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Initial factor weights based on demographics</a:t>
            </a:r>
          </a:p>
        </p:txBody>
      </p:sp>
      <p:sp>
        <p:nvSpPr>
          <p:cNvPr id="76" name="Shape 76"/>
          <p:cNvSpPr/>
          <p:nvPr/>
        </p:nvSpPr>
        <p:spPr>
          <a:xfrm>
            <a:off x="4791050" y="1245525"/>
            <a:ext cx="1868400" cy="1672200"/>
          </a:xfrm>
          <a:prstGeom prst="rect">
            <a:avLst/>
          </a:prstGeom>
          <a:solidFill>
            <a:srgbClr val="FD818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3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Machine Learning</a:t>
            </a:r>
            <a:br>
              <a:rPr lang="en" sz="13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</a:p>
          <a:p>
            <a:pPr lvl="0" rtl="0" algn="ctr">
              <a:spcBef>
                <a:spcPts val="0"/>
              </a:spcBef>
              <a:buNone/>
            </a:pPr>
            <a:r>
              <a:rPr lang="en" sz="1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Pattern recognition and correlation</a:t>
            </a:r>
          </a:p>
        </p:txBody>
      </p:sp>
      <p:sp>
        <p:nvSpPr>
          <p:cNvPr id="77" name="Shape 77"/>
          <p:cNvSpPr/>
          <p:nvPr/>
        </p:nvSpPr>
        <p:spPr>
          <a:xfrm>
            <a:off x="6857850" y="1245525"/>
            <a:ext cx="1868400" cy="1672200"/>
          </a:xfrm>
          <a:prstGeom prst="rect">
            <a:avLst/>
          </a:prstGeom>
          <a:solidFill>
            <a:srgbClr val="FD818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3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Productivity Score</a:t>
            </a:r>
            <a:br>
              <a:rPr lang="en" sz="13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</a:p>
          <a:p>
            <a:pPr lvl="0" rtl="0" algn="ctr">
              <a:spcBef>
                <a:spcPts val="0"/>
              </a:spcBef>
              <a:buNone/>
            </a:pPr>
            <a:r>
              <a:rPr lang="en" sz="1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Forecasted personal productivity</a:t>
            </a:r>
          </a:p>
        </p:txBody>
      </p:sp>
      <p:sp>
        <p:nvSpPr>
          <p:cNvPr id="78" name="Shape 78"/>
          <p:cNvSpPr/>
          <p:nvPr/>
        </p:nvSpPr>
        <p:spPr>
          <a:xfrm>
            <a:off x="6857850" y="3145525"/>
            <a:ext cx="1868400" cy="1075500"/>
          </a:xfrm>
          <a:prstGeom prst="rect">
            <a:avLst/>
          </a:prstGeom>
          <a:solidFill>
            <a:srgbClr val="FD818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3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User Input</a:t>
            </a:r>
            <a:br>
              <a:rPr lang="en" sz="13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</a:p>
          <a:p>
            <a:pPr lvl="0" rtl="0" algn="ctr">
              <a:spcBef>
                <a:spcPts val="0"/>
              </a:spcBef>
              <a:buNone/>
            </a:pPr>
            <a:r>
              <a:rPr lang="en" sz="1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Reflection and self reported feedback</a:t>
            </a:r>
          </a:p>
        </p:txBody>
      </p:sp>
      <p:cxnSp>
        <p:nvCxnSpPr>
          <p:cNvPr id="79" name="Shape 79"/>
          <p:cNvCxnSpPr>
            <a:stCxn id="74" idx="3"/>
            <a:endCxn id="75" idx="1"/>
          </p:cNvCxnSpPr>
          <p:nvPr/>
        </p:nvCxnSpPr>
        <p:spPr>
          <a:xfrm>
            <a:off x="2286150" y="2081625"/>
            <a:ext cx="198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0" name="Shape 80"/>
          <p:cNvCxnSpPr>
            <a:stCxn id="75" idx="3"/>
            <a:endCxn id="76" idx="1"/>
          </p:cNvCxnSpPr>
          <p:nvPr/>
        </p:nvCxnSpPr>
        <p:spPr>
          <a:xfrm>
            <a:off x="4592650" y="2081625"/>
            <a:ext cx="198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1" name="Shape 81"/>
          <p:cNvCxnSpPr>
            <a:stCxn id="76" idx="3"/>
            <a:endCxn id="77" idx="1"/>
          </p:cNvCxnSpPr>
          <p:nvPr/>
        </p:nvCxnSpPr>
        <p:spPr>
          <a:xfrm>
            <a:off x="6659450" y="2081625"/>
            <a:ext cx="198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2" name="Shape 82"/>
          <p:cNvCxnSpPr>
            <a:stCxn id="77" idx="2"/>
            <a:endCxn id="78" idx="0"/>
          </p:cNvCxnSpPr>
          <p:nvPr/>
        </p:nvCxnSpPr>
        <p:spPr>
          <a:xfrm>
            <a:off x="7792050" y="2917725"/>
            <a:ext cx="0" cy="22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83" name="Shape 83"/>
          <p:cNvSpPr/>
          <p:nvPr/>
        </p:nvSpPr>
        <p:spPr>
          <a:xfrm>
            <a:off x="417750" y="3145525"/>
            <a:ext cx="1868400" cy="1075500"/>
          </a:xfrm>
          <a:prstGeom prst="rect">
            <a:avLst/>
          </a:prstGeom>
          <a:solidFill>
            <a:srgbClr val="FD818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3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Factors</a:t>
            </a:r>
          </a:p>
          <a:p>
            <a:pPr lvl="0" rtl="0" algn="ctr">
              <a:spcBef>
                <a:spcPts val="0"/>
              </a:spcBef>
              <a:buNone/>
            </a:pPr>
            <a:br>
              <a:rPr lang="en" sz="1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" sz="1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Activity, Sleep, Performance</a:t>
            </a:r>
          </a:p>
        </p:txBody>
      </p:sp>
      <p:cxnSp>
        <p:nvCxnSpPr>
          <p:cNvPr id="84" name="Shape 84"/>
          <p:cNvCxnSpPr>
            <a:stCxn id="74" idx="2"/>
            <a:endCxn id="83" idx="0"/>
          </p:cNvCxnSpPr>
          <p:nvPr/>
        </p:nvCxnSpPr>
        <p:spPr>
          <a:xfrm>
            <a:off x="1351950" y="2917725"/>
            <a:ext cx="0" cy="22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5" name="Shape 85"/>
          <p:cNvSpPr/>
          <p:nvPr/>
        </p:nvSpPr>
        <p:spPr>
          <a:xfrm>
            <a:off x="3861950" y="3145525"/>
            <a:ext cx="2797500" cy="1075500"/>
          </a:xfrm>
          <a:prstGeom prst="rect">
            <a:avLst/>
          </a:prstGeom>
          <a:solidFill>
            <a:srgbClr val="FD818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3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Enterprise View</a:t>
            </a:r>
          </a:p>
          <a:p>
            <a:pPr lvl="0" rtl="0" algn="ctr">
              <a:spcBef>
                <a:spcPts val="0"/>
              </a:spcBef>
              <a:buNone/>
            </a:pPr>
            <a:br>
              <a:rPr lang="en" sz="1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" sz="1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Aggregate raw and outputted data, parse by wellness initiative</a:t>
            </a:r>
          </a:p>
        </p:txBody>
      </p:sp>
      <p:cxnSp>
        <p:nvCxnSpPr>
          <p:cNvPr id="86" name="Shape 86"/>
          <p:cNvCxnSpPr>
            <a:endCxn id="85" idx="3"/>
          </p:cNvCxnSpPr>
          <p:nvPr/>
        </p:nvCxnSpPr>
        <p:spPr>
          <a:xfrm rot="10800000">
            <a:off x="6659450" y="3683275"/>
            <a:ext cx="198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7" name="Shape 87"/>
          <p:cNvCxnSpPr>
            <a:stCxn id="85" idx="1"/>
            <a:endCxn id="75" idx="2"/>
          </p:cNvCxnSpPr>
          <p:nvPr/>
        </p:nvCxnSpPr>
        <p:spPr>
          <a:xfrm rot="10800000">
            <a:off x="3538550" y="2917675"/>
            <a:ext cx="323400" cy="7656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8" name="Shape 88"/>
          <p:cNvCxnSpPr>
            <a:stCxn id="85" idx="1"/>
            <a:endCxn id="83" idx="3"/>
          </p:cNvCxnSpPr>
          <p:nvPr/>
        </p:nvCxnSpPr>
        <p:spPr>
          <a:xfrm rot="10800000">
            <a:off x="2286050" y="3683275"/>
            <a:ext cx="1575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IT Architecture</a:t>
            </a:r>
          </a:p>
        </p:txBody>
      </p:sp>
      <p:sp>
        <p:nvSpPr>
          <p:cNvPr id="94" name="Shape 94"/>
          <p:cNvSpPr/>
          <p:nvPr/>
        </p:nvSpPr>
        <p:spPr>
          <a:xfrm>
            <a:off x="1406975" y="4117100"/>
            <a:ext cx="2075700" cy="691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AWS S3</a:t>
            </a:r>
          </a:p>
        </p:txBody>
      </p:sp>
      <p:sp>
        <p:nvSpPr>
          <p:cNvPr id="95" name="Shape 95"/>
          <p:cNvSpPr/>
          <p:nvPr/>
        </p:nvSpPr>
        <p:spPr>
          <a:xfrm>
            <a:off x="3589100" y="4117100"/>
            <a:ext cx="2075700" cy="691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Enterprise Data</a:t>
            </a:r>
          </a:p>
        </p:txBody>
      </p:sp>
      <p:sp>
        <p:nvSpPr>
          <p:cNvPr id="96" name="Shape 96"/>
          <p:cNvSpPr/>
          <p:nvPr/>
        </p:nvSpPr>
        <p:spPr>
          <a:xfrm>
            <a:off x="1406975" y="3517425"/>
            <a:ext cx="4257900" cy="51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Dell Boomi Data Integration Platform</a:t>
            </a:r>
          </a:p>
        </p:txBody>
      </p:sp>
      <p:sp>
        <p:nvSpPr>
          <p:cNvPr id="97" name="Shape 97"/>
          <p:cNvSpPr/>
          <p:nvPr/>
        </p:nvSpPr>
        <p:spPr>
          <a:xfrm rot="5400000">
            <a:off x="5087375" y="3613100"/>
            <a:ext cx="1879800" cy="51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AWS CloudHSM</a:t>
            </a:r>
          </a:p>
        </p:txBody>
      </p:sp>
      <p:sp>
        <p:nvSpPr>
          <p:cNvPr id="98" name="Shape 98"/>
          <p:cNvSpPr/>
          <p:nvPr/>
        </p:nvSpPr>
        <p:spPr>
          <a:xfrm>
            <a:off x="1406975" y="2917750"/>
            <a:ext cx="4257900" cy="51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AWS Machine Learning</a:t>
            </a:r>
          </a:p>
        </p:txBody>
      </p:sp>
      <p:sp>
        <p:nvSpPr>
          <p:cNvPr id="99" name="Shape 99"/>
          <p:cNvSpPr/>
          <p:nvPr/>
        </p:nvSpPr>
        <p:spPr>
          <a:xfrm>
            <a:off x="1406975" y="2311362"/>
            <a:ext cx="4257900" cy="51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AWS CloudFront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800">
                <a:solidFill>
                  <a:srgbClr val="FC363B"/>
                </a:solidFill>
                <a:latin typeface="Open Sans"/>
                <a:ea typeface="Open Sans"/>
                <a:cs typeface="Open Sans"/>
                <a:sym typeface="Open Sans"/>
              </a:rPr>
              <a:t>Mobile App</a:t>
            </a:r>
          </a:p>
        </p:txBody>
      </p:sp>
      <p:pic>
        <p:nvPicPr>
          <p:cNvPr descr="Main.png"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5962" y="1369585"/>
            <a:ext cx="1616625" cy="330060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tifications.png"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11412" y="1369572"/>
            <a:ext cx="1616624" cy="3300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FC363B"/>
                </a:solidFill>
                <a:latin typeface="Open Sans"/>
                <a:ea typeface="Open Sans"/>
                <a:cs typeface="Open Sans"/>
                <a:sym typeface="Open Sans"/>
              </a:rPr>
              <a:t>Financials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311700" y="1136850"/>
            <a:ext cx="4658700" cy="36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Open Sans"/>
              <a:buChar char="●"/>
            </a:pPr>
            <a:r>
              <a:rPr lang="en" sz="22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Completed Pro Forma</a:t>
            </a:r>
          </a:p>
          <a:p>
            <a:pPr indent="-3683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Open Sans"/>
              <a:buChar char="○"/>
            </a:pPr>
            <a:r>
              <a:rPr lang="en" sz="22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Wages</a:t>
            </a:r>
          </a:p>
          <a:p>
            <a:pPr indent="-3683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Open Sans"/>
              <a:buChar char="○"/>
            </a:pPr>
            <a:r>
              <a:rPr lang="en" sz="22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Cloud infrastructure</a:t>
            </a:r>
          </a:p>
          <a:p>
            <a:pPr indent="-3683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Open Sans"/>
              <a:buChar char="○"/>
            </a:pPr>
            <a:r>
              <a:rPr lang="en" sz="22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Market assumptions</a:t>
            </a:r>
          </a:p>
          <a:p>
            <a:pPr indent="-3683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Open Sans"/>
              <a:buChar char="○"/>
            </a:pPr>
            <a:r>
              <a:rPr lang="en" sz="22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Forecasts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3" name="Shape 11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33375" y="1742662"/>
            <a:ext cx="2514600" cy="181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