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4" r:id="rId1"/>
  </p:sldMasterIdLst>
  <p:notesMasterIdLst>
    <p:notesMasterId r:id="rId14"/>
  </p:notesMasterIdLst>
  <p:sldIdLst>
    <p:sldId id="256" r:id="rId2"/>
    <p:sldId id="257" r:id="rId3"/>
    <p:sldId id="258" r:id="rId4"/>
    <p:sldId id="260" r:id="rId5"/>
    <p:sldId id="259" r:id="rId6"/>
    <p:sldId id="264" r:id="rId7"/>
    <p:sldId id="269" r:id="rId8"/>
    <p:sldId id="263" r:id="rId9"/>
    <p:sldId id="265" r:id="rId10"/>
    <p:sldId id="262"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660"/>
  </p:normalViewPr>
  <p:slideViewPr>
    <p:cSldViewPr snapToGrid="0">
      <p:cViewPr varScale="1">
        <p:scale>
          <a:sx n="70" d="100"/>
          <a:sy n="70"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5E00B-D4A3-403F-93A2-930651810894}" type="doc">
      <dgm:prSet loTypeId="urn:microsoft.com/office/officeart/2005/8/layout/chevron1" loCatId="process" qsTypeId="urn:microsoft.com/office/officeart/2005/8/quickstyle/simple1" qsCatId="simple" csTypeId="urn:microsoft.com/office/officeart/2005/8/colors/accent1_2" csCatId="accent1"/>
      <dgm:spPr/>
      <dgm:t>
        <a:bodyPr/>
        <a:lstStyle/>
        <a:p>
          <a:endParaRPr lang="en-US"/>
        </a:p>
      </dgm:t>
    </dgm:pt>
    <dgm:pt modelId="{D9513541-6C79-448A-BC91-DE0B3CB732B9}">
      <dgm:prSet/>
      <dgm:spPr/>
      <dgm:t>
        <a:bodyPr/>
        <a:lstStyle/>
        <a:p>
          <a:pPr rtl="0"/>
          <a:r>
            <a:rPr lang="en-US" smtClean="0"/>
            <a:t>Fill out desired information using our system. </a:t>
          </a:r>
          <a:endParaRPr lang="en-US"/>
        </a:p>
      </dgm:t>
    </dgm:pt>
    <dgm:pt modelId="{F2BFEA80-A581-4A6A-9651-3D834DD5CD25}" type="parTrans" cxnId="{8EDE0558-8765-4189-8C0B-1B2EC2037F9B}">
      <dgm:prSet/>
      <dgm:spPr/>
      <dgm:t>
        <a:bodyPr/>
        <a:lstStyle/>
        <a:p>
          <a:endParaRPr lang="en-US"/>
        </a:p>
      </dgm:t>
    </dgm:pt>
    <dgm:pt modelId="{435A9484-96F0-4203-89CC-1DF62612194F}" type="sibTrans" cxnId="{8EDE0558-8765-4189-8C0B-1B2EC2037F9B}">
      <dgm:prSet/>
      <dgm:spPr/>
      <dgm:t>
        <a:bodyPr/>
        <a:lstStyle/>
        <a:p>
          <a:endParaRPr lang="en-US"/>
        </a:p>
      </dgm:t>
    </dgm:pt>
    <dgm:pt modelId="{46A7BBF9-197D-4706-8883-31261F342FC5}">
      <dgm:prSet/>
      <dgm:spPr/>
      <dgm:t>
        <a:bodyPr/>
        <a:lstStyle/>
        <a:p>
          <a:pPr rtl="0"/>
          <a:r>
            <a:rPr lang="en-US" smtClean="0"/>
            <a:t>Send information to requestor.</a:t>
          </a:r>
          <a:endParaRPr lang="en-US"/>
        </a:p>
      </dgm:t>
    </dgm:pt>
    <dgm:pt modelId="{E5BE2DF1-07E8-4DB4-9AB6-266A1357B866}" type="parTrans" cxnId="{C79F090C-5229-485E-BF85-72C1F40015F6}">
      <dgm:prSet/>
      <dgm:spPr/>
      <dgm:t>
        <a:bodyPr/>
        <a:lstStyle/>
        <a:p>
          <a:endParaRPr lang="en-US"/>
        </a:p>
      </dgm:t>
    </dgm:pt>
    <dgm:pt modelId="{689E582B-CA42-4B93-B548-39BB9C2F5B79}" type="sibTrans" cxnId="{C79F090C-5229-485E-BF85-72C1F40015F6}">
      <dgm:prSet/>
      <dgm:spPr/>
      <dgm:t>
        <a:bodyPr/>
        <a:lstStyle/>
        <a:p>
          <a:endParaRPr lang="en-US"/>
        </a:p>
      </dgm:t>
    </dgm:pt>
    <dgm:pt modelId="{68EFB0A7-D357-4FAA-9A4D-17EA6714F09F}">
      <dgm:prSet/>
      <dgm:spPr/>
      <dgm:t>
        <a:bodyPr/>
        <a:lstStyle/>
        <a:p>
          <a:pPr rtl="0"/>
          <a:r>
            <a:rPr lang="en-US" dirty="0" smtClean="0"/>
            <a:t>Track to see if the Letter of Recommendation has been created yet.  </a:t>
          </a:r>
          <a:endParaRPr lang="en-US" dirty="0"/>
        </a:p>
      </dgm:t>
    </dgm:pt>
    <dgm:pt modelId="{5C866666-2418-49F4-8B12-8A0E6A0B21F7}" type="parTrans" cxnId="{623BADD9-40C6-4461-8E36-E7053E852F3D}">
      <dgm:prSet/>
      <dgm:spPr/>
      <dgm:t>
        <a:bodyPr/>
        <a:lstStyle/>
        <a:p>
          <a:endParaRPr lang="en-US"/>
        </a:p>
      </dgm:t>
    </dgm:pt>
    <dgm:pt modelId="{D0F5C9AA-3FF8-4036-BABF-EE26A5695D54}" type="sibTrans" cxnId="{623BADD9-40C6-4461-8E36-E7053E852F3D}">
      <dgm:prSet/>
      <dgm:spPr/>
      <dgm:t>
        <a:bodyPr/>
        <a:lstStyle/>
        <a:p>
          <a:endParaRPr lang="en-US"/>
        </a:p>
      </dgm:t>
    </dgm:pt>
    <dgm:pt modelId="{E59366F7-3925-4522-98AF-C28A374214D1}" type="pres">
      <dgm:prSet presAssocID="{E1F5E00B-D4A3-403F-93A2-930651810894}" presName="Name0" presStyleCnt="0">
        <dgm:presLayoutVars>
          <dgm:dir/>
          <dgm:animLvl val="lvl"/>
          <dgm:resizeHandles val="exact"/>
        </dgm:presLayoutVars>
      </dgm:prSet>
      <dgm:spPr/>
      <dgm:t>
        <a:bodyPr/>
        <a:lstStyle/>
        <a:p>
          <a:endParaRPr lang="en-US"/>
        </a:p>
      </dgm:t>
    </dgm:pt>
    <dgm:pt modelId="{D6A73DBC-3252-40CB-B28C-CBAA5171FE52}" type="pres">
      <dgm:prSet presAssocID="{D9513541-6C79-448A-BC91-DE0B3CB732B9}" presName="parTxOnly" presStyleLbl="node1" presStyleIdx="0" presStyleCnt="3">
        <dgm:presLayoutVars>
          <dgm:chMax val="0"/>
          <dgm:chPref val="0"/>
          <dgm:bulletEnabled val="1"/>
        </dgm:presLayoutVars>
      </dgm:prSet>
      <dgm:spPr/>
      <dgm:t>
        <a:bodyPr/>
        <a:lstStyle/>
        <a:p>
          <a:endParaRPr lang="en-US"/>
        </a:p>
      </dgm:t>
    </dgm:pt>
    <dgm:pt modelId="{81198E19-ADA5-4364-8A4D-7B449A22FABF}" type="pres">
      <dgm:prSet presAssocID="{435A9484-96F0-4203-89CC-1DF62612194F}" presName="parTxOnlySpace" presStyleCnt="0"/>
      <dgm:spPr/>
    </dgm:pt>
    <dgm:pt modelId="{263E05A0-7F42-42DB-BAB5-FD1812EC4F7F}" type="pres">
      <dgm:prSet presAssocID="{46A7BBF9-197D-4706-8883-31261F342FC5}" presName="parTxOnly" presStyleLbl="node1" presStyleIdx="1" presStyleCnt="3">
        <dgm:presLayoutVars>
          <dgm:chMax val="0"/>
          <dgm:chPref val="0"/>
          <dgm:bulletEnabled val="1"/>
        </dgm:presLayoutVars>
      </dgm:prSet>
      <dgm:spPr/>
      <dgm:t>
        <a:bodyPr/>
        <a:lstStyle/>
        <a:p>
          <a:endParaRPr lang="en-US"/>
        </a:p>
      </dgm:t>
    </dgm:pt>
    <dgm:pt modelId="{9A72E77B-3004-4EFA-8C96-B5D5EC7DD133}" type="pres">
      <dgm:prSet presAssocID="{689E582B-CA42-4B93-B548-39BB9C2F5B79}" presName="parTxOnlySpace" presStyleCnt="0"/>
      <dgm:spPr/>
    </dgm:pt>
    <dgm:pt modelId="{6EB8CE6A-078C-486F-B84C-41AB1ACE6889}" type="pres">
      <dgm:prSet presAssocID="{68EFB0A7-D357-4FAA-9A4D-17EA6714F09F}" presName="parTxOnly" presStyleLbl="node1" presStyleIdx="2" presStyleCnt="3">
        <dgm:presLayoutVars>
          <dgm:chMax val="0"/>
          <dgm:chPref val="0"/>
          <dgm:bulletEnabled val="1"/>
        </dgm:presLayoutVars>
      </dgm:prSet>
      <dgm:spPr/>
      <dgm:t>
        <a:bodyPr/>
        <a:lstStyle/>
        <a:p>
          <a:endParaRPr lang="en-US"/>
        </a:p>
      </dgm:t>
    </dgm:pt>
  </dgm:ptLst>
  <dgm:cxnLst>
    <dgm:cxn modelId="{8EDE0558-8765-4189-8C0B-1B2EC2037F9B}" srcId="{E1F5E00B-D4A3-403F-93A2-930651810894}" destId="{D9513541-6C79-448A-BC91-DE0B3CB732B9}" srcOrd="0" destOrd="0" parTransId="{F2BFEA80-A581-4A6A-9651-3D834DD5CD25}" sibTransId="{435A9484-96F0-4203-89CC-1DF62612194F}"/>
    <dgm:cxn modelId="{F85E81C5-4D4C-4AE8-9E03-5EC0C4EDA87B}" type="presOf" srcId="{E1F5E00B-D4A3-403F-93A2-930651810894}" destId="{E59366F7-3925-4522-98AF-C28A374214D1}" srcOrd="0" destOrd="0" presId="urn:microsoft.com/office/officeart/2005/8/layout/chevron1"/>
    <dgm:cxn modelId="{3299BE71-C907-4CC3-858D-9C3B20FFA344}" type="presOf" srcId="{46A7BBF9-197D-4706-8883-31261F342FC5}" destId="{263E05A0-7F42-42DB-BAB5-FD1812EC4F7F}" srcOrd="0" destOrd="0" presId="urn:microsoft.com/office/officeart/2005/8/layout/chevron1"/>
    <dgm:cxn modelId="{F4218262-D983-4DC7-9994-73DB3E777412}" type="presOf" srcId="{68EFB0A7-D357-4FAA-9A4D-17EA6714F09F}" destId="{6EB8CE6A-078C-486F-B84C-41AB1ACE6889}" srcOrd="0" destOrd="0" presId="urn:microsoft.com/office/officeart/2005/8/layout/chevron1"/>
    <dgm:cxn modelId="{623BADD9-40C6-4461-8E36-E7053E852F3D}" srcId="{E1F5E00B-D4A3-403F-93A2-930651810894}" destId="{68EFB0A7-D357-4FAA-9A4D-17EA6714F09F}" srcOrd="2" destOrd="0" parTransId="{5C866666-2418-49F4-8B12-8A0E6A0B21F7}" sibTransId="{D0F5C9AA-3FF8-4036-BABF-EE26A5695D54}"/>
    <dgm:cxn modelId="{C79F090C-5229-485E-BF85-72C1F40015F6}" srcId="{E1F5E00B-D4A3-403F-93A2-930651810894}" destId="{46A7BBF9-197D-4706-8883-31261F342FC5}" srcOrd="1" destOrd="0" parTransId="{E5BE2DF1-07E8-4DB4-9AB6-266A1357B866}" sibTransId="{689E582B-CA42-4B93-B548-39BB9C2F5B79}"/>
    <dgm:cxn modelId="{6ABE2E2B-B1FF-4020-954C-F6AFE9EBD16D}" type="presOf" srcId="{D9513541-6C79-448A-BC91-DE0B3CB732B9}" destId="{D6A73DBC-3252-40CB-B28C-CBAA5171FE52}" srcOrd="0" destOrd="0" presId="urn:microsoft.com/office/officeart/2005/8/layout/chevron1"/>
    <dgm:cxn modelId="{4DC2C89F-926F-452B-A8A8-5C36CB2C3F84}" type="presParOf" srcId="{E59366F7-3925-4522-98AF-C28A374214D1}" destId="{D6A73DBC-3252-40CB-B28C-CBAA5171FE52}" srcOrd="0" destOrd="0" presId="urn:microsoft.com/office/officeart/2005/8/layout/chevron1"/>
    <dgm:cxn modelId="{010922ED-E90F-4422-B0E4-38DD017E6D6A}" type="presParOf" srcId="{E59366F7-3925-4522-98AF-C28A374214D1}" destId="{81198E19-ADA5-4364-8A4D-7B449A22FABF}" srcOrd="1" destOrd="0" presId="urn:microsoft.com/office/officeart/2005/8/layout/chevron1"/>
    <dgm:cxn modelId="{98F8BBD8-4DE7-40B1-BEB9-B77AB831D08C}" type="presParOf" srcId="{E59366F7-3925-4522-98AF-C28A374214D1}" destId="{263E05A0-7F42-42DB-BAB5-FD1812EC4F7F}" srcOrd="2" destOrd="0" presId="urn:microsoft.com/office/officeart/2005/8/layout/chevron1"/>
    <dgm:cxn modelId="{A121ACE8-B55F-4F22-89A3-031D375260C8}" type="presParOf" srcId="{E59366F7-3925-4522-98AF-C28A374214D1}" destId="{9A72E77B-3004-4EFA-8C96-B5D5EC7DD133}" srcOrd="3" destOrd="0" presId="urn:microsoft.com/office/officeart/2005/8/layout/chevron1"/>
    <dgm:cxn modelId="{32B33FF3-13F3-44A5-9EC5-012B0CF77261}" type="presParOf" srcId="{E59366F7-3925-4522-98AF-C28A374214D1}" destId="{6EB8CE6A-078C-486F-B84C-41AB1ACE688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90E92-E73A-404F-980A-683677ADF2F1}" type="datetimeFigureOut">
              <a:rPr lang="en-US" smtClean="0"/>
              <a:pPr/>
              <a:t>4/30/2014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3E41E-908D-48CA-AF1A-94C23A9ACA60}" type="slidenum">
              <a:rPr lang="en-US" smtClean="0"/>
              <a:pPr/>
              <a:t>‹#›</a:t>
            </a:fld>
            <a:endParaRPr lang="en-US"/>
          </a:p>
        </p:txBody>
      </p:sp>
    </p:spTree>
    <p:extLst>
      <p:ext uri="{BB962C8B-B14F-4D97-AF65-F5344CB8AC3E}">
        <p14:creationId xmlns:p14="http://schemas.microsoft.com/office/powerpoint/2010/main" val="131551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Who here has written/needed a letter of recommendation?</a:t>
            </a:r>
          </a:p>
          <a:p>
            <a:r>
              <a:rPr lang="en-US" sz="1200" dirty="0" smtClean="0"/>
              <a:t>Who enjoyed the process?</a:t>
            </a:r>
          </a:p>
          <a:p>
            <a:r>
              <a:rPr lang="en-US" sz="1200" dirty="0" smtClean="0"/>
              <a:t>There is a problem of documents being re-used which lowers the value of a recommendation. </a:t>
            </a:r>
          </a:p>
          <a:p>
            <a:endParaRPr lang="en-US" dirty="0" smtClean="0"/>
          </a:p>
          <a:p>
            <a:r>
              <a:rPr lang="en-US" sz="1200" kern="1200" dirty="0" smtClean="0">
                <a:solidFill>
                  <a:schemeClr val="tx1"/>
                </a:solidFill>
                <a:latin typeface="+mn-lt"/>
                <a:ea typeface="+mn-ea"/>
                <a:cs typeface="+mn-cs"/>
              </a:rPr>
              <a:t>The current letter of recommendation process is perceived to be invaluable by many companies and organizations because they lack authenticity.</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ED3E41E-908D-48CA-AF1A-94C23A9ACA60}" type="slidenum">
              <a:rPr lang="en-US" smtClean="0"/>
              <a:pPr/>
              <a:t>2</a:t>
            </a:fld>
            <a:endParaRPr lang="en-US"/>
          </a:p>
        </p:txBody>
      </p:sp>
    </p:spTree>
    <p:extLst>
      <p:ext uri="{BB962C8B-B14F-4D97-AF65-F5344CB8AC3E}">
        <p14:creationId xmlns:p14="http://schemas.microsoft.com/office/powerpoint/2010/main" val="188947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central system where you can track and create Letters of Recommendation. </a:t>
            </a:r>
          </a:p>
          <a:p>
            <a:r>
              <a:rPr lang="en-US" dirty="0" smtClean="0"/>
              <a:t>Upload Templates which adds personalization to the process. </a:t>
            </a:r>
          </a:p>
          <a:p>
            <a:r>
              <a:rPr lang="en-US" dirty="0" smtClean="0"/>
              <a:t>Requires information from requester </a:t>
            </a:r>
          </a:p>
          <a:p>
            <a:pPr lvl="1"/>
            <a:r>
              <a:rPr lang="en-US" dirty="0" smtClean="0"/>
              <a:t>Helps write a meaningful letter that covers all key points. </a:t>
            </a:r>
          </a:p>
          <a:p>
            <a:r>
              <a:rPr lang="en-US" dirty="0" smtClean="0"/>
              <a:t>Tracking capabilities allow requestors to follow the status of the recommendation.</a:t>
            </a:r>
          </a:p>
          <a:p>
            <a:endParaRPr lang="en-US" dirty="0" smtClean="0"/>
          </a:p>
          <a:p>
            <a:r>
              <a:rPr lang="en-US" sz="1200" kern="1200" dirty="0" smtClean="0">
                <a:solidFill>
                  <a:schemeClr val="tx1"/>
                </a:solidFill>
                <a:latin typeface="+mn-lt"/>
                <a:ea typeface="+mn-ea"/>
                <a:cs typeface="+mn-cs"/>
              </a:rPr>
              <a:t>The Pro Recommendation system can change the way letters of recommendations are requested, written and submitted, and can help business- oriented social networking services to attract new subscribers, increase site traffic and ultimately bring in revenue. The system itself focuses on two types of users: business professionals/students requesting a letter of recommendation and business professionals writing letters of recommendations.</a:t>
            </a:r>
          </a:p>
          <a:p>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D3E41E-908D-48CA-AF1A-94C23A9ACA60}" type="slidenum">
              <a:rPr lang="en-US" smtClean="0"/>
              <a:pPr/>
              <a:t>3</a:t>
            </a:fld>
            <a:endParaRPr lang="en-US"/>
          </a:p>
        </p:txBody>
      </p:sp>
    </p:spTree>
    <p:extLst>
      <p:ext uri="{BB962C8B-B14F-4D97-AF65-F5344CB8AC3E}">
        <p14:creationId xmlns:p14="http://schemas.microsoft.com/office/powerpoint/2010/main" val="359448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smtClean="0"/>
              <a:t>Fill out desired information using our system. </a:t>
            </a:r>
          </a:p>
          <a:p>
            <a:pPr marL="457200" indent="-457200">
              <a:buFont typeface="+mj-lt"/>
              <a:buAutoNum type="arabicPeriod"/>
            </a:pPr>
            <a:r>
              <a:rPr lang="en-US" dirty="0" smtClean="0"/>
              <a:t>Send information to requestor.</a:t>
            </a:r>
          </a:p>
          <a:p>
            <a:pPr marL="457200" indent="-457200">
              <a:buFont typeface="+mj-lt"/>
              <a:buAutoNum type="arabicPeriod"/>
            </a:pPr>
            <a:r>
              <a:rPr lang="en-US" dirty="0" smtClean="0"/>
              <a:t>Track to see if the Letter of Recommendation has been created yet.  </a:t>
            </a:r>
          </a:p>
          <a:p>
            <a:pPr marL="457200" indent="-457200">
              <a:buFont typeface="+mj-lt"/>
              <a:buAutoNum type="arabicPeriod"/>
            </a:pPr>
            <a:endParaRPr lang="en-US" dirty="0" smtClean="0"/>
          </a:p>
          <a:p>
            <a:r>
              <a:rPr lang="en-US" sz="1200" kern="1200" dirty="0" smtClean="0">
                <a:solidFill>
                  <a:schemeClr val="tx1"/>
                </a:solidFill>
                <a:latin typeface="+mn-lt"/>
                <a:ea typeface="+mn-ea"/>
                <a:cs typeface="+mn-cs"/>
              </a:rPr>
              <a:t>First, the requestor sets up a profile, then the request is sent out to the professional actually completing the recommendation. When the request processes, tracking becomes a capability for the requester, allowing him/her to view the status of the requested recommendation. Next, the recommender/writer can accept/reject requests, and easily complete the recommendation upon acceptance through the Pro Recommendations System.  The system itself is comprised of different letter of recommendation templates (including a feature for the writer to upload their own template), auto-populated tabs (full of the requestor’s academic/professional information and the company’s information for whom the letter is being written for), and tips for writing letters of recommendation.  Once the recommendation has been submitted, the requestor would receive a final notification through the tracking capability that the process is complete.</a:t>
            </a:r>
          </a:p>
          <a:p>
            <a:r>
              <a:rPr lang="en-US" sz="1200" kern="1200" dirty="0" smtClean="0">
                <a:solidFill>
                  <a:schemeClr val="tx1"/>
                </a:solidFill>
                <a:latin typeface="+mn-lt"/>
                <a:ea typeface="+mn-ea"/>
                <a:cs typeface="+mn-cs"/>
              </a:rPr>
              <a:t> </a:t>
            </a:r>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AED3E41E-908D-48CA-AF1A-94C23A9ACA60}" type="slidenum">
              <a:rPr lang="en-US" smtClean="0"/>
              <a:pPr/>
              <a:t>4</a:t>
            </a:fld>
            <a:endParaRPr lang="en-US"/>
          </a:p>
        </p:txBody>
      </p:sp>
    </p:spTree>
    <p:extLst>
      <p:ext uri="{BB962C8B-B14F-4D97-AF65-F5344CB8AC3E}">
        <p14:creationId xmlns:p14="http://schemas.microsoft.com/office/powerpoint/2010/main" val="318502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u="sng" kern="1200" dirty="0" smtClean="0">
                <a:solidFill>
                  <a:schemeClr val="tx1"/>
                </a:solidFill>
                <a:latin typeface="+mn-lt"/>
                <a:ea typeface="+mn-ea"/>
                <a:cs typeface="+mn-cs"/>
              </a:rPr>
              <a:t>What It Is: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main options in the system are listed at the top in the black bar (helpful tips, manage your template, and information).  The vertical bars with horizontal writing are side tabs that can be minimized or extended to half of the screen at the writer’s leisure.  They will each include information about the requestor and about the company that the requestor wishes the recommendation be sent to.   This information will be auto-populated into the tabs via the required information for the requestor to submit with their recommendation request.</a:t>
            </a:r>
          </a:p>
          <a:p>
            <a:r>
              <a:rPr lang="en-US" sz="1200" b="1" u="sng" kern="1200" dirty="0" smtClean="0">
                <a:solidFill>
                  <a:schemeClr val="tx1"/>
                </a:solidFill>
                <a:latin typeface="+mn-lt"/>
                <a:ea typeface="+mn-ea"/>
                <a:cs typeface="+mn-cs"/>
              </a:rPr>
              <a:t>How It Helps: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Having these bars available will drastically improve the letter of recommendation writing process by providing information that a writer typically would not have available to them (such as student’s accomplishments or what the company requiring a letter is looking for).  The top menu is more to benefit the structure of the recommendation by allowing the writer to select a template or upload their own, while also offering tips on content and style.</a:t>
            </a:r>
          </a:p>
          <a:p>
            <a:endParaRPr lang="en-US" dirty="0"/>
          </a:p>
        </p:txBody>
      </p:sp>
      <p:sp>
        <p:nvSpPr>
          <p:cNvPr id="4" name="Slide Number Placeholder 3"/>
          <p:cNvSpPr>
            <a:spLocks noGrp="1"/>
          </p:cNvSpPr>
          <p:nvPr>
            <p:ph type="sldNum" sz="quarter" idx="10"/>
          </p:nvPr>
        </p:nvSpPr>
        <p:spPr/>
        <p:txBody>
          <a:bodyPr/>
          <a:lstStyle/>
          <a:p>
            <a:fld id="{AED3E41E-908D-48CA-AF1A-94C23A9ACA60}" type="slidenum">
              <a:rPr lang="en-US" smtClean="0"/>
              <a:pPr/>
              <a:t>5</a:t>
            </a:fld>
            <a:endParaRPr lang="en-US"/>
          </a:p>
        </p:txBody>
      </p:sp>
    </p:spTree>
    <p:extLst>
      <p:ext uri="{BB962C8B-B14F-4D97-AF65-F5344CB8AC3E}">
        <p14:creationId xmlns:p14="http://schemas.microsoft.com/office/powerpoint/2010/main" val="139267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party/</a:t>
            </a:r>
            <a:r>
              <a:rPr lang="en-US" baseline="0" dirty="0" smtClean="0"/>
              <a:t> licensing</a:t>
            </a:r>
          </a:p>
          <a:p>
            <a:r>
              <a:rPr lang="en-US" dirty="0" smtClean="0"/>
              <a:t>HR Departments (individual companies)</a:t>
            </a:r>
          </a:p>
          <a:p>
            <a:r>
              <a:rPr lang="en-US" dirty="0" smtClean="0"/>
              <a:t>Individuals</a:t>
            </a:r>
          </a:p>
          <a:p>
            <a:r>
              <a:rPr lang="en-US" dirty="0" smtClean="0"/>
              <a:t>Colleges/Universities. </a:t>
            </a:r>
          </a:p>
          <a:p>
            <a:endParaRPr lang="en-US" dirty="0"/>
          </a:p>
        </p:txBody>
      </p:sp>
      <p:sp>
        <p:nvSpPr>
          <p:cNvPr id="4" name="Slide Number Placeholder 3"/>
          <p:cNvSpPr>
            <a:spLocks noGrp="1"/>
          </p:cNvSpPr>
          <p:nvPr>
            <p:ph type="sldNum" sz="quarter" idx="10"/>
          </p:nvPr>
        </p:nvSpPr>
        <p:spPr/>
        <p:txBody>
          <a:bodyPr/>
          <a:lstStyle/>
          <a:p>
            <a:fld id="{AED3E41E-908D-48CA-AF1A-94C23A9ACA60}" type="slidenum">
              <a:rPr lang="en-US" smtClean="0"/>
              <a:pPr/>
              <a:t>9</a:t>
            </a:fld>
            <a:endParaRPr lang="en-US"/>
          </a:p>
        </p:txBody>
      </p:sp>
    </p:spTree>
    <p:extLst>
      <p:ext uri="{BB962C8B-B14F-4D97-AF65-F5344CB8AC3E}">
        <p14:creationId xmlns:p14="http://schemas.microsoft.com/office/powerpoint/2010/main" val="2651688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schools and universities (subscription based)</a:t>
            </a:r>
          </a:p>
          <a:p>
            <a:r>
              <a:rPr lang="en-US" dirty="0" smtClean="0"/>
              <a:t>Niche results in a Low Risk Investment</a:t>
            </a:r>
          </a:p>
          <a:p>
            <a:endParaRPr lang="en-US" dirty="0"/>
          </a:p>
        </p:txBody>
      </p:sp>
      <p:sp>
        <p:nvSpPr>
          <p:cNvPr id="4" name="Slide Number Placeholder 3"/>
          <p:cNvSpPr>
            <a:spLocks noGrp="1"/>
          </p:cNvSpPr>
          <p:nvPr>
            <p:ph type="sldNum" sz="quarter" idx="10"/>
          </p:nvPr>
        </p:nvSpPr>
        <p:spPr/>
        <p:txBody>
          <a:bodyPr/>
          <a:lstStyle/>
          <a:p>
            <a:fld id="{AED3E41E-908D-48CA-AF1A-94C23A9ACA60}" type="slidenum">
              <a:rPr lang="en-US" smtClean="0"/>
              <a:pPr/>
              <a:t>10</a:t>
            </a:fld>
            <a:endParaRPr lang="en-US"/>
          </a:p>
        </p:txBody>
      </p:sp>
    </p:spTree>
    <p:extLst>
      <p:ext uri="{BB962C8B-B14F-4D97-AF65-F5344CB8AC3E}">
        <p14:creationId xmlns:p14="http://schemas.microsoft.com/office/powerpoint/2010/main" val="132446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hope to see this system become the central point for all Letters of Recommendation in 5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Making sure that people are who they say</a:t>
            </a:r>
            <a:r>
              <a:rPr lang="en-US" baseline="0" dirty="0" smtClean="0"/>
              <a:t> they are.</a:t>
            </a:r>
            <a:endParaRPr lang="en-US" dirty="0" smtClean="0"/>
          </a:p>
          <a:p>
            <a:endParaRPr lang="en-US" dirty="0"/>
          </a:p>
        </p:txBody>
      </p:sp>
      <p:sp>
        <p:nvSpPr>
          <p:cNvPr id="4" name="Slide Number Placeholder 3"/>
          <p:cNvSpPr>
            <a:spLocks noGrp="1"/>
          </p:cNvSpPr>
          <p:nvPr>
            <p:ph type="sldNum" sz="quarter" idx="10"/>
          </p:nvPr>
        </p:nvSpPr>
        <p:spPr/>
        <p:txBody>
          <a:bodyPr/>
          <a:lstStyle/>
          <a:p>
            <a:fld id="{AED3E41E-908D-48CA-AF1A-94C23A9ACA60}" type="slidenum">
              <a:rPr lang="en-US" smtClean="0"/>
              <a:pPr/>
              <a:t>11</a:t>
            </a:fld>
            <a:endParaRPr lang="en-US"/>
          </a:p>
        </p:txBody>
      </p:sp>
    </p:spTree>
    <p:extLst>
      <p:ext uri="{BB962C8B-B14F-4D97-AF65-F5344CB8AC3E}">
        <p14:creationId xmlns:p14="http://schemas.microsoft.com/office/powerpoint/2010/main" val="4200674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6EE11DF-727F-4B23-9EE8-DF62DE54F8DE}" type="datetimeFigureOut">
              <a:rPr lang="en-US" smtClean="0"/>
              <a:pPr/>
              <a:t>4/30/2014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9E09204-8D1E-4E73-8689-5F08A8DDA735}"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89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E11DF-727F-4B23-9EE8-DF62DE54F8DE}"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09204-8D1E-4E73-8689-5F08A8DDA735}" type="slidenum">
              <a:rPr lang="en-US" smtClean="0"/>
              <a:pPr/>
              <a:t>‹#›</a:t>
            </a:fld>
            <a:endParaRPr lang="en-US"/>
          </a:p>
        </p:txBody>
      </p:sp>
    </p:spTree>
    <p:extLst>
      <p:ext uri="{BB962C8B-B14F-4D97-AF65-F5344CB8AC3E}">
        <p14:creationId xmlns:p14="http://schemas.microsoft.com/office/powerpoint/2010/main" val="108503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E11DF-727F-4B23-9EE8-DF62DE54F8DE}"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9204-8D1E-4E73-8689-5F08A8DDA735}"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7353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E11DF-727F-4B23-9EE8-DF62DE54F8DE}"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9204-8D1E-4E73-8689-5F08A8DDA735}"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23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E11DF-727F-4B23-9EE8-DF62DE54F8DE}"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9204-8D1E-4E73-8689-5F08A8DDA735}" type="slidenum">
              <a:rPr lang="en-US" smtClean="0"/>
              <a:pPr/>
              <a:t>‹#›</a:t>
            </a:fld>
            <a:endParaRPr lang="en-US"/>
          </a:p>
        </p:txBody>
      </p:sp>
    </p:spTree>
    <p:extLst>
      <p:ext uri="{BB962C8B-B14F-4D97-AF65-F5344CB8AC3E}">
        <p14:creationId xmlns:p14="http://schemas.microsoft.com/office/powerpoint/2010/main" val="941653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E11DF-727F-4B23-9EE8-DF62DE54F8DE}"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9204-8D1E-4E73-8689-5F08A8DDA735}"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E11DF-727F-4B23-9EE8-DF62DE54F8DE}"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9204-8D1E-4E73-8689-5F08A8DDA735}"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062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EE11DF-727F-4B23-9EE8-DF62DE54F8DE}"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9204-8D1E-4E73-8689-5F08A8DDA73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18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EE11DF-727F-4B23-9EE8-DF62DE54F8DE}"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9204-8D1E-4E73-8689-5F08A8DDA735}"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584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EE11DF-727F-4B23-9EE8-DF62DE54F8DE}"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9204-8D1E-4E73-8689-5F08A8DDA735}" type="slidenum">
              <a:rPr lang="en-US" smtClean="0"/>
              <a:pPr/>
              <a:t>‹#›</a:t>
            </a:fld>
            <a:endParaRPr lang="en-US"/>
          </a:p>
        </p:txBody>
      </p:sp>
    </p:spTree>
    <p:extLst>
      <p:ext uri="{BB962C8B-B14F-4D97-AF65-F5344CB8AC3E}">
        <p14:creationId xmlns:p14="http://schemas.microsoft.com/office/powerpoint/2010/main" val="297727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EE11DF-727F-4B23-9EE8-DF62DE54F8DE}" type="datetimeFigureOut">
              <a:rPr lang="en-US" smtClean="0"/>
              <a:pPr/>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09204-8D1E-4E73-8689-5F08A8DDA735}"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598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EE11DF-727F-4B23-9EE8-DF62DE54F8DE}"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09204-8D1E-4E73-8689-5F08A8DDA735}" type="slidenum">
              <a:rPr lang="en-US" smtClean="0"/>
              <a:pPr/>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454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EE11DF-727F-4B23-9EE8-DF62DE54F8DE}" type="datetimeFigureOut">
              <a:rPr lang="en-US" smtClean="0"/>
              <a:pPr/>
              <a:t>4/30/2014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09204-8D1E-4E73-8689-5F08A8DDA735}"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581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EE11DF-727F-4B23-9EE8-DF62DE54F8DE}" type="datetimeFigureOut">
              <a:rPr lang="en-US" smtClean="0"/>
              <a:pPr/>
              <a:t>4/30/2014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09204-8D1E-4E73-8689-5F08A8DDA73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06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E11DF-727F-4B23-9EE8-DF62DE54F8DE}" type="datetimeFigureOut">
              <a:rPr lang="en-US" smtClean="0"/>
              <a:pPr/>
              <a:t>4/30/2014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09204-8D1E-4E73-8689-5F08A8DDA735}" type="slidenum">
              <a:rPr lang="en-US" smtClean="0"/>
              <a:pPr/>
              <a:t>‹#›</a:t>
            </a:fld>
            <a:endParaRPr lang="en-US"/>
          </a:p>
        </p:txBody>
      </p:sp>
    </p:spTree>
    <p:extLst>
      <p:ext uri="{BB962C8B-B14F-4D97-AF65-F5344CB8AC3E}">
        <p14:creationId xmlns:p14="http://schemas.microsoft.com/office/powerpoint/2010/main" val="333920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E11DF-727F-4B23-9EE8-DF62DE54F8DE}"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09204-8D1E-4E73-8689-5F08A8DDA735}"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02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E11DF-727F-4B23-9EE8-DF62DE54F8DE}" type="datetimeFigureOut">
              <a:rPr lang="en-US" smtClean="0"/>
              <a:pPr/>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09204-8D1E-4E73-8689-5F08A8DDA735}" type="slidenum">
              <a:rPr lang="en-US" smtClean="0"/>
              <a:pPr/>
              <a:t>‹#›</a:t>
            </a:fld>
            <a:endParaRPr lang="en-US"/>
          </a:p>
        </p:txBody>
      </p:sp>
    </p:spTree>
    <p:extLst>
      <p:ext uri="{BB962C8B-B14F-4D97-AF65-F5344CB8AC3E}">
        <p14:creationId xmlns:p14="http://schemas.microsoft.com/office/powerpoint/2010/main" val="13841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EE11DF-727F-4B23-9EE8-DF62DE54F8DE}" type="datetimeFigureOut">
              <a:rPr lang="en-US" smtClean="0"/>
              <a:pPr/>
              <a:t>4/30/2014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E09204-8D1E-4E73-8689-5F08A8DDA735}" type="slidenum">
              <a:rPr lang="en-US" smtClean="0"/>
              <a:pPr/>
              <a:t>‹#›</a:t>
            </a:fld>
            <a:endParaRPr lang="en-US"/>
          </a:p>
        </p:txBody>
      </p:sp>
    </p:spTree>
    <p:extLst>
      <p:ext uri="{BB962C8B-B14F-4D97-AF65-F5344CB8AC3E}">
        <p14:creationId xmlns:p14="http://schemas.microsoft.com/office/powerpoint/2010/main" val="373674971"/>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jpeg"/><Relationship Id="rId4" Type="http://schemas.openxmlformats.org/officeDocument/2006/relationships/diagramLayout" Target="../diagrams/layout1.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8837" y="1214438"/>
            <a:ext cx="9144000" cy="2387600"/>
          </a:xfrm>
        </p:spPr>
        <p:txBody>
          <a:bodyPr/>
          <a:lstStyle/>
          <a:p>
            <a:r>
              <a:rPr lang="en-US" dirty="0" smtClean="0"/>
              <a:t>Pro Recommendation</a:t>
            </a:r>
            <a:endParaRPr lang="en-US" dirty="0"/>
          </a:p>
        </p:txBody>
      </p:sp>
      <p:sp>
        <p:nvSpPr>
          <p:cNvPr id="3" name="Subtitle 2"/>
          <p:cNvSpPr>
            <a:spLocks noGrp="1"/>
          </p:cNvSpPr>
          <p:nvPr>
            <p:ph type="subTitle" idx="1"/>
          </p:nvPr>
        </p:nvSpPr>
        <p:spPr>
          <a:xfrm>
            <a:off x="1871730" y="3602038"/>
            <a:ext cx="9144000" cy="1655762"/>
          </a:xfrm>
        </p:spPr>
        <p:txBody>
          <a:bodyPr/>
          <a:lstStyle/>
          <a:p>
            <a:r>
              <a:rPr lang="en-US" dirty="0" smtClean="0"/>
              <a:t>Matthew </a:t>
            </a:r>
            <a:r>
              <a:rPr lang="en-US" dirty="0" err="1" smtClean="0"/>
              <a:t>Andrien</a:t>
            </a:r>
            <a:r>
              <a:rPr lang="en-US" dirty="0"/>
              <a:t>,</a:t>
            </a:r>
            <a:r>
              <a:rPr lang="en-US" dirty="0" smtClean="0"/>
              <a:t> Joe Doyle, Jessica </a:t>
            </a:r>
            <a:r>
              <a:rPr lang="en-US" dirty="0" err="1" smtClean="0"/>
              <a:t>Margetich</a:t>
            </a:r>
            <a:r>
              <a:rPr lang="en-US" dirty="0" smtClean="0"/>
              <a:t>, </a:t>
            </a:r>
          </a:p>
          <a:p>
            <a:r>
              <a:rPr lang="en-US" dirty="0" smtClean="0"/>
              <a:t>&amp; Sara Rezaeian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86" y="2115021"/>
            <a:ext cx="2419688" cy="23148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07373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520" y="504015"/>
            <a:ext cx="9601196" cy="990103"/>
          </a:xfrm>
        </p:spPr>
        <p:txBody>
          <a:bodyPr/>
          <a:lstStyle/>
          <a:p>
            <a:r>
              <a:rPr lang="en-US" b="1" dirty="0" smtClean="0"/>
              <a:t>Alternative Financials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849542147"/>
              </p:ext>
            </p:extLst>
          </p:nvPr>
        </p:nvGraphicFramePr>
        <p:xfrm>
          <a:off x="914396" y="1587223"/>
          <a:ext cx="10415420" cy="4179925"/>
        </p:xfrm>
        <a:graphic>
          <a:graphicData uri="http://schemas.openxmlformats.org/drawingml/2006/table">
            <a:tbl>
              <a:tblPr>
                <a:tableStyleId>{5C22544A-7EE6-4342-B048-85BDC9FD1C3A}</a:tableStyleId>
              </a:tblPr>
              <a:tblGrid>
                <a:gridCol w="1785500"/>
                <a:gridCol w="862992"/>
                <a:gridCol w="862992"/>
                <a:gridCol w="862992"/>
                <a:gridCol w="862992"/>
                <a:gridCol w="862992"/>
                <a:gridCol w="862992"/>
                <a:gridCol w="862992"/>
                <a:gridCol w="862992"/>
                <a:gridCol w="862992"/>
                <a:gridCol w="862992"/>
              </a:tblGrid>
              <a:tr h="370071">
                <a:tc gridSpan="11">
                  <a:txBody>
                    <a:bodyPr/>
                    <a:lstStyle/>
                    <a:p>
                      <a:pPr algn="l" fontAlgn="b"/>
                      <a:r>
                        <a:rPr lang="en-US" sz="1800" u="none" strike="noStrike" dirty="0">
                          <a:effectLst/>
                        </a:rPr>
                        <a:t>Costs</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5627">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1</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2</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3</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dirty="0">
                          <a:effectLst/>
                        </a:rPr>
                        <a:t>Year 4</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4">
                        <a:lumMod val="60000"/>
                        <a:lumOff val="40000"/>
                        <a:alpha val="75000"/>
                      </a:schemeClr>
                    </a:solidFill>
                  </a:tcPr>
                </a:tc>
                <a:tc>
                  <a:txBody>
                    <a:bodyPr/>
                    <a:lstStyle/>
                    <a:p>
                      <a:pPr algn="l" fontAlgn="b"/>
                      <a:r>
                        <a:rPr lang="en-US" sz="1400" u="none" strike="noStrike">
                          <a:effectLst/>
                        </a:rPr>
                        <a:t>Year 5</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6</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dirty="0">
                          <a:effectLst/>
                        </a:rPr>
                        <a:t>Year 7</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8</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9</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10</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r>
              <a:tr h="204501">
                <a:tc>
                  <a:txBody>
                    <a:bodyPr/>
                    <a:lstStyle/>
                    <a:p>
                      <a:pPr algn="l" fontAlgn="b"/>
                      <a:r>
                        <a:rPr lang="en-US" sz="1100" u="none" strike="noStrike" dirty="0">
                          <a:effectLst/>
                        </a:rPr>
                        <a:t>Development Costs</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$70,000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$5,000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$5,000 </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04501">
                <a:tc>
                  <a:txBody>
                    <a:bodyPr/>
                    <a:lstStyle/>
                    <a:p>
                      <a:pPr algn="l" fontAlgn="b"/>
                      <a:r>
                        <a:rPr lang="en-US" sz="1100" u="none" strike="noStrike">
                          <a:effectLst/>
                        </a:rPr>
                        <a:t>Servers</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$10,000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$10,000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$50,000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$2,000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$2,000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$2,000 </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04501">
                <a:tc>
                  <a:txBody>
                    <a:bodyPr/>
                    <a:lstStyle/>
                    <a:p>
                      <a:pPr algn="l" fontAlgn="b"/>
                      <a:r>
                        <a:rPr lang="en-US" sz="1100" u="none" strike="noStrike">
                          <a:effectLst/>
                        </a:rPr>
                        <a:t>Domain Name</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$4,000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$20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$20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 </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04501">
                <a:tc>
                  <a:txBody>
                    <a:bodyPr/>
                    <a:lstStyle/>
                    <a:p>
                      <a:pPr algn="l" fontAlgn="b"/>
                      <a:r>
                        <a:rPr lang="en-US" sz="1100" u="none" strike="noStrike">
                          <a:effectLst/>
                        </a:rPr>
                        <a:t>Sales Personel</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$250,000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$250,000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alpha val="75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14726">
                <a:tc>
                  <a:txBody>
                    <a:bodyPr/>
                    <a:lstStyle/>
                    <a:p>
                      <a:pPr algn="l" fontAlgn="b"/>
                      <a:r>
                        <a:rPr lang="en-US" sz="1100" u="none" strike="noStrike">
                          <a:effectLst/>
                        </a:rPr>
                        <a:t>Regional Managers</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dirty="0">
                          <a:effectLst/>
                        </a:rPr>
                        <a:t>$275,000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$275,000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$275,000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$275,000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$275,000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$275,000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$275,000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$275,000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$275,000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$275,000 </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35176">
                <a:tc>
                  <a:txBody>
                    <a:bodyPr/>
                    <a:lstStyle/>
                    <a:p>
                      <a:pPr algn="l" fontAlgn="b"/>
                      <a:r>
                        <a:rPr lang="en-US" sz="1200" u="none" strike="noStrike">
                          <a:effectLst/>
                        </a:rPr>
                        <a:t>Total Annual Costs:</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dirty="0">
                          <a:effectLst/>
                        </a:rPr>
                        <a:t>$609,000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$540,020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$330,020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$282,020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$282,020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$282,020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$282,020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$282,020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$282,020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$282,020 </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19018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r>
              <a:tr h="327202">
                <a:tc gridSpan="11">
                  <a:txBody>
                    <a:bodyPr/>
                    <a:lstStyle/>
                    <a:p>
                      <a:pPr algn="l" fontAlgn="b"/>
                      <a:r>
                        <a:rPr lang="en-US" sz="1800" u="none" strike="noStrike" dirty="0">
                          <a:effectLst/>
                        </a:rPr>
                        <a:t>Revenue</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5627">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1</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2</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3</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dirty="0">
                          <a:effectLst/>
                        </a:rPr>
                        <a:t>Year 4</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4">
                        <a:lumMod val="60000"/>
                        <a:lumOff val="40000"/>
                        <a:alpha val="75000"/>
                      </a:schemeClr>
                    </a:solidFill>
                  </a:tcPr>
                </a:tc>
                <a:tc>
                  <a:txBody>
                    <a:bodyPr/>
                    <a:lstStyle/>
                    <a:p>
                      <a:pPr algn="l" fontAlgn="b"/>
                      <a:r>
                        <a:rPr lang="en-US" sz="1400" u="none" strike="noStrike">
                          <a:effectLst/>
                        </a:rPr>
                        <a:t>Year 5</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6</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7</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8</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9</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10</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r>
              <a:tr h="204501">
                <a:tc>
                  <a:txBody>
                    <a:bodyPr/>
                    <a:lstStyle/>
                    <a:p>
                      <a:pPr algn="l" fontAlgn="b"/>
                      <a:r>
                        <a:rPr lang="en-US" sz="1100" u="none" strike="noStrike">
                          <a:effectLst/>
                        </a:rPr>
                        <a:t># of Universities</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260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580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950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1,400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1,800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2,100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2,350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2,500</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04501">
                <a:tc>
                  <a:txBody>
                    <a:bodyPr/>
                    <a:lstStyle/>
                    <a:p>
                      <a:pPr algn="l" fontAlgn="b"/>
                      <a:r>
                        <a:rPr lang="en-US" sz="1100" u="none" strike="noStrike">
                          <a:effectLst/>
                        </a:rPr>
                        <a:t>Students &amp; Staff</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200,000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1,000,000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2,600,000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5,800,000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9,500,000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14,000,000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18,000,000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21,000,000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23,500,000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25,000,000</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14726">
                <a:tc>
                  <a:txBody>
                    <a:bodyPr/>
                    <a:lstStyle/>
                    <a:p>
                      <a:pPr algn="l" fontAlgn="b"/>
                      <a:r>
                        <a:rPr lang="en-US" sz="1100" u="none" strike="noStrike">
                          <a:effectLst/>
                        </a:rPr>
                        <a:t>Users</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50,000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250,000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650,000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1,450,000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2,375,000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3,500,000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4,500,000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5,250,000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5,875,000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6,250,000</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24951">
                <a:tc>
                  <a:txBody>
                    <a:bodyPr/>
                    <a:lstStyle/>
                    <a:p>
                      <a:pPr algn="l" fontAlgn="b"/>
                      <a:r>
                        <a:rPr lang="en-US" sz="1200" u="none" strike="noStrike">
                          <a:effectLst/>
                        </a:rPr>
                        <a:t>Total Annual Revenue:</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$50,000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$250,000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$650,000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$1,450,000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$2,375,000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$3,500,000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$4,500,000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$5,250,000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$5,875,000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$6,250,000</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24951">
                <a:tc>
                  <a:txBody>
                    <a:bodyPr/>
                    <a:lstStyle/>
                    <a:p>
                      <a:pPr algn="l" fontAlgn="b"/>
                      <a:r>
                        <a:rPr lang="en-US" sz="1200" u="none" strike="noStrike">
                          <a:effectLst/>
                        </a:rPr>
                        <a:t>Total Annual Profits:</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-$559,000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-$290,020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$319,980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$1,167,980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$2,092,980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$3,217,980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$4,217,980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$4,967,980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$5,592,980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$5,967,980</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24951">
                <a:tc>
                  <a:txBody>
                    <a:bodyPr/>
                    <a:lstStyle/>
                    <a:p>
                      <a:pPr algn="l" fontAlgn="b"/>
                      <a:r>
                        <a:rPr lang="en-US" sz="1200" u="none" strike="noStrike">
                          <a:effectLst/>
                        </a:rPr>
                        <a:t>Total Cumulative Profits:</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-$559,000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-$849,020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-$529,040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$638,940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$2,731,920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$5,949,900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$10,167,880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$15,135,860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$20,728,840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$26,696,820</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14726">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r>
                        <a:rPr lang="en-US" sz="1100" u="none" strike="noStrike" dirty="0">
                          <a:effectLst/>
                        </a:rPr>
                        <a:t>*Breakeven*</a:t>
                      </a:r>
                      <a:endParaRPr lang="en-US"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4">
                        <a:lumMod val="60000"/>
                        <a:lumOff val="40000"/>
                        <a:alpha val="7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r>
            </a:tbl>
          </a:graphicData>
        </a:graphic>
      </p:graphicFrame>
    </p:spTree>
    <p:extLst>
      <p:ext uri="{BB962C8B-B14F-4D97-AF65-F5344CB8AC3E}">
        <p14:creationId xmlns:p14="http://schemas.microsoft.com/office/powerpoint/2010/main" val="1003267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Value - Verifiability </a:t>
            </a:r>
            <a:endParaRPr lang="en-US" b="1" dirty="0"/>
          </a:p>
        </p:txBody>
      </p:sp>
      <p:pic>
        <p:nvPicPr>
          <p:cNvPr id="4098" name="Picture 2" descr="https://www.badgecert.com/img/home/verifi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908" y="1961147"/>
            <a:ext cx="6049878" cy="4028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659" y="2216368"/>
            <a:ext cx="2654249" cy="52394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938" y="2285999"/>
            <a:ext cx="1671388" cy="523948"/>
          </a:xfrm>
          <a:prstGeom prst="rect">
            <a:avLst/>
          </a:prstGeom>
        </p:spPr>
      </p:pic>
    </p:spTree>
    <p:extLst>
      <p:ext uri="{BB962C8B-B14F-4D97-AF65-F5344CB8AC3E}">
        <p14:creationId xmlns:p14="http://schemas.microsoft.com/office/powerpoint/2010/main" val="3392269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t="15352" b="9982"/>
          <a:stretch>
            <a:fillRect/>
          </a:stretch>
        </p:blipFill>
        <p:spPr bwMode="auto">
          <a:xfrm>
            <a:off x="597647" y="612588"/>
            <a:ext cx="10996706" cy="5632823"/>
          </a:xfrm>
          <a:prstGeom prst="rect">
            <a:avLst/>
          </a:prstGeom>
          <a:noFill/>
          <a:ln w="9525">
            <a:noFill/>
            <a:miter lim="800000"/>
            <a:headEnd/>
            <a:tailEnd/>
          </a:ln>
          <a:effectLst/>
        </p:spPr>
      </p:pic>
      <p:sp>
        <p:nvSpPr>
          <p:cNvPr id="2" name="Title 1"/>
          <p:cNvSpPr>
            <a:spLocks noGrp="1"/>
          </p:cNvSpPr>
          <p:nvPr>
            <p:ph type="title"/>
          </p:nvPr>
        </p:nvSpPr>
        <p:spPr>
          <a:xfrm>
            <a:off x="4392705" y="966089"/>
            <a:ext cx="6873017" cy="1303867"/>
          </a:xfrm>
        </p:spPr>
        <p:txBody>
          <a:bodyPr>
            <a:noAutofit/>
          </a:bodyPr>
          <a:lstStyle/>
          <a:p>
            <a:r>
              <a:rPr lang="en-US" sz="8000" b="1" dirty="0" smtClean="0">
                <a:solidFill>
                  <a:schemeClr val="bg1"/>
                </a:solidFill>
              </a:rPr>
              <a:t>Questions</a:t>
            </a:r>
            <a:endParaRPr lang="en-US" sz="8000" b="1" dirty="0">
              <a:solidFill>
                <a:schemeClr val="bg1"/>
              </a:solidFill>
            </a:endParaRPr>
          </a:p>
        </p:txBody>
      </p:sp>
    </p:spTree>
    <p:extLst>
      <p:ext uri="{BB962C8B-B14F-4D97-AF65-F5344CB8AC3E}">
        <p14:creationId xmlns:p14="http://schemas.microsoft.com/office/powerpoint/2010/main" val="2654524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uwmedicine.org/education/PublishingImages/md-program/let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94" y="587071"/>
            <a:ext cx="10994832" cy="5681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3894" y="587071"/>
            <a:ext cx="6978316" cy="1841279"/>
          </a:xfrm>
        </p:spPr>
        <p:txBody>
          <a:bodyPr/>
          <a:lstStyle/>
          <a:p>
            <a:r>
              <a:rPr lang="en-US" b="1" dirty="0" smtClean="0"/>
              <a:t>Letters of Recommendation</a:t>
            </a:r>
            <a:endParaRPr lang="en-US" b="1" dirty="0"/>
          </a:p>
        </p:txBody>
      </p:sp>
    </p:spTree>
    <p:extLst>
      <p:ext uri="{BB962C8B-B14F-4D97-AF65-F5344CB8AC3E}">
        <p14:creationId xmlns:p14="http://schemas.microsoft.com/office/powerpoint/2010/main" val="3788014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Solution</a:t>
            </a:r>
            <a:endParaRPr lang="en-US" b="1" dirty="0"/>
          </a:p>
        </p:txBody>
      </p:sp>
      <p:sp>
        <p:nvSpPr>
          <p:cNvPr id="6" name="Arc 5"/>
          <p:cNvSpPr/>
          <p:nvPr/>
        </p:nvSpPr>
        <p:spPr>
          <a:xfrm>
            <a:off x="2779060" y="5065058"/>
            <a:ext cx="6798235" cy="2405528"/>
          </a:xfrm>
          <a:prstGeom prst="arc">
            <a:avLst>
              <a:gd name="adj1" fmla="val 10771618"/>
              <a:gd name="adj2" fmla="val 2158616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itle 1"/>
          <p:cNvSpPr txBox="1">
            <a:spLocks/>
          </p:cNvSpPr>
          <p:nvPr/>
        </p:nvSpPr>
        <p:spPr>
          <a:xfrm>
            <a:off x="3914586" y="5289176"/>
            <a:ext cx="4646707" cy="642471"/>
          </a:xfrm>
          <a:prstGeom prst="rect">
            <a:avLst/>
          </a:prstGeom>
          <a:effectLst/>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Pro </a:t>
            </a:r>
            <a:r>
              <a:rPr kumimoji="0" lang="en-US" sz="3892" b="1"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Recommendation</a:t>
            </a:r>
            <a:endParaRPr kumimoji="0" lang="en-US" sz="3892" b="1"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
        <p:nvSpPr>
          <p:cNvPr id="8" name="Up Arrow 7"/>
          <p:cNvSpPr/>
          <p:nvPr/>
        </p:nvSpPr>
        <p:spPr>
          <a:xfrm rot="19284718">
            <a:off x="2488694" y="5115831"/>
            <a:ext cx="567765" cy="80438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rot="982702">
            <a:off x="7744597" y="4129203"/>
            <a:ext cx="567765" cy="11168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p:cNvSpPr/>
          <p:nvPr/>
        </p:nvSpPr>
        <p:spPr>
          <a:xfrm>
            <a:off x="5812117" y="3812470"/>
            <a:ext cx="567765" cy="125258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556" name="Picture 4"/>
          <p:cNvPicPr>
            <a:picLocks noChangeAspect="1" noChangeArrowheads="1"/>
          </p:cNvPicPr>
          <p:nvPr/>
        </p:nvPicPr>
        <p:blipFill>
          <a:blip r:embed="rId3"/>
          <a:srcRect/>
          <a:stretch>
            <a:fillRect/>
          </a:stretch>
        </p:blipFill>
        <p:spPr bwMode="auto">
          <a:xfrm>
            <a:off x="721538" y="3874740"/>
            <a:ext cx="2018926" cy="1512246"/>
          </a:xfrm>
          <a:prstGeom prst="ellipse">
            <a:avLst/>
          </a:prstGeom>
          <a:ln>
            <a:noFill/>
          </a:ln>
          <a:effectLst>
            <a:softEdge rad="112500"/>
          </a:effectLst>
        </p:spPr>
      </p:pic>
      <p:pic>
        <p:nvPicPr>
          <p:cNvPr id="23557" name="Picture 5"/>
          <p:cNvPicPr>
            <a:picLocks noChangeAspect="1" noChangeArrowheads="1"/>
          </p:cNvPicPr>
          <p:nvPr/>
        </p:nvPicPr>
        <p:blipFill>
          <a:blip r:embed="rId4"/>
          <a:srcRect/>
          <a:stretch>
            <a:fillRect/>
          </a:stretch>
        </p:blipFill>
        <p:spPr bwMode="auto">
          <a:xfrm>
            <a:off x="2826160" y="2960118"/>
            <a:ext cx="2006131" cy="1337421"/>
          </a:xfrm>
          <a:prstGeom prst="ellipse">
            <a:avLst/>
          </a:prstGeom>
          <a:ln>
            <a:noFill/>
          </a:ln>
          <a:effectLst>
            <a:softEdge rad="112500"/>
          </a:effectLst>
        </p:spPr>
      </p:pic>
      <p:pic>
        <p:nvPicPr>
          <p:cNvPr id="23559" name="Picture 7"/>
          <p:cNvPicPr>
            <a:picLocks noChangeAspect="1" noChangeArrowheads="1"/>
          </p:cNvPicPr>
          <p:nvPr/>
        </p:nvPicPr>
        <p:blipFill>
          <a:blip r:embed="rId5"/>
          <a:srcRect r="12672"/>
          <a:stretch>
            <a:fillRect/>
          </a:stretch>
        </p:blipFill>
        <p:spPr bwMode="auto">
          <a:xfrm>
            <a:off x="9541119" y="3628828"/>
            <a:ext cx="1788189" cy="1720309"/>
          </a:xfrm>
          <a:prstGeom prst="ellipse">
            <a:avLst/>
          </a:prstGeom>
          <a:ln>
            <a:noFill/>
          </a:ln>
          <a:effectLst>
            <a:softEdge rad="112500"/>
          </a:effectLst>
        </p:spPr>
      </p:pic>
      <p:pic>
        <p:nvPicPr>
          <p:cNvPr id="23560" name="Picture 8"/>
          <p:cNvPicPr>
            <a:picLocks noChangeAspect="1" noChangeArrowheads="1"/>
          </p:cNvPicPr>
          <p:nvPr/>
        </p:nvPicPr>
        <p:blipFill>
          <a:blip r:embed="rId6"/>
          <a:srcRect/>
          <a:stretch>
            <a:fillRect/>
          </a:stretch>
        </p:blipFill>
        <p:spPr bwMode="auto">
          <a:xfrm>
            <a:off x="7462697" y="2940258"/>
            <a:ext cx="1846975" cy="1329765"/>
          </a:xfrm>
          <a:prstGeom prst="ellipse">
            <a:avLst/>
          </a:prstGeom>
          <a:ln>
            <a:noFill/>
          </a:ln>
          <a:effectLst>
            <a:softEdge rad="112500"/>
          </a:effectLst>
        </p:spPr>
      </p:pic>
      <p:pic>
        <p:nvPicPr>
          <p:cNvPr id="23562" name="Picture 10"/>
          <p:cNvPicPr>
            <a:picLocks noChangeAspect="1" noChangeArrowheads="1"/>
          </p:cNvPicPr>
          <p:nvPr/>
        </p:nvPicPr>
        <p:blipFill>
          <a:blip r:embed="rId7"/>
          <a:srcRect/>
          <a:stretch>
            <a:fillRect/>
          </a:stretch>
        </p:blipFill>
        <p:spPr bwMode="auto">
          <a:xfrm>
            <a:off x="5033980" y="2527128"/>
            <a:ext cx="2037841" cy="1310682"/>
          </a:xfrm>
          <a:prstGeom prst="ellipse">
            <a:avLst/>
          </a:prstGeom>
          <a:ln>
            <a:noFill/>
          </a:ln>
          <a:effectLst>
            <a:softEdge rad="112500"/>
          </a:effectLst>
        </p:spPr>
      </p:pic>
      <p:sp>
        <p:nvSpPr>
          <p:cNvPr id="16" name="Up Arrow 15"/>
          <p:cNvSpPr/>
          <p:nvPr/>
        </p:nvSpPr>
        <p:spPr>
          <a:xfrm rot="2237403">
            <a:off x="9169863" y="5026276"/>
            <a:ext cx="567765" cy="80438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rot="20991535">
            <a:off x="3867070" y="4172251"/>
            <a:ext cx="567765" cy="11168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803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017" y="702027"/>
            <a:ext cx="9601196" cy="1559909"/>
          </a:xfrm>
        </p:spPr>
        <p:txBody>
          <a:bodyPr>
            <a:normAutofit/>
          </a:bodyPr>
          <a:lstStyle/>
          <a:p>
            <a:r>
              <a:rPr lang="en-US" b="1" dirty="0" smtClean="0"/>
              <a:t>Steps Within the System</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3492708"/>
              </p:ext>
            </p:extLst>
          </p:nvPr>
        </p:nvGraphicFramePr>
        <p:xfrm>
          <a:off x="1312017" y="3687901"/>
          <a:ext cx="9601196" cy="3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i.governmentgrantsaustralia.org/uploads/2012/04/grantapplicatio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2" y="2580726"/>
            <a:ext cx="2975809" cy="1895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6" name="Picture 8" descr="http://harrismediaservices.com.s155559.gridserver.com/wp-content/uploads/2013/03/sending.email_.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43620" y="2580726"/>
            <a:ext cx="2962373" cy="1895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8" name="Picture 10" descr="https://encrypted-tbn2.gstatic.com/images?q=tbn:ANd9GcTijShyzoeSPXBA_3LdMV3gwSRnC3H80pFVvdhBrIQt-BwVZbyG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8403" y="2580726"/>
            <a:ext cx="2977829" cy="18950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50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164" y="240631"/>
            <a:ext cx="10515600" cy="1325563"/>
          </a:xfrm>
        </p:spPr>
        <p:txBody>
          <a:bodyPr/>
          <a:lstStyle/>
          <a:p>
            <a:r>
              <a:rPr lang="en-US" b="1" dirty="0" smtClean="0"/>
              <a:t>What our </a:t>
            </a:r>
            <a:r>
              <a:rPr lang="en-US" b="1" dirty="0"/>
              <a:t>S</a:t>
            </a:r>
            <a:r>
              <a:rPr lang="en-US" b="1" dirty="0" smtClean="0"/>
              <a:t>ystem will look like</a:t>
            </a:r>
            <a:endParaRPr lang="en-US" b="1" dirty="0"/>
          </a:p>
        </p:txBody>
      </p:sp>
      <p:pic>
        <p:nvPicPr>
          <p:cNvPr id="6" name="Picture 5"/>
          <p:cNvPicPr>
            <a:picLocks noChangeAspect="1"/>
          </p:cNvPicPr>
          <p:nvPr/>
        </p:nvPicPr>
        <p:blipFill>
          <a:blip r:embed="rId3"/>
          <a:stretch>
            <a:fillRect/>
          </a:stretch>
        </p:blipFill>
        <p:spPr>
          <a:xfrm>
            <a:off x="2747211" y="1411705"/>
            <a:ext cx="6959506" cy="48126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670" y="2048089"/>
            <a:ext cx="3200541" cy="5239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938" y="2048089"/>
            <a:ext cx="2009273" cy="523948"/>
          </a:xfrm>
          <a:prstGeom prst="rect">
            <a:avLst/>
          </a:prstGeom>
        </p:spPr>
      </p:pic>
    </p:spTree>
    <p:extLst>
      <p:ext uri="{BB962C8B-B14F-4D97-AF65-F5344CB8AC3E}">
        <p14:creationId xmlns:p14="http://schemas.microsoft.com/office/powerpoint/2010/main" val="3238512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2" y="304800"/>
            <a:ext cx="12464716" cy="1325563"/>
          </a:xfrm>
        </p:spPr>
        <p:txBody>
          <a:bodyPr>
            <a:normAutofit/>
          </a:bodyPr>
          <a:lstStyle/>
          <a:p>
            <a:r>
              <a:rPr lang="en-US" sz="3600" b="1" dirty="0" smtClean="0"/>
              <a:t>Ideal Position</a:t>
            </a:r>
            <a:endParaRPr lang="en-US" sz="3600" b="1" dirty="0"/>
          </a:p>
        </p:txBody>
      </p:sp>
      <p:pic>
        <p:nvPicPr>
          <p:cNvPr id="4" name="Picture 3"/>
          <p:cNvPicPr>
            <a:picLocks noChangeAspect="1"/>
          </p:cNvPicPr>
          <p:nvPr/>
        </p:nvPicPr>
        <p:blipFill>
          <a:blip r:embed="rId2"/>
          <a:stretch>
            <a:fillRect/>
          </a:stretch>
        </p:blipFill>
        <p:spPr>
          <a:xfrm>
            <a:off x="1612233" y="1267325"/>
            <a:ext cx="9144000" cy="48046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6233" y="2068940"/>
            <a:ext cx="156411" cy="5239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86" y="1939805"/>
            <a:ext cx="360947" cy="523948"/>
          </a:xfrm>
          <a:prstGeom prst="rect">
            <a:avLst/>
          </a:prstGeom>
        </p:spPr>
      </p:pic>
    </p:spTree>
    <p:extLst>
      <p:ext uri="{BB962C8B-B14F-4D97-AF65-F5344CB8AC3E}">
        <p14:creationId xmlns:p14="http://schemas.microsoft.com/office/powerpoint/2010/main" val="110785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1072" y="637674"/>
            <a:ext cx="2800350" cy="5594684"/>
          </a:xfrm>
          <a:prstGeom prst="rect">
            <a:avLst/>
          </a:prstGeom>
        </p:spPr>
      </p:pic>
      <p:pic>
        <p:nvPicPr>
          <p:cNvPr id="5" name="Picture 4"/>
          <p:cNvPicPr>
            <a:picLocks noChangeAspect="1"/>
          </p:cNvPicPr>
          <p:nvPr/>
        </p:nvPicPr>
        <p:blipFill>
          <a:blip r:embed="rId3"/>
          <a:stretch>
            <a:fillRect/>
          </a:stretch>
        </p:blipFill>
        <p:spPr>
          <a:xfrm>
            <a:off x="3598541" y="637674"/>
            <a:ext cx="2809589" cy="5594684"/>
          </a:xfrm>
          <a:prstGeom prst="rect">
            <a:avLst/>
          </a:prstGeom>
        </p:spPr>
      </p:pic>
      <p:sp>
        <p:nvSpPr>
          <p:cNvPr id="16" name="Title 1"/>
          <p:cNvSpPr txBox="1">
            <a:spLocks/>
          </p:cNvSpPr>
          <p:nvPr/>
        </p:nvSpPr>
        <p:spPr>
          <a:xfrm>
            <a:off x="6419148" y="794083"/>
            <a:ext cx="5046160" cy="178067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000" b="1" dirty="0" smtClean="0"/>
              <a:t>Mobile Screenshots</a:t>
            </a:r>
            <a:endParaRPr lang="en-US" sz="40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147" y="2900546"/>
            <a:ext cx="4528543" cy="2366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a:stretch>
            <a:fillRect/>
          </a:stretch>
        </p:blipFill>
        <p:spPr>
          <a:xfrm>
            <a:off x="3488544" y="2234185"/>
            <a:ext cx="109997" cy="428625"/>
          </a:xfrm>
          <a:prstGeom prst="rect">
            <a:avLst/>
          </a:prstGeom>
        </p:spPr>
      </p:pic>
    </p:spTree>
    <p:extLst>
      <p:ext uri="{BB962C8B-B14F-4D97-AF65-F5344CB8AC3E}">
        <p14:creationId xmlns:p14="http://schemas.microsoft.com/office/powerpoint/2010/main" val="304353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01773446"/>
              </p:ext>
            </p:extLst>
          </p:nvPr>
        </p:nvGraphicFramePr>
        <p:xfrm>
          <a:off x="1210237" y="1359646"/>
          <a:ext cx="9831292" cy="4603372"/>
        </p:xfrm>
        <a:graphic>
          <a:graphicData uri="http://schemas.openxmlformats.org/drawingml/2006/table">
            <a:tbl>
              <a:tblPr>
                <a:tableStyleId>{5C22544A-7EE6-4342-B048-85BDC9FD1C3A}</a:tableStyleId>
              </a:tblPr>
              <a:tblGrid>
                <a:gridCol w="2877452"/>
                <a:gridCol w="1390768"/>
                <a:gridCol w="1390768"/>
                <a:gridCol w="1390768"/>
                <a:gridCol w="1390768"/>
                <a:gridCol w="1390768"/>
              </a:tblGrid>
              <a:tr h="450482">
                <a:tc gridSpan="6">
                  <a:txBody>
                    <a:bodyPr/>
                    <a:lstStyle/>
                    <a:p>
                      <a:pPr algn="l" fontAlgn="b"/>
                      <a:r>
                        <a:rPr lang="en-US" sz="1800" u="none" strike="noStrike" dirty="0">
                          <a:effectLst/>
                        </a:rPr>
                        <a:t>Costs</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1939">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1</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dirty="0">
                          <a:effectLst/>
                        </a:rPr>
                        <a:t>Year 2</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4">
                        <a:lumMod val="60000"/>
                        <a:lumOff val="40000"/>
                        <a:alpha val="75000"/>
                      </a:schemeClr>
                    </a:solidFill>
                  </a:tcPr>
                </a:tc>
                <a:tc>
                  <a:txBody>
                    <a:bodyPr/>
                    <a:lstStyle/>
                    <a:p>
                      <a:pPr algn="l" fontAlgn="b"/>
                      <a:r>
                        <a:rPr lang="en-US" sz="1400" u="none" strike="noStrike" dirty="0">
                          <a:effectLst/>
                        </a:rPr>
                        <a:t>Year 3</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4</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5</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r>
              <a:tr h="281553">
                <a:tc>
                  <a:txBody>
                    <a:bodyPr/>
                    <a:lstStyle/>
                    <a:p>
                      <a:pPr algn="l" fontAlgn="b"/>
                      <a:r>
                        <a:rPr lang="en-US" sz="1100" u="none" strike="noStrike">
                          <a:effectLst/>
                        </a:rPr>
                        <a:t>Development Costs</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$70,000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4">
                        <a:lumMod val="60000"/>
                        <a:lumOff val="40000"/>
                        <a:alpha val="75000"/>
                      </a:schemeClr>
                    </a:solidFill>
                  </a:tcPr>
                </a:tc>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95629">
                <a:tc>
                  <a:txBody>
                    <a:bodyPr/>
                    <a:lstStyle/>
                    <a:p>
                      <a:pPr algn="l" fontAlgn="b"/>
                      <a:r>
                        <a:rPr lang="en-US" sz="1100" u="none" strike="noStrike">
                          <a:effectLst/>
                        </a:rPr>
                        <a:t>Sales Personel</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$50,000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$50,000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323784">
                <a:tc>
                  <a:txBody>
                    <a:bodyPr/>
                    <a:lstStyle/>
                    <a:p>
                      <a:pPr algn="l" fontAlgn="b"/>
                      <a:r>
                        <a:rPr lang="en-US" sz="1200" u="none" strike="noStrike">
                          <a:effectLst/>
                        </a:rPr>
                        <a:t>Total Annual Costs:</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a:effectLst/>
                        </a:rPr>
                        <a:t>$120,000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$50,000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dirty="0">
                          <a:effectLst/>
                        </a:rPr>
                        <a:t>$0 </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$0 </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$0 </a:t>
                      </a:r>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9562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r>
              <a:tr h="450482">
                <a:tc gridSpan="6">
                  <a:txBody>
                    <a:bodyPr/>
                    <a:lstStyle/>
                    <a:p>
                      <a:pPr algn="l" fontAlgn="b"/>
                      <a:r>
                        <a:rPr lang="en-US" sz="1800" u="none" strike="noStrike" dirty="0">
                          <a:effectLst/>
                        </a:rPr>
                        <a:t>Revenue</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1939">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1</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dirty="0">
                          <a:effectLst/>
                        </a:rPr>
                        <a:t>Year 2</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4">
                        <a:lumMod val="60000"/>
                        <a:lumOff val="40000"/>
                        <a:alpha val="75000"/>
                      </a:schemeClr>
                    </a:solidFill>
                  </a:tcPr>
                </a:tc>
                <a:tc>
                  <a:txBody>
                    <a:bodyPr/>
                    <a:lstStyle/>
                    <a:p>
                      <a:pPr algn="l" fontAlgn="b"/>
                      <a:r>
                        <a:rPr lang="en-US" sz="1400" u="none" strike="noStrike">
                          <a:effectLst/>
                        </a:rPr>
                        <a:t>Year 3</a:t>
                      </a:r>
                      <a:endParaRPr lang="en-US" sz="1400" b="0" i="0" u="none" strike="noStrike">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dirty="0">
                          <a:effectLst/>
                        </a:rPr>
                        <a:t>Year 4</a:t>
                      </a:r>
                      <a:endParaRPr lang="en-US" sz="14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c>
                  <a:txBody>
                    <a:bodyPr/>
                    <a:lstStyle/>
                    <a:p>
                      <a:pPr algn="l" fontAlgn="b"/>
                      <a:r>
                        <a:rPr lang="en-US" sz="1400" u="none" strike="noStrike">
                          <a:effectLst/>
                        </a:rPr>
                        <a:t>Year 5</a:t>
                      </a:r>
                      <a:endParaRPr lang="en-US" sz="1400" b="0" i="0" u="none" strike="noStrike">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accent6">
                        <a:lumMod val="40000"/>
                        <a:lumOff val="60000"/>
                        <a:alpha val="50000"/>
                      </a:schemeClr>
                    </a:solidFill>
                  </a:tcPr>
                </a:tc>
              </a:tr>
              <a:tr h="281553">
                <a:tc>
                  <a:txBody>
                    <a:bodyPr/>
                    <a:lstStyle/>
                    <a:p>
                      <a:pPr algn="l" fontAlgn="b"/>
                      <a:r>
                        <a:rPr lang="en-US" sz="1100" u="none" strike="noStrike" dirty="0">
                          <a:effectLst/>
                        </a:rPr>
                        <a:t>Company 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r" fontAlgn="b"/>
                      <a:r>
                        <a:rPr lang="en-US" sz="1100" u="none" strike="noStrike">
                          <a:effectLst/>
                        </a:rPr>
                        <a:t>$2,000,000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95629">
                <a:tc>
                  <a:txBody>
                    <a:bodyPr/>
                    <a:lstStyle/>
                    <a:p>
                      <a:pPr algn="l" fontAlgn="b"/>
                      <a:r>
                        <a:rPr lang="en-US" sz="1100" u="none" strike="noStrike" dirty="0">
                          <a:effectLst/>
                        </a:rPr>
                        <a:t>Company 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4">
                        <a:lumMod val="60000"/>
                        <a:lumOff val="40000"/>
                        <a:alpha val="75000"/>
                      </a:schemeClr>
                    </a:solidFill>
                  </a:tcPr>
                </a:tc>
                <a:tc>
                  <a:txBody>
                    <a:bodyPr/>
                    <a:lstStyle/>
                    <a:p>
                      <a:pPr algn="r" fontAlgn="b"/>
                      <a:r>
                        <a:rPr lang="en-US" sz="1100" u="none" strike="noStrike">
                          <a:effectLst/>
                        </a:rPr>
                        <a:t>$3,000,000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309708">
                <a:tc>
                  <a:txBody>
                    <a:bodyPr/>
                    <a:lstStyle/>
                    <a:p>
                      <a:pPr algn="l" fontAlgn="b"/>
                      <a:r>
                        <a:rPr lang="en-US" sz="1200" u="none" strike="noStrike" dirty="0">
                          <a:effectLst/>
                        </a:rPr>
                        <a:t>Total Annual Revenue:</a:t>
                      </a:r>
                      <a:endParaRPr lang="en-US"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$2,000,000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$3,000,000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309708">
                <a:tc>
                  <a:txBody>
                    <a:bodyPr/>
                    <a:lstStyle/>
                    <a:p>
                      <a:pPr algn="l" fontAlgn="b"/>
                      <a:r>
                        <a:rPr lang="en-US" sz="1200" u="none" strike="noStrike">
                          <a:effectLst/>
                        </a:rPr>
                        <a:t>Total Annual Profits:</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dirty="0">
                          <a:effectLst/>
                        </a:rPr>
                        <a:t>-$120,000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a:effectLst/>
                        </a:rPr>
                        <a:t>$1,950,000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$3,000,000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accent6">
                        <a:lumMod val="40000"/>
                        <a:lumOff val="60000"/>
                        <a:alpha val="50000"/>
                      </a:schemeClr>
                    </a:solidFill>
                  </a:tcPr>
                </a:tc>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ctr">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309708">
                <a:tc>
                  <a:txBody>
                    <a:bodyPr/>
                    <a:lstStyle/>
                    <a:p>
                      <a:pPr algn="l" fontAlgn="b"/>
                      <a:r>
                        <a:rPr lang="en-US" sz="1200" u="none" strike="noStrike">
                          <a:effectLst/>
                        </a:rPr>
                        <a:t>Total Cumulative Profits:</a:t>
                      </a:r>
                      <a:endParaRPr lang="en-US" sz="1200" b="1"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solidFill>
                      <a:schemeClr val="accent6">
                        <a:lumMod val="40000"/>
                        <a:lumOff val="60000"/>
                        <a:alpha val="50000"/>
                      </a:schemeClr>
                    </a:solidFill>
                  </a:tcPr>
                </a:tc>
                <a:tc>
                  <a:txBody>
                    <a:bodyPr/>
                    <a:lstStyle/>
                    <a:p>
                      <a:pPr algn="r" fontAlgn="b"/>
                      <a:r>
                        <a:rPr lang="en-US" sz="1100" u="none" strike="noStrike" dirty="0">
                          <a:effectLst/>
                        </a:rPr>
                        <a:t>-$120,000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r" fontAlgn="b"/>
                      <a:r>
                        <a:rPr lang="en-US" sz="1100" u="none" strike="noStrike" dirty="0">
                          <a:effectLst/>
                        </a:rPr>
                        <a:t>$1,830,000</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alpha val="75000"/>
                      </a:schemeClr>
                    </a:solidFill>
                  </a:tcPr>
                </a:tc>
                <a:tc>
                  <a:txBody>
                    <a:bodyPr/>
                    <a:lstStyle/>
                    <a:p>
                      <a:pPr algn="r" fontAlgn="b"/>
                      <a:r>
                        <a:rPr lang="en-US" sz="1100" u="none" strike="noStrike">
                          <a:effectLst/>
                        </a:rPr>
                        <a:t>$4,830,000</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ctr"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40000"/>
                        <a:lumOff val="60000"/>
                        <a:alpha val="50000"/>
                      </a:schemeClr>
                    </a:solidFill>
                  </a:tcPr>
                </a:tc>
                <a:tc>
                  <a:txBody>
                    <a:bodyPr/>
                    <a:lstStyle/>
                    <a:p>
                      <a:pPr algn="ctr" fontAlgn="b"/>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solidFill>
                      <a:schemeClr val="accent6">
                        <a:lumMod val="40000"/>
                        <a:lumOff val="60000"/>
                        <a:alpha val="50000"/>
                      </a:schemeClr>
                    </a:solidFill>
                  </a:tcPr>
                </a:tc>
              </a:tr>
              <a:tr h="29562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r>
                        <a:rPr lang="en-US" sz="1100" u="none" strike="noStrike" dirty="0">
                          <a:effectLst/>
                        </a:rPr>
                        <a:t>*Breakeven*</a:t>
                      </a:r>
                      <a:endParaRPr lang="en-US" sz="11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4">
                        <a:lumMod val="60000"/>
                        <a:lumOff val="40000"/>
                        <a:alpha val="7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6">
                        <a:lumMod val="40000"/>
                        <a:lumOff val="60000"/>
                        <a:alpha val="50000"/>
                      </a:schemeClr>
                    </a:solidFill>
                  </a:tcPr>
                </a:tc>
              </a:tr>
            </a:tbl>
          </a:graphicData>
        </a:graphic>
      </p:graphicFrame>
      <p:sp>
        <p:nvSpPr>
          <p:cNvPr id="2" name="Title 1"/>
          <p:cNvSpPr>
            <a:spLocks noGrp="1"/>
          </p:cNvSpPr>
          <p:nvPr>
            <p:ph type="title"/>
          </p:nvPr>
        </p:nvSpPr>
        <p:spPr>
          <a:xfrm>
            <a:off x="1295402" y="623544"/>
            <a:ext cx="9601196" cy="840691"/>
          </a:xfrm>
        </p:spPr>
        <p:txBody>
          <a:bodyPr/>
          <a:lstStyle/>
          <a:p>
            <a:r>
              <a:rPr lang="en-US" b="1" dirty="0" smtClean="0"/>
              <a:t>Financials</a:t>
            </a:r>
            <a:endParaRPr lang="en-US" b="1" dirty="0"/>
          </a:p>
        </p:txBody>
      </p:sp>
    </p:spTree>
    <p:extLst>
      <p:ext uri="{BB962C8B-B14F-4D97-AF65-F5344CB8AC3E}">
        <p14:creationId xmlns:p14="http://schemas.microsoft.com/office/powerpoint/2010/main" val="2322113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http://cdnd.asiancorrespondent.com/wp-content/uploads/2013/11/Temple-F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46" y="613612"/>
            <a:ext cx="11034827" cy="56428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81273" y="613612"/>
            <a:ext cx="5029200" cy="1303867"/>
          </a:xfrm>
        </p:spPr>
        <p:txBody>
          <a:bodyPr/>
          <a:lstStyle/>
          <a:p>
            <a:r>
              <a:rPr lang="en-US" b="1" dirty="0" smtClean="0">
                <a:solidFill>
                  <a:schemeClr val="tx1"/>
                </a:solidFill>
              </a:rPr>
              <a:t>Alternative Position </a:t>
            </a:r>
            <a:endParaRPr lang="en-US" b="1" dirty="0">
              <a:solidFill>
                <a:schemeClr val="tx1"/>
              </a:solidFill>
            </a:endParaRPr>
          </a:p>
        </p:txBody>
      </p:sp>
    </p:spTree>
    <p:extLst>
      <p:ext uri="{BB962C8B-B14F-4D97-AF65-F5344CB8AC3E}">
        <p14:creationId xmlns:p14="http://schemas.microsoft.com/office/powerpoint/2010/main" val="2534219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1625</TotalTime>
  <Words>812</Words>
  <Application>Microsoft Office PowerPoint</Application>
  <PresentationFormat>Widescreen</PresentationFormat>
  <Paragraphs>278</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Pro Recommendation</vt:lpstr>
      <vt:lpstr>Letters of Recommendation</vt:lpstr>
      <vt:lpstr>Our Solution</vt:lpstr>
      <vt:lpstr>Steps Within the System</vt:lpstr>
      <vt:lpstr>What our System will look like</vt:lpstr>
      <vt:lpstr>Ideal Position</vt:lpstr>
      <vt:lpstr>PowerPoint Presentation</vt:lpstr>
      <vt:lpstr>Financials</vt:lpstr>
      <vt:lpstr>Alternative Position </vt:lpstr>
      <vt:lpstr>Alternative Financials</vt:lpstr>
      <vt:lpstr>Future Value - Verifiability </vt:lpstr>
      <vt:lpstr>Questions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Margetich</dc:creator>
  <cp:lastModifiedBy>Jessica Margetich</cp:lastModifiedBy>
  <cp:revision>67</cp:revision>
  <dcterms:created xsi:type="dcterms:W3CDTF">2014-04-29T23:47:20Z</dcterms:created>
  <dcterms:modified xsi:type="dcterms:W3CDTF">2014-04-30T20:00:27Z</dcterms:modified>
</cp:coreProperties>
</file>