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p:restoredTop sz="94613"/>
  </p:normalViewPr>
  <p:slideViewPr>
    <p:cSldViewPr snapToGrid="0" snapToObjects="1">
      <p:cViewPr varScale="1">
        <p:scale>
          <a:sx n="107" d="100"/>
          <a:sy n="107" d="100"/>
        </p:scale>
        <p:origin x="168"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eighborhoodscout.com/pa/philadelphia/rates/#description" TargetMode="External"/><Relationship Id="rId4" Type="http://schemas.openxmlformats.org/officeDocument/2006/relationships/hyperlink" Target="http://www.philly.com/philly/infographics/medianincome.html"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rporate.aldi.us/fileadmin/fm-dam/real_estates/ALDI_Real_Estate_Flyer_9.17.13.pdf" TargetMode="External"/><Relationship Id="rId4" Type="http://schemas.openxmlformats.org/officeDocument/2006/relationships/hyperlink" Target="http://becomeanewyorker.com/grocery-shopping-in-new-york-city/"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ity-data.com/neighborhood/Fishtown-Philadelphia-PA.html" TargetMode="External"/><Relationship Id="rId4" Type="http://schemas.openxmlformats.org/officeDocument/2006/relationships/hyperlink" Target="http://www.city-data.com/neighborhood/Northern-Liberties-Philadelphia-PA.html" TargetMode="External"/><Relationship Id="rId5" Type="http://schemas.openxmlformats.org/officeDocument/2006/relationships/hyperlink" Target="http://www.city-data.com/neighborhood/South-Philadelphia-Philadelphia-PA.html" TargetMode="External"/><Relationship Id="rId6" Type="http://schemas.openxmlformats.org/officeDocument/2006/relationships/hyperlink" Target="http://www.bestplaces.net/people/zip-code/pennsylvania/abington/19001"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orbes.com/sites/thehartmangroup/2015/04/14/aldi-is-a-growing-menace-to-americas-grocery-retailers/#3910306c3e6a" TargetMode="External"/><Relationship Id="rId4" Type="http://schemas.openxmlformats.org/officeDocument/2006/relationships/hyperlink" Target="http://www.huffingtonpost.com/max-levitte/cheapest-place-to-buy-gro_b_5039301.html" TargetMode="External"/><Relationship Id="rId5" Type="http://schemas.openxmlformats.org/officeDocument/2006/relationships/hyperlink" Target="http://becomeanewyorker.com/grocery-shopping-in-new-york-city/" TargetMode="External"/><Relationship Id="rId6" Type="http://schemas.openxmlformats.org/officeDocument/2006/relationships/hyperlink" Target="http://www.businessinsider.com/aldi-is-shockingly-cheaper-than-dollar-general-2016-4" TargetMode="External"/><Relationship Id="rId7" Type="http://schemas.openxmlformats.org/officeDocument/2006/relationships/hyperlink" Target="http://clients1.ibisworld.com.libproxy.temple.edu/reports/us/industry/majorcompanies.aspx?entid=1092" TargetMode="External"/><Relationship Id="rId8" Type="http://schemas.openxmlformats.org/officeDocument/2006/relationships/hyperlink" Target="http://clients1.ibisworld.com.libproxy.temple.edu/reports/us/industry/majorcompanies.aspx?entid=1040"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latin typeface="Calibri"/>
                <a:ea typeface="Calibri"/>
                <a:cs typeface="Calibri"/>
                <a:sym typeface="Calibri"/>
              </a:rPr>
              <a:t>The map here shows you our proposed route in purple and the existing route between current ALDI stores in red. As you can see, accounting for our new proposed locations, the new route is not much longer than the existing one, about 2.3 miles longer. This means that it is highly unlikely that ALDI will need a significant addition to labor to accommodate for its new stores. However, the exact figure Is a calculation that ALDI must make.  </a:t>
            </a:r>
          </a:p>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https://www.neighborhoodscout.com/pa/philadelphia/rates/#description</a:t>
            </a:r>
          </a:p>
          <a:p>
            <a:pPr lvl="0">
              <a:spcBef>
                <a:spcPts val="0"/>
              </a:spcBef>
              <a:buNone/>
            </a:pPr>
            <a:r>
              <a:rPr lang="en" u="sng">
                <a:solidFill>
                  <a:schemeClr val="hlink"/>
                </a:solidFill>
                <a:hlinkClick r:id="rId4"/>
              </a:rPr>
              <a:t>http://www.philly.com/philly/infographics/medianincome.html</a:t>
            </a:r>
          </a:p>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https://corporate.aldi.us/fileadmin/fm-dam/real_estates/ALDI_Real_Estate_Flyer_9.17.13.pdf</a:t>
            </a:r>
            <a:r>
              <a:rPr lang="en"/>
              <a:t> </a:t>
            </a:r>
          </a:p>
          <a:p>
            <a:pPr lvl="0">
              <a:spcBef>
                <a:spcPts val="0"/>
              </a:spcBef>
              <a:buNone/>
            </a:pPr>
            <a:r>
              <a:rPr lang="en" u="sng">
                <a:solidFill>
                  <a:schemeClr val="hlink"/>
                </a:solidFill>
                <a:hlinkClick r:id="rId4"/>
              </a:rPr>
              <a:t>http://becomeanewyorker.com/grocery-shopping-in-new-york-city/</a:t>
            </a:r>
            <a:r>
              <a:rPr lang="en"/>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These statistics indicate a younger and more average-income consumer base</a:t>
            </a:r>
          </a:p>
          <a:p>
            <a:pPr lvl="0">
              <a:spcBef>
                <a:spcPts val="0"/>
              </a:spcBef>
              <a:buNone/>
            </a:pPr>
            <a:r>
              <a:rPr lang="en" u="sng">
                <a:solidFill>
                  <a:schemeClr val="hlink"/>
                </a:solidFill>
                <a:hlinkClick r:id="rId3"/>
              </a:rPr>
              <a:t>http://www.city-data.com/neighborhood/Fishtown-Philadelphia-PA.html</a:t>
            </a:r>
          </a:p>
          <a:p>
            <a:pPr lvl="0">
              <a:spcBef>
                <a:spcPts val="0"/>
              </a:spcBef>
              <a:buNone/>
            </a:pPr>
            <a:r>
              <a:rPr lang="en" u="sng">
                <a:solidFill>
                  <a:schemeClr val="hlink"/>
                </a:solidFill>
                <a:hlinkClick r:id="rId4"/>
              </a:rPr>
              <a:t>http://www.city-data.com/neighborhood/Northern-Liberties-Philadelphia-PA.html</a:t>
            </a:r>
          </a:p>
          <a:p>
            <a:pPr lvl="0">
              <a:spcBef>
                <a:spcPts val="0"/>
              </a:spcBef>
              <a:buNone/>
            </a:pPr>
            <a:r>
              <a:rPr lang="en" u="sng">
                <a:solidFill>
                  <a:schemeClr val="hlink"/>
                </a:solidFill>
                <a:hlinkClick r:id="rId5"/>
              </a:rPr>
              <a:t>http://www.city-data.com/neighborhood/South-Philadelphia-Philadelphia-PA.html</a:t>
            </a:r>
          </a:p>
          <a:p>
            <a:pPr lvl="0">
              <a:spcBef>
                <a:spcPts val="0"/>
              </a:spcBef>
              <a:buNone/>
            </a:pPr>
            <a:r>
              <a:rPr lang="en" u="sng">
                <a:solidFill>
                  <a:srgbClr val="0000FF"/>
                </a:solidFill>
                <a:hlinkClick r:id="rId6"/>
              </a:rPr>
              <a:t>http://www.bestplaces.net/people/zip-code/pennsylvania/abington/19001</a:t>
            </a:r>
          </a:p>
          <a:p>
            <a:pPr lvl="0">
              <a:spcBef>
                <a:spcPts val="0"/>
              </a:spcBef>
              <a:buNone/>
            </a:pPr>
            <a:endParaRP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http://www.forbes.com/sites/thehartmangroup/2015/04/14/aldi-is-a-growing-menace-to-americas-grocery-retailers/#3910306c3e6a</a:t>
            </a:r>
          </a:p>
          <a:p>
            <a:pPr lvl="0">
              <a:spcBef>
                <a:spcPts val="0"/>
              </a:spcBef>
              <a:buNone/>
            </a:pPr>
            <a:r>
              <a:rPr lang="en" u="sng">
                <a:solidFill>
                  <a:schemeClr val="hlink"/>
                </a:solidFill>
                <a:hlinkClick r:id="rId4"/>
              </a:rPr>
              <a:t>http://www.huffingtonpost.com/max-levitte/cheapest-place-to-buy-gro_b_5039301.html</a:t>
            </a:r>
          </a:p>
          <a:p>
            <a:pPr lvl="0">
              <a:spcBef>
                <a:spcPts val="0"/>
              </a:spcBef>
              <a:buNone/>
            </a:pPr>
            <a:r>
              <a:rPr lang="en" u="sng">
                <a:solidFill>
                  <a:schemeClr val="hlink"/>
                </a:solidFill>
                <a:hlinkClick r:id="rId5"/>
              </a:rPr>
              <a:t>http://becomeanewyorker.com/grocery-shopping-in-new-york-city/</a:t>
            </a:r>
          </a:p>
          <a:p>
            <a:pPr lvl="0">
              <a:spcBef>
                <a:spcPts val="0"/>
              </a:spcBef>
              <a:buNone/>
            </a:pPr>
            <a:r>
              <a:rPr lang="en" u="sng">
                <a:solidFill>
                  <a:schemeClr val="hlink"/>
                </a:solidFill>
                <a:hlinkClick r:id="rId6"/>
              </a:rPr>
              <a:t>http://www.businessinsider.com/aldi-is-shockingly-cheaper-than-dollar-general-2016-4</a:t>
            </a:r>
          </a:p>
          <a:p>
            <a:pPr lvl="0">
              <a:spcBef>
                <a:spcPts val="0"/>
              </a:spcBef>
              <a:buNone/>
            </a:pPr>
            <a:r>
              <a:rPr lang="en" u="sng">
                <a:solidFill>
                  <a:schemeClr val="hlink"/>
                </a:solidFill>
                <a:hlinkClick r:id="rId7"/>
              </a:rPr>
              <a:t>http://clients1.ibisworld.com.libproxy.temple.edu/reports/us/industry/majorcompanies.aspx?entid=1092</a:t>
            </a:r>
            <a:r>
              <a:rPr lang="en"/>
              <a:t> </a:t>
            </a:r>
          </a:p>
          <a:p>
            <a:pPr lvl="0">
              <a:spcBef>
                <a:spcPts val="0"/>
              </a:spcBef>
              <a:buNone/>
            </a:pPr>
            <a:r>
              <a:rPr lang="en" u="sng">
                <a:solidFill>
                  <a:schemeClr val="hlink"/>
                </a:solidFill>
                <a:hlinkClick r:id="rId8"/>
              </a:rPr>
              <a:t>http://clients1.ibisworld.com.libproxy.temple.edu/reports/us/industry/majorcompanies.aspx?entid=1040</a:t>
            </a:r>
            <a:r>
              <a:rPr lang="en"/>
              <a:t> </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latin typeface="Calibri"/>
                <a:ea typeface="Calibri"/>
                <a:cs typeface="Calibri"/>
                <a:sym typeface="Calibri"/>
              </a:rPr>
              <a:t>Moving freight is a common urban transportation challenge, and one that ALDI will be impacted by from an Operations stand point, as it makes a shift into the city.</a:t>
            </a:r>
          </a:p>
          <a:p>
            <a:pPr lvl="0">
              <a:spcBef>
                <a:spcPts val="0"/>
              </a:spcBef>
              <a:buNone/>
            </a:pPr>
            <a:r>
              <a:rPr lang="en">
                <a:latin typeface="Calibri"/>
                <a:ea typeface="Calibri"/>
                <a:cs typeface="Calibri"/>
                <a:sym typeface="Calibri"/>
              </a:rPr>
              <a:t> </a:t>
            </a:r>
          </a:p>
          <a:p>
            <a:pPr lvl="0">
              <a:spcBef>
                <a:spcPts val="0"/>
              </a:spcBef>
              <a:buNone/>
            </a:pPr>
            <a:r>
              <a:rPr lang="en">
                <a:latin typeface="Calibri"/>
                <a:ea typeface="Calibri"/>
                <a:cs typeface="Calibri"/>
                <a:sym typeface="Calibri"/>
              </a:rPr>
              <a:t>Three specific city logistics that ALDI will have to account for are:</a:t>
            </a:r>
          </a:p>
          <a:p>
            <a:pPr lvl="0">
              <a:spcBef>
                <a:spcPts val="0"/>
              </a:spcBef>
              <a:buNone/>
            </a:pPr>
            <a:r>
              <a:rPr lang="en">
                <a:latin typeface="Calibri"/>
                <a:ea typeface="Calibri"/>
                <a:cs typeface="Calibri"/>
                <a:sym typeface="Calibri"/>
              </a:rPr>
              <a:t>Commuting and peak hours, Congestion and Cargo load contradictions.</a:t>
            </a:r>
          </a:p>
          <a:p>
            <a:pPr lvl="0">
              <a:spcBef>
                <a:spcPts val="0"/>
              </a:spcBef>
              <a:buNone/>
            </a:pPr>
            <a:r>
              <a:rPr lang="en">
                <a:latin typeface="Calibri"/>
                <a:ea typeface="Calibri"/>
                <a:cs typeface="Calibri"/>
                <a:sym typeface="Calibri"/>
              </a:rPr>
              <a:t>Commuting and peak hours refers to passenger and freight transportation sharing the same road infrastructure and busy hours due to commuting.  </a:t>
            </a:r>
          </a:p>
          <a:p>
            <a:pPr lvl="0">
              <a:spcBef>
                <a:spcPts val="0"/>
              </a:spcBef>
              <a:buNone/>
            </a:pPr>
            <a:endParaRPr>
              <a:latin typeface="Calibri"/>
              <a:ea typeface="Calibri"/>
              <a:cs typeface="Calibri"/>
              <a:sym typeface="Calibri"/>
            </a:endParaRPr>
          </a:p>
          <a:p>
            <a:pPr lvl="0">
              <a:spcBef>
                <a:spcPts val="0"/>
              </a:spcBef>
              <a:buNone/>
            </a:pPr>
            <a:r>
              <a:rPr lang="en">
                <a:latin typeface="Calibri"/>
                <a:ea typeface="Calibri"/>
                <a:cs typeface="Calibri"/>
                <a:sym typeface="Calibri"/>
              </a:rPr>
              <a:t>Congestion refers to the fact that urban environments tend to have high bottleneck, due to which deliveries need to take place at night if possible. This would mean that ALDI would need to look into hiring a new set of drivers if their current drivers make daytime trips, or paying their current drivers over time. Congestion also calls for a change in vehicle size, since the average size of vehicles used for urban deliveries tends to be smaller, since there is such high density within cities. So ALDI must acquire smaller vehicles for urban freight distribution in order to maneuver in an urban setting.</a:t>
            </a:r>
          </a:p>
          <a:p>
            <a:pPr lvl="0">
              <a:spcBef>
                <a:spcPts val="0"/>
              </a:spcBef>
              <a:buNone/>
            </a:pPr>
            <a:endParaRPr>
              <a:latin typeface="Calibri"/>
              <a:ea typeface="Calibri"/>
              <a:cs typeface="Calibri"/>
              <a:sym typeface="Calibri"/>
            </a:endParaRPr>
          </a:p>
          <a:p>
            <a:pPr lvl="0">
              <a:spcBef>
                <a:spcPts val="0"/>
              </a:spcBef>
              <a:buNone/>
            </a:pPr>
            <a:r>
              <a:rPr lang="en">
                <a:latin typeface="Calibri"/>
                <a:ea typeface="Calibri"/>
                <a:cs typeface="Calibri"/>
                <a:sym typeface="Calibri"/>
              </a:rPr>
              <a:t> Lastly, Cargo load contradictions refers to the fact that Urban freight distribution is characterized by smaller volumes and high frequency deliveries, which doesn't accommodate economies of scale, and leads to higher delivery costs. Cargo loads are linked to inventory levels, which have shrunk in urban settings. As a result, businesses are increasingly supplied on a just-in-time basis, which won't be too much of a change for ALDI, as currently inventory turnover is so rapid that it is often not written down.</a:t>
            </a:r>
          </a:p>
          <a:p>
            <a:pPr lvl="0">
              <a:spcBef>
                <a:spcPts val="0"/>
              </a:spcBef>
              <a:buNone/>
            </a:pPr>
            <a:endParaRPr>
              <a:latin typeface="Calibri"/>
              <a:ea typeface="Calibri"/>
              <a:cs typeface="Calibri"/>
              <a:sym typeface="Calibri"/>
            </a:endParaRPr>
          </a:p>
          <a:p>
            <a:pPr lvl="0">
              <a:spcBef>
                <a:spcPts val="0"/>
              </a:spcBef>
              <a:buNone/>
            </a:pPr>
            <a:endParaRPr>
              <a:latin typeface="Calibri"/>
              <a:ea typeface="Calibri"/>
              <a:cs typeface="Calibri"/>
              <a:sym typeface="Calibri"/>
            </a:endParaRPr>
          </a:p>
          <a:p>
            <a:pPr lvl="0">
              <a:spcBef>
                <a:spcPts val="0"/>
              </a:spcBef>
              <a:buNone/>
            </a:pPr>
            <a:r>
              <a:rPr lang="en">
                <a:latin typeface="Calibri"/>
                <a:ea typeface="Calibri"/>
                <a:cs typeface="Calibri"/>
                <a:sym typeface="Calibri"/>
              </a:rPr>
              <a:t>---------------------</a:t>
            </a:r>
          </a:p>
          <a:p>
            <a:pPr lvl="0">
              <a:spcBef>
                <a:spcPts val="0"/>
              </a:spcBef>
              <a:buNone/>
            </a:pPr>
            <a:endParaRPr>
              <a:latin typeface="Calibri"/>
              <a:ea typeface="Calibri"/>
              <a:cs typeface="Calibri"/>
              <a:sym typeface="Calibri"/>
            </a:endParaRPr>
          </a:p>
          <a:p>
            <a:pPr lvl="0">
              <a:spcBef>
                <a:spcPts val="0"/>
              </a:spcBef>
              <a:buNone/>
            </a:pPr>
            <a:r>
              <a:rPr lang="en">
                <a:latin typeface="Calibri"/>
                <a:ea typeface="Calibri"/>
                <a:cs typeface="Calibri"/>
                <a:sym typeface="Calibri"/>
              </a:rPr>
              <a:t>The “City Logistics”</a:t>
            </a:r>
          </a:p>
          <a:p>
            <a:pPr lvl="0">
              <a:spcBef>
                <a:spcPts val="0"/>
              </a:spcBef>
              <a:buNone/>
            </a:pPr>
            <a:endParaRPr>
              <a:latin typeface="Calibri"/>
              <a:ea typeface="Calibri"/>
              <a:cs typeface="Calibri"/>
              <a:sym typeface="Calibri"/>
            </a:endParaRPr>
          </a:p>
          <a:p>
            <a:pPr marL="457200" lvl="0" indent="-298450">
              <a:lnSpc>
                <a:spcPct val="115000"/>
              </a:lnSpc>
              <a:spcBef>
                <a:spcPts val="0"/>
              </a:spcBef>
              <a:buSzPct val="100000"/>
            </a:pPr>
            <a:r>
              <a:rPr lang="en">
                <a:latin typeface="Calibri"/>
                <a:ea typeface="Calibri"/>
                <a:cs typeface="Calibri"/>
                <a:sym typeface="Calibri"/>
              </a:rPr>
              <a:t>Moving freight is a common urban transportation challenge, and one that ALDI will have to take on operationally, as it makes a shift into metropolises. The city logistics ALDI would need to specifically address are:</a:t>
            </a:r>
          </a:p>
          <a:p>
            <a:pPr marL="914400" lvl="1" indent="-298450">
              <a:lnSpc>
                <a:spcPct val="115000"/>
              </a:lnSpc>
              <a:spcBef>
                <a:spcPts val="0"/>
              </a:spcBef>
              <a:buSzPct val="100000"/>
            </a:pPr>
            <a:r>
              <a:rPr lang="en">
                <a:latin typeface="Calibri"/>
                <a:ea typeface="Calibri"/>
                <a:cs typeface="Calibri"/>
                <a:sym typeface="Calibri"/>
              </a:rPr>
              <a:t>Key Urban Logistical Challenges</a:t>
            </a:r>
          </a:p>
          <a:p>
            <a:pPr marL="1371600" lvl="2" indent="-298450">
              <a:lnSpc>
                <a:spcPct val="115000"/>
              </a:lnSpc>
              <a:spcBef>
                <a:spcPts val="0"/>
              </a:spcBef>
              <a:buSzPct val="100000"/>
            </a:pPr>
            <a:r>
              <a:rPr lang="en" b="1">
                <a:latin typeface="Calibri"/>
                <a:ea typeface="Calibri"/>
                <a:cs typeface="Calibri"/>
                <a:sym typeface="Calibri"/>
              </a:rPr>
              <a:t>Commuting and peak hours</a:t>
            </a:r>
            <a:r>
              <a:rPr lang="en">
                <a:latin typeface="Calibri"/>
                <a:ea typeface="Calibri"/>
                <a:cs typeface="Calibri"/>
                <a:sym typeface="Calibri"/>
              </a:rPr>
              <a:t>: passenger transportation and freight transportation share the same road infrastructure and peak hours due to commuting. This exacerbates freight distribution</a:t>
            </a:r>
          </a:p>
          <a:p>
            <a:pPr marL="1371600" lvl="2" indent="-298450">
              <a:lnSpc>
                <a:spcPct val="115000"/>
              </a:lnSpc>
              <a:spcBef>
                <a:spcPts val="0"/>
              </a:spcBef>
              <a:buSzPct val="100000"/>
            </a:pPr>
            <a:r>
              <a:rPr lang="en" b="1">
                <a:latin typeface="Calibri"/>
                <a:ea typeface="Calibri"/>
                <a:cs typeface="Calibri"/>
                <a:sym typeface="Calibri"/>
              </a:rPr>
              <a:t>Congestion</a:t>
            </a:r>
            <a:r>
              <a:rPr lang="en">
                <a:latin typeface="Calibri"/>
                <a:ea typeface="Calibri"/>
                <a:cs typeface="Calibri"/>
                <a:sym typeface="Calibri"/>
              </a:rPr>
              <a:t>: city logistics depend on consistent and reliable deliveries. However urban environments tend to have high congestion, due to which deliveries need to take place at night if possible (</a:t>
            </a:r>
            <a:r>
              <a:rPr lang="en">
                <a:highlight>
                  <a:srgbClr val="FFFF00"/>
                </a:highlight>
                <a:latin typeface="Calibri"/>
                <a:ea typeface="Calibri"/>
                <a:cs typeface="Calibri"/>
                <a:sym typeface="Calibri"/>
              </a:rPr>
              <a:t>drivers might only be hired for the day time currently at ALDI?</a:t>
            </a:r>
            <a:r>
              <a:rPr lang="en">
                <a:latin typeface="Calibri"/>
                <a:ea typeface="Calibri"/>
                <a:cs typeface="Calibri"/>
                <a:sym typeface="Calibri"/>
              </a:rPr>
              <a:t>)</a:t>
            </a:r>
          </a:p>
          <a:p>
            <a:pPr marL="1828800" lvl="3" indent="-298450">
              <a:lnSpc>
                <a:spcPct val="115000"/>
              </a:lnSpc>
              <a:spcBef>
                <a:spcPts val="0"/>
              </a:spcBef>
              <a:buSzPct val="100000"/>
              <a:buFont typeface="Wingdings"/>
              <a:buChar char="§"/>
            </a:pPr>
            <a:r>
              <a:rPr lang="en" b="1">
                <a:latin typeface="Calibri"/>
                <a:ea typeface="Calibri"/>
                <a:cs typeface="Calibri"/>
                <a:sym typeface="Calibri"/>
              </a:rPr>
              <a:t>Vehicle Size:</a:t>
            </a:r>
            <a:r>
              <a:rPr lang="en">
                <a:latin typeface="Calibri"/>
                <a:ea typeface="Calibri"/>
                <a:cs typeface="Calibri"/>
                <a:sym typeface="Calibri"/>
              </a:rPr>
              <a:t> the size of vehicles used for urban deliveries is on average smaller, particularly in areas that have high density =&gt; so ALDI must acquire smaller vehicles for urban freight distribution because of their ability to maneuver in an urban setting.</a:t>
            </a:r>
          </a:p>
          <a:p>
            <a:pPr marL="1371600" lvl="2" indent="-298450">
              <a:lnSpc>
                <a:spcPct val="115000"/>
              </a:lnSpc>
              <a:spcBef>
                <a:spcPts val="0"/>
              </a:spcBef>
              <a:buSzPct val="100000"/>
            </a:pPr>
            <a:r>
              <a:rPr lang="en" b="1">
                <a:latin typeface="Calibri"/>
                <a:ea typeface="Calibri"/>
                <a:cs typeface="Calibri"/>
                <a:sym typeface="Calibri"/>
              </a:rPr>
              <a:t>Cargo load contradictions:</a:t>
            </a:r>
            <a:r>
              <a:rPr lang="en">
                <a:latin typeface="Calibri"/>
                <a:ea typeface="Calibri"/>
                <a:cs typeface="Calibri"/>
                <a:sym typeface="Calibri"/>
              </a:rPr>
              <a:t> Urban freight distribution is characterized by smaller volumes and high frequency deliveries, which doesn't accommodate economies of scale, and thus involves higher delivery costs.</a:t>
            </a:r>
          </a:p>
          <a:p>
            <a:pPr marL="1828800" lvl="3" indent="-298450">
              <a:lnSpc>
                <a:spcPct val="115000"/>
              </a:lnSpc>
              <a:spcBef>
                <a:spcPts val="0"/>
              </a:spcBef>
              <a:buSzPct val="100000"/>
              <a:buFont typeface="Wingdings"/>
              <a:buChar char="§"/>
            </a:pPr>
            <a:r>
              <a:rPr lang="en" b="1">
                <a:latin typeface="Calibri"/>
                <a:ea typeface="Calibri"/>
                <a:cs typeface="Calibri"/>
                <a:sym typeface="Calibri"/>
              </a:rPr>
              <a:t>Inventory levels</a:t>
            </a:r>
            <a:r>
              <a:rPr lang="en">
                <a:latin typeface="Calibri"/>
                <a:ea typeface="Calibri"/>
                <a:cs typeface="Calibri"/>
                <a:sym typeface="Calibri"/>
              </a:rPr>
              <a:t>: have shrunk and businesses are increasingly supplied on a just-in-time basis which won't be too much of a change for ALDI, as currently inventory turnover is so rapid that it is often not written down.</a:t>
            </a: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neighborhoodscout.com/pa/philadelphia/rates/#description" TargetMode="External"/><Relationship Id="rId4" Type="http://schemas.openxmlformats.org/officeDocument/2006/relationships/hyperlink" Target="http://www.philly.com/philly/infographics/medianincome.html" TargetMode="External"/><Relationship Id="rId5" Type="http://schemas.openxmlformats.org/officeDocument/2006/relationships/hyperlink" Target="http://www.bestplaces.net/people/zip-code/pennsylvania/abington/19001" TargetMode="External"/><Relationship Id="rId6" Type="http://schemas.openxmlformats.org/officeDocument/2006/relationships/hyperlink" Target="http://www.forbes.com/sites/thehartmangroup/2015/04/14/aldi-is-a-growing-menace-to-americas-grocery-retailers/" TargetMode="External"/><Relationship Id="rId7" Type="http://schemas.openxmlformats.org/officeDocument/2006/relationships/hyperlink" Target="http://www.huffingtonpost.com/max-levitte/cheapest-place-to-buy-gro_b_5039301.html" TargetMode="External"/><Relationship Id="rId8" Type="http://schemas.openxmlformats.org/officeDocument/2006/relationships/hyperlink" Target="http://becomeanewyorker.com/grocery-shopping-in-new-york-city/" TargetMode="External"/><Relationship Id="rId9" Type="http://schemas.openxmlformats.org/officeDocument/2006/relationships/hyperlink" Target="http://clients1.ibisworld.com.libproxy.temple.edu/reports/us/industry/majorcompanies.aspx?entid=1040" TargetMode="External"/><Relationship Id="rId10" Type="http://schemas.openxmlformats.org/officeDocument/2006/relationships/hyperlink" Target="http://clients1.ibisworld.com.libproxy.temple.edu/reports/us/industry/majorcompanies.aspx?entid=1092"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cnbc.com/2016/04/01/college-graduates-are-flocking-to-these-citi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Aldi</a:t>
            </a:r>
          </a:p>
          <a:p>
            <a:pPr lvl="0">
              <a:spcBef>
                <a:spcPts val="0"/>
              </a:spcBef>
              <a:buNone/>
            </a:pPr>
            <a:r>
              <a:rPr lang="en" sz="3000" i="1"/>
              <a:t>A Move to the City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a:blip r:embed="rId3">
            <a:alphaModFix/>
          </a:blip>
          <a:stretch>
            <a:fillRect/>
          </a:stretch>
        </p:blipFill>
        <p:spPr>
          <a:xfrm>
            <a:off x="217400" y="166862"/>
            <a:ext cx="4354599" cy="4809774"/>
          </a:xfrm>
          <a:prstGeom prst="rect">
            <a:avLst/>
          </a:prstGeom>
          <a:noFill/>
          <a:ln>
            <a:noFill/>
          </a:ln>
        </p:spPr>
      </p:pic>
      <p:sp>
        <p:nvSpPr>
          <p:cNvPr id="127" name="Shape 127"/>
          <p:cNvSpPr txBox="1">
            <a:spLocks noGrp="1"/>
          </p:cNvSpPr>
          <p:nvPr>
            <p:ph type="body" idx="1"/>
          </p:nvPr>
        </p:nvSpPr>
        <p:spPr>
          <a:xfrm>
            <a:off x="5756150" y="1721150"/>
            <a:ext cx="2034900" cy="684000"/>
          </a:xfrm>
          <a:prstGeom prst="rect">
            <a:avLst/>
          </a:prstGeom>
          <a:solidFill>
            <a:srgbClr val="F3F3F3"/>
          </a:solidFill>
        </p:spPr>
        <p:txBody>
          <a:bodyPr lIns="91425" tIns="91425" rIns="91425" bIns="91425" anchor="ctr" anchorCtr="0">
            <a:noAutofit/>
          </a:bodyPr>
          <a:lstStyle/>
          <a:p>
            <a:pPr marL="457200" lvl="0" indent="-304800" rtl="0">
              <a:spcBef>
                <a:spcPts val="0"/>
              </a:spcBef>
              <a:buSzPct val="100000"/>
            </a:pPr>
            <a:r>
              <a:rPr lang="en" sz="1200">
                <a:solidFill>
                  <a:srgbClr val="FF0000"/>
                </a:solidFill>
              </a:rPr>
              <a:t>Current ALDI route</a:t>
            </a:r>
          </a:p>
          <a:p>
            <a:pPr marL="457200" lvl="0" indent="-304800" rtl="0">
              <a:spcBef>
                <a:spcPts val="0"/>
              </a:spcBef>
              <a:buSzPct val="100000"/>
            </a:pPr>
            <a:r>
              <a:rPr lang="en" sz="1200">
                <a:solidFill>
                  <a:srgbClr val="674EA7"/>
                </a:solidFill>
              </a:rPr>
              <a:t>Proposed ALDI route</a:t>
            </a:r>
          </a:p>
          <a:p>
            <a:pPr marL="457200" lvl="0" indent="-304800" rtl="0">
              <a:spcBef>
                <a:spcPts val="0"/>
              </a:spcBef>
              <a:buSzPct val="100000"/>
            </a:pPr>
            <a:r>
              <a:rPr lang="en" sz="1200">
                <a:solidFill>
                  <a:srgbClr val="1155CC"/>
                </a:solidFill>
              </a:rPr>
              <a:t>Walmart Radius</a:t>
            </a:r>
          </a:p>
        </p:txBody>
      </p:sp>
      <p:sp>
        <p:nvSpPr>
          <p:cNvPr id="128" name="Shape 128"/>
          <p:cNvSpPr txBox="1">
            <a:spLocks noGrp="1"/>
          </p:cNvSpPr>
          <p:nvPr>
            <p:ph type="body" idx="1"/>
          </p:nvPr>
        </p:nvSpPr>
        <p:spPr>
          <a:xfrm>
            <a:off x="4987725" y="2215200"/>
            <a:ext cx="3848700" cy="1485600"/>
          </a:xfrm>
          <a:prstGeom prst="rect">
            <a:avLst/>
          </a:prstGeom>
        </p:spPr>
        <p:txBody>
          <a:bodyPr lIns="91425" tIns="91425" rIns="91425" bIns="91425" anchor="ctr" anchorCtr="0">
            <a:noAutofit/>
          </a:bodyPr>
          <a:lstStyle/>
          <a:p>
            <a:pPr marL="457200" lvl="0" indent="-342900" rtl="0">
              <a:spcBef>
                <a:spcPts val="0"/>
              </a:spcBef>
              <a:buSzPct val="100000"/>
            </a:pPr>
            <a:r>
              <a:rPr lang="en" sz="1800"/>
              <a:t>Current ALDI route: 40.5 mi</a:t>
            </a:r>
          </a:p>
          <a:p>
            <a:pPr marL="457200" lvl="0" indent="-342900" rtl="0">
              <a:spcBef>
                <a:spcPts val="0"/>
              </a:spcBef>
              <a:buSzPct val="100000"/>
            </a:pPr>
            <a:r>
              <a:rPr lang="en" sz="1800"/>
              <a:t>Proposed ALDI route: 42.8 mi</a:t>
            </a:r>
          </a:p>
        </p:txBody>
      </p:sp>
      <p:sp>
        <p:nvSpPr>
          <p:cNvPr id="129" name="Shape 129"/>
          <p:cNvSpPr txBox="1">
            <a:spLocks noGrp="1"/>
          </p:cNvSpPr>
          <p:nvPr>
            <p:ph type="body" idx="1"/>
          </p:nvPr>
        </p:nvSpPr>
        <p:spPr>
          <a:xfrm>
            <a:off x="5430650" y="383225"/>
            <a:ext cx="2360400" cy="1097100"/>
          </a:xfrm>
          <a:prstGeom prst="rect">
            <a:avLst/>
          </a:prstGeom>
        </p:spPr>
        <p:txBody>
          <a:bodyPr lIns="91425" tIns="91425" rIns="91425" bIns="91425" anchor="ctr" anchorCtr="0">
            <a:noAutofit/>
          </a:bodyPr>
          <a:lstStyle/>
          <a:p>
            <a:pPr marL="457200" lvl="0" indent="-419100" rtl="0">
              <a:spcBef>
                <a:spcPts val="0"/>
              </a:spcBef>
              <a:buSzPct val="100000"/>
            </a:pPr>
            <a:r>
              <a:rPr lang="en" sz="3000"/>
              <a:t>Operations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36275" y="273025"/>
            <a:ext cx="4110900" cy="572700"/>
          </a:xfrm>
          <a:prstGeom prst="rect">
            <a:avLst/>
          </a:prstGeom>
        </p:spPr>
        <p:txBody>
          <a:bodyPr lIns="91425" tIns="91425" rIns="91425" bIns="91425" anchor="t" anchorCtr="0">
            <a:noAutofit/>
          </a:bodyPr>
          <a:lstStyle/>
          <a:p>
            <a:pPr lvl="0">
              <a:spcBef>
                <a:spcPts val="0"/>
              </a:spcBef>
              <a:buNone/>
            </a:pPr>
            <a:r>
              <a:rPr lang="en"/>
              <a:t>City Cost Considerations</a:t>
            </a:r>
          </a:p>
        </p:txBody>
      </p:sp>
      <p:pic>
        <p:nvPicPr>
          <p:cNvPr id="135" name="Shape 135"/>
          <p:cNvPicPr preferRelativeResize="0"/>
          <p:nvPr/>
        </p:nvPicPr>
        <p:blipFill rotWithShape="1">
          <a:blip r:embed="rId3">
            <a:alphaModFix/>
          </a:blip>
          <a:srcRect r="14456"/>
          <a:stretch/>
        </p:blipFill>
        <p:spPr>
          <a:xfrm>
            <a:off x="5380651" y="0"/>
            <a:ext cx="3602347" cy="4579152"/>
          </a:xfrm>
          <a:prstGeom prst="rect">
            <a:avLst/>
          </a:prstGeom>
          <a:noFill/>
          <a:ln>
            <a:noFill/>
          </a:ln>
        </p:spPr>
      </p:pic>
      <p:sp>
        <p:nvSpPr>
          <p:cNvPr id="136" name="Shape 136"/>
          <p:cNvSpPr/>
          <p:nvPr/>
        </p:nvSpPr>
        <p:spPr>
          <a:xfrm>
            <a:off x="5132574" y="3894974"/>
            <a:ext cx="226500" cy="1134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5132574" y="1614344"/>
            <a:ext cx="226500" cy="1134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5132574" y="4465910"/>
            <a:ext cx="226500" cy="1134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7426683" y="3894974"/>
            <a:ext cx="119100" cy="1134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7426683" y="4465910"/>
            <a:ext cx="119100" cy="1134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7426683" y="1614344"/>
            <a:ext cx="119100" cy="1134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txBox="1">
            <a:spLocks noGrp="1"/>
          </p:cNvSpPr>
          <p:nvPr>
            <p:ph type="body" idx="1"/>
          </p:nvPr>
        </p:nvSpPr>
        <p:spPr>
          <a:xfrm>
            <a:off x="336275" y="845725"/>
            <a:ext cx="4110900" cy="4125900"/>
          </a:xfrm>
          <a:prstGeom prst="rect">
            <a:avLst/>
          </a:prstGeom>
        </p:spPr>
        <p:txBody>
          <a:bodyPr lIns="91425" tIns="91425" rIns="91425" bIns="91425" anchor="t" anchorCtr="0">
            <a:noAutofit/>
          </a:bodyPr>
          <a:lstStyle/>
          <a:p>
            <a:pPr lvl="0" rtl="0">
              <a:spcBef>
                <a:spcPts val="0"/>
              </a:spcBef>
              <a:buNone/>
            </a:pPr>
            <a:r>
              <a:rPr lang="en"/>
              <a:t>Neighborhood Property Prices</a:t>
            </a:r>
          </a:p>
          <a:p>
            <a:pPr marL="457200" lvl="0" indent="-228600" rtl="0">
              <a:spcBef>
                <a:spcPts val="0"/>
              </a:spcBef>
            </a:pPr>
            <a:r>
              <a:rPr lang="en"/>
              <a:t>Fishtown: $388,960</a:t>
            </a:r>
          </a:p>
          <a:p>
            <a:pPr marL="457200" lvl="0" indent="-228600" rtl="0">
              <a:spcBef>
                <a:spcPts val="0"/>
              </a:spcBef>
            </a:pPr>
            <a:r>
              <a:rPr lang="en"/>
              <a:t>Northern Liberties: $356,850</a:t>
            </a:r>
          </a:p>
          <a:p>
            <a:pPr marL="457200" lvl="0" indent="-228600" rtl="0">
              <a:spcBef>
                <a:spcPts val="0"/>
              </a:spcBef>
            </a:pPr>
            <a:r>
              <a:rPr lang="en"/>
              <a:t>South Philly: $183,509</a:t>
            </a:r>
          </a:p>
          <a:p>
            <a:pPr lvl="0" rtl="0">
              <a:spcBef>
                <a:spcPts val="0"/>
              </a:spcBef>
              <a:buNone/>
            </a:pPr>
            <a:r>
              <a:rPr lang="en"/>
              <a:t>Suburban Commercial Property is relatively cheaper</a:t>
            </a:r>
          </a:p>
          <a:p>
            <a:pPr lvl="0">
              <a:spcBef>
                <a:spcPts val="0"/>
              </a:spcBef>
              <a:buNone/>
            </a:pPr>
            <a:r>
              <a:rPr lang="en"/>
              <a:t>Commercial Real Estate Appreciation Rate of </a:t>
            </a:r>
            <a:r>
              <a:rPr lang="en" b="1"/>
              <a:t>4.55%</a:t>
            </a:r>
            <a:r>
              <a:rPr lang="en" baseline="30000"/>
              <a:t>1</a:t>
            </a:r>
            <a:r>
              <a:rPr lang="en" b="1"/>
              <a:t> </a:t>
            </a:r>
            <a:r>
              <a:rPr lang="en"/>
              <a:t>- Valuable Investment</a:t>
            </a:r>
          </a:p>
          <a:p>
            <a:pPr lvl="0">
              <a:spcBef>
                <a:spcPts val="0"/>
              </a:spcBef>
              <a:buNone/>
            </a:pPr>
            <a:r>
              <a:rPr lang="en"/>
              <a:t>Note: increased cost of delivering supplies into the city</a:t>
            </a:r>
          </a:p>
          <a:p>
            <a:pPr lvl="0" rtl="0">
              <a:spcBef>
                <a:spcPts val="0"/>
              </a:spcBef>
              <a:buNone/>
            </a:pPr>
            <a:endParaRPr/>
          </a:p>
        </p:txBody>
      </p:sp>
      <p:sp>
        <p:nvSpPr>
          <p:cNvPr id="143" name="Shape 143"/>
          <p:cNvSpPr txBox="1"/>
          <p:nvPr/>
        </p:nvSpPr>
        <p:spPr>
          <a:xfrm>
            <a:off x="5714100" y="4593125"/>
            <a:ext cx="3210600" cy="550500"/>
          </a:xfrm>
          <a:prstGeom prst="rect">
            <a:avLst/>
          </a:prstGeom>
          <a:noFill/>
          <a:ln>
            <a:noFill/>
          </a:ln>
        </p:spPr>
        <p:txBody>
          <a:bodyPr lIns="91425" tIns="91425" rIns="91425" bIns="91425" anchor="t" anchorCtr="0">
            <a:noAutofit/>
          </a:bodyPr>
          <a:lstStyle/>
          <a:p>
            <a:pPr lvl="0">
              <a:spcBef>
                <a:spcPts val="0"/>
              </a:spcBef>
              <a:buNone/>
            </a:pPr>
            <a:r>
              <a:rPr lang="en" sz="1800" baseline="30000">
                <a:solidFill>
                  <a:schemeClr val="accent3"/>
                </a:solidFill>
                <a:latin typeface="Average"/>
                <a:ea typeface="Average"/>
                <a:cs typeface="Average"/>
                <a:sym typeface="Average"/>
              </a:rPr>
              <a:t>1</a:t>
            </a:r>
            <a:r>
              <a:rPr lang="en">
                <a:solidFill>
                  <a:srgbClr val="FFFFFF"/>
                </a:solidFill>
              </a:rPr>
              <a:t>Neighborhood Scout, 2016 (above)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Tax Factors in Large Cities</a:t>
            </a:r>
          </a:p>
        </p:txBody>
      </p:sp>
      <p:pic>
        <p:nvPicPr>
          <p:cNvPr id="149" name="Shape 149"/>
          <p:cNvPicPr preferRelativeResize="0"/>
          <p:nvPr/>
        </p:nvPicPr>
        <p:blipFill>
          <a:blip r:embed="rId3">
            <a:alphaModFix/>
          </a:blip>
          <a:stretch>
            <a:fillRect/>
          </a:stretch>
        </p:blipFill>
        <p:spPr>
          <a:xfrm>
            <a:off x="3846950" y="1418350"/>
            <a:ext cx="5150225" cy="2549105"/>
          </a:xfrm>
          <a:prstGeom prst="rect">
            <a:avLst/>
          </a:prstGeom>
          <a:noFill/>
          <a:ln>
            <a:noFill/>
          </a:ln>
        </p:spPr>
      </p:pic>
      <p:sp>
        <p:nvSpPr>
          <p:cNvPr id="150" name="Shape 150"/>
          <p:cNvSpPr txBox="1">
            <a:spLocks noGrp="1"/>
          </p:cNvSpPr>
          <p:nvPr>
            <p:ph type="body" idx="1"/>
          </p:nvPr>
        </p:nvSpPr>
        <p:spPr>
          <a:xfrm>
            <a:off x="311700" y="1152475"/>
            <a:ext cx="3414300" cy="3416400"/>
          </a:xfrm>
          <a:prstGeom prst="rect">
            <a:avLst/>
          </a:prstGeom>
        </p:spPr>
        <p:txBody>
          <a:bodyPr lIns="91425" tIns="91425" rIns="91425" bIns="91425" anchor="t" anchorCtr="0">
            <a:noAutofit/>
          </a:bodyPr>
          <a:lstStyle/>
          <a:p>
            <a:pPr lvl="0" rtl="0">
              <a:spcBef>
                <a:spcPts val="0"/>
              </a:spcBef>
              <a:buNone/>
            </a:pPr>
            <a:r>
              <a:rPr lang="en"/>
              <a:t>Philadelphia Example</a:t>
            </a:r>
          </a:p>
          <a:p>
            <a:pPr marL="457200" lvl="0" indent="-228600" rtl="0">
              <a:spcBef>
                <a:spcPts val="0"/>
              </a:spcBef>
            </a:pPr>
            <a:r>
              <a:rPr lang="en"/>
              <a:t>Higher Business Receipts Tax is a cost of business within the city compared to current suburban locations.</a:t>
            </a:r>
          </a:p>
        </p:txBody>
      </p:sp>
      <p:sp>
        <p:nvSpPr>
          <p:cNvPr id="151" name="Shape 151"/>
          <p:cNvSpPr txBox="1">
            <a:spLocks noGrp="1"/>
          </p:cNvSpPr>
          <p:nvPr>
            <p:ph type="body" idx="1"/>
          </p:nvPr>
        </p:nvSpPr>
        <p:spPr>
          <a:xfrm>
            <a:off x="4097810" y="3967450"/>
            <a:ext cx="4496100" cy="572700"/>
          </a:xfrm>
          <a:prstGeom prst="rect">
            <a:avLst/>
          </a:prstGeom>
        </p:spPr>
        <p:txBody>
          <a:bodyPr lIns="91425" tIns="91425" rIns="91425" bIns="91425" anchor="t" anchorCtr="0">
            <a:noAutofit/>
          </a:bodyPr>
          <a:lstStyle/>
          <a:p>
            <a:pPr lvl="0" rtl="0">
              <a:spcBef>
                <a:spcPts val="0"/>
              </a:spcBef>
              <a:buNone/>
            </a:pPr>
            <a:r>
              <a:rPr lang="en" sz="1200"/>
              <a:t>Source Located in Note Below Table </a:t>
            </a:r>
            <a:r>
              <a:rPr lang="en"/>
              <a:t>| </a:t>
            </a:r>
            <a:r>
              <a:rPr lang="en" sz="1200"/>
              <a:t>Note: 1 mills = 1% per $1,000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Work Cited</a:t>
            </a:r>
          </a:p>
        </p:txBody>
      </p:sp>
      <p:sp>
        <p:nvSpPr>
          <p:cNvPr id="157" name="Shape 157"/>
          <p:cNvSpPr txBox="1">
            <a:spLocks noGrp="1"/>
          </p:cNvSpPr>
          <p:nvPr>
            <p:ph type="body" idx="1"/>
          </p:nvPr>
        </p:nvSpPr>
        <p:spPr>
          <a:xfrm>
            <a:off x="311700" y="1017725"/>
            <a:ext cx="8520600" cy="3416400"/>
          </a:xfrm>
          <a:prstGeom prst="rect">
            <a:avLst/>
          </a:prstGeom>
        </p:spPr>
        <p:txBody>
          <a:bodyPr lIns="91425" tIns="91425" rIns="91425" bIns="91425" anchor="t" anchorCtr="0">
            <a:noAutofit/>
          </a:bodyPr>
          <a:lstStyle/>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Neighborhood Scout. (2016). Philadelphia PA house prices and rental information - NeighborhoodScout. Retrieved from </a:t>
            </a:r>
            <a:r>
              <a:rPr lang="en" sz="1100" u="sng">
                <a:solidFill>
                  <a:srgbClr val="FFFFFF"/>
                </a:solidFill>
                <a:latin typeface="Times New Roman"/>
                <a:ea typeface="Times New Roman"/>
                <a:cs typeface="Times New Roman"/>
                <a:sym typeface="Times New Roman"/>
                <a:hlinkClick r:id="rId3"/>
              </a:rPr>
              <a:t>https://www.neighborhoodscout.com/pa/philadelphia/rates/#description</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Philly.com. (2015). Map: Income and Poverty in the Philadelphia Region. Retrieved from </a:t>
            </a:r>
            <a:r>
              <a:rPr lang="en" sz="1100" u="sng">
                <a:solidFill>
                  <a:srgbClr val="FFFFFF"/>
                </a:solidFill>
                <a:latin typeface="Times New Roman"/>
                <a:ea typeface="Times New Roman"/>
                <a:cs typeface="Times New Roman"/>
                <a:sym typeface="Times New Roman"/>
                <a:hlinkClick r:id="rId4"/>
              </a:rPr>
              <a:t>http://www.philly.com/philly/infographics/medianincome.html</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"Fishtown Neighborhood in Philadelphia, Pennsylvania (PA), 19125 Detailed Profile." Fishtown Neighborhood in Philadelphia, Pennsylvania (PA), 19125 Subdivision Profile. N.p., n.d. Web. 04 Oct. 2016.</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"Northern Liberties Neighborhood in Philadelphia, Pennsylvania (PA), 19123 Detailed Profile." Northern Liberties Neighborhood in Philadelphia, Pennsylvania (PA), 19123 Subdivision Profile. N.p., n.d. Web. 04 Oct. 2016.</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"South Philadelphia Neighborhood in Philadelphia, Pennsylvania (PA), 19148 Detailed Profile." South Philadelphia Neighborhood in Philadelphia, Pennsylvania (PA), 19148 Subdivision Profile. N.p., n.d. Web. 04 Oct. 2016.</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"Abington, PA Demographics." Best Places Demographics. N.p., n.d. Web. &lt;</a:t>
            </a:r>
            <a:r>
              <a:rPr lang="en" sz="1100" u="sng">
                <a:solidFill>
                  <a:srgbClr val="FFFFFF"/>
                </a:solidFill>
                <a:latin typeface="Times New Roman"/>
                <a:ea typeface="Times New Roman"/>
                <a:cs typeface="Times New Roman"/>
                <a:sym typeface="Times New Roman"/>
                <a:hlinkClick r:id="rId5"/>
              </a:rPr>
              <a:t>http://www.bestplaces.net/people/zip-code/pennsylvania/abington/19001</a:t>
            </a:r>
            <a:r>
              <a:rPr lang="en" sz="1100">
                <a:solidFill>
                  <a:srgbClr val="FFFFFF"/>
                </a:solidFill>
                <a:latin typeface="Times New Roman"/>
                <a:ea typeface="Times New Roman"/>
                <a:cs typeface="Times New Roman"/>
                <a:sym typeface="Times New Roman"/>
              </a:rPr>
              <a:t>&gt;.</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The Hartman Group. "ALDI Is A Growing Menace To America's Grocery Retailers." Forbes. Forbes Magazine, n.d. Web. 1 Oct. 2016. &lt;</a:t>
            </a:r>
            <a:r>
              <a:rPr lang="en" sz="1100" u="sng">
                <a:solidFill>
                  <a:srgbClr val="FFFFFF"/>
                </a:solidFill>
                <a:latin typeface="Times New Roman"/>
                <a:ea typeface="Times New Roman"/>
                <a:cs typeface="Times New Roman"/>
                <a:sym typeface="Times New Roman"/>
                <a:hlinkClick r:id="rId6"/>
              </a:rPr>
              <a:t>http://www.forbes.com/sites/thehartmangroup/2015/04/14/aldi-is-a-growing-menace-to-americas-grocery-retailers/</a:t>
            </a:r>
            <a:r>
              <a:rPr lang="en" sz="1100">
                <a:solidFill>
                  <a:srgbClr val="FFFFFF"/>
                </a:solidFill>
                <a:latin typeface="Times New Roman"/>
                <a:ea typeface="Times New Roman"/>
                <a:cs typeface="Times New Roman"/>
                <a:sym typeface="Times New Roman"/>
              </a:rPr>
              <a:t>&gt;</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Levitte, Max. "Kroger vs. Walmart vs. Aldi: Which Is the Cheapest Grocery Store?" The Huffington Post. TheHuffingtonPost.com, n.d. Web. 04 Oct. 2016. &lt;</a:t>
            </a:r>
            <a:r>
              <a:rPr lang="en" sz="1100" u="sng">
                <a:solidFill>
                  <a:srgbClr val="FFFFFF"/>
                </a:solidFill>
                <a:latin typeface="Times New Roman"/>
                <a:ea typeface="Times New Roman"/>
                <a:cs typeface="Times New Roman"/>
                <a:sym typeface="Times New Roman"/>
                <a:hlinkClick r:id="rId7"/>
              </a:rPr>
              <a:t>http://www.huffingtonpost.com/max-levitte/cheapest-place-to-buy-gro_b_5039301.html</a:t>
            </a:r>
            <a:r>
              <a:rPr lang="en" sz="1100">
                <a:solidFill>
                  <a:srgbClr val="FFFFFF"/>
                </a:solidFill>
                <a:latin typeface="Times New Roman"/>
                <a:ea typeface="Times New Roman"/>
                <a:cs typeface="Times New Roman"/>
                <a:sym typeface="Times New Roman"/>
              </a:rPr>
              <a:t>&gt;.</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Cafourek, Andrew"Grocery Shopping in New York City." Become A New Yorker RSS. N.p., 14 Mar. 2011. Web. 04 Oct. 2016. &lt;</a:t>
            </a:r>
            <a:r>
              <a:rPr lang="en" sz="1100" u="sng">
                <a:solidFill>
                  <a:srgbClr val="FFFFFF"/>
                </a:solidFill>
                <a:latin typeface="Times New Roman"/>
                <a:ea typeface="Times New Roman"/>
                <a:cs typeface="Times New Roman"/>
                <a:sym typeface="Times New Roman"/>
                <a:hlinkClick r:id="rId8"/>
              </a:rPr>
              <a:t>http://becomeanewyorker.com/grocery-shopping-in-new-york-city/</a:t>
            </a:r>
            <a:r>
              <a:rPr lang="en" sz="1100">
                <a:solidFill>
                  <a:srgbClr val="FFFFFF"/>
                </a:solidFill>
                <a:latin typeface="Times New Roman"/>
                <a:ea typeface="Times New Roman"/>
                <a:cs typeface="Times New Roman"/>
                <a:sym typeface="Times New Roman"/>
              </a:rPr>
              <a:t>&gt;.</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Hurley, Madeline"</a:t>
            </a:r>
            <a:r>
              <a:rPr lang="en" sz="1000" b="1">
                <a:solidFill>
                  <a:srgbClr val="FFFFFF"/>
                </a:solidFill>
                <a:latin typeface="Times New Roman"/>
                <a:ea typeface="Times New Roman"/>
                <a:cs typeface="Times New Roman"/>
                <a:sym typeface="Times New Roman"/>
              </a:rPr>
              <a:t>Supermarkets &amp; Grocery Stores in the US </a:t>
            </a:r>
            <a:r>
              <a:rPr lang="en" sz="1100">
                <a:solidFill>
                  <a:srgbClr val="FFFFFF"/>
                </a:solidFill>
                <a:latin typeface="Times New Roman"/>
                <a:ea typeface="Times New Roman"/>
                <a:cs typeface="Times New Roman"/>
                <a:sym typeface="Times New Roman"/>
              </a:rPr>
              <a:t>." IBIS World. N.p., n.d. Web. 2016 &lt;</a:t>
            </a:r>
            <a:r>
              <a:rPr lang="en" sz="1100" u="sng">
                <a:solidFill>
                  <a:srgbClr val="FFFFFF"/>
                </a:solidFill>
                <a:latin typeface="Times New Roman"/>
                <a:ea typeface="Times New Roman"/>
                <a:cs typeface="Times New Roman"/>
                <a:sym typeface="Times New Roman"/>
                <a:hlinkClick r:id="rId9"/>
              </a:rPr>
              <a:t>http://clients1.ibisworld.com.libproxy.temple.edu/reports/us/industry/majorcompanies.aspx?entid=1040</a:t>
            </a:r>
            <a:r>
              <a:rPr lang="en" sz="1100">
                <a:solidFill>
                  <a:srgbClr val="FFFFFF"/>
                </a:solidFill>
                <a:latin typeface="Times New Roman"/>
                <a:ea typeface="Times New Roman"/>
                <a:cs typeface="Times New Roman"/>
                <a:sym typeface="Times New Roman"/>
              </a:rPr>
              <a:t>&gt;.</a:t>
            </a:r>
          </a:p>
          <a:p>
            <a:pPr marL="457200" lvl="0" indent="-298450" rtl="0">
              <a:lnSpc>
                <a:spcPct val="100000"/>
              </a:lnSpc>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"Walmart Market Share." IBIS World. N.p., n.d. Web. &lt;</a:t>
            </a:r>
            <a:r>
              <a:rPr lang="en" sz="1100" u="sng">
                <a:solidFill>
                  <a:srgbClr val="FFFFFF"/>
                </a:solidFill>
                <a:latin typeface="Times New Roman"/>
                <a:ea typeface="Times New Roman"/>
                <a:cs typeface="Times New Roman"/>
                <a:sym typeface="Times New Roman"/>
                <a:hlinkClick r:id="rId10"/>
              </a:rPr>
              <a:t>http://clients1.ibisworld.com.libproxy.temple.edu/reports/us/industry/majorcompanies.aspx?entid=1092</a:t>
            </a:r>
            <a:r>
              <a:rPr lang="en" sz="1100">
                <a:solidFill>
                  <a:srgbClr val="FFFFFF"/>
                </a:solidFill>
                <a:latin typeface="Times New Roman"/>
                <a:ea typeface="Times New Roman"/>
                <a:cs typeface="Times New Roman"/>
                <a:sym typeface="Times New Roman"/>
              </a:rPr>
              <a:t>&gt;.</a:t>
            </a:r>
          </a:p>
          <a:p>
            <a:pPr lvl="0" rtl="0">
              <a:lnSpc>
                <a:spcPct val="100000"/>
              </a:lnSpc>
              <a:spcBef>
                <a:spcPts val="0"/>
              </a:spcBef>
              <a:spcAft>
                <a:spcPts val="0"/>
              </a:spcAft>
              <a:buNone/>
            </a:pPr>
            <a:r>
              <a:rPr lang="en" sz="1100">
                <a:solidFill>
                  <a:srgbClr val="FFFFFF"/>
                </a:solidFill>
                <a:latin typeface="Times New Roman"/>
                <a:ea typeface="Times New Roman"/>
                <a:cs typeface="Times New Roman"/>
                <a:sym typeface="Times New Roman"/>
              </a:rPr>
              <a:t/>
            </a:r>
            <a:br>
              <a:rPr lang="en" sz="1100">
                <a:solidFill>
                  <a:srgbClr val="FFFFFF"/>
                </a:solidFill>
                <a:latin typeface="Times New Roman"/>
                <a:ea typeface="Times New Roman"/>
                <a:cs typeface="Times New Roman"/>
                <a:sym typeface="Times New Roman"/>
              </a:rPr>
            </a:br>
            <a:r>
              <a:rPr lang="en" sz="1100">
                <a:solidFill>
                  <a:srgbClr val="FFFFFF"/>
                </a:solidFill>
                <a:latin typeface="Times New Roman"/>
                <a:ea typeface="Times New Roman"/>
                <a:cs typeface="Times New Roman"/>
                <a:sym typeface="Times New Roman"/>
              </a:rPr>
              <a:t/>
            </a:r>
            <a:br>
              <a:rPr lang="en" sz="1100">
                <a:solidFill>
                  <a:srgbClr val="FFFFFF"/>
                </a:solidFill>
                <a:latin typeface="Times New Roman"/>
                <a:ea typeface="Times New Roman"/>
                <a:cs typeface="Times New Roman"/>
                <a:sym typeface="Times New Roman"/>
              </a:rPr>
            </a:br>
            <a:r>
              <a:rPr lang="en" sz="1100">
                <a:solidFill>
                  <a:srgbClr val="FFFFFF"/>
                </a:solidFill>
                <a:latin typeface="Times New Roman"/>
                <a:ea typeface="Times New Roman"/>
                <a:cs typeface="Times New Roman"/>
                <a:sym typeface="Times New Roman"/>
              </a:rPr>
              <a:t/>
            </a:r>
            <a:br>
              <a:rPr lang="en" sz="1100">
                <a:solidFill>
                  <a:srgbClr val="FFFFFF"/>
                </a:solidFill>
                <a:latin typeface="Times New Roman"/>
                <a:ea typeface="Times New Roman"/>
                <a:cs typeface="Times New Roman"/>
                <a:sym typeface="Times New Roman"/>
              </a:rPr>
            </a:br>
            <a:r>
              <a:rPr lang="en" sz="1100">
                <a:solidFill>
                  <a:srgbClr val="FFFFFF"/>
                </a:solidFill>
                <a:latin typeface="Times New Roman"/>
                <a:ea typeface="Times New Roman"/>
                <a:cs typeface="Times New Roman"/>
                <a:sym typeface="Times New Roman"/>
              </a:rPr>
              <a:t/>
            </a:r>
            <a:br>
              <a:rPr lang="en" sz="1100">
                <a:solidFill>
                  <a:srgbClr val="FFFFFF"/>
                </a:solidFill>
                <a:latin typeface="Times New Roman"/>
                <a:ea typeface="Times New Roman"/>
                <a:cs typeface="Times New Roman"/>
                <a:sym typeface="Times New Roman"/>
              </a:rPr>
            </a:br>
            <a:r>
              <a:rPr lang="en" sz="1100">
                <a:solidFill>
                  <a:srgbClr val="FFFFFF"/>
                </a:solidFill>
                <a:latin typeface="Times New Roman"/>
                <a:ea typeface="Times New Roman"/>
                <a:cs typeface="Times New Roman"/>
                <a:sym typeface="Times New Roman"/>
              </a:rPr>
              <a:t/>
            </a:r>
            <a:br>
              <a:rPr lang="en" sz="1100">
                <a:solidFill>
                  <a:srgbClr val="FFFFFF"/>
                </a:solidFill>
                <a:latin typeface="Times New Roman"/>
                <a:ea typeface="Times New Roman"/>
                <a:cs typeface="Times New Roman"/>
                <a:sym typeface="Times New Roman"/>
              </a:rPr>
            </a:br>
            <a:r>
              <a:rPr lang="en" sz="1100">
                <a:solidFill>
                  <a:srgbClr val="FFFFFF"/>
                </a:solidFill>
                <a:latin typeface="Times New Roman"/>
                <a:ea typeface="Times New Roman"/>
                <a:cs typeface="Times New Roman"/>
                <a:sym typeface="Times New Roman"/>
              </a:rPr>
              <a:t/>
            </a:r>
            <a:br>
              <a:rPr lang="en" sz="1100">
                <a:solidFill>
                  <a:srgbClr val="FFFFFF"/>
                </a:solidFill>
                <a:latin typeface="Times New Roman"/>
                <a:ea typeface="Times New Roman"/>
                <a:cs typeface="Times New Roman"/>
                <a:sym typeface="Times New Roman"/>
              </a:rPr>
            </a:br>
            <a:r>
              <a:rPr lang="en" sz="1100">
                <a:solidFill>
                  <a:srgbClr val="FFFFFF"/>
                </a:solidFill>
                <a:latin typeface="Times New Roman"/>
                <a:ea typeface="Times New Roman"/>
                <a:cs typeface="Times New Roman"/>
                <a:sym typeface="Times New Roman"/>
              </a:rPr>
              <a:t/>
            </a:r>
            <a:br>
              <a:rPr lang="en" sz="1100">
                <a:solidFill>
                  <a:srgbClr val="FFFFFF"/>
                </a:solidFill>
                <a:latin typeface="Times New Roman"/>
                <a:ea typeface="Times New Roman"/>
                <a:cs typeface="Times New Roman"/>
                <a:sym typeface="Times New Roman"/>
              </a:rPr>
            </a:br>
            <a:r>
              <a:rPr lang="en" sz="1100">
                <a:solidFill>
                  <a:srgbClr val="FFFFFF"/>
                </a:solidFill>
                <a:latin typeface="Times New Roman"/>
                <a:ea typeface="Times New Roman"/>
                <a:cs typeface="Times New Roman"/>
                <a:sym typeface="Times New Roman"/>
              </a:rPr>
              <a:t/>
            </a:r>
            <a:br>
              <a:rPr lang="en" sz="1100">
                <a:solidFill>
                  <a:srgbClr val="FFFFFF"/>
                </a:solidFill>
                <a:latin typeface="Times New Roman"/>
                <a:ea typeface="Times New Roman"/>
                <a:cs typeface="Times New Roman"/>
                <a:sym typeface="Times New Roman"/>
              </a:rPr>
            </a:br>
            <a:endParaRPr lang="en" sz="1100">
              <a:solidFill>
                <a:srgbClr val="FFFFFF"/>
              </a:solidFill>
              <a:latin typeface="Times New Roman"/>
              <a:ea typeface="Times New Roman"/>
              <a:cs typeface="Times New Roman"/>
              <a:sym typeface="Times New Roman"/>
            </a:endParaRPr>
          </a:p>
          <a:p>
            <a:pPr lvl="0">
              <a:spcBef>
                <a:spcPts val="0"/>
              </a:spcBef>
              <a:buNone/>
            </a:pPr>
            <a:endParaRPr sz="11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Work Cited</a:t>
            </a:r>
          </a:p>
        </p:txBody>
      </p:sp>
      <p:sp>
        <p:nvSpPr>
          <p:cNvPr id="163" name="Shape 1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a:spcBef>
                <a:spcPts val="0"/>
              </a:spcBef>
              <a:spcAft>
                <a:spcPts val="0"/>
              </a:spcAft>
              <a:buNone/>
            </a:pPr>
            <a:endParaRPr sz="1200">
              <a:solidFill>
                <a:srgbClr val="000000"/>
              </a:solidFill>
              <a:latin typeface="Times New Roman"/>
              <a:ea typeface="Times New Roman"/>
              <a:cs typeface="Times New Roman"/>
              <a:sym typeface="Times New Roman"/>
            </a:endParaRPr>
          </a:p>
          <a:p>
            <a:pPr marL="457200" lvl="0" indent="-298450">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Yueqi Yang. "Philly's Millennial Population Growing Fastest Among 10 Largest U.S. Cities." </a:t>
            </a:r>
            <a:r>
              <a:rPr lang="en" sz="1100" i="1">
                <a:solidFill>
                  <a:srgbClr val="FFFFFF"/>
                </a:solidFill>
                <a:latin typeface="Times New Roman"/>
                <a:ea typeface="Times New Roman"/>
                <a:cs typeface="Times New Roman"/>
                <a:sym typeface="Times New Roman"/>
              </a:rPr>
              <a:t>Philadelphia Magazine</a:t>
            </a:r>
            <a:r>
              <a:rPr lang="en" sz="1100">
                <a:solidFill>
                  <a:srgbClr val="FFFFFF"/>
                </a:solidFill>
                <a:latin typeface="Times New Roman"/>
                <a:ea typeface="Times New Roman"/>
                <a:cs typeface="Times New Roman"/>
                <a:sym typeface="Times New Roman"/>
              </a:rPr>
              <a:t>. N.p., 02 Nov. 2015. Web. 03 Oct. 2016. &lt;http://www.phillymag.com/business/2015/11/02/philly-millennial-population/&gt;. </a:t>
            </a:r>
          </a:p>
          <a:p>
            <a:pPr marL="457200" lvl="0" indent="-298450">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Carmichael, Matt. "Where Do Millennials Live?" </a:t>
            </a:r>
            <a:r>
              <a:rPr lang="en" sz="1100" i="1">
                <a:solidFill>
                  <a:srgbClr val="FFFFFF"/>
                </a:solidFill>
                <a:latin typeface="Times New Roman"/>
                <a:ea typeface="Times New Roman"/>
                <a:cs typeface="Times New Roman"/>
                <a:sym typeface="Times New Roman"/>
              </a:rPr>
              <a:t>Where Do Millennials Live?</a:t>
            </a:r>
            <a:r>
              <a:rPr lang="en" sz="1100">
                <a:solidFill>
                  <a:srgbClr val="FFFFFF"/>
                </a:solidFill>
                <a:latin typeface="Times New Roman"/>
                <a:ea typeface="Times New Roman"/>
                <a:cs typeface="Times New Roman"/>
                <a:sym typeface="Times New Roman"/>
              </a:rPr>
              <a:t> N.p., 14 Jan. 2016. Web. 03 Oct. 2016. &lt;http://www.livability.com/blog/demographics/where-do-millennials-live&gt;. </a:t>
            </a:r>
          </a:p>
          <a:p>
            <a:pPr marL="457200" lvl="0" indent="-298450">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Gasca, Peter. "8 Shopping Habits of Millennials All Retailers Need to Know About." </a:t>
            </a:r>
            <a:r>
              <a:rPr lang="en" sz="1100" i="1">
                <a:solidFill>
                  <a:srgbClr val="FFFFFF"/>
                </a:solidFill>
                <a:latin typeface="Times New Roman"/>
                <a:ea typeface="Times New Roman"/>
                <a:cs typeface="Times New Roman"/>
                <a:sym typeface="Times New Roman"/>
              </a:rPr>
              <a:t>Entrepreneur</a:t>
            </a:r>
            <a:r>
              <a:rPr lang="en" sz="1100">
                <a:solidFill>
                  <a:srgbClr val="FFFFFF"/>
                </a:solidFill>
                <a:latin typeface="Times New Roman"/>
                <a:ea typeface="Times New Roman"/>
                <a:cs typeface="Times New Roman"/>
                <a:sym typeface="Times New Roman"/>
              </a:rPr>
              <a:t>. N.p., 7 Dec. 2015. Web. 03 Oct. 2016. &lt;https://www.entrepreneur.com/article/253582&gt;. </a:t>
            </a:r>
          </a:p>
          <a:p>
            <a:pPr marL="457200" lvl="0" indent="-298450">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Rodrigue, Dr. Jean-Paul. "City Logistics." </a:t>
            </a:r>
            <a:r>
              <a:rPr lang="en" sz="1100" i="1">
                <a:solidFill>
                  <a:srgbClr val="FFFFFF"/>
                </a:solidFill>
                <a:latin typeface="Times New Roman"/>
                <a:ea typeface="Times New Roman"/>
                <a:cs typeface="Times New Roman"/>
                <a:sym typeface="Times New Roman"/>
              </a:rPr>
              <a:t>City Logistics</a:t>
            </a:r>
            <a:r>
              <a:rPr lang="en" sz="1100">
                <a:solidFill>
                  <a:srgbClr val="FFFFFF"/>
                </a:solidFill>
                <a:latin typeface="Times New Roman"/>
                <a:ea typeface="Times New Roman"/>
                <a:cs typeface="Times New Roman"/>
                <a:sym typeface="Times New Roman"/>
              </a:rPr>
              <a:t>. N.p., 2013. Web. 03 Oct. 2016. &lt;https://people.hofstra.edu/geotrans/eng/ch6en/appl6en/ch6a2en.html&gt;. </a:t>
            </a:r>
          </a:p>
          <a:p>
            <a:pPr marL="457200" lvl="0" indent="-298450" rtl="0">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Sanicola, Laura. "College Graduates Are Flocking to These Cities." </a:t>
            </a:r>
            <a:r>
              <a:rPr lang="en" sz="1100" i="1">
                <a:solidFill>
                  <a:srgbClr val="FFFFFF"/>
                </a:solidFill>
                <a:latin typeface="Times New Roman"/>
                <a:ea typeface="Times New Roman"/>
                <a:cs typeface="Times New Roman"/>
                <a:sym typeface="Times New Roman"/>
              </a:rPr>
              <a:t>CNBC</a:t>
            </a:r>
            <a:r>
              <a:rPr lang="en" sz="1100">
                <a:solidFill>
                  <a:srgbClr val="FFFFFF"/>
                </a:solidFill>
                <a:latin typeface="Times New Roman"/>
                <a:ea typeface="Times New Roman"/>
                <a:cs typeface="Times New Roman"/>
                <a:sym typeface="Times New Roman"/>
              </a:rPr>
              <a:t>. CNBC, 05 Apr. 2016. Web. 03 Oct. 2016. &lt;</a:t>
            </a:r>
            <a:r>
              <a:rPr lang="en" sz="1100" u="sng">
                <a:solidFill>
                  <a:srgbClr val="FFFFFF"/>
                </a:solidFill>
                <a:latin typeface="Times New Roman"/>
                <a:ea typeface="Times New Roman"/>
                <a:cs typeface="Times New Roman"/>
                <a:sym typeface="Times New Roman"/>
                <a:hlinkClick r:id="rId3"/>
              </a:rPr>
              <a:t>http://www.cnbc.com/2016/04/01/college-graduates-are-flocking-to-these-cities.html</a:t>
            </a:r>
            <a:r>
              <a:rPr lang="en" sz="1100">
                <a:solidFill>
                  <a:srgbClr val="FFFFFF"/>
                </a:solidFill>
                <a:latin typeface="Times New Roman"/>
                <a:ea typeface="Times New Roman"/>
                <a:cs typeface="Times New Roman"/>
                <a:sym typeface="Times New Roman"/>
              </a:rPr>
              <a:t>&gt;.</a:t>
            </a:r>
          </a:p>
          <a:p>
            <a:pPr marL="457200" lvl="0" indent="-298450" rtl="0">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Opray, Max. "The Secret behind the Success of Aldi's Store Layout." </a:t>
            </a:r>
            <a:r>
              <a:rPr lang="en" sz="1100" i="1">
                <a:solidFill>
                  <a:srgbClr val="FFFFFF"/>
                </a:solidFill>
                <a:latin typeface="Times New Roman"/>
                <a:ea typeface="Times New Roman"/>
                <a:cs typeface="Times New Roman"/>
                <a:sym typeface="Times New Roman"/>
              </a:rPr>
              <a:t>The New Daily.com.au</a:t>
            </a:r>
            <a:r>
              <a:rPr lang="en" sz="1100">
                <a:solidFill>
                  <a:srgbClr val="FFFFFF"/>
                </a:solidFill>
                <a:latin typeface="Times New Roman"/>
                <a:ea typeface="Times New Roman"/>
                <a:cs typeface="Times New Roman"/>
                <a:sym typeface="Times New Roman"/>
              </a:rPr>
              <a:t>. The New Daily, 19 Feb. 2016. Web. 04 Oct. 2016.</a:t>
            </a:r>
          </a:p>
          <a:p>
            <a:pPr marL="457200" lvl="0" indent="-298450" rtl="0">
              <a:spcBef>
                <a:spcPts val="0"/>
              </a:spcBef>
              <a:spcAft>
                <a:spcPts val="0"/>
              </a:spcAft>
              <a:buClr>
                <a:srgbClr val="FFFFFF"/>
              </a:buClr>
              <a:buSzPct val="100000"/>
              <a:buFont typeface="Times New Roman"/>
            </a:pPr>
            <a:r>
              <a:rPr lang="en" sz="1100">
                <a:solidFill>
                  <a:srgbClr val="FFFFFF"/>
                </a:solidFill>
                <a:latin typeface="Times New Roman"/>
                <a:ea typeface="Times New Roman"/>
                <a:cs typeface="Times New Roman"/>
                <a:sym typeface="Times New Roman"/>
              </a:rPr>
              <a:t>Castro, Vicky. "Today's Millennial Consumers May Be Picky, But They're Loyal, Too." </a:t>
            </a:r>
            <a:r>
              <a:rPr lang="en" sz="1100" i="1">
                <a:solidFill>
                  <a:srgbClr val="FFFFFF"/>
                </a:solidFill>
                <a:latin typeface="Times New Roman"/>
                <a:ea typeface="Times New Roman"/>
                <a:cs typeface="Times New Roman"/>
                <a:sym typeface="Times New Roman"/>
              </a:rPr>
              <a:t>Inc.com</a:t>
            </a:r>
            <a:r>
              <a:rPr lang="en" sz="1100">
                <a:solidFill>
                  <a:srgbClr val="FFFFFF"/>
                </a:solidFill>
                <a:latin typeface="Times New Roman"/>
                <a:ea typeface="Times New Roman"/>
                <a:cs typeface="Times New Roman"/>
                <a:sym typeface="Times New Roman"/>
              </a:rPr>
              <a:t>. Inc, 20 Jan. 2015. Web. 04 Oct. 2016. </a:t>
            </a:r>
          </a:p>
          <a:p>
            <a:pPr lvl="0"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355600" lvl="0" indent="-342900">
              <a:spcBef>
                <a:spcPts val="0"/>
              </a:spcBef>
              <a:spcAft>
                <a:spcPts val="0"/>
              </a:spcAft>
              <a:buNone/>
            </a:pPr>
            <a:endParaRPr sz="1050">
              <a:solidFill>
                <a:srgbClr val="000000"/>
              </a:solidFill>
              <a:latin typeface="Arial"/>
              <a:ea typeface="Arial"/>
              <a:cs typeface="Arial"/>
              <a:sym typeface="Arial"/>
            </a:endParaRPr>
          </a:p>
          <a:p>
            <a:pPr lvl="0" rtl="0">
              <a:spcBef>
                <a:spcPts val="0"/>
              </a:spcBef>
              <a:buNone/>
            </a:pPr>
            <a:endParaRPr sz="12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Theme</a:t>
            </a:r>
          </a:p>
        </p:txBody>
      </p:sp>
      <p:sp>
        <p:nvSpPr>
          <p:cNvPr id="65" name="Shape 65"/>
          <p:cNvSpPr txBox="1">
            <a:spLocks noGrp="1"/>
          </p:cNvSpPr>
          <p:nvPr>
            <p:ph type="body" idx="1"/>
          </p:nvPr>
        </p:nvSpPr>
        <p:spPr>
          <a:xfrm>
            <a:off x="311700" y="2163450"/>
            <a:ext cx="8520600" cy="816600"/>
          </a:xfrm>
          <a:prstGeom prst="rect">
            <a:avLst/>
          </a:prstGeom>
        </p:spPr>
        <p:txBody>
          <a:bodyPr lIns="91425" tIns="91425" rIns="91425" bIns="91425" anchor="t" anchorCtr="0">
            <a:noAutofit/>
          </a:bodyPr>
          <a:lstStyle/>
          <a:p>
            <a:pPr lvl="0" algn="ctr" rtl="0">
              <a:spcBef>
                <a:spcPts val="0"/>
              </a:spcBef>
              <a:buNone/>
            </a:pPr>
            <a:r>
              <a:rPr lang="en"/>
              <a:t>The socioeconomic urbanization of millennials provides an opportunity for ALDI to cater to a growing urban population, without facing its usual major competitors.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72" name="Shape 72" descr="Screen Shot 2016-10-02 at 12.03.45 PM.png"/>
          <p:cNvPicPr preferRelativeResize="0"/>
          <p:nvPr/>
        </p:nvPicPr>
        <p:blipFill>
          <a:blip r:embed="rId3">
            <a:alphaModFix/>
          </a:blip>
          <a:stretch>
            <a:fillRect/>
          </a:stretch>
        </p:blipFill>
        <p:spPr>
          <a:xfrm>
            <a:off x="0" y="0"/>
            <a:ext cx="4386199" cy="5143499"/>
          </a:xfrm>
          <a:prstGeom prst="rect">
            <a:avLst/>
          </a:prstGeom>
          <a:noFill/>
          <a:ln>
            <a:noFill/>
          </a:ln>
        </p:spPr>
      </p:pic>
      <p:cxnSp>
        <p:nvCxnSpPr>
          <p:cNvPr id="73" name="Shape 73"/>
          <p:cNvCxnSpPr/>
          <p:nvPr/>
        </p:nvCxnSpPr>
        <p:spPr>
          <a:xfrm>
            <a:off x="4385400" y="-13325"/>
            <a:ext cx="0" cy="5211900"/>
          </a:xfrm>
          <a:prstGeom prst="straightConnector1">
            <a:avLst/>
          </a:prstGeom>
          <a:noFill/>
          <a:ln w="38100" cap="flat" cmpd="sng">
            <a:solidFill>
              <a:srgbClr val="000000"/>
            </a:solidFill>
            <a:prstDash val="solid"/>
            <a:round/>
            <a:headEnd type="none" w="lg" len="lg"/>
            <a:tailEnd type="none" w="lg" len="lg"/>
          </a:ln>
        </p:spPr>
      </p:cxnSp>
      <p:pic>
        <p:nvPicPr>
          <p:cNvPr id="74" name="Shape 74"/>
          <p:cNvPicPr preferRelativeResize="0"/>
          <p:nvPr/>
        </p:nvPicPr>
        <p:blipFill>
          <a:blip r:embed="rId4">
            <a:alphaModFix/>
          </a:blip>
          <a:stretch>
            <a:fillRect/>
          </a:stretch>
        </p:blipFill>
        <p:spPr>
          <a:xfrm>
            <a:off x="4386211" y="0"/>
            <a:ext cx="5011427"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Reasons For Pursuing Urban Millennials </a:t>
            </a:r>
          </a:p>
        </p:txBody>
      </p:sp>
      <p:sp>
        <p:nvSpPr>
          <p:cNvPr id="80" name="Shape 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They fit ALDI’s value proposition and sales structure:</a:t>
            </a:r>
          </a:p>
          <a:p>
            <a:pPr marL="457200" lvl="0" indent="-228600" rtl="0">
              <a:spcBef>
                <a:spcPts val="0"/>
              </a:spcBef>
            </a:pPr>
            <a:r>
              <a:rPr lang="en"/>
              <a:t>Current customers are price sensitive (Gasca, 2015)</a:t>
            </a:r>
          </a:p>
          <a:p>
            <a:pPr marL="457200" lvl="0" indent="-228600" rtl="0">
              <a:spcBef>
                <a:spcPts val="0"/>
              </a:spcBef>
            </a:pPr>
            <a:r>
              <a:rPr lang="en"/>
              <a:t>Stores are minimalistic and small (Opray, 2016)</a:t>
            </a:r>
          </a:p>
          <a:p>
            <a:pPr marL="457200" lvl="0" indent="-228600" rtl="0">
              <a:spcBef>
                <a:spcPts val="0"/>
              </a:spcBef>
            </a:pPr>
            <a:r>
              <a:rPr lang="en"/>
              <a:t>Quick shopping experience (Opray, 2016)</a:t>
            </a:r>
          </a:p>
          <a:p>
            <a:pPr marL="457200" lvl="0" indent="-228600">
              <a:spcBef>
                <a:spcPts val="0"/>
              </a:spcBef>
            </a:pPr>
            <a:r>
              <a:rPr lang="en"/>
              <a:t>Build brand on customer loyalty (Vicky, 2016)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Reasons For Pursuing Urban Millennials </a:t>
            </a:r>
          </a:p>
        </p:txBody>
      </p:sp>
      <p:sp>
        <p:nvSpPr>
          <p:cNvPr id="86" name="Shape 8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They are part of a growing segment that won’t hurt the brand (Carmichael, 2016)</a:t>
            </a:r>
          </a:p>
          <a:p>
            <a:pPr marL="457200" lvl="0" indent="-228600" rtl="0">
              <a:spcBef>
                <a:spcPts val="0"/>
              </a:spcBef>
            </a:pPr>
            <a:r>
              <a:rPr lang="en"/>
              <a:t>There is an ongoing trend of millennials moving into cities (Sanicola, 2016)</a:t>
            </a:r>
          </a:p>
          <a:p>
            <a:pPr marL="457200" lvl="0" indent="-228600" rtl="0">
              <a:spcBef>
                <a:spcPts val="0"/>
              </a:spcBef>
            </a:pPr>
            <a:r>
              <a:rPr lang="en"/>
              <a:t>The store’s brand will continue to be associated with suburban shopping (Yang, 2015)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Change In Marketing</a:t>
            </a:r>
          </a:p>
        </p:txBody>
      </p:sp>
      <p:sp>
        <p:nvSpPr>
          <p:cNvPr id="92" name="Shape 9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Typical location is in a suburban shopping centers, and places with a lot of car traffic (ALDI corporation, 2013).</a:t>
            </a:r>
          </a:p>
          <a:p>
            <a:pPr marL="457200" lvl="0" indent="-228600">
              <a:spcBef>
                <a:spcPts val="0"/>
              </a:spcBef>
            </a:pPr>
            <a:r>
              <a:rPr lang="en"/>
              <a:t>New focus will be on foot traffic and proximity to population (Cafourek, 2016).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Location: Value Added	</a:t>
            </a:r>
          </a:p>
        </p:txBody>
      </p:sp>
      <p:sp>
        <p:nvSpPr>
          <p:cNvPr id="98" name="Shape 98"/>
          <p:cNvSpPr txBox="1">
            <a:spLocks noGrp="1"/>
          </p:cNvSpPr>
          <p:nvPr>
            <p:ph type="body" idx="1"/>
          </p:nvPr>
        </p:nvSpPr>
        <p:spPr>
          <a:xfrm>
            <a:off x="311700" y="1152475"/>
            <a:ext cx="3940200" cy="3784200"/>
          </a:xfrm>
          <a:prstGeom prst="rect">
            <a:avLst/>
          </a:prstGeom>
        </p:spPr>
        <p:txBody>
          <a:bodyPr lIns="91425" tIns="91425" rIns="91425" bIns="91425" anchor="t" anchorCtr="0">
            <a:noAutofit/>
          </a:bodyPr>
          <a:lstStyle/>
          <a:p>
            <a:pPr marL="457200" lvl="0" indent="-228600" rtl="0">
              <a:spcBef>
                <a:spcPts val="0"/>
              </a:spcBef>
            </a:pPr>
            <a:r>
              <a:rPr lang="en" u="sng"/>
              <a:t>Demographics and incomes differ</a:t>
            </a:r>
          </a:p>
          <a:p>
            <a:pPr marL="457200" lvl="0" indent="-228600" rtl="0">
              <a:spcBef>
                <a:spcPts val="0"/>
              </a:spcBef>
            </a:pPr>
            <a:r>
              <a:rPr lang="en" sz="1400"/>
              <a:t>New locations:</a:t>
            </a:r>
            <a:r>
              <a:rPr lang="en"/>
              <a:t>	</a:t>
            </a:r>
          </a:p>
          <a:p>
            <a:pPr marL="914400" lvl="1" indent="-228600" rtl="0">
              <a:spcBef>
                <a:spcPts val="0"/>
              </a:spcBef>
            </a:pPr>
            <a:r>
              <a:rPr lang="en"/>
              <a:t>Fishtown:</a:t>
            </a:r>
          </a:p>
          <a:p>
            <a:pPr marL="1371600" lvl="2" indent="-228600" rtl="0">
              <a:spcBef>
                <a:spcPts val="0"/>
              </a:spcBef>
            </a:pPr>
            <a:r>
              <a:rPr lang="en"/>
              <a:t>Median Age: 34.5 years</a:t>
            </a:r>
          </a:p>
          <a:p>
            <a:pPr marL="1371600" lvl="2" indent="-228600" rtl="0">
              <a:spcBef>
                <a:spcPts val="0"/>
              </a:spcBef>
            </a:pPr>
            <a:r>
              <a:rPr lang="en"/>
              <a:t>Median Income: $39,382</a:t>
            </a:r>
          </a:p>
          <a:p>
            <a:pPr marL="914400" lvl="1" indent="-228600" rtl="0">
              <a:spcBef>
                <a:spcPts val="0"/>
              </a:spcBef>
            </a:pPr>
            <a:r>
              <a:rPr lang="en"/>
              <a:t>Northern Liberties:</a:t>
            </a:r>
          </a:p>
          <a:p>
            <a:pPr marL="1371600" lvl="2" indent="-228600" rtl="0">
              <a:spcBef>
                <a:spcPts val="0"/>
              </a:spcBef>
            </a:pPr>
            <a:r>
              <a:rPr lang="en"/>
              <a:t>Median Age: 34.5 years</a:t>
            </a:r>
          </a:p>
          <a:p>
            <a:pPr marL="1371600" lvl="2" indent="-228600" rtl="0">
              <a:spcBef>
                <a:spcPts val="0"/>
              </a:spcBef>
            </a:pPr>
            <a:r>
              <a:rPr lang="en"/>
              <a:t>Median Income: $55,277</a:t>
            </a:r>
          </a:p>
          <a:p>
            <a:pPr marL="914400" lvl="1" indent="-228600" rtl="0">
              <a:spcBef>
                <a:spcPts val="0"/>
              </a:spcBef>
            </a:pPr>
            <a:r>
              <a:rPr lang="en"/>
              <a:t>South Philadelphia:</a:t>
            </a:r>
          </a:p>
          <a:p>
            <a:pPr marL="1371600" lvl="2" indent="-228600" rtl="0">
              <a:spcBef>
                <a:spcPts val="0"/>
              </a:spcBef>
            </a:pPr>
            <a:r>
              <a:rPr lang="en"/>
              <a:t>Median Age: 37.5 years</a:t>
            </a:r>
          </a:p>
          <a:p>
            <a:pPr marL="1371600" lvl="2" indent="-228600">
              <a:spcBef>
                <a:spcPts val="0"/>
              </a:spcBef>
            </a:pPr>
            <a:r>
              <a:rPr lang="en"/>
              <a:t>Median Income: $37,741</a:t>
            </a:r>
          </a:p>
        </p:txBody>
      </p:sp>
      <p:sp>
        <p:nvSpPr>
          <p:cNvPr id="99" name="Shape 99"/>
          <p:cNvSpPr txBox="1"/>
          <p:nvPr/>
        </p:nvSpPr>
        <p:spPr>
          <a:xfrm>
            <a:off x="4432025" y="1554025"/>
            <a:ext cx="3942600" cy="2981100"/>
          </a:xfrm>
          <a:prstGeom prst="rect">
            <a:avLst/>
          </a:prstGeom>
          <a:noFill/>
          <a:ln>
            <a:noFill/>
          </a:ln>
        </p:spPr>
        <p:txBody>
          <a:bodyPr lIns="91425" tIns="91425" rIns="91425" bIns="91425" anchor="t" anchorCtr="0">
            <a:noAutofit/>
          </a:bodyPr>
          <a:lstStyle/>
          <a:p>
            <a:pPr marL="457200" lvl="0" indent="-228600" rtl="0">
              <a:spcBef>
                <a:spcPts val="0"/>
              </a:spcBef>
              <a:buClr>
                <a:schemeClr val="accent3"/>
              </a:buClr>
              <a:buFont typeface="Average"/>
              <a:buChar char="●"/>
            </a:pPr>
            <a:r>
              <a:rPr lang="en">
                <a:solidFill>
                  <a:schemeClr val="accent3"/>
                </a:solidFill>
                <a:latin typeface="Average"/>
                <a:ea typeface="Average"/>
                <a:cs typeface="Average"/>
                <a:sym typeface="Average"/>
              </a:rPr>
              <a:t>Suburban Locations:</a:t>
            </a:r>
          </a:p>
          <a:p>
            <a:pPr marL="914400" lvl="1" indent="-228600" rtl="0">
              <a:lnSpc>
                <a:spcPct val="115000"/>
              </a:lnSpc>
              <a:spcBef>
                <a:spcPts val="0"/>
              </a:spcBef>
              <a:spcAft>
                <a:spcPts val="1600"/>
              </a:spcAft>
              <a:buClr>
                <a:schemeClr val="accent3"/>
              </a:buClr>
              <a:buFont typeface="Average"/>
              <a:buChar char="○"/>
            </a:pPr>
            <a:r>
              <a:rPr lang="en">
                <a:solidFill>
                  <a:schemeClr val="accent3"/>
                </a:solidFill>
                <a:latin typeface="Average"/>
                <a:ea typeface="Average"/>
                <a:cs typeface="Average"/>
                <a:sym typeface="Average"/>
              </a:rPr>
              <a:t>Abington: </a:t>
            </a:r>
          </a:p>
          <a:p>
            <a:pPr marL="1371600" lvl="2" indent="-228600" rtl="0">
              <a:lnSpc>
                <a:spcPct val="115000"/>
              </a:lnSpc>
              <a:spcBef>
                <a:spcPts val="0"/>
              </a:spcBef>
              <a:spcAft>
                <a:spcPts val="1600"/>
              </a:spcAft>
              <a:buClr>
                <a:schemeClr val="accent3"/>
              </a:buClr>
              <a:buFont typeface="Average"/>
              <a:buChar char="■"/>
            </a:pPr>
            <a:r>
              <a:rPr lang="en">
                <a:solidFill>
                  <a:schemeClr val="accent3"/>
                </a:solidFill>
                <a:latin typeface="Average"/>
                <a:ea typeface="Average"/>
                <a:cs typeface="Average"/>
                <a:sym typeface="Average"/>
              </a:rPr>
              <a:t>Median Age: 40.6 years</a:t>
            </a:r>
          </a:p>
          <a:p>
            <a:pPr marL="1371600" lvl="2" indent="-228600" rtl="0">
              <a:lnSpc>
                <a:spcPct val="115000"/>
              </a:lnSpc>
              <a:spcBef>
                <a:spcPts val="0"/>
              </a:spcBef>
              <a:spcAft>
                <a:spcPts val="1600"/>
              </a:spcAft>
              <a:buClr>
                <a:schemeClr val="accent3"/>
              </a:buClr>
              <a:buFont typeface="Average"/>
              <a:buChar char="■"/>
            </a:pPr>
            <a:r>
              <a:rPr lang="en">
                <a:solidFill>
                  <a:schemeClr val="accent3"/>
                </a:solidFill>
                <a:latin typeface="Average"/>
                <a:ea typeface="Average"/>
                <a:cs typeface="Average"/>
                <a:sym typeface="Average"/>
              </a:rPr>
              <a:t>Median Income: $74,736</a:t>
            </a:r>
          </a:p>
          <a:p>
            <a:pPr marL="914400" lvl="1" indent="-228600" rtl="0">
              <a:lnSpc>
                <a:spcPct val="115000"/>
              </a:lnSpc>
              <a:spcBef>
                <a:spcPts val="0"/>
              </a:spcBef>
              <a:spcAft>
                <a:spcPts val="1600"/>
              </a:spcAft>
              <a:buClr>
                <a:schemeClr val="accent3"/>
              </a:buClr>
              <a:buFont typeface="Average"/>
              <a:buChar char="○"/>
            </a:pPr>
            <a:r>
              <a:rPr lang="en">
                <a:solidFill>
                  <a:schemeClr val="accent3"/>
                </a:solidFill>
                <a:latin typeface="Average"/>
                <a:ea typeface="Average"/>
                <a:cs typeface="Average"/>
                <a:sym typeface="Average"/>
              </a:rPr>
              <a:t>Wyncote:</a:t>
            </a:r>
          </a:p>
          <a:p>
            <a:pPr marL="1371600" lvl="2" indent="-228600" rtl="0">
              <a:lnSpc>
                <a:spcPct val="115000"/>
              </a:lnSpc>
              <a:spcBef>
                <a:spcPts val="0"/>
              </a:spcBef>
              <a:spcAft>
                <a:spcPts val="1600"/>
              </a:spcAft>
              <a:buClr>
                <a:schemeClr val="accent3"/>
              </a:buClr>
              <a:buFont typeface="Average"/>
              <a:buChar char="■"/>
            </a:pPr>
            <a:r>
              <a:rPr lang="en">
                <a:solidFill>
                  <a:schemeClr val="accent3"/>
                </a:solidFill>
                <a:latin typeface="Average"/>
                <a:ea typeface="Average"/>
                <a:cs typeface="Average"/>
                <a:sym typeface="Average"/>
              </a:rPr>
              <a:t>Median Age: 48.3 years</a:t>
            </a:r>
          </a:p>
          <a:p>
            <a:pPr marL="1371600" lvl="2" indent="-228600" rtl="0">
              <a:lnSpc>
                <a:spcPct val="115000"/>
              </a:lnSpc>
              <a:spcBef>
                <a:spcPts val="0"/>
              </a:spcBef>
              <a:spcAft>
                <a:spcPts val="1600"/>
              </a:spcAft>
              <a:buClr>
                <a:schemeClr val="accent3"/>
              </a:buClr>
              <a:buFont typeface="Average"/>
              <a:buChar char="■"/>
            </a:pPr>
            <a:r>
              <a:rPr lang="en">
                <a:solidFill>
                  <a:schemeClr val="accent3"/>
                </a:solidFill>
                <a:latin typeface="Average"/>
                <a:ea typeface="Average"/>
                <a:cs typeface="Average"/>
                <a:sym typeface="Average"/>
              </a:rPr>
              <a:t>Median Income: $102,716</a:t>
            </a:r>
          </a:p>
          <a:p>
            <a:pPr marL="914400" lvl="1" indent="-228600" rtl="0">
              <a:lnSpc>
                <a:spcPct val="115000"/>
              </a:lnSpc>
              <a:spcBef>
                <a:spcPts val="0"/>
              </a:spcBef>
              <a:spcAft>
                <a:spcPts val="1600"/>
              </a:spcAft>
              <a:buClr>
                <a:schemeClr val="accent3"/>
              </a:buClr>
              <a:buFont typeface="Average"/>
              <a:buChar char="○"/>
            </a:pPr>
            <a:r>
              <a:rPr lang="en">
                <a:solidFill>
                  <a:schemeClr val="accent3"/>
                </a:solidFill>
                <a:latin typeface="Average"/>
                <a:ea typeface="Average"/>
                <a:cs typeface="Average"/>
                <a:sym typeface="Average"/>
              </a:rPr>
              <a:t>Stratford, NJ:</a:t>
            </a:r>
          </a:p>
          <a:p>
            <a:pPr marL="1371600" lvl="2" indent="-228600" rtl="0">
              <a:lnSpc>
                <a:spcPct val="115000"/>
              </a:lnSpc>
              <a:spcBef>
                <a:spcPts val="0"/>
              </a:spcBef>
              <a:spcAft>
                <a:spcPts val="1600"/>
              </a:spcAft>
              <a:buClr>
                <a:schemeClr val="accent3"/>
              </a:buClr>
              <a:buFont typeface="Average"/>
              <a:buChar char="■"/>
            </a:pPr>
            <a:r>
              <a:rPr lang="en">
                <a:solidFill>
                  <a:schemeClr val="accent3"/>
                </a:solidFill>
                <a:latin typeface="Average"/>
                <a:ea typeface="Average"/>
                <a:cs typeface="Average"/>
                <a:sym typeface="Average"/>
              </a:rPr>
              <a:t>Median Age: 41 years</a:t>
            </a:r>
          </a:p>
          <a:p>
            <a:pPr marL="1371600" lvl="2" indent="-228600" rtl="0">
              <a:lnSpc>
                <a:spcPct val="115000"/>
              </a:lnSpc>
              <a:spcBef>
                <a:spcPts val="0"/>
              </a:spcBef>
              <a:spcAft>
                <a:spcPts val="1600"/>
              </a:spcAft>
              <a:buClr>
                <a:schemeClr val="accent3"/>
              </a:buClr>
              <a:buFont typeface="Average"/>
              <a:buChar char="■"/>
            </a:pPr>
            <a:r>
              <a:rPr lang="en">
                <a:solidFill>
                  <a:schemeClr val="accent3"/>
                </a:solidFill>
                <a:latin typeface="Average"/>
                <a:ea typeface="Average"/>
                <a:cs typeface="Average"/>
                <a:sym typeface="Average"/>
              </a:rPr>
              <a:t>Median Income: $62,041</a:t>
            </a:r>
          </a:p>
          <a:p>
            <a:pPr lvl="0">
              <a:spcBef>
                <a:spcPts val="0"/>
              </a:spcBef>
              <a:buNone/>
            </a:pPr>
            <a:endParaRPr>
              <a:solidFill>
                <a:schemeClr val="accent3"/>
              </a:solidFill>
              <a:latin typeface="Average"/>
              <a:ea typeface="Average"/>
              <a:cs typeface="Average"/>
              <a:sym typeface="Average"/>
            </a:endParaRPr>
          </a:p>
        </p:txBody>
      </p:sp>
      <p:sp>
        <p:nvSpPr>
          <p:cNvPr id="100" name="Shape 100"/>
          <p:cNvSpPr txBox="1"/>
          <p:nvPr/>
        </p:nvSpPr>
        <p:spPr>
          <a:xfrm>
            <a:off x="1202575" y="4248025"/>
            <a:ext cx="6569100" cy="287100"/>
          </a:xfrm>
          <a:prstGeom prst="rect">
            <a:avLst/>
          </a:prstGeom>
          <a:noFill/>
          <a:ln>
            <a:noFill/>
          </a:ln>
        </p:spPr>
        <p:txBody>
          <a:bodyPr lIns="91425" tIns="91425" rIns="91425" bIns="91425" anchor="t" anchorCtr="0">
            <a:noAutofit/>
          </a:bodyPr>
          <a:lstStyle/>
          <a:p>
            <a:pPr lvl="0" algn="ctr">
              <a:spcBef>
                <a:spcPts val="0"/>
              </a:spcBef>
              <a:buNone/>
            </a:pPr>
            <a:r>
              <a:rPr lang="en">
                <a:solidFill>
                  <a:srgbClr val="F3F3F3"/>
                </a:solidFill>
              </a:rPr>
              <a:t>(City-Data.com , 2016)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Location: Value Added	</a:t>
            </a:r>
          </a:p>
          <a:p>
            <a:pPr lvl="0">
              <a:spcBef>
                <a:spcPts val="0"/>
              </a:spcBef>
              <a:buNone/>
            </a:pPr>
            <a:endParaRPr/>
          </a:p>
        </p:txBody>
      </p:sp>
      <p:sp>
        <p:nvSpPr>
          <p:cNvPr id="106" name="Shape 106"/>
          <p:cNvSpPr txBox="1"/>
          <p:nvPr/>
        </p:nvSpPr>
        <p:spPr>
          <a:xfrm>
            <a:off x="311700" y="1229550"/>
            <a:ext cx="8520600" cy="3667200"/>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1600"/>
              </a:spcAft>
              <a:buClr>
                <a:schemeClr val="accent3"/>
              </a:buClr>
              <a:buSzPct val="100000"/>
              <a:buFont typeface="Average"/>
            </a:pPr>
            <a:r>
              <a:rPr lang="en" sz="1800">
                <a:solidFill>
                  <a:schemeClr val="accent3"/>
                </a:solidFill>
                <a:latin typeface="Average"/>
                <a:ea typeface="Average"/>
                <a:cs typeface="Average"/>
                <a:sym typeface="Average"/>
              </a:rPr>
              <a:t>Aldi typically competes with big discounters like Walmart, club stores and dollar stores (Hurley, 2016) </a:t>
            </a:r>
          </a:p>
          <a:p>
            <a:pPr marL="914400" marR="0" lvl="1" indent="-342900" algn="l" rtl="0">
              <a:lnSpc>
                <a:spcPct val="115000"/>
              </a:lnSpc>
              <a:spcBef>
                <a:spcPts val="0"/>
              </a:spcBef>
              <a:spcAft>
                <a:spcPts val="1600"/>
              </a:spcAft>
              <a:buClr>
                <a:schemeClr val="accent3"/>
              </a:buClr>
              <a:buSzPct val="100000"/>
              <a:buFont typeface="Average"/>
            </a:pPr>
            <a:r>
              <a:rPr lang="en" sz="1800">
                <a:solidFill>
                  <a:schemeClr val="accent3"/>
                </a:solidFill>
                <a:latin typeface="Average"/>
                <a:ea typeface="Average"/>
                <a:cs typeface="Average"/>
                <a:sym typeface="Average"/>
              </a:rPr>
              <a:t>All offer a selection of grocery essentials and attract </a:t>
            </a:r>
            <a:r>
              <a:rPr lang="en" sz="1800" u="sng">
                <a:solidFill>
                  <a:schemeClr val="accent3"/>
                </a:solidFill>
                <a:latin typeface="Average"/>
                <a:ea typeface="Average"/>
                <a:cs typeface="Average"/>
                <a:sym typeface="Average"/>
              </a:rPr>
              <a:t>price sensitive </a:t>
            </a:r>
            <a:r>
              <a:rPr lang="en" sz="1800">
                <a:solidFill>
                  <a:schemeClr val="accent3"/>
                </a:solidFill>
                <a:latin typeface="Average"/>
                <a:ea typeface="Average"/>
                <a:cs typeface="Average"/>
                <a:sym typeface="Average"/>
              </a:rPr>
              <a:t>consumers.</a:t>
            </a:r>
          </a:p>
          <a:p>
            <a:pPr marL="457200" marR="0" lvl="0" indent="-342900" rtl="0">
              <a:lnSpc>
                <a:spcPct val="115000"/>
              </a:lnSpc>
              <a:spcBef>
                <a:spcPts val="0"/>
              </a:spcBef>
              <a:spcAft>
                <a:spcPts val="1600"/>
              </a:spcAft>
              <a:buClr>
                <a:schemeClr val="accent3"/>
              </a:buClr>
              <a:buSzPct val="100000"/>
              <a:buFont typeface="Average"/>
            </a:pPr>
            <a:r>
              <a:rPr lang="en" sz="1800">
                <a:solidFill>
                  <a:schemeClr val="accent3"/>
                </a:solidFill>
                <a:latin typeface="Average"/>
                <a:ea typeface="Average"/>
                <a:cs typeface="Average"/>
                <a:sym typeface="Average"/>
              </a:rPr>
              <a:t>Being in an urban environment means Aldi won’t be competing with these stores to the same extent. </a:t>
            </a:r>
          </a:p>
          <a:p>
            <a:pPr marL="914400" marR="0" lvl="1" indent="-342900" rtl="0">
              <a:lnSpc>
                <a:spcPct val="115000"/>
              </a:lnSpc>
              <a:spcBef>
                <a:spcPts val="0"/>
              </a:spcBef>
              <a:spcAft>
                <a:spcPts val="1600"/>
              </a:spcAft>
              <a:buClr>
                <a:schemeClr val="accent3"/>
              </a:buClr>
              <a:buSzPct val="100000"/>
              <a:buFont typeface="Average"/>
            </a:pPr>
            <a:r>
              <a:rPr lang="en" sz="1800">
                <a:solidFill>
                  <a:schemeClr val="accent3"/>
                </a:solidFill>
                <a:latin typeface="Average"/>
                <a:ea typeface="Average"/>
                <a:cs typeface="Average"/>
                <a:sym typeface="Average"/>
              </a:rPr>
              <a:t>Aldi will be competing with neighborhood grocery stores, dollars stores, and establishments that require a drive (Cafourek, 2016).  </a:t>
            </a:r>
          </a:p>
          <a:p>
            <a:pPr marL="457200" marR="0" lvl="0" indent="-342900" rtl="0">
              <a:lnSpc>
                <a:spcPct val="115000"/>
              </a:lnSpc>
              <a:spcBef>
                <a:spcPts val="0"/>
              </a:spcBef>
              <a:spcAft>
                <a:spcPts val="1600"/>
              </a:spcAft>
              <a:buClr>
                <a:schemeClr val="accent3"/>
              </a:buClr>
              <a:buSzPct val="100000"/>
              <a:buFont typeface="Average"/>
            </a:pPr>
            <a:r>
              <a:rPr lang="en" sz="1800">
                <a:solidFill>
                  <a:schemeClr val="accent3"/>
                </a:solidFill>
                <a:latin typeface="Average"/>
                <a:ea typeface="Average"/>
                <a:cs typeface="Average"/>
                <a:sym typeface="Average"/>
              </a:rPr>
              <a:t>Easier for Aldi to compete with mom and pop shops in price, and compete on convenience with stores that are a drive away.</a:t>
            </a:r>
          </a:p>
          <a:p>
            <a:pPr lvl="0" rt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74500" y="175925"/>
            <a:ext cx="2808000" cy="1135500"/>
          </a:xfrm>
          <a:prstGeom prst="rect">
            <a:avLst/>
          </a:prstGeom>
        </p:spPr>
        <p:txBody>
          <a:bodyPr lIns="91425" tIns="91425" rIns="91425" bIns="91425" anchor="b" anchorCtr="0">
            <a:noAutofit/>
          </a:bodyPr>
          <a:lstStyle/>
          <a:p>
            <a:pPr lvl="0">
              <a:spcBef>
                <a:spcPts val="0"/>
              </a:spcBef>
              <a:buNone/>
            </a:pPr>
            <a:r>
              <a:rPr lang="en" sz="3000"/>
              <a:t>Urban Distribution</a:t>
            </a:r>
          </a:p>
        </p:txBody>
      </p:sp>
      <p:sp>
        <p:nvSpPr>
          <p:cNvPr id="112" name="Shape 112"/>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marL="457200" lvl="0" indent="-342900" rtl="0">
              <a:spcBef>
                <a:spcPts val="0"/>
              </a:spcBef>
              <a:buSzPct val="100000"/>
            </a:pPr>
            <a:r>
              <a:rPr lang="en" sz="1800"/>
              <a:t>Moving freight is a common urban transportation challenge (Rodrigue, 2013).</a:t>
            </a:r>
          </a:p>
          <a:p>
            <a:pPr marL="457200" lvl="0" indent="-342900">
              <a:spcBef>
                <a:spcPts val="0"/>
              </a:spcBef>
              <a:buSzPct val="100000"/>
            </a:pPr>
            <a:r>
              <a:rPr lang="en" sz="1800"/>
              <a:t>ALDI will have to make adjustments to its Operations.</a:t>
            </a:r>
          </a:p>
        </p:txBody>
      </p:sp>
      <p:grpSp>
        <p:nvGrpSpPr>
          <p:cNvPr id="113" name="Shape 113"/>
          <p:cNvGrpSpPr/>
          <p:nvPr/>
        </p:nvGrpSpPr>
        <p:grpSpPr>
          <a:xfrm rot="10800000" flipH="1">
            <a:off x="4560650" y="1546310"/>
            <a:ext cx="620816" cy="1135342"/>
            <a:chOff x="1972825" y="1803752"/>
            <a:chExt cx="821729" cy="1228858"/>
          </a:xfrm>
        </p:grpSpPr>
        <p:sp>
          <p:nvSpPr>
            <p:cNvPr id="114" name="Shape 114"/>
            <p:cNvSpPr/>
            <p:nvPr/>
          </p:nvSpPr>
          <p:spPr>
            <a:xfrm rot="10800000">
              <a:off x="1972825" y="2414611"/>
              <a:ext cx="821700" cy="618000"/>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15" name="Shape 115"/>
            <p:cNvSpPr/>
            <p:nvPr/>
          </p:nvSpPr>
          <p:spPr>
            <a:xfrm flipH="1">
              <a:off x="1972854" y="1803752"/>
              <a:ext cx="821700" cy="618000"/>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
        <p:nvSpPr>
          <p:cNvPr id="116" name="Shape 116"/>
          <p:cNvSpPr txBox="1"/>
          <p:nvPr/>
        </p:nvSpPr>
        <p:spPr>
          <a:xfrm>
            <a:off x="5234250" y="1736125"/>
            <a:ext cx="1420200" cy="755700"/>
          </a:xfrm>
          <a:prstGeom prst="rect">
            <a:avLst/>
          </a:prstGeom>
          <a:noFill/>
          <a:ln>
            <a:noFill/>
          </a:ln>
        </p:spPr>
        <p:txBody>
          <a:bodyPr lIns="91425" tIns="91425" rIns="91425" bIns="91425" anchor="ctr" anchorCtr="0">
            <a:noAutofit/>
          </a:bodyPr>
          <a:lstStyle/>
          <a:p>
            <a:pPr lvl="0" algn="r" rtl="0">
              <a:spcBef>
                <a:spcPts val="0"/>
              </a:spcBef>
              <a:buNone/>
            </a:pPr>
            <a:r>
              <a:rPr lang="en" sz="1800" b="1">
                <a:solidFill>
                  <a:srgbClr val="6699FF"/>
                </a:solidFill>
                <a:latin typeface="Hind"/>
                <a:ea typeface="Hind"/>
                <a:cs typeface="Hind"/>
                <a:sym typeface="Hind"/>
              </a:rPr>
              <a:t>Congestion</a:t>
            </a:r>
          </a:p>
        </p:txBody>
      </p:sp>
      <p:sp>
        <p:nvSpPr>
          <p:cNvPr id="117" name="Shape 117"/>
          <p:cNvSpPr txBox="1"/>
          <p:nvPr/>
        </p:nvSpPr>
        <p:spPr>
          <a:xfrm>
            <a:off x="2998875" y="1140475"/>
            <a:ext cx="1509000" cy="1947000"/>
          </a:xfrm>
          <a:prstGeom prst="rect">
            <a:avLst/>
          </a:prstGeom>
          <a:noFill/>
          <a:ln>
            <a:noFill/>
          </a:ln>
        </p:spPr>
        <p:txBody>
          <a:bodyPr lIns="91425" tIns="91425" rIns="91425" bIns="91425" anchor="ctr" anchorCtr="0">
            <a:noAutofit/>
          </a:bodyPr>
          <a:lstStyle/>
          <a:p>
            <a:pPr lvl="0" algn="r" rtl="0">
              <a:spcBef>
                <a:spcPts val="0"/>
              </a:spcBef>
              <a:buNone/>
            </a:pPr>
            <a:r>
              <a:rPr lang="en" sz="1800" b="1">
                <a:solidFill>
                  <a:srgbClr val="FF6600"/>
                </a:solidFill>
                <a:latin typeface="Hind"/>
                <a:ea typeface="Hind"/>
                <a:cs typeface="Hind"/>
                <a:sym typeface="Hind"/>
              </a:rPr>
              <a:t>Commuting &amp; Peak hours</a:t>
            </a:r>
          </a:p>
        </p:txBody>
      </p:sp>
      <p:grpSp>
        <p:nvGrpSpPr>
          <p:cNvPr id="118" name="Shape 118"/>
          <p:cNvGrpSpPr/>
          <p:nvPr/>
        </p:nvGrpSpPr>
        <p:grpSpPr>
          <a:xfrm rot="10800000" flipH="1">
            <a:off x="6478835" y="1546290"/>
            <a:ext cx="620817" cy="1135374"/>
            <a:chOff x="4171678" y="1802747"/>
            <a:chExt cx="821730" cy="1228759"/>
          </a:xfrm>
        </p:grpSpPr>
        <p:sp>
          <p:nvSpPr>
            <p:cNvPr id="119" name="Shape 119"/>
            <p:cNvSpPr/>
            <p:nvPr/>
          </p:nvSpPr>
          <p:spPr>
            <a:xfrm rot="10800000">
              <a:off x="4171678" y="2413507"/>
              <a:ext cx="821700" cy="618000"/>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20" name="Shape 120"/>
            <p:cNvSpPr/>
            <p:nvPr/>
          </p:nvSpPr>
          <p:spPr>
            <a:xfrm flipH="1">
              <a:off x="4171708" y="1802747"/>
              <a:ext cx="821700" cy="618000"/>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
        <p:nvSpPr>
          <p:cNvPr id="121" name="Shape 121"/>
          <p:cNvSpPr txBox="1"/>
          <p:nvPr/>
        </p:nvSpPr>
        <p:spPr>
          <a:xfrm>
            <a:off x="7285074" y="1815475"/>
            <a:ext cx="1763400" cy="7557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66FF33"/>
                </a:solidFill>
                <a:latin typeface="Hind"/>
                <a:ea typeface="Hind"/>
                <a:cs typeface="Hind"/>
                <a:sym typeface="Hind"/>
              </a:rPr>
              <a:t>Cargo Load Contradictions</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1731</Words>
  <Application>Microsoft Macintosh PowerPoint</Application>
  <PresentationFormat>On-screen Show (16:9)</PresentationFormat>
  <Paragraphs>133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Hind</vt:lpstr>
      <vt:lpstr>Times New Roman</vt:lpstr>
      <vt:lpstr>Average</vt:lpstr>
      <vt:lpstr>Wingdings</vt:lpstr>
      <vt:lpstr>Arial</vt:lpstr>
      <vt:lpstr>Calibri</vt:lpstr>
      <vt:lpstr>Oswald</vt:lpstr>
      <vt:lpstr>slate</vt:lpstr>
      <vt:lpstr>Aldi A Move to the City</vt:lpstr>
      <vt:lpstr>Theme</vt:lpstr>
      <vt:lpstr>PowerPoint Presentation</vt:lpstr>
      <vt:lpstr>Reasons For Pursuing Urban Millennials </vt:lpstr>
      <vt:lpstr>Reasons For Pursuing Urban Millennials </vt:lpstr>
      <vt:lpstr>Change In Marketing</vt:lpstr>
      <vt:lpstr>Location: Value Added </vt:lpstr>
      <vt:lpstr>Location: Value Added  </vt:lpstr>
      <vt:lpstr>Urban Distribution</vt:lpstr>
      <vt:lpstr>PowerPoint Presentation</vt:lpstr>
      <vt:lpstr>City Cost Considerations</vt:lpstr>
      <vt:lpstr>Tax Factors in Large Cities</vt:lpstr>
      <vt:lpstr>Work Cited</vt:lpstr>
      <vt:lpstr>Work Cited</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Aldi A Move to the City</dc:title>
  <cp:lastModifiedBy>Rhea Prabhu</cp:lastModifiedBy>
  <cp:revision>1</cp:revision>
  <dcterms:modified xsi:type="dcterms:W3CDTF">2017-02-28T17:52:29Z</dcterms:modified>
</cp:coreProperties>
</file>