
<file path=[Content_Types].xml><?xml version="1.0" encoding="utf-8"?>
<Types xmlns="http://schemas.openxmlformats.org/package/2006/content-types">
  <Default Extension="xml" ContentType="application/xml"/>
  <Default Extension="png" ContentType="image/png"/>
  <Default Extension="gif" ContentType="image/gif"/>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p:restoredTop sz="94613"/>
  </p:normalViewPr>
  <p:slideViewPr>
    <p:cSldViewPr snapToGrid="0" snapToObjects="1">
      <p:cViewPr varScale="1">
        <p:scale>
          <a:sx n="107" d="100"/>
          <a:sy n="107" d="100"/>
        </p:scale>
        <p:origin x="168"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notesMaster" Target="notesMasters/notes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tscosts.its.dot.gov/its/benecost.nsf/DisplayRUCByUnitCostElementUnadjusted?ReadForm&amp;UnitCostElement=Fiber+Optic+Cable+Installation+&amp;Subsystem=Roadside+Telecommunications+" TargetMode="External"/><Relationship Id="rId4" Type="http://schemas.openxmlformats.org/officeDocument/2006/relationships/hyperlink" Target="http://www.cnbc.com/2016/08/15/googles-fiber-wants-to-reach-more-cities-but-costs-weigh.html" TargetMode="External"/><Relationship Id="rId5" Type="http://schemas.openxmlformats.org/officeDocument/2006/relationships/hyperlink" Target="http://www.androidauthority.com/google-halving-fiber-workforce-half-moving-wireless-solution-712941/"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fiber.google.com/newciti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resources.alcatel-lucent.com/asset/200391" TargetMode="External"/><Relationship Id="rId4" Type="http://schemas.openxmlformats.org/officeDocument/2006/relationships/hyperlink" Target="https://networks.nokia.com/products/7360-isam-fx-shelf" TargetMode="External"/><Relationship Id="rId5" Type="http://schemas.openxmlformats.org/officeDocument/2006/relationships/hyperlink" Target="https://networks.nokia.com/solutions/gigabit-networks" TargetMode="External"/><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networks.nokia.com/services/maintenance-services"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rstechnica.com/tech-policy/2013/12/why-att-says-it-can-deny-google-fiber-access-to-its-poles-in-austin/" TargetMode="External"/><Relationship Id="rId4" Type="http://schemas.openxmlformats.org/officeDocument/2006/relationships/hyperlink" Target="http://arstechnica.com/tech-policy/2016/08/google-fiber-stalls-in-nashville-in-fight-over-utility-poles/" TargetMode="External"/><Relationship Id="rId5" Type="http://schemas.openxmlformats.org/officeDocument/2006/relationships/hyperlink" Target="http://www.telecomattorneys.com/fibernetworks.html" TargetMode="External"/><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usinessinsider.com/the-cost-of-building-google-fiber-2013-4" TargetMode="External"/><Relationship Id="rId4" Type="http://schemas.openxmlformats.org/officeDocument/2006/relationships/hyperlink" Target="https://networks.nokia.com/services/maintenance-services" TargetMode="External"/><Relationship Id="rId5" Type="http://schemas.openxmlformats.org/officeDocument/2006/relationships/hyperlink" Target="https://networks.nokia.com/press/2010/002258" TargetMode="External"/><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businessinsider.com/the-cost-of-building-google-fiber-2013-4" TargetMode="External"/><Relationship Id="rId4" Type="http://schemas.openxmlformats.org/officeDocument/2006/relationships/hyperlink" Target="https://networks.nokia.com/services/maintenance-services" TargetMode="External"/><Relationship Id="rId5" Type="http://schemas.openxmlformats.org/officeDocument/2006/relationships/hyperlink" Target="http://www.itscosts.its.dot.gov/its/benecost.nsf/DisplayRUCByUnitCostElementUnadjusted?ReadForm&amp;UnitCostElement=Fiber+Optic+Cable+Installation+&amp;Subsystem=Roadside+Telecommunications+" TargetMode="External"/><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businessinsider.com/why-does-europe-hate-tech-companies-2015-4"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s://fiber.google.com/cities/kansascity/plans/#plan=small-busines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fiercecable.com/cable/charter-sues-louisville-says-it-has-unlevel-playing-field-against-google-fiber-and-at-t" TargetMode="External"/><Relationship Id="rId4" Type="http://schemas.openxmlformats.org/officeDocument/2006/relationships/hyperlink" Target="http://arstechnica.com/tech-policy/2016/09/att-sues-nashville-in-bid-to-stall-google-fiber/" TargetMode="External"/><Relationship Id="rId5" Type="http://schemas.openxmlformats.org/officeDocument/2006/relationships/hyperlink" Target="http://www.bizjournals.com/louisville/news/2016/05/25/where-at-ts-lawsuit-against-the-citystands.html" TargetMode="External"/><Relationship Id="rId6" Type="http://schemas.openxmlformats.org/officeDocument/2006/relationships/hyperlink" Target="http://www.businessinsider.com/google-fiber-is-succeeding-and-cable-companies-are-starting-to-feel-the-pressure-2015-4"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itscosts.its.dot.gov/its/benecost.nsf/DisplayRUCByUnitCostElementUnadjusted?ReadForm&amp;UnitCostElement=Fiber+Optic+Cable+Installation+&amp;Subsystem=Roadside+Telecommunications+" TargetMode="External"/><Relationship Id="rId4" Type="http://schemas.openxmlformats.org/officeDocument/2006/relationships/hyperlink" Target="http://www.cnbc.com/2016/08/15/googles-fiber-wants-to-reach-more-cities-but-costs-weigh.html" TargetMode="External"/><Relationship Id="rId5" Type="http://schemas.openxmlformats.org/officeDocument/2006/relationships/hyperlink" Target="http://www.businessinsider.com/the-cost-of-building-google-fiber-2013-4"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ytepile.com/network.php" TargetMode="External"/><Relationship Id="rId4" Type="http://schemas.openxmlformats.org/officeDocument/2006/relationships/hyperlink" Target="http://fortune.com/2015/04/16/nokia-alcatel-lucent/" TargetMode="External"/><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networks.nokia.com/solutions/wireline/fiber-acces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http://www.itscosts.its.dot.gov/its/benecost.nsf/DisplayRUCByUnitCostElementUnadjusted?ReadForm&amp;UnitCostElement=Fiber+Optic+Cable+Installation+&amp;Subsystem=Roadside+Telecommunications+</a:t>
            </a:r>
            <a:r>
              <a:rPr lang="en"/>
              <a:t> </a:t>
            </a:r>
          </a:p>
          <a:p>
            <a:pPr lvl="0">
              <a:spcBef>
                <a:spcPts val="0"/>
              </a:spcBef>
              <a:buNone/>
            </a:pPr>
            <a:r>
              <a:rPr lang="en" u="sng">
                <a:solidFill>
                  <a:schemeClr val="hlink"/>
                </a:solidFill>
                <a:hlinkClick r:id="rId4"/>
              </a:rPr>
              <a:t>http://www.</a:t>
            </a:r>
          </a:p>
          <a:p>
            <a:pPr lvl="0">
              <a:spcBef>
                <a:spcPts val="0"/>
              </a:spcBef>
              <a:buNone/>
            </a:pPr>
            <a:r>
              <a:rPr lang="en" u="sng">
                <a:solidFill>
                  <a:schemeClr val="hlink"/>
                </a:solidFill>
                <a:hlinkClick r:id="rId4"/>
              </a:rPr>
              <a:t>cnbc.com/2016/08/15/googles-fiber-wants-to-reach-more-cities-but-costs-weigh.html</a:t>
            </a:r>
            <a:r>
              <a:rPr lang="en"/>
              <a:t> </a:t>
            </a:r>
          </a:p>
          <a:p>
            <a:pPr lvl="0">
              <a:spcBef>
                <a:spcPts val="0"/>
              </a:spcBef>
              <a:buNone/>
            </a:pPr>
            <a:r>
              <a:rPr lang="en" sz="600" u="sng">
                <a:solidFill>
                  <a:schemeClr val="hlink"/>
                </a:solidFill>
                <a:hlinkClick r:id="rId5"/>
              </a:rPr>
              <a:t>http://www.androidauthority.com/google-halving-fiber-workforce-half-moving-wireless-solution-712941/</a:t>
            </a:r>
            <a:r>
              <a:rPr lang="en" sz="60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Introductory slide to operations:</a:t>
            </a:r>
          </a:p>
          <a:p>
            <a:pPr lvl="0">
              <a:spcBef>
                <a:spcPts val="0"/>
              </a:spcBef>
              <a:buNone/>
            </a:pPr>
            <a:endParaRPr/>
          </a:p>
          <a:p>
            <a:pPr lvl="0">
              <a:spcBef>
                <a:spcPts val="0"/>
              </a:spcBef>
              <a:buNone/>
            </a:pPr>
            <a:r>
              <a:rPr lang="en"/>
              <a:t>When you examine the Operational effects of leasing out fiber to Google, you can see how well equipped to handle expansion Alcatel is. Specifically, the maintenance services Alcatel provides, the high bandwidth capacity it has to easily manage increased traffic, and the alignment of its current fiber with Google’s expansion plans, suggests how leasing fiber to Google is an operationally sound endeavor. </a:t>
            </a:r>
          </a:p>
          <a:p>
            <a:pPr lvl="0">
              <a:spcBef>
                <a:spcPts val="0"/>
              </a:spcBef>
              <a:buNone/>
            </a:pPr>
            <a:r>
              <a:rPr lang="en"/>
              <a:t>---</a:t>
            </a:r>
          </a:p>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latin typeface="Oswald"/>
                <a:ea typeface="Oswald"/>
                <a:cs typeface="Oswald"/>
                <a:sym typeface="Oswald"/>
                <a:hlinkClick r:id="rId3"/>
              </a:rPr>
              <a:t>https://fiber.google.com/newcities/</a:t>
            </a:r>
          </a:p>
          <a:p>
            <a:pPr lvl="0">
              <a:spcBef>
                <a:spcPts val="0"/>
              </a:spcBef>
              <a:buNone/>
            </a:pPr>
            <a:endParaRPr sz="2100">
              <a:solidFill>
                <a:schemeClr val="dk2"/>
              </a:solidFill>
              <a:latin typeface="Oswald"/>
              <a:ea typeface="Oswald"/>
              <a:cs typeface="Oswald"/>
              <a:sym typeface="Oswald"/>
            </a:endParaRPr>
          </a:p>
          <a:p>
            <a:pPr lvl="0">
              <a:spcBef>
                <a:spcPts val="0"/>
              </a:spcBef>
              <a:buNone/>
            </a:pPr>
            <a:r>
              <a:rPr lang="en" sz="1200">
                <a:latin typeface="Oswald"/>
                <a:ea typeface="Oswald"/>
                <a:cs typeface="Oswald"/>
                <a:sym typeface="Oswald"/>
              </a:rPr>
              <a:t>The map on the left, as previously mentioned, shows Alcatel’s cable and fiber optic network, and the map on the right shows the upcoming and potential cities that Google wishes to expand its fiber cable offerings. What’s important is that Alcatel has fiber infrastructure present where Google currently operates and where it wishes to expand. As a result, a potential leasing of fiber cable is highly feasible. </a:t>
            </a:r>
          </a:p>
          <a:p>
            <a:pPr lvl="0">
              <a:spcBef>
                <a:spcPts val="0"/>
              </a:spcBef>
              <a:buNone/>
            </a:pPr>
            <a:endParaRPr sz="1000">
              <a:latin typeface="Oswald"/>
              <a:ea typeface="Oswald"/>
              <a:cs typeface="Oswald"/>
              <a:sym typeface="Oswald"/>
            </a:endParaRPr>
          </a:p>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It’s projected, that over the next 4 years, the overall traffic on fibers is going to grow over 5 times. As a result, there will be a strain placed on all areas of a gigabit network. Nokia’s ISAM FX network is </a:t>
            </a:r>
            <a:r>
              <a:rPr lang="en" sz="1200">
                <a:highlight>
                  <a:srgbClr val="FFFFFF"/>
                </a:highlight>
              </a:rPr>
              <a:t>the market’s leading high-capacity fiber access platform. It </a:t>
            </a:r>
            <a:r>
              <a:rPr lang="en"/>
              <a:t>provides the high capacity needed to power networks today and evolve for increased traffic. In other words, it is future proof for years to come. </a:t>
            </a:r>
          </a:p>
          <a:p>
            <a:pPr lvl="0" rtl="0">
              <a:spcBef>
                <a:spcPts val="0"/>
              </a:spcBef>
              <a:buNone/>
            </a:pPr>
            <a:r>
              <a:rPr lang="en" sz="1200">
                <a:highlight>
                  <a:srgbClr val="FFFFFF"/>
                </a:highlight>
              </a:rPr>
              <a:t>2x100Gb/s per slot</a:t>
            </a:r>
          </a:p>
          <a:p>
            <a:pPr lvl="0" rtl="0">
              <a:spcBef>
                <a:spcPts val="0"/>
              </a:spcBef>
              <a:buNone/>
            </a:pPr>
            <a:r>
              <a:rPr lang="en"/>
              <a:t>---</a:t>
            </a:r>
          </a:p>
          <a:p>
            <a:pPr lvl="0" rtl="0">
              <a:spcBef>
                <a:spcPts val="0"/>
              </a:spcBef>
              <a:buNone/>
            </a:pPr>
            <a:r>
              <a:rPr lang="en"/>
              <a:t>Sources:</a:t>
            </a:r>
          </a:p>
          <a:p>
            <a:pPr lvl="0" rtl="0">
              <a:spcBef>
                <a:spcPts val="0"/>
              </a:spcBef>
              <a:buNone/>
            </a:pPr>
            <a:r>
              <a:rPr lang="en" u="sng">
                <a:solidFill>
                  <a:schemeClr val="hlink"/>
                </a:solidFill>
                <a:hlinkClick r:id="rId3"/>
              </a:rPr>
              <a:t>https://resources.alcatel-lucent.com/asset/200391</a:t>
            </a:r>
          </a:p>
          <a:p>
            <a:pPr lvl="0" rtl="0">
              <a:spcBef>
                <a:spcPts val="0"/>
              </a:spcBef>
              <a:buNone/>
            </a:pPr>
            <a:r>
              <a:rPr lang="en" u="sng">
                <a:solidFill>
                  <a:schemeClr val="hlink"/>
                </a:solidFill>
                <a:hlinkClick r:id="rId4"/>
              </a:rPr>
              <a:t>https://networks.nokia.com/products/7360-isam-fx-shelf</a:t>
            </a:r>
          </a:p>
          <a:p>
            <a:pPr lvl="0" rtl="0">
              <a:spcBef>
                <a:spcPts val="0"/>
              </a:spcBef>
              <a:buNone/>
            </a:pPr>
            <a:r>
              <a:rPr lang="en" u="sng">
                <a:solidFill>
                  <a:schemeClr val="hlink"/>
                </a:solidFill>
                <a:hlinkClick r:id="rId5"/>
              </a:rPr>
              <a:t>https://networks.nokia.com/solutions/gigabit-networks</a:t>
            </a:r>
          </a:p>
          <a:p>
            <a:pPr lvl="0" rtl="0">
              <a:spcBef>
                <a:spcPts val="0"/>
              </a:spcBef>
              <a:buNone/>
            </a:pPr>
            <a:endParaRPr/>
          </a:p>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8" name="Shape 3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u="sng">
                <a:solidFill>
                  <a:schemeClr val="accent5"/>
                </a:solidFill>
                <a:latin typeface="Source Code Pro"/>
                <a:ea typeface="Source Code Pro"/>
                <a:cs typeface="Source Code Pro"/>
                <a:sym typeface="Source Code Pro"/>
                <a:hlinkClick r:id="rId3"/>
              </a:rPr>
              <a:t>https://networks.nokia.com/services/maintenance-services</a:t>
            </a:r>
          </a:p>
          <a:p>
            <a:pPr lvl="0" rtl="0">
              <a:lnSpc>
                <a:spcPct val="115000"/>
              </a:lnSpc>
              <a:spcBef>
                <a:spcPts val="0"/>
              </a:spcBef>
              <a:spcAft>
                <a:spcPts val="2400"/>
              </a:spcAft>
              <a:buNone/>
            </a:pPr>
            <a:r>
              <a:rPr lang="en" sz="1200"/>
              <a:t>The existing expertise and capability that Alcatel houses are invaluable to ensure always-on networks.</a:t>
            </a:r>
          </a:p>
          <a:p>
            <a:pPr lvl="0" rtl="0">
              <a:lnSpc>
                <a:spcPct val="115000"/>
              </a:lnSpc>
              <a:spcBef>
                <a:spcPts val="0"/>
              </a:spcBef>
              <a:spcAft>
                <a:spcPts val="2400"/>
              </a:spcAft>
              <a:buNone/>
            </a:pPr>
            <a:r>
              <a:rPr lang="en" sz="1200"/>
              <a:t>The four services Alcatel provides are: technical support, field maintenance, repair &amp; exchange services, and proactive services.</a:t>
            </a:r>
          </a:p>
          <a:p>
            <a:pPr marL="635000" lvl="0" indent="-304800" rtl="0">
              <a:lnSpc>
                <a:spcPct val="115000"/>
              </a:lnSpc>
              <a:spcBef>
                <a:spcPts val="0"/>
              </a:spcBef>
              <a:spcAft>
                <a:spcPts val="2400"/>
              </a:spcAft>
              <a:buSzPct val="100000"/>
            </a:pPr>
            <a:r>
              <a:rPr lang="en" sz="1200"/>
              <a:t>Technical Support</a:t>
            </a:r>
          </a:p>
          <a:p>
            <a:pPr marL="914400" lvl="0" indent="-304800" rtl="0">
              <a:lnSpc>
                <a:spcPct val="115000"/>
              </a:lnSpc>
              <a:spcBef>
                <a:spcPts val="0"/>
              </a:spcBef>
              <a:spcAft>
                <a:spcPts val="2400"/>
              </a:spcAft>
              <a:buSzPct val="100000"/>
              <a:buChar char="-"/>
            </a:pPr>
            <a:r>
              <a:rPr lang="en" sz="1200"/>
              <a:t>Access to expert engineers</a:t>
            </a:r>
          </a:p>
          <a:p>
            <a:pPr marL="914400" lvl="0" indent="-304800" rtl="0">
              <a:lnSpc>
                <a:spcPct val="115000"/>
              </a:lnSpc>
              <a:spcBef>
                <a:spcPts val="0"/>
              </a:spcBef>
              <a:spcAft>
                <a:spcPts val="2400"/>
              </a:spcAft>
              <a:buSzPct val="100000"/>
              <a:buChar char="-"/>
            </a:pPr>
            <a:r>
              <a:rPr lang="en" sz="1200"/>
              <a:t>Monthly performance metric report</a:t>
            </a:r>
          </a:p>
          <a:p>
            <a:pPr marL="635000" lvl="0" indent="-304800" rtl="0">
              <a:lnSpc>
                <a:spcPct val="115000"/>
              </a:lnSpc>
              <a:spcBef>
                <a:spcPts val="0"/>
              </a:spcBef>
              <a:spcAft>
                <a:spcPts val="2400"/>
              </a:spcAft>
              <a:buSzPct val="100000"/>
            </a:pPr>
            <a:r>
              <a:rPr lang="en" sz="1200"/>
              <a:t>Repair and Exchange</a:t>
            </a:r>
          </a:p>
          <a:p>
            <a:pPr marL="914400" lvl="0" indent="-304800" rtl="0">
              <a:lnSpc>
                <a:spcPct val="115000"/>
              </a:lnSpc>
              <a:spcBef>
                <a:spcPts val="0"/>
              </a:spcBef>
              <a:spcAft>
                <a:spcPts val="2400"/>
              </a:spcAft>
              <a:buSzPct val="100000"/>
              <a:buChar char="-"/>
            </a:pPr>
            <a:r>
              <a:rPr lang="en" sz="1200"/>
              <a:t>Defective parts are returned to Alcatel- Lucent for repair or replacement</a:t>
            </a:r>
          </a:p>
          <a:p>
            <a:pPr marL="635000" lvl="0" indent="-304800" rtl="0">
              <a:lnSpc>
                <a:spcPct val="115000"/>
              </a:lnSpc>
              <a:spcBef>
                <a:spcPts val="0"/>
              </a:spcBef>
              <a:spcAft>
                <a:spcPts val="2400"/>
              </a:spcAft>
              <a:buSzPct val="100000"/>
            </a:pPr>
            <a:r>
              <a:rPr lang="en" sz="1200"/>
              <a:t>Field Maintenance</a:t>
            </a:r>
          </a:p>
          <a:p>
            <a:pPr marL="914400" lvl="0" indent="-304800" rtl="0">
              <a:lnSpc>
                <a:spcPct val="115000"/>
              </a:lnSpc>
              <a:spcBef>
                <a:spcPts val="0"/>
              </a:spcBef>
              <a:spcAft>
                <a:spcPts val="2400"/>
              </a:spcAft>
              <a:buSzPct val="100000"/>
              <a:buChar char="-"/>
            </a:pPr>
            <a:r>
              <a:rPr lang="en" sz="1200">
                <a:highlight>
                  <a:srgbClr val="FFFFFF"/>
                </a:highlight>
              </a:rPr>
              <a:t>Regular field inspection of equipment and its associated environment</a:t>
            </a:r>
          </a:p>
          <a:p>
            <a:pPr marL="635000" lvl="0" indent="-304800" rtl="0">
              <a:lnSpc>
                <a:spcPct val="115000"/>
              </a:lnSpc>
              <a:spcBef>
                <a:spcPts val="0"/>
              </a:spcBef>
              <a:spcAft>
                <a:spcPts val="2400"/>
              </a:spcAft>
              <a:buSzPct val="100000"/>
            </a:pPr>
            <a:r>
              <a:rPr lang="en" sz="1200"/>
              <a:t>Proactive Services</a:t>
            </a:r>
          </a:p>
          <a:p>
            <a:pPr marL="914400" lvl="0" indent="-304800" rtl="0">
              <a:lnSpc>
                <a:spcPct val="115000"/>
              </a:lnSpc>
              <a:spcBef>
                <a:spcPts val="0"/>
              </a:spcBef>
              <a:spcAft>
                <a:spcPts val="2400"/>
              </a:spcAft>
              <a:buSzPct val="100000"/>
              <a:buChar char="-"/>
            </a:pPr>
            <a:r>
              <a:rPr lang="en" sz="1200"/>
              <a:t>Creates customer specific KPIs and proactively measures whether the target thresholds are being met</a:t>
            </a:r>
          </a:p>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None/>
            </a:pPr>
            <a:r>
              <a:rPr lang="en" sz="1200" u="sng">
                <a:solidFill>
                  <a:schemeClr val="accent5"/>
                </a:solidFill>
                <a:latin typeface="Source Code Pro"/>
                <a:ea typeface="Source Code Pro"/>
                <a:cs typeface="Source Code Pro"/>
                <a:sym typeface="Source Code Pro"/>
                <a:hlinkClick r:id="rId3"/>
              </a:rPr>
              <a:t>http://arstechnica.com/tech-policy/2013/12/why-att-says-it-can-deny-google-fiber-access-to-its-poles-in-austin/</a:t>
            </a:r>
            <a:r>
              <a:rPr lang="en" sz="1200">
                <a:solidFill>
                  <a:schemeClr val="dk2"/>
                </a:solidFill>
                <a:latin typeface="Source Code Pro"/>
                <a:ea typeface="Source Code Pro"/>
                <a:cs typeface="Source Code Pro"/>
                <a:sym typeface="Source Code Pro"/>
              </a:rPr>
              <a:t> </a:t>
            </a:r>
          </a:p>
          <a:p>
            <a:pPr lvl="0" rtl="0">
              <a:spcBef>
                <a:spcPts val="0"/>
              </a:spcBef>
              <a:buNone/>
            </a:pPr>
            <a:r>
              <a:rPr lang="en"/>
              <a:t>One Touch: </a:t>
            </a:r>
            <a:r>
              <a:rPr lang="en" sz="1200" u="sng">
                <a:solidFill>
                  <a:schemeClr val="accent5"/>
                </a:solidFill>
                <a:latin typeface="Source Code Pro"/>
                <a:ea typeface="Source Code Pro"/>
                <a:cs typeface="Source Code Pro"/>
                <a:sym typeface="Source Code Pro"/>
                <a:hlinkClick r:id="rId4"/>
              </a:rPr>
              <a:t>http://arstechnica.com/tech-policy/2016/08/google-fiber-stalls-in-nashville-in-fight-over-utility-poles/</a:t>
            </a:r>
          </a:p>
          <a:p>
            <a:pPr lvl="0">
              <a:spcBef>
                <a:spcPts val="0"/>
              </a:spcBef>
              <a:buNone/>
            </a:pPr>
            <a:endParaRPr/>
          </a:p>
          <a:p>
            <a:pPr lvl="0" rtl="0">
              <a:spcBef>
                <a:spcPts val="0"/>
              </a:spcBef>
              <a:buNone/>
            </a:pPr>
            <a:r>
              <a:rPr lang="en"/>
              <a:t>FTTH:</a:t>
            </a:r>
          </a:p>
          <a:p>
            <a:pPr lvl="0" rtl="0">
              <a:spcBef>
                <a:spcPts val="0"/>
              </a:spcBef>
              <a:buNone/>
            </a:pPr>
            <a:r>
              <a:rPr lang="en" u="sng">
                <a:solidFill>
                  <a:schemeClr val="hlink"/>
                </a:solidFill>
                <a:hlinkClick r:id="rId5"/>
              </a:rPr>
              <a:t>http://www.telecomattorneys.com/fibernetworks.html</a:t>
            </a:r>
          </a:p>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2" name="Shape 3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http://www.tennessean.com/story/news/2016/08/13/council-attorney-raises-legal-issues-google-fiber-proposal/88636478/</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http://www.businessinsider.com/the-cost-of-building-google-fiber-2013-4</a:t>
            </a:r>
          </a:p>
          <a:p>
            <a:pPr lvl="0">
              <a:spcBef>
                <a:spcPts val="0"/>
              </a:spcBef>
              <a:buNone/>
            </a:pPr>
            <a:r>
              <a:rPr lang="en" u="sng">
                <a:solidFill>
                  <a:schemeClr val="hlink"/>
                </a:solidFill>
                <a:hlinkClick r:id="rId4"/>
              </a:rPr>
              <a:t>https://networks.nokia.com/services/maintenance-services</a:t>
            </a:r>
            <a:r>
              <a:rPr lang="en"/>
              <a:t> </a:t>
            </a:r>
          </a:p>
          <a:p>
            <a:pPr lvl="0">
              <a:spcBef>
                <a:spcPts val="0"/>
              </a:spcBef>
              <a:buNone/>
            </a:pPr>
            <a:r>
              <a:rPr lang="en" u="sng">
                <a:solidFill>
                  <a:schemeClr val="hlink"/>
                </a:solidFill>
                <a:hlinkClick r:id="rId5"/>
              </a:rPr>
              <a:t>https://networks.nokia.com/press/2010/002258</a:t>
            </a:r>
            <a:r>
              <a:rPr lang="en"/>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Shape 3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4" name="Shape 3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u="sng">
                <a:solidFill>
                  <a:schemeClr val="hlink"/>
                </a:solidFill>
                <a:hlinkClick r:id="rId3"/>
              </a:rPr>
              <a:t>http://www.businessinsider.com/the-cost-of-building-google-fiber-2013-4</a:t>
            </a:r>
          </a:p>
          <a:p>
            <a:pPr lvl="0" rtl="0">
              <a:spcBef>
                <a:spcPts val="0"/>
              </a:spcBef>
              <a:buNone/>
            </a:pPr>
            <a:r>
              <a:rPr lang="en" u="sng">
                <a:solidFill>
                  <a:schemeClr val="hlink"/>
                </a:solidFill>
                <a:hlinkClick r:id="rId4"/>
              </a:rPr>
              <a:t>https://networks.nokia.com/services/maintenance-services</a:t>
            </a:r>
            <a:r>
              <a:rPr lang="en"/>
              <a:t> </a:t>
            </a:r>
          </a:p>
          <a:p>
            <a:pPr lvl="0" rtl="0">
              <a:spcBef>
                <a:spcPts val="0"/>
              </a:spcBef>
              <a:buNone/>
            </a:pPr>
            <a:r>
              <a:rPr lang="en" u="sng">
                <a:solidFill>
                  <a:schemeClr val="hlink"/>
                </a:solidFill>
                <a:hlinkClick r:id="rId5"/>
              </a:rPr>
              <a:t>http://www.itscosts.its.dot.gov/its/benecost.nsf/DisplayRUCByUnitCostElementUnadjusted?ReadForm&amp;UnitCostElement=Fiber+Optic+Cable+Installation+&amp;Subsystem=Roadside+Telecommunications+</a:t>
            </a:r>
            <a:r>
              <a:rPr lang="en"/>
              <a: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Addressing risk of </a:t>
            </a:r>
            <a:r>
              <a:rPr lang="en" sz="1200">
                <a:latin typeface="Source Code Pro"/>
                <a:ea typeface="Source Code Pro"/>
                <a:cs typeface="Source Code Pro"/>
                <a:sym typeface="Source Code Pro"/>
              </a:rPr>
              <a:t>Upsetting current major customers like AT&amp;T, Sprint, and Verizon:</a:t>
            </a:r>
          </a:p>
          <a:p>
            <a:pPr marL="457200" lvl="0" indent="-304800" rtl="0">
              <a:spcBef>
                <a:spcPts val="0"/>
              </a:spcBef>
              <a:buSzPct val="100000"/>
              <a:buFont typeface="Source Code Pro"/>
              <a:buChar char="-"/>
            </a:pPr>
            <a:r>
              <a:rPr lang="en" sz="1200">
                <a:latin typeface="Source Code Pro"/>
                <a:ea typeface="Source Code Pro"/>
                <a:cs typeface="Source Code Pro"/>
                <a:sym typeface="Source Code Pro"/>
              </a:rPr>
              <a:t>We are renting out a separate part of our business, that does not interfere with the services we currently provide our current big customers</a:t>
            </a:r>
          </a:p>
          <a:p>
            <a:pPr marL="457200" lvl="0" indent="-304800" rtl="0">
              <a:spcBef>
                <a:spcPts val="0"/>
              </a:spcBef>
              <a:buSzPct val="100000"/>
              <a:buFont typeface="Source Code Pro"/>
              <a:buChar char="-"/>
            </a:pPr>
            <a:r>
              <a:rPr lang="en" sz="1200">
                <a:latin typeface="Source Code Pro"/>
                <a:ea typeface="Source Code Pro"/>
                <a:cs typeface="Source Code Pro"/>
                <a:sym typeface="Source Code Pro"/>
              </a:rPr>
              <a:t>More importantly, Alcatel has been building this infrastructure for a while. Customers know that it would have been used by either us or one of their competitors. Therefore, may actually result in bigger contract from one of the big three telecommunication companies. </a:t>
            </a:r>
          </a:p>
          <a:p>
            <a:pPr marL="457200" lvl="0" indent="-304800">
              <a:spcBef>
                <a:spcPts val="0"/>
              </a:spcBef>
              <a:buSzPct val="100000"/>
              <a:buFont typeface="Source Code Pro"/>
              <a:buChar char="-"/>
            </a:pPr>
            <a:r>
              <a:rPr lang="en" sz="1200">
                <a:latin typeface="Source Code Pro"/>
                <a:ea typeface="Source Code Pro"/>
                <a:cs typeface="Source Code Pro"/>
                <a:sym typeface="Source Code Pro"/>
              </a:rPr>
              <a:t>If a customer was to leave LTE infrastructure as a result, it would result in an opening for someone else to compete for the coverage we offered.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8" name="Shape 3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5" name="Shape 4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spcAft>
                <a:spcPts val="160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6" name="Shape 2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http://www.businessinsider.com/why-does-europe-hate-tech-companies-2015-4</a:t>
            </a:r>
            <a:r>
              <a:rPr lang="en"/>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https://fiber.google.com/cities/kansascity/plans/#plan=small-business</a:t>
            </a:r>
            <a:r>
              <a:rPr lang="en"/>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Charter sues Louisville, says city is favoring Google Fiber and AT&amp;T …</a:t>
            </a:r>
            <a:r>
              <a:rPr lang="en"/>
              <a:t> </a:t>
            </a:r>
          </a:p>
          <a:p>
            <a:pPr lvl="0">
              <a:spcBef>
                <a:spcPts val="0"/>
              </a:spcBef>
              <a:buNone/>
            </a:pPr>
            <a:r>
              <a:rPr lang="en" u="sng">
                <a:solidFill>
                  <a:schemeClr val="hlink"/>
                </a:solidFill>
                <a:hlinkClick r:id="rId4"/>
              </a:rPr>
              <a:t>AT&amp;T sues Nashville in bid to stall Google Fiber | Ars Technica</a:t>
            </a:r>
            <a:r>
              <a:rPr lang="en"/>
              <a:t> </a:t>
            </a:r>
          </a:p>
          <a:p>
            <a:pPr lvl="0">
              <a:spcBef>
                <a:spcPts val="0"/>
              </a:spcBef>
              <a:buNone/>
            </a:pPr>
            <a:r>
              <a:rPr lang="en" u="sng">
                <a:solidFill>
                  <a:schemeClr val="hlink"/>
                </a:solidFill>
                <a:hlinkClick r:id="rId5"/>
              </a:rPr>
              <a:t>http://www.bizjournals.com/louisville/news/2016/05/25/where-at-ts-lawsuit-against-the-citystands.html</a:t>
            </a:r>
            <a:r>
              <a:rPr lang="en"/>
              <a:t> </a:t>
            </a:r>
          </a:p>
          <a:p>
            <a:pPr lvl="0">
              <a:spcBef>
                <a:spcPts val="0"/>
              </a:spcBef>
              <a:buNone/>
            </a:pPr>
            <a:r>
              <a:rPr lang="en" u="sng">
                <a:solidFill>
                  <a:schemeClr val="hlink"/>
                </a:solidFill>
                <a:hlinkClick r:id="rId6"/>
              </a:rPr>
              <a:t>http://www.businessinsider.com/google-fiber-is-succeeding-and-cable-companies-are-starting-to-feel-the-pressure-2015-4</a:t>
            </a:r>
            <a:r>
              <a:rPr lang="en"/>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9" name="Shape 2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accent5"/>
                </a:solidFill>
                <a:hlinkClick r:id="rId3"/>
              </a:rPr>
              <a:t>http://www.itscosts.its.dot.gov/its/benecost.nsf/DisplayRUCByUnitCostElementUnadjusted?ReadForm&amp;UnitCostElement=Fiber+Optic+Cable+Installation+&amp;Subsystem=Roadside+Telecommunications+</a:t>
            </a:r>
            <a:r>
              <a:rPr lang="en"/>
              <a:t> </a:t>
            </a:r>
          </a:p>
          <a:p>
            <a:pPr lvl="0">
              <a:spcBef>
                <a:spcPts val="0"/>
              </a:spcBef>
              <a:buNone/>
            </a:pPr>
            <a:r>
              <a:rPr lang="en" u="sng">
                <a:solidFill>
                  <a:schemeClr val="accent5"/>
                </a:solidFill>
                <a:hlinkClick r:id="rId4"/>
              </a:rPr>
              <a:t>http://www.</a:t>
            </a:r>
          </a:p>
          <a:p>
            <a:pPr lvl="0">
              <a:spcBef>
                <a:spcPts val="0"/>
              </a:spcBef>
              <a:buNone/>
            </a:pPr>
            <a:r>
              <a:rPr lang="en" u="sng">
                <a:solidFill>
                  <a:schemeClr val="accent5"/>
                </a:solidFill>
                <a:hlinkClick r:id="rId4"/>
              </a:rPr>
              <a:t>cnbc.com/2016/08/15/googles-fiber-wants-to-reach-more-cities-but-costs-weigh.html</a:t>
            </a:r>
            <a:r>
              <a:rPr lang="en"/>
              <a:t> </a:t>
            </a:r>
          </a:p>
          <a:p>
            <a:pPr lvl="0">
              <a:spcBef>
                <a:spcPts val="0"/>
              </a:spcBef>
              <a:buNone/>
            </a:pPr>
            <a:r>
              <a:rPr lang="en" u="sng">
                <a:solidFill>
                  <a:schemeClr val="accent5"/>
                </a:solidFill>
                <a:hlinkClick r:id="rId5"/>
              </a:rPr>
              <a:t>http://www.businessinsider.com/the-cost-of-building-google-fiber-2013-4</a:t>
            </a:r>
          </a:p>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6" name="Shape 2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http://www.bytepile.com/network.php</a:t>
            </a:r>
            <a:r>
              <a:rPr lang="en"/>
              <a:t> </a:t>
            </a:r>
          </a:p>
          <a:p>
            <a:pPr lvl="0">
              <a:spcBef>
                <a:spcPts val="0"/>
              </a:spcBef>
              <a:buNone/>
            </a:pPr>
            <a:r>
              <a:rPr lang="en"/>
              <a:t>Nokia now has control over Alcatel’s national fiber optic network, which can be used for internet and TV services.</a:t>
            </a:r>
          </a:p>
          <a:p>
            <a:pPr lvl="0">
              <a:spcBef>
                <a:spcPts val="0"/>
              </a:spcBef>
              <a:buNone/>
            </a:pPr>
            <a:r>
              <a:rPr lang="en"/>
              <a:t>It regularly rents out this infrastructure to other telecommunication companies like verizon, At&amp;t, and Sprint  </a:t>
            </a:r>
          </a:p>
          <a:p>
            <a:pPr lvl="0" rtl="0">
              <a:lnSpc>
                <a:spcPct val="115000"/>
              </a:lnSpc>
              <a:spcBef>
                <a:spcPts val="0"/>
              </a:spcBef>
              <a:spcAft>
                <a:spcPts val="1600"/>
              </a:spcAft>
              <a:buNone/>
            </a:pPr>
            <a:r>
              <a:rPr lang="en" sz="1200" u="sng">
                <a:solidFill>
                  <a:schemeClr val="accent5"/>
                </a:solidFill>
                <a:latin typeface="Source Code Pro"/>
                <a:ea typeface="Source Code Pro"/>
                <a:cs typeface="Source Code Pro"/>
                <a:sym typeface="Source Code Pro"/>
                <a:hlinkClick r:id="rId4"/>
              </a:rPr>
              <a:t>http://fortune.com/2015/04/16/nokia-alcatel-lucent/</a:t>
            </a:r>
            <a:r>
              <a:rPr lang="en" sz="1200">
                <a:solidFill>
                  <a:schemeClr val="dk2"/>
                </a:solidFill>
                <a:latin typeface="Source Code Pro"/>
                <a:ea typeface="Source Code Pro"/>
                <a:cs typeface="Source Code Pro"/>
                <a:sym typeface="Source Code Pro"/>
              </a:rPr>
              <a:t>  </a:t>
            </a:r>
          </a:p>
          <a:p>
            <a:pPr lvl="0">
              <a:lnSpc>
                <a:spcPct val="115000"/>
              </a:lnSpc>
              <a:spcBef>
                <a:spcPts val="0"/>
              </a:spcBef>
              <a:spcAft>
                <a:spcPts val="1600"/>
              </a:spcAft>
              <a:buNone/>
            </a:pPr>
            <a:r>
              <a:rPr lang="en" sz="1200">
                <a:solidFill>
                  <a:schemeClr val="dk2"/>
                </a:solidFill>
                <a:latin typeface="Source Code Pro"/>
                <a:ea typeface="Source Code Pro"/>
                <a:cs typeface="Source Code Pro"/>
                <a:sym typeface="Source Code Pro"/>
              </a:rPr>
              <a:t>Our proposal is for Nokia to let Google run its fiber optic service on our infrastructure and provide the tech giant with consulting services regarding maintaining their own infrastructure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https://networks.nokia.com/solutions/wireline/fiber-access</a:t>
            </a:r>
            <a:r>
              <a:rPr lang="en"/>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After Nokia’s restructuring there is very little overlap between the two.</a:t>
            </a:r>
          </a:p>
          <a:p>
            <a:pPr lvl="0">
              <a:spcBef>
                <a:spcPts val="0"/>
              </a:spcBef>
              <a:buNone/>
            </a:pPr>
            <a:r>
              <a:rPr lang="en"/>
              <a:t>Not really competitors, and can actually complement each other, because Google runs its business on the infrastructure of companies like Alcatel Nokia</a:t>
            </a:r>
          </a:p>
          <a:p>
            <a:pPr lvl="0">
              <a:spcBef>
                <a:spcPts val="0"/>
              </a:spcBef>
              <a:buNone/>
            </a:pPr>
            <a:r>
              <a:rPr lang="en"/>
              <a:t>http://www.investopedia.com/articles/investing/020515/business-google.asp</a:t>
            </a:r>
          </a:p>
          <a:p>
            <a:pPr lvl="0">
              <a:spcBef>
                <a:spcPts val="0"/>
              </a:spcBef>
              <a:buNone/>
            </a:pPr>
            <a:endParaRPr/>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49"/>
            <a:ext cx="691799"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1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399"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399" cy="1260599"/>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499"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61"/>
        <p:cNvGrpSpPr/>
        <p:nvPr/>
      </p:nvGrpSpPr>
      <p:grpSpPr>
        <a:xfrm>
          <a:off x="0" y="0"/>
          <a:ext cx="0" cy="0"/>
          <a:chOff x="0" y="0"/>
          <a:chExt cx="0" cy="0"/>
        </a:xfrm>
      </p:grpSpPr>
      <p:sp>
        <p:nvSpPr>
          <p:cNvPr id="62" name="Shape 62"/>
          <p:cNvSpPr/>
          <p:nvPr/>
        </p:nvSpPr>
        <p:spPr>
          <a:xfrm>
            <a:off x="7209425" y="502200"/>
            <a:ext cx="206100" cy="2061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1197475" y="-802775"/>
            <a:ext cx="6749100" cy="6749100"/>
          </a:xfrm>
          <a:prstGeom prst="ellipse">
            <a:avLst/>
          </a:prstGeom>
          <a:noFill/>
          <a:ln w="9525" cap="flat" cmpd="sng">
            <a:solidFill>
              <a:srgbClr val="A1BEC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txBox="1">
            <a:spLocks noGrp="1"/>
          </p:cNvSpPr>
          <p:nvPr>
            <p:ph type="ctrTitle"/>
          </p:nvPr>
        </p:nvSpPr>
        <p:spPr>
          <a:xfrm>
            <a:off x="2255425" y="1991825"/>
            <a:ext cx="4633200" cy="1159800"/>
          </a:xfrm>
          <a:prstGeom prst="rect">
            <a:avLst/>
          </a:prstGeom>
        </p:spPr>
        <p:txBody>
          <a:bodyPr lIns="91425" tIns="91425" rIns="91425" bIns="91425" anchor="ctr" anchorCtr="0"/>
          <a:lstStyle>
            <a:lvl1pPr lvl="0" algn="ctr" rtl="0">
              <a:spcBef>
                <a:spcPts val="0"/>
              </a:spcBef>
              <a:buSzPct val="100000"/>
              <a:defRPr sz="4800"/>
            </a:lvl1pPr>
            <a:lvl2pPr lvl="1" algn="ctr" rtl="0">
              <a:spcBef>
                <a:spcPts val="0"/>
              </a:spcBef>
              <a:buSzPct val="100000"/>
              <a:defRPr sz="6000"/>
            </a:lvl2pPr>
            <a:lvl3pPr lvl="2" algn="ctr" rtl="0">
              <a:spcBef>
                <a:spcPts val="0"/>
              </a:spcBef>
              <a:buSzPct val="100000"/>
              <a:defRPr sz="6000"/>
            </a:lvl3pPr>
            <a:lvl4pPr lvl="3" algn="ctr" rtl="0">
              <a:spcBef>
                <a:spcPts val="0"/>
              </a:spcBef>
              <a:buSzPct val="100000"/>
              <a:defRPr sz="6000"/>
            </a:lvl4pPr>
            <a:lvl5pPr lvl="4" algn="ctr" rtl="0">
              <a:spcBef>
                <a:spcPts val="0"/>
              </a:spcBef>
              <a:buSzPct val="100000"/>
              <a:defRPr sz="6000"/>
            </a:lvl5pPr>
            <a:lvl6pPr lvl="5" algn="ctr" rtl="0">
              <a:spcBef>
                <a:spcPts val="0"/>
              </a:spcBef>
              <a:buSzPct val="100000"/>
              <a:defRPr sz="6000"/>
            </a:lvl6pPr>
            <a:lvl7pPr lvl="6" algn="ctr" rtl="0">
              <a:spcBef>
                <a:spcPts val="0"/>
              </a:spcBef>
              <a:buSzPct val="100000"/>
              <a:defRPr sz="6000"/>
            </a:lvl7pPr>
            <a:lvl8pPr lvl="7" algn="ctr" rtl="0">
              <a:spcBef>
                <a:spcPts val="0"/>
              </a:spcBef>
              <a:buSzPct val="100000"/>
              <a:defRPr sz="6000"/>
            </a:lvl8pPr>
            <a:lvl9pPr lvl="8" algn="ctr" rtl="0">
              <a:spcBef>
                <a:spcPts val="0"/>
              </a:spcBef>
              <a:buSzPct val="100000"/>
              <a:defRPr sz="6000"/>
            </a:lvl9pPr>
          </a:lstStyle>
          <a:p>
            <a:endParaRPr/>
          </a:p>
        </p:txBody>
      </p:sp>
      <p:sp>
        <p:nvSpPr>
          <p:cNvPr id="65" name="Shape 65"/>
          <p:cNvSpPr/>
          <p:nvPr/>
        </p:nvSpPr>
        <p:spPr>
          <a:xfrm>
            <a:off x="267550" y="-886750"/>
            <a:ext cx="2347200" cy="2347200"/>
          </a:xfrm>
          <a:prstGeom prst="donut">
            <a:avLst>
              <a:gd name="adj" fmla="val 29778"/>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8348875" y="2882375"/>
            <a:ext cx="978600" cy="9786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2255425" y="541800"/>
            <a:ext cx="657600" cy="6576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6752750" y="3465100"/>
            <a:ext cx="2284200" cy="2284200"/>
          </a:xfrm>
          <a:prstGeom prst="donut">
            <a:avLst>
              <a:gd name="adj" fmla="val 11909"/>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137775" y="3193200"/>
            <a:ext cx="657600" cy="6576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376550" y="4217275"/>
            <a:ext cx="1207800" cy="1207800"/>
          </a:xfrm>
          <a:prstGeom prst="donut">
            <a:avLst>
              <a:gd name="adj" fmla="val 42915"/>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8244625" y="2541950"/>
            <a:ext cx="304800" cy="3048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7598775" y="-300250"/>
            <a:ext cx="1370700" cy="13707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8244625" y="802850"/>
            <a:ext cx="657600" cy="657600"/>
          </a:xfrm>
          <a:prstGeom prst="ellipse">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213975" y="695900"/>
            <a:ext cx="871500" cy="871500"/>
          </a:xfrm>
          <a:prstGeom prst="ellipse">
            <a:avLst/>
          </a:prstGeom>
          <a:noFill/>
          <a:ln w="9525" cap="flat" cmpd="sng">
            <a:solidFill>
              <a:srgbClr val="00ACC3"/>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122175" y="2933250"/>
            <a:ext cx="1177500" cy="1177500"/>
          </a:xfrm>
          <a:prstGeom prst="ellipse">
            <a:avLst/>
          </a:prstGeom>
          <a:noFill/>
          <a:ln w="9525" cap="flat" cmpd="sng">
            <a:solidFill>
              <a:srgbClr val="BBCD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8150075" y="708300"/>
            <a:ext cx="846600" cy="846600"/>
          </a:xfrm>
          <a:prstGeom prst="ellipse">
            <a:avLst/>
          </a:prstGeom>
          <a:noFill/>
          <a:ln w="9525" cap="flat" cmpd="sng">
            <a:solidFill>
              <a:srgbClr val="65BB48"/>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1055325" y="3904575"/>
            <a:ext cx="206100" cy="2061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78"/>
        <p:cNvGrpSpPr/>
        <p:nvPr/>
      </p:nvGrpSpPr>
      <p:grpSpPr>
        <a:xfrm>
          <a:off x="0" y="0"/>
          <a:ext cx="0" cy="0"/>
          <a:chOff x="0" y="0"/>
          <a:chExt cx="0" cy="0"/>
        </a:xfrm>
      </p:grpSpPr>
      <p:sp>
        <p:nvSpPr>
          <p:cNvPr id="79" name="Shape 79"/>
          <p:cNvSpPr/>
          <p:nvPr/>
        </p:nvSpPr>
        <p:spPr>
          <a:xfrm>
            <a:off x="3058200" y="-295450"/>
            <a:ext cx="3027600" cy="3027900"/>
          </a:xfrm>
          <a:prstGeom prst="ellipse">
            <a:avLst/>
          </a:prstGeom>
          <a:noFill/>
          <a:ln w="9525" cap="flat" cmpd="sng">
            <a:solidFill>
              <a:srgbClr val="A1BEC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txBox="1">
            <a:spLocks noGrp="1"/>
          </p:cNvSpPr>
          <p:nvPr>
            <p:ph type="ctrTitle"/>
          </p:nvPr>
        </p:nvSpPr>
        <p:spPr>
          <a:xfrm>
            <a:off x="1773750" y="2421550"/>
            <a:ext cx="5596500" cy="1159800"/>
          </a:xfrm>
          <a:prstGeom prst="rect">
            <a:avLst/>
          </a:prstGeom>
        </p:spPr>
        <p:txBody>
          <a:bodyPr lIns="91425" tIns="91425" rIns="91425" bIns="91425" anchor="b" anchorCtr="0"/>
          <a:lstStyle>
            <a:lvl1pPr lvl="0" algn="ctr" rtl="0">
              <a:spcBef>
                <a:spcPts val="0"/>
              </a:spcBef>
              <a:buSzPct val="100000"/>
              <a:defRPr sz="36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81" name="Shape 81"/>
          <p:cNvSpPr txBox="1">
            <a:spLocks noGrp="1"/>
          </p:cNvSpPr>
          <p:nvPr>
            <p:ph type="subTitle" idx="1"/>
          </p:nvPr>
        </p:nvSpPr>
        <p:spPr>
          <a:xfrm>
            <a:off x="1773750" y="3449654"/>
            <a:ext cx="5596500" cy="784800"/>
          </a:xfrm>
          <a:prstGeom prst="rect">
            <a:avLst/>
          </a:prstGeom>
        </p:spPr>
        <p:txBody>
          <a:bodyPr lIns="91425" tIns="91425" rIns="91425" bIns="91425" anchor="t" anchorCtr="0"/>
          <a:lstStyle>
            <a:lvl1pPr lvl="0" algn="ctr" rtl="0">
              <a:spcBef>
                <a:spcPts val="0"/>
              </a:spcBef>
              <a:buClr>
                <a:srgbClr val="A1BECC"/>
              </a:buClr>
              <a:buNone/>
              <a:defRPr b="1">
                <a:solidFill>
                  <a:srgbClr val="A1BECC"/>
                </a:solidFill>
              </a:defRPr>
            </a:lvl1pPr>
            <a:lvl2pPr lvl="1" algn="ctr" rtl="0">
              <a:spcBef>
                <a:spcPts val="0"/>
              </a:spcBef>
              <a:buClr>
                <a:srgbClr val="A1BECC"/>
              </a:buClr>
              <a:buSzPct val="100000"/>
              <a:buNone/>
              <a:defRPr sz="3000" b="1">
                <a:solidFill>
                  <a:srgbClr val="A1BECC"/>
                </a:solidFill>
              </a:defRPr>
            </a:lvl2pPr>
            <a:lvl3pPr lvl="2" algn="ctr" rtl="0">
              <a:spcBef>
                <a:spcPts val="0"/>
              </a:spcBef>
              <a:buClr>
                <a:srgbClr val="A1BECC"/>
              </a:buClr>
              <a:buSzPct val="100000"/>
              <a:buNone/>
              <a:defRPr sz="3000" b="1">
                <a:solidFill>
                  <a:srgbClr val="A1BECC"/>
                </a:solidFill>
              </a:defRPr>
            </a:lvl3pPr>
            <a:lvl4pPr lvl="3" algn="ctr" rtl="0">
              <a:spcBef>
                <a:spcPts val="0"/>
              </a:spcBef>
              <a:buClr>
                <a:srgbClr val="A1BECC"/>
              </a:buClr>
              <a:buSzPct val="100000"/>
              <a:buNone/>
              <a:defRPr sz="3000" b="1">
                <a:solidFill>
                  <a:srgbClr val="A1BECC"/>
                </a:solidFill>
              </a:defRPr>
            </a:lvl4pPr>
            <a:lvl5pPr lvl="4" algn="ctr" rtl="0">
              <a:spcBef>
                <a:spcPts val="0"/>
              </a:spcBef>
              <a:buClr>
                <a:srgbClr val="A1BECC"/>
              </a:buClr>
              <a:buSzPct val="100000"/>
              <a:buNone/>
              <a:defRPr sz="3000" b="1">
                <a:solidFill>
                  <a:srgbClr val="A1BECC"/>
                </a:solidFill>
              </a:defRPr>
            </a:lvl5pPr>
            <a:lvl6pPr lvl="5" algn="ctr" rtl="0">
              <a:spcBef>
                <a:spcPts val="0"/>
              </a:spcBef>
              <a:buClr>
                <a:srgbClr val="A1BECC"/>
              </a:buClr>
              <a:buSzPct val="100000"/>
              <a:buNone/>
              <a:defRPr sz="3000" b="1">
                <a:solidFill>
                  <a:srgbClr val="A1BECC"/>
                </a:solidFill>
              </a:defRPr>
            </a:lvl6pPr>
            <a:lvl7pPr lvl="6" algn="ctr" rtl="0">
              <a:spcBef>
                <a:spcPts val="0"/>
              </a:spcBef>
              <a:buClr>
                <a:srgbClr val="A1BECC"/>
              </a:buClr>
              <a:buSzPct val="100000"/>
              <a:buNone/>
              <a:defRPr sz="3000" b="1">
                <a:solidFill>
                  <a:srgbClr val="A1BECC"/>
                </a:solidFill>
              </a:defRPr>
            </a:lvl7pPr>
            <a:lvl8pPr lvl="7" algn="ctr" rtl="0">
              <a:spcBef>
                <a:spcPts val="0"/>
              </a:spcBef>
              <a:buClr>
                <a:srgbClr val="A1BECC"/>
              </a:buClr>
              <a:buSzPct val="100000"/>
              <a:buNone/>
              <a:defRPr sz="3000" b="1">
                <a:solidFill>
                  <a:srgbClr val="A1BECC"/>
                </a:solidFill>
              </a:defRPr>
            </a:lvl8pPr>
            <a:lvl9pPr lvl="8" algn="ctr" rtl="0">
              <a:spcBef>
                <a:spcPts val="0"/>
              </a:spcBef>
              <a:buClr>
                <a:srgbClr val="A1BECC"/>
              </a:buClr>
              <a:buSzPct val="100000"/>
              <a:buNone/>
              <a:defRPr sz="3000" b="1">
                <a:solidFill>
                  <a:srgbClr val="A1BECC"/>
                </a:solidFill>
              </a:defRPr>
            </a:lvl9pPr>
          </a:lstStyle>
          <a:p>
            <a:endParaRPr/>
          </a:p>
        </p:txBody>
      </p:sp>
      <p:sp>
        <p:nvSpPr>
          <p:cNvPr id="82" name="Shape 82"/>
          <p:cNvSpPr/>
          <p:nvPr/>
        </p:nvSpPr>
        <p:spPr>
          <a:xfrm>
            <a:off x="1414537" y="3988225"/>
            <a:ext cx="206100" cy="2061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7630150" y="2469625"/>
            <a:ext cx="2347200" cy="2347200"/>
          </a:xfrm>
          <a:prstGeom prst="donut">
            <a:avLst>
              <a:gd name="adj" fmla="val 29778"/>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376550" y="1139200"/>
            <a:ext cx="978600" cy="9786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7240275" y="4662700"/>
            <a:ext cx="657600" cy="6576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231175" y="-571700"/>
            <a:ext cx="2284200" cy="2284200"/>
          </a:xfrm>
          <a:prstGeom prst="donut">
            <a:avLst>
              <a:gd name="adj" fmla="val 11909"/>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7507625" y="917475"/>
            <a:ext cx="657600" cy="6576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8065925" y="-295450"/>
            <a:ext cx="1207800" cy="1207800"/>
          </a:xfrm>
          <a:prstGeom prst="donut">
            <a:avLst>
              <a:gd name="adj" fmla="val 42915"/>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1417200" y="2052650"/>
            <a:ext cx="304800" cy="3048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180500" y="4023250"/>
            <a:ext cx="1370700" cy="13707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246046" y="3365546"/>
            <a:ext cx="456000" cy="456000"/>
          </a:xfrm>
          <a:prstGeom prst="ellipse">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7072325" y="4494725"/>
            <a:ext cx="993600" cy="993300"/>
          </a:xfrm>
          <a:prstGeom prst="ellipse">
            <a:avLst/>
          </a:prstGeom>
          <a:noFill/>
          <a:ln w="9525" cap="flat" cmpd="sng">
            <a:solidFill>
              <a:srgbClr val="00ACC3"/>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7370250" y="780100"/>
            <a:ext cx="932400" cy="932400"/>
          </a:xfrm>
          <a:prstGeom prst="ellipse">
            <a:avLst/>
          </a:prstGeom>
          <a:noFill/>
          <a:ln w="9525" cap="flat" cmpd="sng">
            <a:solidFill>
              <a:srgbClr val="BBCD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180500" y="3300000"/>
            <a:ext cx="586800" cy="586800"/>
          </a:xfrm>
          <a:prstGeom prst="ellipse">
            <a:avLst/>
          </a:prstGeom>
          <a:noFill/>
          <a:ln w="9525" cap="flat" cmpd="sng">
            <a:solidFill>
              <a:srgbClr val="65BB48"/>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7733375" y="467300"/>
            <a:ext cx="206100" cy="2061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598175" y="-204700"/>
            <a:ext cx="1550100" cy="1550100"/>
          </a:xfrm>
          <a:prstGeom prst="ellipse">
            <a:avLst/>
          </a:prstGeom>
          <a:noFill/>
          <a:ln w="9525" cap="flat" cmpd="sng">
            <a:solidFill>
              <a:srgbClr val="E8004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97"/>
        <p:cNvGrpSpPr/>
        <p:nvPr/>
      </p:nvGrpSpPr>
      <p:grpSpPr>
        <a:xfrm>
          <a:off x="0" y="0"/>
          <a:ext cx="0" cy="0"/>
          <a:chOff x="0" y="0"/>
          <a:chExt cx="0" cy="0"/>
        </a:xfrm>
      </p:grpSpPr>
      <p:sp>
        <p:nvSpPr>
          <p:cNvPr id="98" name="Shape 98"/>
          <p:cNvSpPr/>
          <p:nvPr/>
        </p:nvSpPr>
        <p:spPr>
          <a:xfrm>
            <a:off x="1197475" y="-802775"/>
            <a:ext cx="6749100" cy="6749100"/>
          </a:xfrm>
          <a:prstGeom prst="ellipse">
            <a:avLst/>
          </a:prstGeom>
          <a:noFill/>
          <a:ln w="9525" cap="flat" cmpd="sng">
            <a:solidFill>
              <a:srgbClr val="A1BEC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8334450" y="4139625"/>
            <a:ext cx="424800" cy="4248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308287" y="-1078650"/>
            <a:ext cx="2347200" cy="2347200"/>
          </a:xfrm>
          <a:prstGeom prst="donut">
            <a:avLst>
              <a:gd name="adj" fmla="val 17100"/>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047750" y="805125"/>
            <a:ext cx="1048500" cy="10485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02" name="Shape 102"/>
          <p:cNvSpPr txBox="1">
            <a:spLocks noGrp="1"/>
          </p:cNvSpPr>
          <p:nvPr>
            <p:ph type="body" idx="1"/>
          </p:nvPr>
        </p:nvSpPr>
        <p:spPr>
          <a:xfrm>
            <a:off x="1880850" y="1920300"/>
            <a:ext cx="5382300" cy="20796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103" name="Shape 103"/>
          <p:cNvSpPr txBox="1"/>
          <p:nvPr/>
        </p:nvSpPr>
        <p:spPr>
          <a:xfrm>
            <a:off x="3593400" y="781368"/>
            <a:ext cx="1957200" cy="653700"/>
          </a:xfrm>
          <a:prstGeom prst="rect">
            <a:avLst/>
          </a:prstGeom>
          <a:noFill/>
          <a:ln>
            <a:noFill/>
          </a:ln>
        </p:spPr>
        <p:txBody>
          <a:bodyPr lIns="91425" tIns="91425" rIns="91425" bIns="91425" anchor="t" anchorCtr="0">
            <a:noAutofit/>
          </a:bodyPr>
          <a:lstStyle/>
          <a:p>
            <a:pPr lvl="0" algn="ctr" rtl="0">
              <a:spcBef>
                <a:spcPts val="0"/>
              </a:spcBef>
              <a:buNone/>
            </a:pPr>
            <a:r>
              <a:rPr lang="en" sz="9600">
                <a:solidFill>
                  <a:srgbClr val="FFFFFF"/>
                </a:solidFill>
                <a:latin typeface="Nixie One"/>
                <a:ea typeface="Nixie One"/>
                <a:cs typeface="Nixie One"/>
                <a:sym typeface="Nixie One"/>
              </a:rPr>
              <a:t>“</a:t>
            </a:r>
          </a:p>
        </p:txBody>
      </p:sp>
      <p:sp>
        <p:nvSpPr>
          <p:cNvPr id="104" name="Shape 104"/>
          <p:cNvSpPr/>
          <p:nvPr/>
        </p:nvSpPr>
        <p:spPr>
          <a:xfrm>
            <a:off x="229225" y="2988350"/>
            <a:ext cx="802800" cy="8031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42225" y="3999900"/>
            <a:ext cx="1695900" cy="1695900"/>
          </a:xfrm>
          <a:prstGeom prst="donut">
            <a:avLst>
              <a:gd name="adj" fmla="val 10084"/>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334025" y="-231725"/>
            <a:ext cx="1666800" cy="16668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550525" y="710300"/>
            <a:ext cx="481500" cy="481800"/>
          </a:xfrm>
          <a:prstGeom prst="donut">
            <a:avLst>
              <a:gd name="adj" fmla="val 37274"/>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1032025" y="3791450"/>
            <a:ext cx="304800" cy="3048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1217050" y="1311325"/>
            <a:ext cx="304800" cy="3048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a:off x="7744475" y="1473300"/>
            <a:ext cx="1048500" cy="10485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a:off x="8050675" y="2042175"/>
            <a:ext cx="1520100" cy="1520100"/>
          </a:xfrm>
          <a:prstGeom prst="donut">
            <a:avLst>
              <a:gd name="adj" fmla="val 5022"/>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12" name="Shape 112"/>
          <p:cNvSpPr/>
          <p:nvPr/>
        </p:nvSpPr>
        <p:spPr>
          <a:xfrm>
            <a:off x="7969775" y="3713850"/>
            <a:ext cx="597900" cy="598200"/>
          </a:xfrm>
          <a:prstGeom prst="donut">
            <a:avLst>
              <a:gd name="adj" fmla="val 43984"/>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8608775" y="1192100"/>
            <a:ext cx="184200" cy="1842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14"/>
        <p:cNvGrpSpPr/>
        <p:nvPr/>
      </p:nvGrpSpPr>
      <p:grpSpPr>
        <a:xfrm>
          <a:off x="0" y="0"/>
          <a:ext cx="0" cy="0"/>
          <a:chOff x="0" y="0"/>
          <a:chExt cx="0" cy="0"/>
        </a:xfrm>
      </p:grpSpPr>
      <p:sp>
        <p:nvSpPr>
          <p:cNvPr id="115" name="Shape 115"/>
          <p:cNvSpPr/>
          <p:nvPr/>
        </p:nvSpPr>
        <p:spPr>
          <a:xfrm>
            <a:off x="1144200" y="2698575"/>
            <a:ext cx="893700" cy="893700"/>
          </a:xfrm>
          <a:prstGeom prst="ellipse">
            <a:avLst/>
          </a:prstGeom>
          <a:noFill/>
          <a:ln w="9525" cap="flat" cmpd="sng">
            <a:solidFill>
              <a:srgbClr val="BBCD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txBox="1">
            <a:spLocks noGrp="1"/>
          </p:cNvSpPr>
          <p:nvPr>
            <p:ph type="title"/>
          </p:nvPr>
        </p:nvSpPr>
        <p:spPr>
          <a:xfrm>
            <a:off x="2935875" y="909050"/>
            <a:ext cx="5275500" cy="6411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7" name="Shape 117"/>
          <p:cNvSpPr txBox="1">
            <a:spLocks noGrp="1"/>
          </p:cNvSpPr>
          <p:nvPr>
            <p:ph type="body" idx="1"/>
          </p:nvPr>
        </p:nvSpPr>
        <p:spPr>
          <a:xfrm>
            <a:off x="2935875" y="1525757"/>
            <a:ext cx="5275500" cy="2786100"/>
          </a:xfrm>
          <a:prstGeom prst="rect">
            <a:avLst/>
          </a:prstGeom>
        </p:spPr>
        <p:txBody>
          <a:bodyPr lIns="91425" tIns="91425" rIns="91425" bIns="91425" anchor="t" anchorCtr="0"/>
          <a:lstStyle>
            <a:lvl1pPr lvl="0" rtl="0">
              <a:spcBef>
                <a:spcPts val="0"/>
              </a:spcBef>
              <a:buSzPct val="100000"/>
              <a:defRPr sz="2400"/>
            </a:lvl1pPr>
            <a:lvl2pPr lvl="1" rtl="0">
              <a:spcBef>
                <a:spcPts val="0"/>
              </a:spcBef>
              <a:defRPr/>
            </a:lvl2pPr>
            <a:lvl3pPr lvl="2" rtl="0">
              <a:spcBef>
                <a:spcPts val="0"/>
              </a:spcBef>
              <a:defRPr/>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118" name="Shape 118"/>
          <p:cNvSpPr/>
          <p:nvPr/>
        </p:nvSpPr>
        <p:spPr>
          <a:xfrm>
            <a:off x="259925" y="-206300"/>
            <a:ext cx="2347200" cy="2347200"/>
          </a:xfrm>
          <a:prstGeom prst="donut">
            <a:avLst>
              <a:gd name="adj" fmla="val 29778"/>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19" name="Shape 119"/>
          <p:cNvSpPr/>
          <p:nvPr/>
        </p:nvSpPr>
        <p:spPr>
          <a:xfrm>
            <a:off x="-152925" y="1360050"/>
            <a:ext cx="978600" cy="9786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339600" y="243625"/>
            <a:ext cx="657600" cy="6576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788725" y="2338650"/>
            <a:ext cx="811200" cy="811200"/>
          </a:xfrm>
          <a:prstGeom prst="donut">
            <a:avLst>
              <a:gd name="adj" fmla="val 22275"/>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22" name="Shape 122"/>
          <p:cNvSpPr/>
          <p:nvPr/>
        </p:nvSpPr>
        <p:spPr>
          <a:xfrm>
            <a:off x="153675" y="4149950"/>
            <a:ext cx="1207800" cy="12078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a:off x="1315800" y="3860975"/>
            <a:ext cx="550500" cy="550500"/>
          </a:xfrm>
          <a:prstGeom prst="donut">
            <a:avLst>
              <a:gd name="adj" fmla="val 42915"/>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38575" y="2993025"/>
            <a:ext cx="304800" cy="3048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25" name="Shape 125"/>
          <p:cNvSpPr/>
          <p:nvPr/>
        </p:nvSpPr>
        <p:spPr>
          <a:xfrm>
            <a:off x="7744850" y="420475"/>
            <a:ext cx="550500" cy="5505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8839500" y="1019775"/>
            <a:ext cx="397500" cy="3975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8295350" y="-321125"/>
            <a:ext cx="741600" cy="741600"/>
          </a:xfrm>
          <a:prstGeom prst="donut">
            <a:avLst>
              <a:gd name="adj" fmla="val 31897"/>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8651500" y="1616325"/>
            <a:ext cx="188100" cy="1881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179100" y="83125"/>
            <a:ext cx="978600" cy="978600"/>
          </a:xfrm>
          <a:prstGeom prst="ellipse">
            <a:avLst/>
          </a:prstGeom>
          <a:noFill/>
          <a:ln w="9525" cap="flat" cmpd="sng">
            <a:solidFill>
              <a:srgbClr val="00ACC3"/>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8062825" y="688875"/>
            <a:ext cx="449700" cy="449700"/>
          </a:xfrm>
          <a:prstGeom prst="ellipse">
            <a:avLst/>
          </a:prstGeom>
          <a:noFill/>
          <a:ln w="9525" cap="flat" cmpd="sng">
            <a:solidFill>
              <a:srgbClr val="ED4A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 column + image">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0" y="909050"/>
            <a:ext cx="3639600" cy="6411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3" name="Shape 133"/>
          <p:cNvSpPr txBox="1">
            <a:spLocks noGrp="1"/>
          </p:cNvSpPr>
          <p:nvPr>
            <p:ph type="body" idx="1"/>
          </p:nvPr>
        </p:nvSpPr>
        <p:spPr>
          <a:xfrm>
            <a:off x="4572000" y="1525754"/>
            <a:ext cx="3639600" cy="2786100"/>
          </a:xfrm>
          <a:prstGeom prst="rect">
            <a:avLst/>
          </a:prstGeom>
        </p:spPr>
        <p:txBody>
          <a:bodyPr lIns="91425" tIns="91425" rIns="91425" bIns="91425" anchor="t" anchorCtr="0"/>
          <a:lstStyle>
            <a:lvl1pPr lvl="0" rtl="0">
              <a:spcBef>
                <a:spcPts val="0"/>
              </a:spcBef>
              <a:buSzPct val="100000"/>
              <a:defRPr sz="2000"/>
            </a:lvl1pPr>
            <a:lvl2pPr lvl="1" rtl="0">
              <a:spcBef>
                <a:spcPts val="0"/>
              </a:spcBef>
              <a:buSzPct val="100000"/>
              <a:defRPr sz="2000"/>
            </a:lvl2pPr>
            <a:lvl3pPr lvl="2" rtl="0">
              <a:spcBef>
                <a:spcPts val="0"/>
              </a:spcBef>
              <a:buSzPct val="100000"/>
              <a:defRPr sz="2000"/>
            </a:lvl3pPr>
            <a:lvl4pPr lvl="3" rtl="0">
              <a:spcBef>
                <a:spcPts val="0"/>
              </a:spcBef>
              <a:buSzPct val="100000"/>
              <a:defRPr sz="2000"/>
            </a:lvl4pPr>
            <a:lvl5pPr lvl="4" rtl="0">
              <a:spcBef>
                <a:spcPts val="0"/>
              </a:spcBef>
              <a:buSzPct val="100000"/>
              <a:defRPr sz="2000"/>
            </a:lvl5pPr>
            <a:lvl6pPr lvl="5" rtl="0">
              <a:spcBef>
                <a:spcPts val="0"/>
              </a:spcBef>
              <a:buSzPct val="100000"/>
              <a:defRPr sz="2000"/>
            </a:lvl6pPr>
            <a:lvl7pPr lvl="6" rtl="0">
              <a:spcBef>
                <a:spcPts val="0"/>
              </a:spcBef>
              <a:buSzPct val="100000"/>
              <a:defRPr sz="2000"/>
            </a:lvl7pPr>
            <a:lvl8pPr lvl="7" rtl="0">
              <a:spcBef>
                <a:spcPts val="0"/>
              </a:spcBef>
              <a:buSzPct val="100000"/>
              <a:defRPr sz="2000"/>
            </a:lvl8pPr>
            <a:lvl9pPr lvl="8" rtl="0">
              <a:spcBef>
                <a:spcPts val="0"/>
              </a:spcBef>
              <a:buSzPct val="100000"/>
              <a:defRPr sz="2000"/>
            </a:lvl9pPr>
          </a:lstStyle>
          <a:p>
            <a:endParaRPr/>
          </a:p>
        </p:txBody>
      </p:sp>
      <p:sp>
        <p:nvSpPr>
          <p:cNvPr id="134" name="Shape 134"/>
          <p:cNvSpPr/>
          <p:nvPr/>
        </p:nvSpPr>
        <p:spPr>
          <a:xfrm>
            <a:off x="580275" y="751950"/>
            <a:ext cx="3639600" cy="36396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295650" y="-356450"/>
            <a:ext cx="1057800" cy="10578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836600" y="179825"/>
            <a:ext cx="978600" cy="978600"/>
          </a:xfrm>
          <a:prstGeom prst="donut">
            <a:avLst>
              <a:gd name="adj" fmla="val 39527"/>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465975" y="3692750"/>
            <a:ext cx="1019400" cy="10194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485375" y="4559750"/>
            <a:ext cx="361500" cy="361500"/>
          </a:xfrm>
          <a:prstGeom prst="donut">
            <a:avLst>
              <a:gd name="adj" fmla="val 29951"/>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2364800" y="346950"/>
            <a:ext cx="274200" cy="2739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472600" y="-533400"/>
            <a:ext cx="1411800" cy="1411800"/>
          </a:xfrm>
          <a:prstGeom prst="ellipse">
            <a:avLst/>
          </a:prstGeom>
          <a:noFill/>
          <a:ln w="9525" cap="flat" cmpd="sng">
            <a:solidFill>
              <a:srgbClr val="00ACC3"/>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2899000" y="242225"/>
            <a:ext cx="853800" cy="853800"/>
          </a:xfrm>
          <a:prstGeom prst="ellipse">
            <a:avLst/>
          </a:prstGeom>
          <a:noFill/>
          <a:ln w="9525" cap="flat" cmpd="sng">
            <a:solidFill>
              <a:srgbClr val="ED4A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061150" y="142950"/>
            <a:ext cx="538500" cy="5382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2935875" y="909050"/>
            <a:ext cx="5275500" cy="6411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5" name="Shape 145"/>
          <p:cNvSpPr txBox="1">
            <a:spLocks noGrp="1"/>
          </p:cNvSpPr>
          <p:nvPr>
            <p:ph type="body" idx="1"/>
          </p:nvPr>
        </p:nvSpPr>
        <p:spPr>
          <a:xfrm>
            <a:off x="2935875" y="1550150"/>
            <a:ext cx="2560500" cy="33759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146" name="Shape 146"/>
          <p:cNvSpPr txBox="1">
            <a:spLocks noGrp="1"/>
          </p:cNvSpPr>
          <p:nvPr>
            <p:ph type="body" idx="2"/>
          </p:nvPr>
        </p:nvSpPr>
        <p:spPr>
          <a:xfrm>
            <a:off x="5650848" y="1550150"/>
            <a:ext cx="2560500" cy="3375900"/>
          </a:xfrm>
          <a:prstGeom prst="rect">
            <a:avLst/>
          </a:prstGeom>
        </p:spPr>
        <p:txBody>
          <a:bodyPr lIns="91425" tIns="91425" rIns="91425" bIns="91425" anchor="t" anchorCtr="0"/>
          <a:lstStyle>
            <a:lvl1pPr lvl="0" rtl="0">
              <a:spcBef>
                <a:spcPts val="0"/>
              </a:spcBef>
              <a:buSzPct val="100000"/>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147" name="Shape 147"/>
          <p:cNvSpPr/>
          <p:nvPr/>
        </p:nvSpPr>
        <p:spPr>
          <a:xfrm>
            <a:off x="-358950" y="2194400"/>
            <a:ext cx="2347200" cy="2347200"/>
          </a:xfrm>
          <a:prstGeom prst="donut">
            <a:avLst>
              <a:gd name="adj" fmla="val 36789"/>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198450" y="-321125"/>
            <a:ext cx="978600" cy="978600"/>
          </a:xfrm>
          <a:prstGeom prst="ellipse">
            <a:avLst/>
          </a:prstGeom>
          <a:noFill/>
          <a:ln w="9525" cap="flat" cmpd="sng">
            <a:solidFill>
              <a:srgbClr val="E8004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198450" y="420475"/>
            <a:ext cx="657600" cy="6576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1177050" y="657475"/>
            <a:ext cx="846900" cy="846900"/>
          </a:xfrm>
          <a:prstGeom prst="donut">
            <a:avLst>
              <a:gd name="adj" fmla="val 22275"/>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887650" y="4142300"/>
            <a:ext cx="1207800" cy="1207800"/>
          </a:xfrm>
          <a:prstGeom prst="ellipse">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153675" y="4799600"/>
            <a:ext cx="550500" cy="550500"/>
          </a:xfrm>
          <a:prstGeom prst="donut">
            <a:avLst>
              <a:gd name="adj" fmla="val 18606"/>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a:off x="1172525" y="1696950"/>
            <a:ext cx="304800" cy="3048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a:off x="7844250" y="619275"/>
            <a:ext cx="550500" cy="5505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7515500" y="-72500"/>
            <a:ext cx="397500" cy="397500"/>
          </a:xfrm>
          <a:prstGeom prst="donut">
            <a:avLst>
              <a:gd name="adj" fmla="val 30568"/>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a:off x="8651500" y="1030850"/>
            <a:ext cx="304800" cy="3048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8097900" y="167450"/>
            <a:ext cx="741600" cy="741600"/>
          </a:xfrm>
          <a:prstGeom prst="donut">
            <a:avLst>
              <a:gd name="adj" fmla="val 8064"/>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8394750" y="1504375"/>
            <a:ext cx="188100" cy="1881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205625" y="2347725"/>
            <a:ext cx="2040600" cy="2040600"/>
          </a:xfrm>
          <a:prstGeom prst="ellipse">
            <a:avLst/>
          </a:prstGeom>
          <a:noFill/>
          <a:ln w="9525" cap="flat" cmpd="sng">
            <a:solidFill>
              <a:srgbClr val="65BB48"/>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0" name="Shape 160"/>
          <p:cNvSpPr/>
          <p:nvPr/>
        </p:nvSpPr>
        <p:spPr>
          <a:xfrm>
            <a:off x="305125" y="-214450"/>
            <a:ext cx="765300" cy="7653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8532600" y="911950"/>
            <a:ext cx="542700" cy="542700"/>
          </a:xfrm>
          <a:prstGeom prst="ellipse">
            <a:avLst/>
          </a:prstGeom>
          <a:noFill/>
          <a:ln w="9525" cap="flat" cmpd="sng">
            <a:solidFill>
              <a:srgbClr val="F8BB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62"/>
        <p:cNvGrpSpPr/>
        <p:nvPr/>
      </p:nvGrpSpPr>
      <p:grpSpPr>
        <a:xfrm>
          <a:off x="0" y="0"/>
          <a:ext cx="0" cy="0"/>
          <a:chOff x="0" y="0"/>
          <a:chExt cx="0" cy="0"/>
        </a:xfrm>
      </p:grpSpPr>
      <p:sp>
        <p:nvSpPr>
          <p:cNvPr id="163" name="Shape 163"/>
          <p:cNvSpPr/>
          <p:nvPr/>
        </p:nvSpPr>
        <p:spPr>
          <a:xfrm>
            <a:off x="8638525" y="1472600"/>
            <a:ext cx="978600" cy="978600"/>
          </a:xfrm>
          <a:prstGeom prst="ellipse">
            <a:avLst/>
          </a:prstGeom>
          <a:noFill/>
          <a:ln w="9525" cap="flat" cmpd="sng">
            <a:solidFill>
              <a:srgbClr val="ED4A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4" name="Shape 164"/>
          <p:cNvSpPr txBox="1">
            <a:spLocks noGrp="1"/>
          </p:cNvSpPr>
          <p:nvPr>
            <p:ph type="title"/>
          </p:nvPr>
        </p:nvSpPr>
        <p:spPr>
          <a:xfrm>
            <a:off x="2935875" y="909050"/>
            <a:ext cx="5275500" cy="6411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65" name="Shape 165"/>
          <p:cNvSpPr txBox="1">
            <a:spLocks noGrp="1"/>
          </p:cNvSpPr>
          <p:nvPr>
            <p:ph type="body" idx="1"/>
          </p:nvPr>
        </p:nvSpPr>
        <p:spPr>
          <a:xfrm>
            <a:off x="2935875" y="1550150"/>
            <a:ext cx="1700400" cy="33756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66" name="Shape 166"/>
          <p:cNvSpPr txBox="1">
            <a:spLocks noGrp="1"/>
          </p:cNvSpPr>
          <p:nvPr>
            <p:ph type="body" idx="2"/>
          </p:nvPr>
        </p:nvSpPr>
        <p:spPr>
          <a:xfrm>
            <a:off x="4723372" y="1550150"/>
            <a:ext cx="1700400" cy="33756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67" name="Shape 167"/>
          <p:cNvSpPr txBox="1">
            <a:spLocks noGrp="1"/>
          </p:cNvSpPr>
          <p:nvPr>
            <p:ph type="body" idx="3"/>
          </p:nvPr>
        </p:nvSpPr>
        <p:spPr>
          <a:xfrm>
            <a:off x="6510870" y="1550150"/>
            <a:ext cx="1700400" cy="33756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168" name="Shape 168"/>
          <p:cNvSpPr/>
          <p:nvPr/>
        </p:nvSpPr>
        <p:spPr>
          <a:xfrm>
            <a:off x="1016475" y="2981600"/>
            <a:ext cx="440400" cy="440400"/>
          </a:xfrm>
          <a:prstGeom prst="ellipse">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68725" y="3346150"/>
            <a:ext cx="819600" cy="819600"/>
          </a:xfrm>
          <a:prstGeom prst="ellipse">
            <a:avLst/>
          </a:prstGeom>
          <a:noFill/>
          <a:ln w="9525" cap="flat" cmpd="sng">
            <a:solidFill>
              <a:srgbClr val="00D1C6"/>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p:nvPr/>
        </p:nvSpPr>
        <p:spPr>
          <a:xfrm>
            <a:off x="1361475" y="140725"/>
            <a:ext cx="862800" cy="863400"/>
          </a:xfrm>
          <a:prstGeom prst="donut">
            <a:avLst>
              <a:gd name="adj" fmla="val 43200"/>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1438125" y="3422000"/>
            <a:ext cx="1062000" cy="1062000"/>
          </a:xfrm>
          <a:prstGeom prst="donut">
            <a:avLst>
              <a:gd name="adj" fmla="val 9905"/>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2059425" y="1112475"/>
            <a:ext cx="304800" cy="3048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8723500" y="270225"/>
            <a:ext cx="550500" cy="5505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8546800" y="608625"/>
            <a:ext cx="397500" cy="397500"/>
          </a:xfrm>
          <a:prstGeom prst="donut">
            <a:avLst>
              <a:gd name="adj" fmla="val 8754"/>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8211275" y="1152650"/>
            <a:ext cx="397500" cy="3975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7599600" y="-275250"/>
            <a:ext cx="741600" cy="741600"/>
          </a:xfrm>
          <a:prstGeom prst="donut">
            <a:avLst>
              <a:gd name="adj" fmla="val 39163"/>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9033775" y="1867850"/>
            <a:ext cx="188100" cy="1881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480225" y="243625"/>
            <a:ext cx="2347200" cy="2347200"/>
          </a:xfrm>
          <a:prstGeom prst="donut">
            <a:avLst>
              <a:gd name="adj" fmla="val 21094"/>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1016475" y="4091700"/>
            <a:ext cx="1207800" cy="12078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204075" y="927925"/>
            <a:ext cx="978600" cy="978600"/>
          </a:xfrm>
          <a:prstGeom prst="ellipse">
            <a:avLst/>
          </a:prstGeom>
          <a:noFill/>
          <a:ln w="9525" cap="flat" cmpd="sng">
            <a:solidFill>
              <a:srgbClr val="BBCD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2935875" y="909050"/>
            <a:ext cx="5275500" cy="6411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3" name="Shape 183"/>
          <p:cNvSpPr/>
          <p:nvPr/>
        </p:nvSpPr>
        <p:spPr>
          <a:xfrm>
            <a:off x="1280687" y="3669150"/>
            <a:ext cx="206100" cy="2061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180500" y="4023250"/>
            <a:ext cx="1370700" cy="13707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246046" y="3213146"/>
            <a:ext cx="456000" cy="456000"/>
          </a:xfrm>
          <a:prstGeom prst="ellipse">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71500" y="3038600"/>
            <a:ext cx="804900" cy="804900"/>
          </a:xfrm>
          <a:prstGeom prst="ellipse">
            <a:avLst/>
          </a:prstGeom>
          <a:noFill/>
          <a:ln w="9525" cap="flat" cmpd="sng">
            <a:solidFill>
              <a:srgbClr val="65BB48"/>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7" name="Shape 187"/>
          <p:cNvSpPr/>
          <p:nvPr/>
        </p:nvSpPr>
        <p:spPr>
          <a:xfrm>
            <a:off x="1280700" y="1608475"/>
            <a:ext cx="1043400" cy="1044000"/>
          </a:xfrm>
          <a:prstGeom prst="donut">
            <a:avLst>
              <a:gd name="adj" fmla="val 43200"/>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1640475" y="-201875"/>
            <a:ext cx="750300" cy="7503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480225" y="243625"/>
            <a:ext cx="2347200" cy="2347200"/>
          </a:xfrm>
          <a:prstGeom prst="donut">
            <a:avLst>
              <a:gd name="adj" fmla="val 6129"/>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222975" y="500875"/>
            <a:ext cx="1832700" cy="1832700"/>
          </a:xfrm>
          <a:prstGeom prst="ellipse">
            <a:avLst/>
          </a:prstGeom>
          <a:noFill/>
          <a:ln w="9525" cap="flat" cmpd="sng">
            <a:solidFill>
              <a:srgbClr val="ED4A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1" name="Shape 191"/>
          <p:cNvSpPr/>
          <p:nvPr/>
        </p:nvSpPr>
        <p:spPr>
          <a:xfrm>
            <a:off x="1280700" y="3950125"/>
            <a:ext cx="750299" cy="750300"/>
          </a:xfrm>
          <a:prstGeom prst="ellipse">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7913000" y="600225"/>
            <a:ext cx="550500" cy="5505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8703400" y="1608475"/>
            <a:ext cx="287100" cy="287100"/>
          </a:xfrm>
          <a:prstGeom prst="donut">
            <a:avLst>
              <a:gd name="adj" fmla="val 18608"/>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8809376" y="886439"/>
            <a:ext cx="416400" cy="4164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8118000" y="-244550"/>
            <a:ext cx="741600" cy="741600"/>
          </a:xfrm>
          <a:prstGeom prst="donut">
            <a:avLst>
              <a:gd name="adj" fmla="val 37879"/>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7813725" y="312775"/>
            <a:ext cx="188100" cy="1881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8646900" y="723962"/>
            <a:ext cx="741600" cy="741600"/>
          </a:xfrm>
          <a:prstGeom prst="ellipse">
            <a:avLst/>
          </a:prstGeom>
          <a:noFill/>
          <a:ln w="9525" cap="flat" cmpd="sng">
            <a:solidFill>
              <a:srgbClr val="F8BB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399"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198"/>
        <p:cNvGrpSpPr/>
        <p:nvPr/>
      </p:nvGrpSpPr>
      <p:grpSpPr>
        <a:xfrm>
          <a:off x="0" y="0"/>
          <a:ext cx="0" cy="0"/>
          <a:chOff x="0" y="0"/>
          <a:chExt cx="0" cy="0"/>
        </a:xfrm>
      </p:grpSpPr>
      <p:sp>
        <p:nvSpPr>
          <p:cNvPr id="199" name="Shape 199"/>
          <p:cNvSpPr/>
          <p:nvPr/>
        </p:nvSpPr>
        <p:spPr>
          <a:xfrm>
            <a:off x="1197475" y="-802775"/>
            <a:ext cx="6749100" cy="6749100"/>
          </a:xfrm>
          <a:prstGeom prst="ellipse">
            <a:avLst/>
          </a:prstGeom>
          <a:noFill/>
          <a:ln w="9525" cap="flat" cmpd="sng">
            <a:solidFill>
              <a:srgbClr val="A1BEC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0" name="Shape 200"/>
          <p:cNvSpPr txBox="1">
            <a:spLocks noGrp="1"/>
          </p:cNvSpPr>
          <p:nvPr>
            <p:ph type="body" idx="1"/>
          </p:nvPr>
        </p:nvSpPr>
        <p:spPr>
          <a:xfrm>
            <a:off x="1246225" y="4177700"/>
            <a:ext cx="6651600" cy="519600"/>
          </a:xfrm>
          <a:prstGeom prst="rect">
            <a:avLst/>
          </a:prstGeom>
        </p:spPr>
        <p:txBody>
          <a:bodyPr lIns="91425" tIns="91425" rIns="91425" bIns="91425" anchor="t" anchorCtr="0"/>
          <a:lstStyle>
            <a:lvl1pPr lvl="0" algn="ctr" rtl="0">
              <a:spcBef>
                <a:spcPts val="360"/>
              </a:spcBef>
              <a:buSzPct val="100000"/>
              <a:buNone/>
              <a:defRPr sz="1600"/>
            </a:lvl1pPr>
          </a:lstStyle>
          <a:p>
            <a:endParaRPr/>
          </a:p>
        </p:txBody>
      </p:sp>
      <p:sp>
        <p:nvSpPr>
          <p:cNvPr id="201" name="Shape 201"/>
          <p:cNvSpPr/>
          <p:nvPr/>
        </p:nvSpPr>
        <p:spPr>
          <a:xfrm rot="10800000">
            <a:off x="8705950" y="3777262"/>
            <a:ext cx="617400" cy="6174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rot="10800000">
            <a:off x="608750" y="841360"/>
            <a:ext cx="515400" cy="515400"/>
          </a:xfrm>
          <a:prstGeom prst="donut">
            <a:avLst>
              <a:gd name="adj" fmla="val 18608"/>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203" name="Shape 203"/>
          <p:cNvSpPr/>
          <p:nvPr/>
        </p:nvSpPr>
        <p:spPr>
          <a:xfrm rot="10800000">
            <a:off x="8195021" y="4553300"/>
            <a:ext cx="831600" cy="831600"/>
          </a:xfrm>
          <a:prstGeom prst="donut">
            <a:avLst>
              <a:gd name="adj" fmla="val 37879"/>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rot="10800000">
            <a:off x="8458384" y="4183762"/>
            <a:ext cx="210900" cy="2109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rot="10800000">
            <a:off x="-153146" y="-444546"/>
            <a:ext cx="1128300" cy="1128300"/>
          </a:xfrm>
          <a:prstGeom prst="ellipse">
            <a:avLst/>
          </a:prstGeom>
          <a:noFill/>
          <a:ln w="9525" cap="flat" cmpd="sng">
            <a:solidFill>
              <a:srgbClr val="ED4A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rot="10800000">
            <a:off x="8012015" y="133390"/>
            <a:ext cx="434700" cy="434700"/>
          </a:xfrm>
          <a:prstGeom prst="donut">
            <a:avLst>
              <a:gd name="adj" fmla="val 8754"/>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207" name="Shape 207"/>
          <p:cNvSpPr/>
          <p:nvPr/>
        </p:nvSpPr>
        <p:spPr>
          <a:xfrm rot="10800000">
            <a:off x="-73577" y="841499"/>
            <a:ext cx="330900" cy="3309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208" name="Shape 208"/>
          <p:cNvSpPr/>
          <p:nvPr/>
        </p:nvSpPr>
        <p:spPr>
          <a:xfrm rot="10800000">
            <a:off x="8512150" y="133404"/>
            <a:ext cx="811200" cy="811199"/>
          </a:xfrm>
          <a:prstGeom prst="donut">
            <a:avLst>
              <a:gd name="adj" fmla="val 39163"/>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209" name="Shape 209"/>
          <p:cNvSpPr/>
          <p:nvPr/>
        </p:nvSpPr>
        <p:spPr>
          <a:xfrm rot="10800000">
            <a:off x="117997" y="-173402"/>
            <a:ext cx="586200" cy="5862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rot="10800000">
            <a:off x="748825" y="4695050"/>
            <a:ext cx="345000" cy="345000"/>
          </a:xfrm>
          <a:prstGeom prst="donut">
            <a:avLst>
              <a:gd name="adj" fmla="val 30568"/>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rot="10800000">
            <a:off x="-107786" y="4259033"/>
            <a:ext cx="663000" cy="6630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212" name="Shape 212"/>
          <p:cNvSpPr/>
          <p:nvPr/>
        </p:nvSpPr>
        <p:spPr>
          <a:xfrm rot="10800000">
            <a:off x="-316662" y="3443534"/>
            <a:ext cx="506100" cy="5061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rot="10800000">
            <a:off x="-226169" y="4140650"/>
            <a:ext cx="899400" cy="899400"/>
          </a:xfrm>
          <a:prstGeom prst="ellipse">
            <a:avLst/>
          </a:prstGeom>
          <a:noFill/>
          <a:ln w="9525" cap="flat" cmpd="sng">
            <a:solidFill>
              <a:srgbClr val="F8BB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4" name="Shape 214"/>
          <p:cNvSpPr/>
          <p:nvPr/>
        </p:nvSpPr>
        <p:spPr>
          <a:xfrm rot="10800000">
            <a:off x="8700641" y="1100250"/>
            <a:ext cx="333300" cy="3333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5"/>
        <p:cNvGrpSpPr/>
        <p:nvPr/>
      </p:nvGrpSpPr>
      <p:grpSpPr>
        <a:xfrm>
          <a:off x="0" y="0"/>
          <a:ext cx="0" cy="0"/>
          <a:chOff x="0" y="0"/>
          <a:chExt cx="0" cy="0"/>
        </a:xfrm>
      </p:grpSpPr>
      <p:sp>
        <p:nvSpPr>
          <p:cNvPr id="216" name="Shape 216"/>
          <p:cNvSpPr/>
          <p:nvPr/>
        </p:nvSpPr>
        <p:spPr>
          <a:xfrm>
            <a:off x="419100" y="-1581150"/>
            <a:ext cx="8305800" cy="8305800"/>
          </a:xfrm>
          <a:prstGeom prst="ellipse">
            <a:avLst/>
          </a:prstGeom>
          <a:noFill/>
          <a:ln w="9525" cap="flat" cmpd="sng">
            <a:solidFill>
              <a:srgbClr val="A1BEC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7" name="Shape 217"/>
          <p:cNvSpPr/>
          <p:nvPr/>
        </p:nvSpPr>
        <p:spPr>
          <a:xfrm>
            <a:off x="-164200" y="686175"/>
            <a:ext cx="550500" cy="5505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8204500" y="3898800"/>
            <a:ext cx="447000" cy="447000"/>
          </a:xfrm>
          <a:prstGeom prst="donut">
            <a:avLst>
              <a:gd name="adj" fmla="val 18608"/>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100425" y="-196925"/>
            <a:ext cx="741600" cy="741600"/>
          </a:xfrm>
          <a:prstGeom prst="donut">
            <a:avLst>
              <a:gd name="adj" fmla="val 37879"/>
            </a:avLst>
          </a:prstGeom>
          <a:solidFill>
            <a:srgbClr val="00ACC3">
              <a:alpha val="86670"/>
            </a:srgbClr>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419100" y="686175"/>
            <a:ext cx="188100" cy="1881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8333725" y="4482500"/>
            <a:ext cx="978600" cy="978600"/>
          </a:xfrm>
          <a:prstGeom prst="ellipse">
            <a:avLst/>
          </a:prstGeom>
          <a:noFill/>
          <a:ln w="9525" cap="flat" cmpd="sng">
            <a:solidFill>
              <a:srgbClr val="ED4A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2" name="Shape 222"/>
          <p:cNvSpPr/>
          <p:nvPr/>
        </p:nvSpPr>
        <p:spPr>
          <a:xfrm>
            <a:off x="741750" y="4449750"/>
            <a:ext cx="397500" cy="397500"/>
          </a:xfrm>
          <a:prstGeom prst="donut">
            <a:avLst>
              <a:gd name="adj" fmla="val 8754"/>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8956300" y="4058696"/>
            <a:ext cx="287100" cy="287100"/>
          </a:xfrm>
          <a:prstGeom prst="ellipse">
            <a:avLst/>
          </a:prstGeom>
          <a:solidFill>
            <a:srgbClr val="ED4A00">
              <a:alpha val="86670"/>
            </a:srgbClr>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164200" y="4277700"/>
            <a:ext cx="741600" cy="741600"/>
          </a:xfrm>
          <a:prstGeom prst="donut">
            <a:avLst>
              <a:gd name="adj" fmla="val 39163"/>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8568725" y="4717500"/>
            <a:ext cx="508500" cy="508500"/>
          </a:xfrm>
          <a:prstGeom prst="ellipse">
            <a:avLst/>
          </a:prstGeom>
          <a:solidFill>
            <a:srgbClr val="E8004C">
              <a:alpha val="86670"/>
            </a:srgbClr>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8077475" y="224125"/>
            <a:ext cx="304800" cy="304800"/>
          </a:xfrm>
          <a:prstGeom prst="donut">
            <a:avLst>
              <a:gd name="adj" fmla="val 30568"/>
            </a:avLst>
          </a:prstGeom>
          <a:solidFill>
            <a:srgbClr val="65BB48">
              <a:alpha val="86670"/>
            </a:srgbClr>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8553248" y="328373"/>
            <a:ext cx="585600" cy="585600"/>
          </a:xfrm>
          <a:prstGeom prst="ellipse">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8876350" y="1187325"/>
            <a:ext cx="447000" cy="447000"/>
          </a:xfrm>
          <a:prstGeom prst="ellipse">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8449000" y="224125"/>
            <a:ext cx="794400" cy="794400"/>
          </a:xfrm>
          <a:prstGeom prst="ellipse">
            <a:avLst/>
          </a:prstGeom>
          <a:noFill/>
          <a:ln w="9525" cap="flat" cmpd="sng">
            <a:solidFill>
              <a:srgbClr val="F8BB00"/>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0" name="Shape 230"/>
          <p:cNvSpPr/>
          <p:nvPr/>
        </p:nvSpPr>
        <p:spPr>
          <a:xfrm>
            <a:off x="100425" y="3830625"/>
            <a:ext cx="304800" cy="304800"/>
          </a:xfrm>
          <a:prstGeom prst="ellipse">
            <a:avLst/>
          </a:prstGeom>
          <a:solidFill>
            <a:srgbClr val="00D1C6">
              <a:alpha val="8692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231"/>
        <p:cNvGrpSpPr/>
        <p:nvPr/>
      </p:nvGrpSpPr>
      <p:grpSpPr>
        <a:xfrm>
          <a:off x="0" y="0"/>
          <a:ext cx="0" cy="0"/>
          <a:chOff x="0" y="0"/>
          <a:chExt cx="0" cy="0"/>
        </a:xfrm>
      </p:grpSpPr>
      <p:sp>
        <p:nvSpPr>
          <p:cNvPr id="232" name="Shape 232"/>
          <p:cNvSpPr/>
          <p:nvPr/>
        </p:nvSpPr>
        <p:spPr>
          <a:xfrm>
            <a:off x="419100" y="-1581150"/>
            <a:ext cx="8305800" cy="8305800"/>
          </a:xfrm>
          <a:prstGeom prst="ellipse">
            <a:avLst/>
          </a:prstGeom>
          <a:noFill/>
          <a:ln w="9525" cap="flat" cmpd="sng">
            <a:solidFill>
              <a:srgbClr val="A1BECC"/>
            </a:solidFill>
            <a:prstDash val="dash"/>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599" cy="7334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599"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099"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599" cy="7334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899"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899"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599" cy="7334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099"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7999"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099" cy="4085699"/>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499"/>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199"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199"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199"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599" cy="733499"/>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599"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Source Code Pro"/>
                <a:ea typeface="Source Code Pro"/>
                <a:cs typeface="Source Code Pro"/>
                <a:sym typeface="Source Code Pro"/>
              </a:rPr>
              <a:t>‹#›</a:t>
            </a:fld>
            <a:endParaRPr lang="en"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935875" y="909050"/>
            <a:ext cx="5275500" cy="641100"/>
          </a:xfrm>
          <a:prstGeom prst="rect">
            <a:avLst/>
          </a:prstGeom>
          <a:noFill/>
          <a:ln>
            <a:noFill/>
          </a:ln>
        </p:spPr>
        <p:txBody>
          <a:bodyPr lIns="91425" tIns="91425" rIns="91425" bIns="91425" anchor="b" anchorCtr="0"/>
          <a:lstStyle>
            <a:lvl1pPr lvl="0"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1pPr>
            <a:lvl2pPr lvl="1"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2pPr>
            <a:lvl3pPr lvl="2"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3pPr>
            <a:lvl4pPr lvl="3"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4pPr>
            <a:lvl5pPr lvl="4"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5pPr>
            <a:lvl6pPr lvl="5"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6pPr>
            <a:lvl7pPr lvl="6"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7pPr>
            <a:lvl8pPr lvl="7"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8pPr>
            <a:lvl9pPr lvl="8" rtl="0">
              <a:spcBef>
                <a:spcPts val="0"/>
              </a:spcBef>
              <a:buClr>
                <a:srgbClr val="617A86"/>
              </a:buClr>
              <a:buSzPct val="100000"/>
              <a:buFont typeface="Nixie One"/>
              <a:buNone/>
              <a:defRPr sz="1800">
                <a:solidFill>
                  <a:srgbClr val="617A86"/>
                </a:solidFill>
                <a:latin typeface="Nixie One"/>
                <a:ea typeface="Nixie One"/>
                <a:cs typeface="Nixie One"/>
                <a:sym typeface="Nixie One"/>
              </a:defRPr>
            </a:lvl9pPr>
          </a:lstStyle>
          <a:p>
            <a:endParaRPr/>
          </a:p>
        </p:txBody>
      </p:sp>
      <p:sp>
        <p:nvSpPr>
          <p:cNvPr id="60" name="Shape 60"/>
          <p:cNvSpPr txBox="1">
            <a:spLocks noGrp="1"/>
          </p:cNvSpPr>
          <p:nvPr>
            <p:ph type="body" idx="1"/>
          </p:nvPr>
        </p:nvSpPr>
        <p:spPr>
          <a:xfrm>
            <a:off x="2935875" y="1525757"/>
            <a:ext cx="5275500" cy="2786100"/>
          </a:xfrm>
          <a:prstGeom prst="rect">
            <a:avLst/>
          </a:prstGeom>
          <a:noFill/>
          <a:ln>
            <a:noFill/>
          </a:ln>
        </p:spPr>
        <p:txBody>
          <a:bodyPr lIns="91425" tIns="91425" rIns="91425" bIns="91425" anchor="t" anchorCtr="0"/>
          <a:lstStyle>
            <a:lvl1pPr lvl="0" rtl="0">
              <a:spcBef>
                <a:spcPts val="600"/>
              </a:spcBef>
              <a:buClr>
                <a:srgbClr val="A1BECC"/>
              </a:buClr>
              <a:buSzPct val="100000"/>
              <a:buFont typeface="Varela Round"/>
              <a:buChar char="◎"/>
              <a:defRPr sz="2400">
                <a:solidFill>
                  <a:srgbClr val="617A86"/>
                </a:solidFill>
                <a:latin typeface="Varela Round"/>
                <a:ea typeface="Varela Round"/>
                <a:cs typeface="Varela Round"/>
                <a:sym typeface="Varela Round"/>
              </a:defRPr>
            </a:lvl1pPr>
            <a:lvl2pPr lvl="1" rtl="0">
              <a:spcBef>
                <a:spcPts val="480"/>
              </a:spcBef>
              <a:buClr>
                <a:srgbClr val="A1BECC"/>
              </a:buClr>
              <a:buSzPct val="100000"/>
              <a:buFont typeface="Varela Round"/>
              <a:buChar char="◉"/>
              <a:defRPr sz="2400">
                <a:solidFill>
                  <a:srgbClr val="617A86"/>
                </a:solidFill>
                <a:latin typeface="Varela Round"/>
                <a:ea typeface="Varela Round"/>
                <a:cs typeface="Varela Round"/>
                <a:sym typeface="Varela Round"/>
              </a:defRPr>
            </a:lvl2pPr>
            <a:lvl3pPr lvl="2" rtl="0">
              <a:spcBef>
                <a:spcPts val="480"/>
              </a:spcBef>
              <a:buClr>
                <a:srgbClr val="A1BECC"/>
              </a:buClr>
              <a:buSzPct val="100000"/>
              <a:buFont typeface="Varela Round"/>
              <a:buChar char="￮"/>
              <a:defRPr sz="2400">
                <a:solidFill>
                  <a:srgbClr val="617A86"/>
                </a:solidFill>
                <a:latin typeface="Varela Round"/>
                <a:ea typeface="Varela Round"/>
                <a:cs typeface="Varela Round"/>
                <a:sym typeface="Varela Round"/>
              </a:defRPr>
            </a:lvl3pPr>
            <a:lvl4pPr lvl="3" rtl="0">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4pPr>
            <a:lvl5pPr lvl="4" rtl="0">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5pPr>
            <a:lvl6pPr lvl="5" rtl="0">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6pPr>
            <a:lvl7pPr lvl="6" rtl="0">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7pPr>
            <a:lvl8pPr lvl="7" rtl="0">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8pPr>
            <a:lvl9pPr lvl="8" rtl="0">
              <a:spcBef>
                <a:spcPts val="360"/>
              </a:spcBef>
              <a:buClr>
                <a:srgbClr val="A1BECC"/>
              </a:buClr>
              <a:buSzPct val="100000"/>
              <a:buFont typeface="Varela Round"/>
              <a:defRPr sz="2400">
                <a:solidFill>
                  <a:srgbClr val="617A86"/>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5.gif"/><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png"/><Relationship Id="rId5" Type="http://schemas.openxmlformats.org/officeDocument/2006/relationships/image" Target="../media/image17.jp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arstechnica.com/tech-policy/2013/12/why-att-says-it-can-deny-google-fiber-access-to-its-poles-in-austin/" TargetMode="External"/><Relationship Id="rId4" Type="http://schemas.openxmlformats.org/officeDocument/2006/relationships/hyperlink" Target="http://arstechnica.com/tech-policy/2016/08/google-fiber-stalls-in-nashville-in-fight-over-utility-poles/" TargetMode="External"/><Relationship Id="rId5" Type="http://schemas.openxmlformats.org/officeDocument/2006/relationships/hyperlink" Target="http://www.telecomattorneys.com/fibernetworks.html" TargetMode="External"/><Relationship Id="rId6" Type="http://schemas.openxmlformats.org/officeDocument/2006/relationships/hyperlink" Target="http://www.tennessean.com/story/news/2016/08/13/council-attorney-raises-legal-issues-google-fiber-proposal/88636478/" TargetMode="Externa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androidauthority.com/google-halving-fiber-workforce-half-moving-wireless-solution-712941/"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thefoa.org/PPT/" TargetMode="External"/><Relationship Id="rId4" Type="http://schemas.openxmlformats.org/officeDocument/2006/relationships/hyperlink" Target="http://www.telecomramblings.com/2015/09/comcast-climbs-up-a-rung/" TargetMode="External"/><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ctrTitle"/>
          </p:nvPr>
        </p:nvSpPr>
        <p:spPr>
          <a:xfrm>
            <a:off x="411175" y="644300"/>
            <a:ext cx="8282399" cy="2109000"/>
          </a:xfrm>
          <a:prstGeom prst="rect">
            <a:avLst/>
          </a:prstGeom>
        </p:spPr>
        <p:txBody>
          <a:bodyPr lIns="91425" tIns="91425" rIns="91425" bIns="91425" anchor="b" anchorCtr="0">
            <a:noAutofit/>
          </a:bodyPr>
          <a:lstStyle/>
          <a:p>
            <a:pPr lvl="0">
              <a:spcBef>
                <a:spcPts val="0"/>
              </a:spcBef>
              <a:buNone/>
            </a:pPr>
            <a:r>
              <a:rPr lang="en"/>
              <a:t>Leveraging Lucent’s Network Solutions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11700" y="631800"/>
            <a:ext cx="6330000" cy="755700"/>
          </a:xfrm>
          <a:prstGeom prst="rect">
            <a:avLst/>
          </a:prstGeom>
        </p:spPr>
        <p:txBody>
          <a:bodyPr lIns="91425" tIns="91425" rIns="91425" bIns="91425" anchor="b" anchorCtr="0">
            <a:noAutofit/>
          </a:bodyPr>
          <a:lstStyle/>
          <a:p>
            <a:pPr lvl="0">
              <a:spcBef>
                <a:spcPts val="0"/>
              </a:spcBef>
              <a:buNone/>
            </a:pPr>
            <a:r>
              <a:rPr lang="en"/>
              <a:t>Reasons For Google To Cooperate </a:t>
            </a:r>
          </a:p>
        </p:txBody>
      </p:sp>
      <p:sp>
        <p:nvSpPr>
          <p:cNvPr id="307" name="Shape 307"/>
          <p:cNvSpPr txBox="1">
            <a:spLocks noGrp="1"/>
          </p:cNvSpPr>
          <p:nvPr>
            <p:ph type="body" idx="1"/>
          </p:nvPr>
        </p:nvSpPr>
        <p:spPr>
          <a:xfrm>
            <a:off x="311700" y="1618200"/>
            <a:ext cx="4894500" cy="2470800"/>
          </a:xfrm>
          <a:prstGeom prst="rect">
            <a:avLst/>
          </a:prstGeom>
        </p:spPr>
        <p:txBody>
          <a:bodyPr lIns="91425" tIns="91425" rIns="91425" bIns="91425" anchor="t" anchorCtr="0">
            <a:noAutofit/>
          </a:bodyPr>
          <a:lstStyle/>
          <a:p>
            <a:pPr lvl="0">
              <a:spcBef>
                <a:spcPts val="0"/>
              </a:spcBef>
              <a:buNone/>
            </a:pPr>
            <a:r>
              <a:rPr lang="en" sz="1500"/>
              <a:t>Bypass regulatory difficulties</a:t>
            </a:r>
          </a:p>
          <a:p>
            <a:pPr lvl="0">
              <a:spcBef>
                <a:spcPts val="0"/>
              </a:spcBef>
              <a:buNone/>
            </a:pPr>
            <a:r>
              <a:rPr lang="en" sz="1500"/>
              <a:t>Avoid installation costs by using existing infrastructure </a:t>
            </a:r>
          </a:p>
          <a:p>
            <a:pPr lvl="0">
              <a:spcBef>
                <a:spcPts val="0"/>
              </a:spcBef>
              <a:buNone/>
            </a:pPr>
            <a:r>
              <a:rPr lang="en" sz="1500"/>
              <a:t>Tap into a revenue source</a:t>
            </a:r>
          </a:p>
          <a:p>
            <a:pPr lvl="0">
              <a:spcBef>
                <a:spcPts val="0"/>
              </a:spcBef>
              <a:buNone/>
            </a:pPr>
            <a:r>
              <a:rPr lang="en" sz="1500"/>
              <a:t>Google can focus funds on ‘last mile gap’</a:t>
            </a:r>
          </a:p>
          <a:p>
            <a:pPr marL="457200" lvl="0" indent="-323850">
              <a:spcBef>
                <a:spcPts val="0"/>
              </a:spcBef>
              <a:buSzPct val="100000"/>
              <a:buChar char="-"/>
            </a:pPr>
            <a:r>
              <a:rPr lang="en" sz="1500"/>
              <a:t>Acquired company WebPass to pivot toward wireless delivery</a:t>
            </a:r>
          </a:p>
          <a:p>
            <a:pPr lvl="0">
              <a:lnSpc>
                <a:spcPct val="100000"/>
              </a:lnSpc>
              <a:spcBef>
                <a:spcPts val="0"/>
              </a:spcBef>
              <a:spcAft>
                <a:spcPts val="0"/>
              </a:spcAft>
              <a:buNone/>
            </a:pPr>
            <a:r>
              <a:rPr lang="en" sz="1100">
                <a:solidFill>
                  <a:srgbClr val="000000"/>
                </a:solidFill>
                <a:latin typeface="Arial"/>
                <a:ea typeface="Arial"/>
                <a:cs typeface="Arial"/>
                <a:sym typeface="Arial"/>
              </a:rPr>
              <a:t>(Carlon 2016)</a:t>
            </a:r>
          </a:p>
          <a:p>
            <a:pPr lvl="0">
              <a:spcBef>
                <a:spcPts val="0"/>
              </a:spcBef>
              <a:buNone/>
            </a:pPr>
            <a:r>
              <a:rPr lang="en"/>
              <a:t> </a:t>
            </a:r>
          </a:p>
          <a:p>
            <a:pPr lvl="0">
              <a:spcBef>
                <a:spcPts val="0"/>
              </a:spcBef>
              <a:buNone/>
            </a:pPr>
            <a:endParaRPr/>
          </a:p>
          <a:p>
            <a:pPr lvl="0">
              <a:spcBef>
                <a:spcPts val="0"/>
              </a:spcBef>
              <a:buNone/>
            </a:pPr>
            <a:endParaRPr/>
          </a:p>
        </p:txBody>
      </p:sp>
      <p:pic>
        <p:nvPicPr>
          <p:cNvPr id="308" name="Shape 308"/>
          <p:cNvPicPr preferRelativeResize="0"/>
          <p:nvPr/>
        </p:nvPicPr>
        <p:blipFill>
          <a:blip r:embed="rId3">
            <a:alphaModFix/>
          </a:blip>
          <a:stretch>
            <a:fillRect/>
          </a:stretch>
        </p:blipFill>
        <p:spPr>
          <a:xfrm>
            <a:off x="3859361" y="1387500"/>
            <a:ext cx="5105713" cy="755700"/>
          </a:xfrm>
          <a:prstGeom prst="rect">
            <a:avLst/>
          </a:prstGeom>
          <a:noFill/>
          <a:ln>
            <a:noFill/>
          </a:ln>
        </p:spPr>
      </p:pic>
      <p:sp>
        <p:nvSpPr>
          <p:cNvPr id="309" name="Shape 309"/>
          <p:cNvSpPr txBox="1"/>
          <p:nvPr/>
        </p:nvSpPr>
        <p:spPr>
          <a:xfrm>
            <a:off x="4766826" y="2143200"/>
            <a:ext cx="3508499" cy="276300"/>
          </a:xfrm>
          <a:prstGeom prst="rect">
            <a:avLst/>
          </a:prstGeom>
          <a:noFill/>
          <a:ln>
            <a:noFill/>
          </a:ln>
        </p:spPr>
        <p:txBody>
          <a:bodyPr lIns="91425" tIns="91425" rIns="91425" bIns="91425" anchor="ctr" anchorCtr="0">
            <a:noAutofit/>
          </a:bodyPr>
          <a:lstStyle/>
          <a:p>
            <a:pPr lvl="0" rtl="0">
              <a:spcBef>
                <a:spcPts val="0"/>
              </a:spcBef>
              <a:buNone/>
            </a:pPr>
            <a:r>
              <a:rPr lang="en" sz="1100"/>
              <a:t>(Carlon 2016)</a:t>
            </a:r>
          </a:p>
        </p:txBody>
      </p:sp>
      <p:pic>
        <p:nvPicPr>
          <p:cNvPr id="310" name="Shape 310"/>
          <p:cNvPicPr preferRelativeResize="0"/>
          <p:nvPr/>
        </p:nvPicPr>
        <p:blipFill>
          <a:blip r:embed="rId4">
            <a:alphaModFix/>
          </a:blip>
          <a:stretch>
            <a:fillRect/>
          </a:stretch>
        </p:blipFill>
        <p:spPr>
          <a:xfrm>
            <a:off x="5137525" y="2704675"/>
            <a:ext cx="3222699" cy="2148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cxnSp>
        <p:nvCxnSpPr>
          <p:cNvPr id="315" name="Shape 315"/>
          <p:cNvCxnSpPr/>
          <p:nvPr/>
        </p:nvCxnSpPr>
        <p:spPr>
          <a:xfrm>
            <a:off x="-4800" y="2571750"/>
            <a:ext cx="9153600" cy="0"/>
          </a:xfrm>
          <a:prstGeom prst="straightConnector1">
            <a:avLst/>
          </a:prstGeom>
          <a:noFill/>
          <a:ln w="9525" cap="flat" cmpd="sng">
            <a:solidFill>
              <a:srgbClr val="617A86"/>
            </a:solidFill>
            <a:prstDash val="dash"/>
            <a:round/>
            <a:headEnd type="none" w="lg" len="lg"/>
            <a:tailEnd type="none" w="lg" len="lg"/>
          </a:ln>
        </p:spPr>
      </p:cxnSp>
      <p:sp>
        <p:nvSpPr>
          <p:cNvPr id="316" name="Shape 316"/>
          <p:cNvSpPr txBox="1">
            <a:spLocks noGrp="1"/>
          </p:cNvSpPr>
          <p:nvPr>
            <p:ph type="title" idx="4294967295"/>
          </p:nvPr>
        </p:nvSpPr>
        <p:spPr>
          <a:xfrm>
            <a:off x="1934250" y="154550"/>
            <a:ext cx="5275500" cy="641100"/>
          </a:xfrm>
          <a:prstGeom prst="rect">
            <a:avLst/>
          </a:prstGeom>
        </p:spPr>
        <p:txBody>
          <a:bodyPr lIns="91425" tIns="91425" rIns="91425" bIns="91425" anchor="b" anchorCtr="0">
            <a:noAutofit/>
          </a:bodyPr>
          <a:lstStyle/>
          <a:p>
            <a:pPr lvl="0" algn="ctr" rtl="0">
              <a:spcBef>
                <a:spcPts val="0"/>
              </a:spcBef>
              <a:buNone/>
            </a:pPr>
            <a:r>
              <a:rPr lang="en" sz="3600" b="1"/>
              <a:t>Operations</a:t>
            </a:r>
          </a:p>
        </p:txBody>
      </p:sp>
      <p:sp>
        <p:nvSpPr>
          <p:cNvPr id="317" name="Shape 317"/>
          <p:cNvSpPr/>
          <p:nvPr/>
        </p:nvSpPr>
        <p:spPr>
          <a:xfrm>
            <a:off x="1895325" y="2362050"/>
            <a:ext cx="419100" cy="419400"/>
          </a:xfrm>
          <a:prstGeom prst="donut">
            <a:avLst>
              <a:gd name="adj" fmla="val 24108"/>
            </a:avLst>
          </a:prstGeom>
          <a:solidFill>
            <a:srgbClr val="F8BB00">
              <a:alpha val="86670"/>
            </a:srgbClr>
          </a:solidFill>
          <a:ln>
            <a:noFill/>
          </a:ln>
        </p:spPr>
        <p:txBody>
          <a:bodyPr lIns="91425" tIns="91425" rIns="91425" bIns="91425" anchor="ctr" anchorCtr="0">
            <a:noAutofit/>
          </a:bodyPr>
          <a:lstStyle/>
          <a:p>
            <a:pPr lvl="0">
              <a:spcBef>
                <a:spcPts val="0"/>
              </a:spcBef>
              <a:buNone/>
            </a:pPr>
            <a:endParaRPr/>
          </a:p>
        </p:txBody>
      </p:sp>
      <p:cxnSp>
        <p:nvCxnSpPr>
          <p:cNvPr id="318" name="Shape 318"/>
          <p:cNvCxnSpPr/>
          <p:nvPr/>
        </p:nvCxnSpPr>
        <p:spPr>
          <a:xfrm rot="10800000">
            <a:off x="2105025" y="1733550"/>
            <a:ext cx="0" cy="876300"/>
          </a:xfrm>
          <a:prstGeom prst="straightConnector1">
            <a:avLst/>
          </a:prstGeom>
          <a:noFill/>
          <a:ln w="19050" cap="flat" cmpd="sng">
            <a:solidFill>
              <a:srgbClr val="617A86"/>
            </a:solidFill>
            <a:prstDash val="solid"/>
            <a:round/>
            <a:headEnd type="oval" w="lg" len="lg"/>
            <a:tailEnd type="oval" w="lg" len="lg"/>
          </a:ln>
        </p:spPr>
      </p:cxnSp>
      <p:sp>
        <p:nvSpPr>
          <p:cNvPr id="319" name="Shape 319"/>
          <p:cNvSpPr/>
          <p:nvPr/>
        </p:nvSpPr>
        <p:spPr>
          <a:xfrm>
            <a:off x="4362450" y="2362050"/>
            <a:ext cx="419100" cy="419400"/>
          </a:xfrm>
          <a:prstGeom prst="donut">
            <a:avLst>
              <a:gd name="adj" fmla="val 24108"/>
            </a:avLst>
          </a:prstGeom>
          <a:solidFill>
            <a:srgbClr val="BBCD00">
              <a:alpha val="86670"/>
            </a:srgbClr>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6829275" y="2362050"/>
            <a:ext cx="419100" cy="419400"/>
          </a:xfrm>
          <a:prstGeom prst="donut">
            <a:avLst>
              <a:gd name="adj" fmla="val 24108"/>
            </a:avLst>
          </a:prstGeom>
          <a:solidFill>
            <a:srgbClr val="E06666"/>
          </a:solidFill>
          <a:ln>
            <a:noFill/>
          </a:ln>
        </p:spPr>
        <p:txBody>
          <a:bodyPr lIns="91425" tIns="91425" rIns="91425" bIns="91425" anchor="ctr" anchorCtr="0">
            <a:noAutofit/>
          </a:bodyPr>
          <a:lstStyle/>
          <a:p>
            <a:pPr lvl="0">
              <a:spcBef>
                <a:spcPts val="0"/>
              </a:spcBef>
              <a:buNone/>
            </a:pPr>
            <a:endParaRPr/>
          </a:p>
        </p:txBody>
      </p:sp>
      <p:cxnSp>
        <p:nvCxnSpPr>
          <p:cNvPr id="321" name="Shape 321"/>
          <p:cNvCxnSpPr/>
          <p:nvPr/>
        </p:nvCxnSpPr>
        <p:spPr>
          <a:xfrm>
            <a:off x="4572000" y="2524125"/>
            <a:ext cx="0" cy="876300"/>
          </a:xfrm>
          <a:prstGeom prst="straightConnector1">
            <a:avLst/>
          </a:prstGeom>
          <a:noFill/>
          <a:ln w="19050" cap="flat" cmpd="sng">
            <a:solidFill>
              <a:srgbClr val="617A86"/>
            </a:solidFill>
            <a:prstDash val="solid"/>
            <a:round/>
            <a:headEnd type="oval" w="lg" len="lg"/>
            <a:tailEnd type="oval" w="lg" len="lg"/>
          </a:ln>
        </p:spPr>
      </p:cxnSp>
      <p:cxnSp>
        <p:nvCxnSpPr>
          <p:cNvPr id="322" name="Shape 322"/>
          <p:cNvCxnSpPr/>
          <p:nvPr/>
        </p:nvCxnSpPr>
        <p:spPr>
          <a:xfrm rot="10800000">
            <a:off x="7038975" y="1733550"/>
            <a:ext cx="0" cy="876300"/>
          </a:xfrm>
          <a:prstGeom prst="straightConnector1">
            <a:avLst/>
          </a:prstGeom>
          <a:noFill/>
          <a:ln w="19050" cap="flat" cmpd="sng">
            <a:solidFill>
              <a:srgbClr val="617A86"/>
            </a:solidFill>
            <a:prstDash val="solid"/>
            <a:round/>
            <a:headEnd type="oval" w="lg" len="lg"/>
            <a:tailEnd type="oval" w="lg" len="lg"/>
          </a:ln>
        </p:spPr>
      </p:cxnSp>
      <p:sp>
        <p:nvSpPr>
          <p:cNvPr id="323" name="Shape 323"/>
          <p:cNvSpPr txBox="1"/>
          <p:nvPr/>
        </p:nvSpPr>
        <p:spPr>
          <a:xfrm>
            <a:off x="6238275" y="795650"/>
            <a:ext cx="1601100" cy="988200"/>
          </a:xfrm>
          <a:prstGeom prst="rect">
            <a:avLst/>
          </a:prstGeom>
          <a:noFill/>
          <a:ln>
            <a:noFill/>
          </a:ln>
        </p:spPr>
        <p:txBody>
          <a:bodyPr lIns="91425" tIns="91425" rIns="91425" bIns="91425" anchor="t" anchorCtr="0">
            <a:noAutofit/>
          </a:bodyPr>
          <a:lstStyle/>
          <a:p>
            <a:pPr lvl="0" algn="ctr" rtl="0">
              <a:spcBef>
                <a:spcPts val="0"/>
              </a:spcBef>
              <a:buNone/>
            </a:pPr>
            <a:r>
              <a:rPr lang="en" b="1">
                <a:solidFill>
                  <a:srgbClr val="617A86"/>
                </a:solidFill>
                <a:latin typeface="Varela Round"/>
                <a:ea typeface="Varela Round"/>
                <a:cs typeface="Varela Round"/>
                <a:sym typeface="Varela Round"/>
              </a:rPr>
              <a:t>Alcatel- Lucent Maintenance Services</a:t>
            </a:r>
          </a:p>
          <a:p>
            <a:pPr lvl="0" algn="ctr" rtl="0">
              <a:spcBef>
                <a:spcPts val="0"/>
              </a:spcBef>
              <a:buNone/>
            </a:pPr>
            <a:endParaRPr b="1">
              <a:solidFill>
                <a:srgbClr val="617A86"/>
              </a:solidFill>
              <a:latin typeface="Varela Round"/>
              <a:ea typeface="Varela Round"/>
              <a:cs typeface="Varela Round"/>
              <a:sym typeface="Varela Round"/>
            </a:endParaRPr>
          </a:p>
        </p:txBody>
      </p:sp>
      <p:sp>
        <p:nvSpPr>
          <p:cNvPr id="324" name="Shape 324"/>
          <p:cNvSpPr txBox="1"/>
          <p:nvPr/>
        </p:nvSpPr>
        <p:spPr>
          <a:xfrm>
            <a:off x="3948150" y="3346450"/>
            <a:ext cx="1247700" cy="562200"/>
          </a:xfrm>
          <a:prstGeom prst="rect">
            <a:avLst/>
          </a:prstGeom>
          <a:noFill/>
          <a:ln>
            <a:noFill/>
          </a:ln>
        </p:spPr>
        <p:txBody>
          <a:bodyPr lIns="91425" tIns="91425" rIns="91425" bIns="91425" anchor="t" anchorCtr="0">
            <a:noAutofit/>
          </a:bodyPr>
          <a:lstStyle/>
          <a:p>
            <a:pPr lvl="0" algn="ctr" rtl="0">
              <a:spcBef>
                <a:spcPts val="0"/>
              </a:spcBef>
              <a:buNone/>
            </a:pPr>
            <a:r>
              <a:rPr lang="en" b="1">
                <a:solidFill>
                  <a:srgbClr val="617A86"/>
                </a:solidFill>
                <a:latin typeface="Varela Round"/>
                <a:ea typeface="Varela Round"/>
                <a:cs typeface="Varela Round"/>
                <a:sym typeface="Varela Round"/>
              </a:rPr>
              <a:t>Bandwidth Capacity </a:t>
            </a:r>
          </a:p>
        </p:txBody>
      </p:sp>
      <p:sp>
        <p:nvSpPr>
          <p:cNvPr id="325" name="Shape 325"/>
          <p:cNvSpPr txBox="1"/>
          <p:nvPr/>
        </p:nvSpPr>
        <p:spPr>
          <a:xfrm>
            <a:off x="1375725" y="1171350"/>
            <a:ext cx="1458600" cy="562200"/>
          </a:xfrm>
          <a:prstGeom prst="rect">
            <a:avLst/>
          </a:prstGeom>
          <a:noFill/>
          <a:ln>
            <a:noFill/>
          </a:ln>
        </p:spPr>
        <p:txBody>
          <a:bodyPr lIns="91425" tIns="91425" rIns="91425" bIns="91425" anchor="t" anchorCtr="0">
            <a:noAutofit/>
          </a:bodyPr>
          <a:lstStyle/>
          <a:p>
            <a:pPr lvl="0" algn="ctr" rtl="0">
              <a:spcBef>
                <a:spcPts val="0"/>
              </a:spcBef>
              <a:buNone/>
            </a:pPr>
            <a:r>
              <a:rPr lang="en" b="1">
                <a:solidFill>
                  <a:srgbClr val="617A86"/>
                </a:solidFill>
                <a:latin typeface="Varela Round"/>
                <a:ea typeface="Varela Round"/>
                <a:cs typeface="Varela Round"/>
                <a:sym typeface="Varela Round"/>
              </a:rPr>
              <a:t>Expansion possibilities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Expansion possibilities</a:t>
            </a:r>
          </a:p>
        </p:txBody>
      </p:sp>
      <p:pic>
        <p:nvPicPr>
          <p:cNvPr id="331" name="Shape 331" descr="Screen Shot 2016-11-08 at 3.51.36 PM.png"/>
          <p:cNvPicPr preferRelativeResize="0"/>
          <p:nvPr/>
        </p:nvPicPr>
        <p:blipFill>
          <a:blip r:embed="rId3">
            <a:alphaModFix/>
          </a:blip>
          <a:stretch>
            <a:fillRect/>
          </a:stretch>
        </p:blipFill>
        <p:spPr>
          <a:xfrm>
            <a:off x="5066948" y="1386848"/>
            <a:ext cx="4077050" cy="3525850"/>
          </a:xfrm>
          <a:prstGeom prst="rect">
            <a:avLst/>
          </a:prstGeom>
          <a:noFill/>
          <a:ln>
            <a:noFill/>
          </a:ln>
        </p:spPr>
      </p:pic>
      <p:cxnSp>
        <p:nvCxnSpPr>
          <p:cNvPr id="332" name="Shape 332"/>
          <p:cNvCxnSpPr/>
          <p:nvPr/>
        </p:nvCxnSpPr>
        <p:spPr>
          <a:xfrm flipH="1">
            <a:off x="4839600" y="1327700"/>
            <a:ext cx="10800" cy="3533400"/>
          </a:xfrm>
          <a:prstGeom prst="straightConnector1">
            <a:avLst/>
          </a:prstGeom>
          <a:noFill/>
          <a:ln w="28575" cap="flat" cmpd="sng">
            <a:solidFill>
              <a:schemeClr val="dk1"/>
            </a:solidFill>
            <a:prstDash val="solid"/>
            <a:round/>
            <a:headEnd type="none" w="lg" len="lg"/>
            <a:tailEnd type="none" w="lg" len="lg"/>
          </a:ln>
        </p:spPr>
      </p:cxnSp>
      <p:pic>
        <p:nvPicPr>
          <p:cNvPr id="333" name="Shape 333"/>
          <p:cNvPicPr preferRelativeResize="0"/>
          <p:nvPr/>
        </p:nvPicPr>
        <p:blipFill>
          <a:blip r:embed="rId4">
            <a:alphaModFix/>
          </a:blip>
          <a:stretch>
            <a:fillRect/>
          </a:stretch>
        </p:blipFill>
        <p:spPr>
          <a:xfrm>
            <a:off x="311700" y="1799662"/>
            <a:ext cx="4442275" cy="2589475"/>
          </a:xfrm>
          <a:prstGeom prst="rect">
            <a:avLst/>
          </a:prstGeom>
          <a:noFill/>
          <a:ln>
            <a:noFill/>
          </a:ln>
        </p:spPr>
      </p:pic>
      <p:sp>
        <p:nvSpPr>
          <p:cNvPr id="334" name="Shape 334"/>
          <p:cNvSpPr txBox="1"/>
          <p:nvPr/>
        </p:nvSpPr>
        <p:spPr>
          <a:xfrm>
            <a:off x="7588750" y="4912700"/>
            <a:ext cx="1447500" cy="276300"/>
          </a:xfrm>
          <a:prstGeom prst="rect">
            <a:avLst/>
          </a:prstGeom>
          <a:noFill/>
          <a:ln>
            <a:noFill/>
          </a:ln>
        </p:spPr>
        <p:txBody>
          <a:bodyPr lIns="91425" tIns="91425" rIns="91425" bIns="91425" anchor="ctr" anchorCtr="0">
            <a:noAutofit/>
          </a:bodyPr>
          <a:lstStyle/>
          <a:p>
            <a:pPr lvl="0" rtl="0">
              <a:spcBef>
                <a:spcPts val="0"/>
              </a:spcBef>
              <a:buNone/>
            </a:pPr>
            <a:r>
              <a:rPr lang="en" sz="800"/>
              <a:t>Googlefiber.com, 2016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631800"/>
            <a:ext cx="2808000" cy="850800"/>
          </a:xfrm>
          <a:prstGeom prst="rect">
            <a:avLst/>
          </a:prstGeom>
        </p:spPr>
        <p:txBody>
          <a:bodyPr lIns="91425" tIns="91425" rIns="91425" bIns="91425" anchor="b" anchorCtr="0">
            <a:noAutofit/>
          </a:bodyPr>
          <a:lstStyle/>
          <a:p>
            <a:pPr lvl="0" rtl="0">
              <a:spcBef>
                <a:spcPts val="0"/>
              </a:spcBef>
              <a:buNone/>
            </a:pPr>
            <a:r>
              <a:rPr lang="en"/>
              <a:t>Bandwidth</a:t>
            </a:r>
          </a:p>
        </p:txBody>
      </p:sp>
      <p:sp>
        <p:nvSpPr>
          <p:cNvPr id="340" name="Shape 340"/>
          <p:cNvSpPr txBox="1">
            <a:spLocks noGrp="1"/>
          </p:cNvSpPr>
          <p:nvPr>
            <p:ph type="body" idx="1"/>
          </p:nvPr>
        </p:nvSpPr>
        <p:spPr>
          <a:xfrm>
            <a:off x="311700" y="1742509"/>
            <a:ext cx="2808000" cy="914400"/>
          </a:xfrm>
          <a:prstGeom prst="rect">
            <a:avLst/>
          </a:prstGeom>
        </p:spPr>
        <p:txBody>
          <a:bodyPr lIns="91425" tIns="91425" rIns="91425" bIns="91425" anchor="t" anchorCtr="0">
            <a:noAutofit/>
          </a:bodyPr>
          <a:lstStyle/>
          <a:p>
            <a:pPr lvl="0" rtl="0">
              <a:spcBef>
                <a:spcPts val="0"/>
              </a:spcBef>
              <a:buNone/>
            </a:pPr>
            <a:r>
              <a:rPr lang="en" sz="1600"/>
              <a:t>Demand for bandwidth is growing as more people stream content</a:t>
            </a:r>
          </a:p>
          <a:p>
            <a:pPr marR="0" lvl="0" algn="l" rtl="0">
              <a:lnSpc>
                <a:spcPct val="115000"/>
              </a:lnSpc>
              <a:spcBef>
                <a:spcPts val="0"/>
              </a:spcBef>
              <a:spcAft>
                <a:spcPts val="1600"/>
              </a:spcAft>
              <a:buNone/>
            </a:pPr>
            <a:endParaRPr/>
          </a:p>
        </p:txBody>
      </p:sp>
      <p:pic>
        <p:nvPicPr>
          <p:cNvPr id="341" name="Shape 341"/>
          <p:cNvPicPr preferRelativeResize="0"/>
          <p:nvPr/>
        </p:nvPicPr>
        <p:blipFill>
          <a:blip r:embed="rId3">
            <a:alphaModFix/>
          </a:blip>
          <a:stretch>
            <a:fillRect/>
          </a:stretch>
        </p:blipFill>
        <p:spPr>
          <a:xfrm>
            <a:off x="4647862" y="1649325"/>
            <a:ext cx="4029075" cy="1952625"/>
          </a:xfrm>
          <a:prstGeom prst="rect">
            <a:avLst/>
          </a:prstGeom>
          <a:noFill/>
          <a:ln>
            <a:noFill/>
          </a:ln>
        </p:spPr>
      </p:pic>
      <p:sp>
        <p:nvSpPr>
          <p:cNvPr id="342" name="Shape 342"/>
          <p:cNvSpPr txBox="1"/>
          <p:nvPr/>
        </p:nvSpPr>
        <p:spPr>
          <a:xfrm>
            <a:off x="311700" y="2865650"/>
            <a:ext cx="4414200" cy="2277900"/>
          </a:xfrm>
          <a:prstGeom prst="rect">
            <a:avLst/>
          </a:prstGeom>
          <a:noFill/>
          <a:ln>
            <a:noFill/>
          </a:ln>
        </p:spPr>
        <p:txBody>
          <a:bodyPr lIns="91425" tIns="91425" rIns="91425" bIns="91425" anchor="ctr" anchorCtr="0">
            <a:noAutofit/>
          </a:bodyPr>
          <a:lstStyle/>
          <a:p>
            <a:pPr lvl="0" rtl="0">
              <a:lnSpc>
                <a:spcPct val="115000"/>
              </a:lnSpc>
              <a:spcBef>
                <a:spcPts val="0"/>
              </a:spcBef>
              <a:spcAft>
                <a:spcPts val="1600"/>
              </a:spcAft>
              <a:buNone/>
            </a:pPr>
            <a:r>
              <a:rPr lang="en" sz="1800" b="1">
                <a:solidFill>
                  <a:schemeClr val="dk2"/>
                </a:solidFill>
                <a:latin typeface="Source Code Pro"/>
                <a:ea typeface="Source Code Pro"/>
                <a:cs typeface="Source Code Pro"/>
                <a:sym typeface="Source Code Pro"/>
              </a:rPr>
              <a:t>Google Fiber</a:t>
            </a:r>
            <a:r>
              <a:rPr lang="en" sz="1800">
                <a:solidFill>
                  <a:schemeClr val="dk2"/>
                </a:solidFill>
                <a:latin typeface="Source Code Pro"/>
                <a:ea typeface="Source Code Pro"/>
                <a:cs typeface="Source Code Pro"/>
                <a:sym typeface="Source Code Pro"/>
              </a:rPr>
              <a:t>:</a:t>
            </a:r>
            <a:r>
              <a:rPr lang="en" sz="1800" b="1">
                <a:solidFill>
                  <a:schemeClr val="dk2"/>
                </a:solidFill>
                <a:latin typeface="Source Code Pro"/>
                <a:ea typeface="Source Code Pro"/>
                <a:cs typeface="Source Code Pro"/>
                <a:sym typeface="Source Code Pro"/>
              </a:rPr>
              <a:t>1Gb/s</a:t>
            </a:r>
          </a:p>
          <a:p>
            <a:pPr lvl="0" rtl="0">
              <a:lnSpc>
                <a:spcPct val="115000"/>
              </a:lnSpc>
              <a:spcBef>
                <a:spcPts val="0"/>
              </a:spcBef>
              <a:spcAft>
                <a:spcPts val="1600"/>
              </a:spcAft>
              <a:buNone/>
            </a:pPr>
            <a:r>
              <a:rPr lang="en" sz="1800" b="1">
                <a:solidFill>
                  <a:schemeClr val="dk2"/>
                </a:solidFill>
                <a:latin typeface="Source Code Pro"/>
                <a:ea typeface="Source Code Pro"/>
                <a:cs typeface="Source Code Pro"/>
                <a:sym typeface="Source Code Pro"/>
              </a:rPr>
              <a:t>Alcatel- Lucent</a:t>
            </a:r>
            <a:r>
              <a:rPr lang="en" sz="1800">
                <a:solidFill>
                  <a:schemeClr val="dk2"/>
                </a:solidFill>
                <a:latin typeface="Source Code Pro"/>
                <a:ea typeface="Source Code Pro"/>
                <a:cs typeface="Source Code Pro"/>
                <a:sym typeface="Source Code Pro"/>
              </a:rPr>
              <a:t>:</a:t>
            </a:r>
            <a:r>
              <a:rPr lang="en" sz="1800" b="1">
                <a:solidFill>
                  <a:schemeClr val="dk2"/>
                </a:solidFill>
                <a:latin typeface="Source Code Pro"/>
                <a:ea typeface="Source Code Pro"/>
                <a:cs typeface="Source Code Pro"/>
                <a:sym typeface="Source Code Pro"/>
              </a:rPr>
              <a:t>2X100Gb/s</a:t>
            </a:r>
            <a:r>
              <a:rPr lang="en" sz="1800">
                <a:solidFill>
                  <a:schemeClr val="dk2"/>
                </a:solidFill>
                <a:latin typeface="Source Code Pro"/>
                <a:ea typeface="Source Code Pro"/>
                <a:cs typeface="Source Code Pro"/>
                <a:sym typeface="Source Code Pro"/>
              </a:rPr>
              <a:t> per slot </a:t>
            </a:r>
          </a:p>
          <a:p>
            <a:pPr marL="457200" lvl="0" indent="-342900" rtl="0">
              <a:lnSpc>
                <a:spcPct val="115000"/>
              </a:lnSpc>
              <a:spcBef>
                <a:spcPts val="0"/>
              </a:spcBef>
              <a:spcAft>
                <a:spcPts val="1600"/>
              </a:spcAft>
              <a:buClr>
                <a:schemeClr val="dk2"/>
              </a:buClr>
              <a:buSzPct val="100000"/>
              <a:buFont typeface="Source Code Pro"/>
              <a:buChar char="●"/>
            </a:pPr>
            <a:r>
              <a:rPr lang="en" sz="1800">
                <a:solidFill>
                  <a:schemeClr val="dk2"/>
                </a:solidFill>
                <a:latin typeface="Source Code Pro"/>
                <a:ea typeface="Source Code Pro"/>
                <a:cs typeface="Source Code Pro"/>
                <a:sym typeface="Source Code Pro"/>
              </a:rPr>
              <a:t>4,8, 16 slot backplane</a:t>
            </a:r>
          </a:p>
        </p:txBody>
      </p:sp>
      <p:cxnSp>
        <p:nvCxnSpPr>
          <p:cNvPr id="343" name="Shape 343"/>
          <p:cNvCxnSpPr/>
          <p:nvPr/>
        </p:nvCxnSpPr>
        <p:spPr>
          <a:xfrm rot="10800000" flipH="1">
            <a:off x="385025" y="2755275"/>
            <a:ext cx="2274000" cy="12000"/>
          </a:xfrm>
          <a:prstGeom prst="straightConnector1">
            <a:avLst/>
          </a:prstGeom>
          <a:noFill/>
          <a:ln w="9525" cap="flat" cmpd="sng">
            <a:solidFill>
              <a:schemeClr val="dk2"/>
            </a:solidFill>
            <a:prstDash val="solid"/>
            <a:round/>
            <a:headEnd type="none" w="lg" len="lg"/>
            <a:tailEnd type="none" w="lg" len="lg"/>
          </a:ln>
        </p:spPr>
      </p:cxnSp>
      <p:sp>
        <p:nvSpPr>
          <p:cNvPr id="344" name="Shape 344"/>
          <p:cNvSpPr txBox="1"/>
          <p:nvPr/>
        </p:nvSpPr>
        <p:spPr>
          <a:xfrm>
            <a:off x="6244074" y="3601950"/>
            <a:ext cx="1088400" cy="276300"/>
          </a:xfrm>
          <a:prstGeom prst="rect">
            <a:avLst/>
          </a:prstGeom>
          <a:noFill/>
          <a:ln>
            <a:noFill/>
          </a:ln>
        </p:spPr>
        <p:txBody>
          <a:bodyPr lIns="91425" tIns="91425" rIns="91425" bIns="91425" anchor="ctr" anchorCtr="0">
            <a:noAutofit/>
          </a:bodyPr>
          <a:lstStyle/>
          <a:p>
            <a:pPr lvl="0" rtl="0">
              <a:spcBef>
                <a:spcPts val="0"/>
              </a:spcBef>
              <a:buNone/>
            </a:pPr>
            <a:r>
              <a:rPr lang="en" sz="800"/>
              <a:t>Nokia.com, 2016</a:t>
            </a:r>
          </a:p>
        </p:txBody>
      </p:sp>
      <p:sp>
        <p:nvSpPr>
          <p:cNvPr id="345" name="Shape 345"/>
          <p:cNvSpPr txBox="1"/>
          <p:nvPr/>
        </p:nvSpPr>
        <p:spPr>
          <a:xfrm>
            <a:off x="5975950" y="1373025"/>
            <a:ext cx="1496700" cy="276300"/>
          </a:xfrm>
          <a:prstGeom prst="rect">
            <a:avLst/>
          </a:prstGeom>
          <a:noFill/>
          <a:ln>
            <a:noFill/>
          </a:ln>
        </p:spPr>
        <p:txBody>
          <a:bodyPr lIns="91425" tIns="91425" rIns="91425" bIns="91425" anchor="ctr" anchorCtr="0">
            <a:noAutofit/>
          </a:bodyPr>
          <a:lstStyle/>
          <a:p>
            <a:pPr lvl="0" rtl="0">
              <a:spcBef>
                <a:spcPts val="0"/>
              </a:spcBef>
              <a:buNone/>
            </a:pPr>
            <a:r>
              <a:rPr lang="en" sz="1100"/>
              <a:t>7360 ISAM FX Shelf</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a:spLocks noGrp="1"/>
          </p:cNvSpPr>
          <p:nvPr>
            <p:ph type="body" idx="1"/>
          </p:nvPr>
        </p:nvSpPr>
        <p:spPr>
          <a:xfrm>
            <a:off x="311700" y="1618196"/>
            <a:ext cx="2808000" cy="2037300"/>
          </a:xfrm>
          <a:prstGeom prst="rect">
            <a:avLst/>
          </a:prstGeom>
        </p:spPr>
        <p:txBody>
          <a:bodyPr lIns="91425" tIns="91425" rIns="91425" bIns="91425" anchor="t" anchorCtr="0">
            <a:noAutofit/>
          </a:bodyPr>
          <a:lstStyle/>
          <a:p>
            <a:pPr lvl="0" rtl="0">
              <a:spcBef>
                <a:spcPts val="0"/>
              </a:spcBef>
              <a:buNone/>
            </a:pPr>
            <a:r>
              <a:rPr lang="en" sz="1800"/>
              <a:t>“Downtime is not an option if you want to capitalize on network opportunities.”</a:t>
            </a:r>
          </a:p>
        </p:txBody>
      </p:sp>
      <p:pic>
        <p:nvPicPr>
          <p:cNvPr id="351" name="Shape 351"/>
          <p:cNvPicPr preferRelativeResize="0"/>
          <p:nvPr/>
        </p:nvPicPr>
        <p:blipFill>
          <a:blip r:embed="rId3">
            <a:alphaModFix/>
          </a:blip>
          <a:stretch>
            <a:fillRect/>
          </a:stretch>
        </p:blipFill>
        <p:spPr>
          <a:xfrm>
            <a:off x="3265974" y="498398"/>
            <a:ext cx="5717400" cy="4146699"/>
          </a:xfrm>
          <a:prstGeom prst="rect">
            <a:avLst/>
          </a:prstGeom>
          <a:noFill/>
          <a:ln>
            <a:noFill/>
          </a:ln>
        </p:spPr>
      </p:pic>
      <p:sp>
        <p:nvSpPr>
          <p:cNvPr id="352" name="Shape 352"/>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
              <a:t>Alcatel-Lucent Maintenance Services</a:t>
            </a:r>
          </a:p>
        </p:txBody>
      </p:sp>
      <p:sp>
        <p:nvSpPr>
          <p:cNvPr id="353" name="Shape 353"/>
          <p:cNvSpPr txBox="1"/>
          <p:nvPr/>
        </p:nvSpPr>
        <p:spPr>
          <a:xfrm>
            <a:off x="7775274" y="4783300"/>
            <a:ext cx="1088400" cy="276300"/>
          </a:xfrm>
          <a:prstGeom prst="rect">
            <a:avLst/>
          </a:prstGeom>
          <a:noFill/>
          <a:ln>
            <a:noFill/>
          </a:ln>
        </p:spPr>
        <p:txBody>
          <a:bodyPr lIns="91425" tIns="91425" rIns="91425" bIns="91425" anchor="ctr" anchorCtr="0">
            <a:noAutofit/>
          </a:bodyPr>
          <a:lstStyle/>
          <a:p>
            <a:pPr lvl="0" rtl="0">
              <a:spcBef>
                <a:spcPts val="0"/>
              </a:spcBef>
              <a:buNone/>
            </a:pPr>
            <a:r>
              <a:rPr lang="en" sz="800"/>
              <a:t>Nokia.com, 2016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
              <a:t>Legal/Political</a:t>
            </a:r>
          </a:p>
        </p:txBody>
      </p:sp>
      <p:sp>
        <p:nvSpPr>
          <p:cNvPr id="359" name="Shape 359"/>
          <p:cNvSpPr txBox="1">
            <a:spLocks noGrp="1"/>
          </p:cNvSpPr>
          <p:nvPr>
            <p:ph type="body" idx="1"/>
          </p:nvPr>
        </p:nvSpPr>
        <p:spPr>
          <a:xfrm>
            <a:off x="311700" y="1618200"/>
            <a:ext cx="8293200" cy="3120000"/>
          </a:xfrm>
          <a:prstGeom prst="rect">
            <a:avLst/>
          </a:prstGeom>
        </p:spPr>
        <p:txBody>
          <a:bodyPr lIns="91425" tIns="91425" rIns="91425" bIns="91425" anchor="t" anchorCtr="0">
            <a:noAutofit/>
          </a:bodyPr>
          <a:lstStyle/>
          <a:p>
            <a:pPr lvl="0">
              <a:spcBef>
                <a:spcPts val="0"/>
              </a:spcBef>
              <a:buNone/>
            </a:pPr>
            <a:r>
              <a:rPr lang="en" sz="1500"/>
              <a:t>One Touch Make Ready</a:t>
            </a:r>
          </a:p>
          <a:p>
            <a:pPr marL="457200" lvl="0" indent="-323850">
              <a:spcBef>
                <a:spcPts val="0"/>
              </a:spcBef>
              <a:buSzPct val="100000"/>
              <a:buChar char="-"/>
            </a:pPr>
            <a:r>
              <a:rPr lang="en" sz="1500"/>
              <a:t>Alcatel-Lucent will have to navigate legislation for private wires (Brodkin, 2013)</a:t>
            </a:r>
          </a:p>
          <a:p>
            <a:pPr lvl="0">
              <a:spcBef>
                <a:spcPts val="0"/>
              </a:spcBef>
              <a:buNone/>
            </a:pPr>
            <a:r>
              <a:rPr lang="en" sz="1500"/>
              <a:t>FCC rules regulate the access to privately owned wires. (Brodkin, 2016)</a:t>
            </a:r>
          </a:p>
          <a:p>
            <a:pPr lvl="0">
              <a:spcBef>
                <a:spcPts val="0"/>
              </a:spcBef>
              <a:buNone/>
            </a:pPr>
            <a:r>
              <a:rPr lang="en" sz="1500"/>
              <a:t>Fiber to the home (FTTH) comes with its own regulations (Glaser, 2016)</a:t>
            </a:r>
          </a:p>
          <a:p>
            <a:pPr lvl="0">
              <a:spcBef>
                <a:spcPts val="0"/>
              </a:spcBef>
              <a:buNone/>
            </a:pPr>
            <a:r>
              <a:rPr lang="en"/>
              <a:t>	</a:t>
            </a:r>
          </a:p>
          <a:p>
            <a:pPr lvl="0">
              <a:spcBef>
                <a:spcPts val="0"/>
              </a:spcBef>
              <a:buNone/>
            </a:pPr>
            <a:endParaRPr/>
          </a:p>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
              <a:t>Legal/Political</a:t>
            </a:r>
          </a:p>
        </p:txBody>
      </p:sp>
      <p:sp>
        <p:nvSpPr>
          <p:cNvPr id="365" name="Shape 365"/>
          <p:cNvSpPr txBox="1">
            <a:spLocks noGrp="1"/>
          </p:cNvSpPr>
          <p:nvPr>
            <p:ph type="body" idx="1"/>
          </p:nvPr>
        </p:nvSpPr>
        <p:spPr>
          <a:xfrm>
            <a:off x="311700" y="1618200"/>
            <a:ext cx="8247300" cy="2950800"/>
          </a:xfrm>
          <a:prstGeom prst="rect">
            <a:avLst/>
          </a:prstGeom>
        </p:spPr>
        <p:txBody>
          <a:bodyPr lIns="91425" tIns="91425" rIns="91425" bIns="91425" anchor="t" anchorCtr="0">
            <a:noAutofit/>
          </a:bodyPr>
          <a:lstStyle/>
          <a:p>
            <a:pPr lvl="0">
              <a:spcBef>
                <a:spcPts val="0"/>
              </a:spcBef>
              <a:buNone/>
            </a:pPr>
            <a:r>
              <a:rPr lang="en" sz="1400"/>
              <a:t>Nashville case:</a:t>
            </a:r>
          </a:p>
          <a:p>
            <a:pPr lvl="0">
              <a:spcBef>
                <a:spcPts val="0"/>
              </a:spcBef>
              <a:buNone/>
            </a:pPr>
            <a:r>
              <a:rPr lang="en" sz="1400"/>
              <a:t>	City Metro Council are debating legality of One Touch Make Ready</a:t>
            </a:r>
          </a:p>
          <a:p>
            <a:pPr lvl="0">
              <a:spcBef>
                <a:spcPts val="0"/>
              </a:spcBef>
              <a:buNone/>
            </a:pPr>
            <a:r>
              <a:rPr lang="en" sz="1400"/>
              <a:t>	AT&amp;T finds that this ordinance puts them at risk</a:t>
            </a:r>
          </a:p>
          <a:p>
            <a:pPr lvl="0">
              <a:spcBef>
                <a:spcPts val="0"/>
              </a:spcBef>
              <a:buNone/>
            </a:pPr>
            <a:r>
              <a:rPr lang="en" sz="1400"/>
              <a:t>	AT&amp;T: </a:t>
            </a:r>
            <a:r>
              <a:rPr lang="en" sz="1400" b="1"/>
              <a:t>20%</a:t>
            </a:r>
            <a:r>
              <a:rPr lang="en" sz="1400"/>
              <a:t> of Nashville utility poles</a:t>
            </a:r>
          </a:p>
          <a:p>
            <a:pPr lvl="0">
              <a:spcBef>
                <a:spcPts val="0"/>
              </a:spcBef>
              <a:buNone/>
            </a:pPr>
            <a:r>
              <a:rPr lang="en" sz="1400"/>
              <a:t>	NES: </a:t>
            </a:r>
            <a:r>
              <a:rPr lang="en" sz="1400" b="1"/>
              <a:t>80%</a:t>
            </a:r>
            <a:r>
              <a:rPr lang="en" sz="1400"/>
              <a:t> of Nashville utility poles</a:t>
            </a:r>
          </a:p>
          <a:p>
            <a:pPr lvl="0">
              <a:spcBef>
                <a:spcPts val="0"/>
              </a:spcBef>
              <a:buNone/>
            </a:pPr>
            <a:r>
              <a:rPr lang="en" sz="1400"/>
              <a:t>(McGee, 2016)</a:t>
            </a:r>
          </a:p>
          <a:p>
            <a:pPr lvl="0">
              <a:spcBef>
                <a:spcPts val="0"/>
              </a:spcBef>
              <a:buNone/>
            </a:pPr>
            <a:r>
              <a:rPr lang="en"/>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txBox="1">
            <a:spLocks noGrp="1"/>
          </p:cNvSpPr>
          <p:nvPr>
            <p:ph type="title"/>
          </p:nvPr>
        </p:nvSpPr>
        <p:spPr>
          <a:xfrm>
            <a:off x="311700" y="631800"/>
            <a:ext cx="6352500" cy="755700"/>
          </a:xfrm>
          <a:prstGeom prst="rect">
            <a:avLst/>
          </a:prstGeom>
        </p:spPr>
        <p:txBody>
          <a:bodyPr lIns="91425" tIns="91425" rIns="91425" bIns="91425" anchor="b" anchorCtr="0">
            <a:noAutofit/>
          </a:bodyPr>
          <a:lstStyle/>
          <a:p>
            <a:pPr lvl="0">
              <a:spcBef>
                <a:spcPts val="0"/>
              </a:spcBef>
              <a:buNone/>
            </a:pPr>
            <a:r>
              <a:rPr lang="en"/>
              <a:t>Financial Considerations for Alcatel-Lucent</a:t>
            </a:r>
          </a:p>
        </p:txBody>
      </p:sp>
      <p:sp>
        <p:nvSpPr>
          <p:cNvPr id="371" name="Shape 371"/>
          <p:cNvSpPr txBox="1">
            <a:spLocks noGrp="1"/>
          </p:cNvSpPr>
          <p:nvPr>
            <p:ph type="body" idx="1"/>
          </p:nvPr>
        </p:nvSpPr>
        <p:spPr>
          <a:xfrm>
            <a:off x="311700" y="1523200"/>
            <a:ext cx="7965300" cy="2950800"/>
          </a:xfrm>
          <a:prstGeom prst="rect">
            <a:avLst/>
          </a:prstGeom>
        </p:spPr>
        <p:txBody>
          <a:bodyPr lIns="91425" tIns="91425" rIns="91425" bIns="91425" anchor="t" anchorCtr="0">
            <a:noAutofit/>
          </a:bodyPr>
          <a:lstStyle/>
          <a:p>
            <a:pPr marL="457200" lvl="0" indent="-311150" rtl="0">
              <a:lnSpc>
                <a:spcPct val="200000"/>
              </a:lnSpc>
              <a:spcBef>
                <a:spcPts val="0"/>
              </a:spcBef>
              <a:buSzPct val="100000"/>
              <a:buChar char="-"/>
            </a:pPr>
            <a:r>
              <a:rPr lang="en" sz="1300" b="1"/>
              <a:t>Contract Revenue </a:t>
            </a:r>
            <a:r>
              <a:rPr lang="en" sz="1300"/>
              <a:t>of </a:t>
            </a:r>
            <a:r>
              <a:rPr lang="en" sz="1300" i="1"/>
              <a:t>up to</a:t>
            </a:r>
            <a:r>
              <a:rPr lang="en" sz="1300"/>
              <a:t> </a:t>
            </a:r>
            <a:r>
              <a:rPr lang="en" sz="1300" b="1"/>
              <a:t>$1 billion for 4 years</a:t>
            </a:r>
          </a:p>
          <a:p>
            <a:pPr marL="914400" lvl="1" indent="-311150" rtl="0">
              <a:lnSpc>
                <a:spcPct val="200000"/>
              </a:lnSpc>
              <a:spcBef>
                <a:spcPts val="0"/>
              </a:spcBef>
              <a:buSzPct val="100000"/>
              <a:buChar char="-"/>
            </a:pPr>
            <a:r>
              <a:rPr lang="en" sz="1300"/>
              <a:t>Verizon currently has a </a:t>
            </a:r>
            <a:r>
              <a:rPr lang="en" sz="1300" b="1"/>
              <a:t>4-year, $4 billion</a:t>
            </a:r>
            <a:r>
              <a:rPr lang="en" sz="1300"/>
              <a:t> deal with Alcatel-Lucent for its LTE network (Alcatel-Lucent 2010)</a:t>
            </a:r>
          </a:p>
          <a:p>
            <a:pPr marL="457200" lvl="0" indent="-311150" rtl="0">
              <a:lnSpc>
                <a:spcPct val="200000"/>
              </a:lnSpc>
              <a:spcBef>
                <a:spcPts val="0"/>
              </a:spcBef>
              <a:buSzPct val="100000"/>
              <a:buChar char="-"/>
            </a:pPr>
            <a:r>
              <a:rPr lang="en" sz="1300" b="1"/>
              <a:t>Additional consulting services revenue </a:t>
            </a:r>
            <a:r>
              <a:rPr lang="en" sz="1300"/>
              <a:t>of around </a:t>
            </a:r>
            <a:r>
              <a:rPr lang="en" sz="1300" b="1"/>
              <a:t>$20 million </a:t>
            </a:r>
            <a:r>
              <a:rPr lang="en" sz="1300"/>
              <a:t>(Yarow 2016)</a:t>
            </a:r>
          </a:p>
          <a:p>
            <a:pPr marL="914400" lvl="1" indent="-311150" rtl="0">
              <a:lnSpc>
                <a:spcPct val="200000"/>
              </a:lnSpc>
              <a:spcBef>
                <a:spcPts val="0"/>
              </a:spcBef>
              <a:buSzPct val="100000"/>
              <a:buChar char="-"/>
            </a:pPr>
            <a:r>
              <a:rPr lang="en" sz="1300"/>
              <a:t>technical support</a:t>
            </a:r>
          </a:p>
          <a:p>
            <a:pPr marL="914400" lvl="1" indent="-311150" rtl="0">
              <a:lnSpc>
                <a:spcPct val="200000"/>
              </a:lnSpc>
              <a:spcBef>
                <a:spcPts val="0"/>
              </a:spcBef>
              <a:buSzPct val="100000"/>
              <a:buChar char="-"/>
            </a:pPr>
            <a:r>
              <a:rPr lang="en" sz="1300"/>
              <a:t>field maintenance </a:t>
            </a:r>
          </a:p>
          <a:p>
            <a:pPr marL="914400" lvl="1" indent="-311150" rtl="0">
              <a:lnSpc>
                <a:spcPct val="200000"/>
              </a:lnSpc>
              <a:spcBef>
                <a:spcPts val="0"/>
              </a:spcBef>
              <a:buSzPct val="100000"/>
              <a:buChar char="-"/>
            </a:pPr>
            <a:r>
              <a:rPr lang="en" sz="1300"/>
              <a:t>repair and exchange</a:t>
            </a:r>
          </a:p>
          <a:p>
            <a:pPr marL="914400" lvl="1" indent="-311150" rtl="0">
              <a:lnSpc>
                <a:spcPct val="200000"/>
              </a:lnSpc>
              <a:spcBef>
                <a:spcPts val="0"/>
              </a:spcBef>
              <a:buSzPct val="100000"/>
              <a:buChar char="-"/>
            </a:pPr>
            <a:r>
              <a:rPr lang="en" sz="1300"/>
              <a:t>proactive services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Shape 376"/>
          <p:cNvSpPr txBox="1">
            <a:spLocks noGrp="1"/>
          </p:cNvSpPr>
          <p:nvPr>
            <p:ph type="title"/>
          </p:nvPr>
        </p:nvSpPr>
        <p:spPr>
          <a:xfrm>
            <a:off x="311700" y="631800"/>
            <a:ext cx="6352500" cy="755700"/>
          </a:xfrm>
          <a:prstGeom prst="rect">
            <a:avLst/>
          </a:prstGeom>
        </p:spPr>
        <p:txBody>
          <a:bodyPr lIns="91425" tIns="91425" rIns="91425" bIns="91425" anchor="b" anchorCtr="0">
            <a:noAutofit/>
          </a:bodyPr>
          <a:lstStyle/>
          <a:p>
            <a:pPr lvl="0" rtl="0">
              <a:spcBef>
                <a:spcPts val="0"/>
              </a:spcBef>
              <a:buNone/>
            </a:pPr>
            <a:r>
              <a:rPr lang="en"/>
              <a:t>Financial Considerations for Alcatel-Lucent</a:t>
            </a:r>
          </a:p>
        </p:txBody>
      </p:sp>
      <p:sp>
        <p:nvSpPr>
          <p:cNvPr id="377" name="Shape 377"/>
          <p:cNvSpPr txBox="1">
            <a:spLocks noGrp="1"/>
          </p:cNvSpPr>
          <p:nvPr>
            <p:ph type="body" idx="1"/>
          </p:nvPr>
        </p:nvSpPr>
        <p:spPr>
          <a:xfrm>
            <a:off x="311700" y="1618200"/>
            <a:ext cx="4747200" cy="2950800"/>
          </a:xfrm>
          <a:prstGeom prst="rect">
            <a:avLst/>
          </a:prstGeom>
        </p:spPr>
        <p:txBody>
          <a:bodyPr lIns="91425" tIns="91425" rIns="91425" bIns="91425" anchor="t" anchorCtr="0">
            <a:noAutofit/>
          </a:bodyPr>
          <a:lstStyle/>
          <a:p>
            <a:pPr marL="457200" lvl="0" indent="-228600" rtl="0">
              <a:lnSpc>
                <a:spcPct val="200000"/>
              </a:lnSpc>
              <a:spcBef>
                <a:spcPts val="0"/>
              </a:spcBef>
              <a:buChar char="-"/>
            </a:pPr>
            <a:r>
              <a:rPr lang="en" b="1"/>
              <a:t>Legal costs</a:t>
            </a:r>
            <a:r>
              <a:rPr lang="en"/>
              <a:t> from possible backlash and regulatory navigation for letting Google use Alcatel-Lucent’s infrastructure.</a:t>
            </a:r>
          </a:p>
          <a:p>
            <a:pPr marL="457200" lvl="0" indent="-228600" rtl="0">
              <a:lnSpc>
                <a:spcPct val="200000"/>
              </a:lnSpc>
              <a:spcBef>
                <a:spcPts val="0"/>
              </a:spcBef>
              <a:buChar char="-"/>
            </a:pPr>
            <a:r>
              <a:rPr lang="en" b="1"/>
              <a:t>Operational costs</a:t>
            </a:r>
            <a:r>
              <a:rPr lang="en"/>
              <a:t> from continuing to lay out fiber to expand infrastructure.</a:t>
            </a:r>
          </a:p>
          <a:p>
            <a:pPr marL="914400" lvl="1" indent="-228600" rtl="0">
              <a:lnSpc>
                <a:spcPct val="200000"/>
              </a:lnSpc>
              <a:spcBef>
                <a:spcPts val="0"/>
              </a:spcBef>
              <a:buChar char="-"/>
            </a:pPr>
            <a:r>
              <a:rPr lang="en"/>
              <a:t>Currently an average of </a:t>
            </a:r>
            <a:r>
              <a:rPr lang="en" b="1"/>
              <a:t>$178,222</a:t>
            </a:r>
            <a:r>
              <a:rPr lang="en"/>
              <a:t> per mile (USDT 2016)</a:t>
            </a:r>
          </a:p>
          <a:p>
            <a:pPr marL="457200" lvl="0" indent="-228600" rtl="0">
              <a:lnSpc>
                <a:spcPct val="200000"/>
              </a:lnSpc>
              <a:spcBef>
                <a:spcPts val="0"/>
              </a:spcBef>
              <a:buChar char="-"/>
            </a:pPr>
            <a:r>
              <a:rPr lang="en" b="1"/>
              <a:t>Maintenance costs</a:t>
            </a:r>
            <a:r>
              <a:rPr lang="en"/>
              <a:t> from servicing the fiber technology  </a:t>
            </a:r>
          </a:p>
        </p:txBody>
      </p:sp>
      <p:pic>
        <p:nvPicPr>
          <p:cNvPr id="378" name="Shape 378"/>
          <p:cNvPicPr preferRelativeResize="0"/>
          <p:nvPr/>
        </p:nvPicPr>
        <p:blipFill>
          <a:blip r:embed="rId3">
            <a:alphaModFix/>
          </a:blip>
          <a:stretch>
            <a:fillRect/>
          </a:stretch>
        </p:blipFill>
        <p:spPr>
          <a:xfrm>
            <a:off x="5182000" y="1705200"/>
            <a:ext cx="3590925" cy="1798650"/>
          </a:xfrm>
          <a:prstGeom prst="rect">
            <a:avLst/>
          </a:prstGeom>
          <a:noFill/>
          <a:ln>
            <a:noFill/>
          </a:ln>
        </p:spPr>
      </p:pic>
      <p:sp>
        <p:nvSpPr>
          <p:cNvPr id="379" name="Shape 379"/>
          <p:cNvSpPr txBox="1"/>
          <p:nvPr/>
        </p:nvSpPr>
        <p:spPr>
          <a:xfrm>
            <a:off x="5799137" y="2341275"/>
            <a:ext cx="3538800" cy="3000000"/>
          </a:xfrm>
          <a:prstGeom prst="rect">
            <a:avLst/>
          </a:prstGeom>
          <a:noFill/>
          <a:ln>
            <a:noFill/>
          </a:ln>
        </p:spPr>
        <p:txBody>
          <a:bodyPr lIns="91425" tIns="91425" rIns="91425" bIns="91425" anchor="ctr" anchorCtr="0">
            <a:noAutofit/>
          </a:bodyPr>
          <a:lstStyle/>
          <a:p>
            <a:pPr marL="457200" lvl="0" indent="0" rtl="0">
              <a:lnSpc>
                <a:spcPct val="200000"/>
              </a:lnSpc>
              <a:spcBef>
                <a:spcPts val="0"/>
              </a:spcBef>
              <a:spcAft>
                <a:spcPts val="1600"/>
              </a:spcAft>
              <a:buNone/>
            </a:pPr>
            <a:r>
              <a:rPr lang="en" sz="1200">
                <a:solidFill>
                  <a:schemeClr val="dk2"/>
                </a:solidFill>
                <a:latin typeface="Source Code Pro"/>
                <a:ea typeface="Source Code Pro"/>
                <a:cs typeface="Source Code Pro"/>
                <a:sym typeface="Source Code Pro"/>
              </a:rPr>
              <a:t>(USDT 2016)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
              <a:t>Risk</a:t>
            </a:r>
          </a:p>
        </p:txBody>
      </p:sp>
      <p:sp>
        <p:nvSpPr>
          <p:cNvPr id="385" name="Shape 385"/>
          <p:cNvSpPr txBox="1">
            <a:spLocks noGrp="1"/>
          </p:cNvSpPr>
          <p:nvPr>
            <p:ph type="body" idx="1"/>
          </p:nvPr>
        </p:nvSpPr>
        <p:spPr>
          <a:xfrm>
            <a:off x="311700" y="1746400"/>
            <a:ext cx="7296000" cy="2950800"/>
          </a:xfrm>
          <a:prstGeom prst="rect">
            <a:avLst/>
          </a:prstGeom>
        </p:spPr>
        <p:txBody>
          <a:bodyPr lIns="91425" tIns="91425" rIns="91425" bIns="91425" anchor="t" anchorCtr="0">
            <a:noAutofit/>
          </a:bodyPr>
          <a:lstStyle/>
          <a:p>
            <a:pPr lvl="0">
              <a:spcBef>
                <a:spcPts val="0"/>
              </a:spcBef>
              <a:buNone/>
            </a:pPr>
            <a:r>
              <a:rPr lang="en" sz="1500" b="1"/>
              <a:t>Business risk </a:t>
            </a:r>
            <a:r>
              <a:rPr lang="en" sz="1500"/>
              <a:t>of upsetting current major customers like AT&amp;T, Sprint, and Verizon</a:t>
            </a:r>
          </a:p>
          <a:p>
            <a:pPr lvl="0">
              <a:spcBef>
                <a:spcPts val="0"/>
              </a:spcBef>
              <a:buNone/>
            </a:pPr>
            <a:r>
              <a:rPr lang="en" sz="1500"/>
              <a:t>Alcatel-Lucent will be catering to overlapping competitors, which poses a conflict of interest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
              <a:t>Theme</a:t>
            </a:r>
          </a:p>
        </p:txBody>
      </p:sp>
      <p:sp>
        <p:nvSpPr>
          <p:cNvPr id="243" name="Shape 243"/>
          <p:cNvSpPr txBox="1">
            <a:spLocks noGrp="1"/>
          </p:cNvSpPr>
          <p:nvPr>
            <p:ph type="body" idx="1"/>
          </p:nvPr>
        </p:nvSpPr>
        <p:spPr>
          <a:xfrm>
            <a:off x="311700" y="1618200"/>
            <a:ext cx="7261200" cy="2950800"/>
          </a:xfrm>
          <a:prstGeom prst="rect">
            <a:avLst/>
          </a:prstGeom>
        </p:spPr>
        <p:txBody>
          <a:bodyPr lIns="91425" tIns="91425" rIns="91425" bIns="91425" anchor="t" anchorCtr="0">
            <a:noAutofit/>
          </a:bodyPr>
          <a:lstStyle/>
          <a:p>
            <a:pPr lvl="0">
              <a:lnSpc>
                <a:spcPct val="200000"/>
              </a:lnSpc>
              <a:spcBef>
                <a:spcPts val="0"/>
              </a:spcBef>
              <a:buNone/>
            </a:pPr>
            <a:r>
              <a:rPr lang="en" sz="1400"/>
              <a:t>Nokia’s acquisition of Alcatel-Lucent provides the company with an opportunity to lease its fiber optic network to Google Fiber in the U.S.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a:spcBef>
                <a:spcPts val="0"/>
              </a:spcBef>
              <a:buNone/>
            </a:pPr>
            <a:r>
              <a:rPr lang="en"/>
              <a:t>Nature of the Industry</a:t>
            </a:r>
          </a:p>
        </p:txBody>
      </p:sp>
      <p:sp>
        <p:nvSpPr>
          <p:cNvPr id="391" name="Shape 391"/>
          <p:cNvSpPr txBox="1">
            <a:spLocks noGrp="1"/>
          </p:cNvSpPr>
          <p:nvPr>
            <p:ph type="body" idx="1"/>
          </p:nvPr>
        </p:nvSpPr>
        <p:spPr>
          <a:xfrm>
            <a:off x="311700" y="1618203"/>
            <a:ext cx="2808000" cy="2950800"/>
          </a:xfrm>
          <a:prstGeom prst="rect">
            <a:avLst/>
          </a:prstGeom>
        </p:spPr>
        <p:txBody>
          <a:bodyPr lIns="91425" tIns="91425" rIns="91425" bIns="91425" anchor="t" anchorCtr="0">
            <a:noAutofit/>
          </a:bodyPr>
          <a:lstStyle/>
          <a:p>
            <a:pPr lvl="0">
              <a:spcBef>
                <a:spcPts val="0"/>
              </a:spcBef>
              <a:buNone/>
            </a:pPr>
            <a:endParaRPr/>
          </a:p>
        </p:txBody>
      </p:sp>
      <p:pic>
        <p:nvPicPr>
          <p:cNvPr id="392" name="Shape 392"/>
          <p:cNvPicPr preferRelativeResize="0"/>
          <p:nvPr/>
        </p:nvPicPr>
        <p:blipFill>
          <a:blip r:embed="rId3">
            <a:alphaModFix/>
          </a:blip>
          <a:stretch>
            <a:fillRect/>
          </a:stretch>
        </p:blipFill>
        <p:spPr>
          <a:xfrm>
            <a:off x="2111537" y="1618200"/>
            <a:ext cx="4920924" cy="3162574"/>
          </a:xfrm>
          <a:prstGeom prst="rect">
            <a:avLst/>
          </a:prstGeom>
          <a:noFill/>
          <a:ln>
            <a:noFill/>
          </a:ln>
        </p:spPr>
      </p:pic>
      <p:pic>
        <p:nvPicPr>
          <p:cNvPr id="393" name="Shape 393"/>
          <p:cNvPicPr preferRelativeResize="0"/>
          <p:nvPr/>
        </p:nvPicPr>
        <p:blipFill rotWithShape="1">
          <a:blip r:embed="rId4">
            <a:alphaModFix/>
          </a:blip>
          <a:srcRect l="4354" t="19649" r="4736" b="7707"/>
          <a:stretch/>
        </p:blipFill>
        <p:spPr>
          <a:xfrm>
            <a:off x="3940550" y="1590712"/>
            <a:ext cx="4807274" cy="3217550"/>
          </a:xfrm>
          <a:prstGeom prst="rect">
            <a:avLst/>
          </a:prstGeom>
          <a:noFill/>
          <a:ln>
            <a:noFill/>
          </a:ln>
        </p:spPr>
      </p:pic>
      <p:pic>
        <p:nvPicPr>
          <p:cNvPr id="394" name="Shape 394"/>
          <p:cNvPicPr preferRelativeResize="0"/>
          <p:nvPr/>
        </p:nvPicPr>
        <p:blipFill rotWithShape="1">
          <a:blip r:embed="rId5">
            <a:alphaModFix/>
          </a:blip>
          <a:srcRect t="12380"/>
          <a:stretch/>
        </p:blipFill>
        <p:spPr>
          <a:xfrm>
            <a:off x="175750" y="2009849"/>
            <a:ext cx="3866550" cy="2770925"/>
          </a:xfrm>
          <a:prstGeom prst="rect">
            <a:avLst/>
          </a:prstGeom>
          <a:noFill/>
          <a:ln>
            <a:noFill/>
          </a:ln>
        </p:spPr>
      </p:pic>
      <p:sp>
        <p:nvSpPr>
          <p:cNvPr id="395" name="Shape 395"/>
          <p:cNvSpPr txBox="1"/>
          <p:nvPr/>
        </p:nvSpPr>
        <p:spPr>
          <a:xfrm>
            <a:off x="704850" y="4799700"/>
            <a:ext cx="1855200" cy="343800"/>
          </a:xfrm>
          <a:prstGeom prst="rect">
            <a:avLst/>
          </a:prstGeom>
          <a:noFill/>
          <a:ln>
            <a:noFill/>
          </a:ln>
        </p:spPr>
        <p:txBody>
          <a:bodyPr lIns="91425" tIns="91425" rIns="91425" bIns="91425" anchor="t" anchorCtr="0">
            <a:noAutofit/>
          </a:bodyPr>
          <a:lstStyle/>
          <a:p>
            <a:pPr lvl="0">
              <a:spcBef>
                <a:spcPts val="0"/>
              </a:spcBef>
              <a:buNone/>
            </a:pPr>
            <a:r>
              <a:rPr lang="en" sz="1100"/>
              <a:t>(Barford 2009)</a:t>
            </a:r>
          </a:p>
        </p:txBody>
      </p:sp>
      <p:sp>
        <p:nvSpPr>
          <p:cNvPr id="396" name="Shape 396"/>
          <p:cNvSpPr txBox="1"/>
          <p:nvPr/>
        </p:nvSpPr>
        <p:spPr>
          <a:xfrm>
            <a:off x="5603475" y="4799700"/>
            <a:ext cx="1855200" cy="343800"/>
          </a:xfrm>
          <a:prstGeom prst="rect">
            <a:avLst/>
          </a:prstGeom>
          <a:noFill/>
          <a:ln>
            <a:noFill/>
          </a:ln>
        </p:spPr>
        <p:txBody>
          <a:bodyPr lIns="91425" tIns="91425" rIns="91425" bIns="91425" anchor="t" anchorCtr="0">
            <a:noAutofit/>
          </a:bodyPr>
          <a:lstStyle/>
          <a:p>
            <a:pPr lvl="0" rtl="0">
              <a:spcBef>
                <a:spcPts val="0"/>
              </a:spcBef>
              <a:buNone/>
            </a:pPr>
            <a:r>
              <a:rPr lang="en" sz="1100"/>
              <a:t>(Powell 2015)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rtl="0">
              <a:spcBef>
                <a:spcPts val="0"/>
              </a:spcBef>
              <a:buNone/>
            </a:pPr>
            <a:r>
              <a:rPr lang="en"/>
              <a:t>Nature of the Industry</a:t>
            </a:r>
          </a:p>
        </p:txBody>
      </p:sp>
      <p:pic>
        <p:nvPicPr>
          <p:cNvPr id="402" name="Shape 402"/>
          <p:cNvPicPr preferRelativeResize="0"/>
          <p:nvPr/>
        </p:nvPicPr>
        <p:blipFill>
          <a:blip r:embed="rId3">
            <a:alphaModFix/>
          </a:blip>
          <a:stretch>
            <a:fillRect/>
          </a:stretch>
        </p:blipFill>
        <p:spPr>
          <a:xfrm>
            <a:off x="1905725" y="1670000"/>
            <a:ext cx="5595774" cy="2950799"/>
          </a:xfrm>
          <a:prstGeom prst="rect">
            <a:avLst/>
          </a:prstGeom>
          <a:noFill/>
          <a:ln>
            <a:noFill/>
          </a:ln>
        </p:spPr>
      </p:pic>
      <p:sp>
        <p:nvSpPr>
          <p:cNvPr id="403" name="Shape 403"/>
          <p:cNvSpPr txBox="1"/>
          <p:nvPr/>
        </p:nvSpPr>
        <p:spPr>
          <a:xfrm>
            <a:off x="3464050" y="4799700"/>
            <a:ext cx="1855200" cy="343800"/>
          </a:xfrm>
          <a:prstGeom prst="rect">
            <a:avLst/>
          </a:prstGeom>
          <a:noFill/>
          <a:ln>
            <a:noFill/>
          </a:ln>
        </p:spPr>
        <p:txBody>
          <a:bodyPr lIns="91425" tIns="91425" rIns="91425" bIns="91425" anchor="t" anchorCtr="0">
            <a:noAutofit/>
          </a:bodyPr>
          <a:lstStyle/>
          <a:p>
            <a:pPr lvl="0" rtl="0">
              <a:spcBef>
                <a:spcPts val="0"/>
              </a:spcBef>
              <a:buNone/>
            </a:pPr>
            <a:r>
              <a:rPr lang="en" sz="1100"/>
              <a:t>(Barford 2009)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311700" y="631800"/>
            <a:ext cx="2808000" cy="755700"/>
          </a:xfrm>
          <a:prstGeom prst="rect">
            <a:avLst/>
          </a:prstGeom>
        </p:spPr>
        <p:txBody>
          <a:bodyPr lIns="91425" tIns="91425" rIns="91425" bIns="91425" anchor="b" anchorCtr="0">
            <a:noAutofit/>
          </a:bodyPr>
          <a:lstStyle/>
          <a:p>
            <a:pPr lvl="0" rtl="0">
              <a:spcBef>
                <a:spcPts val="0"/>
              </a:spcBef>
              <a:buNone/>
            </a:pPr>
            <a:r>
              <a:rPr lang="en"/>
              <a:t>Nature of the Industry</a:t>
            </a:r>
          </a:p>
        </p:txBody>
      </p:sp>
      <p:sp>
        <p:nvSpPr>
          <p:cNvPr id="409" name="Shape 409"/>
          <p:cNvSpPr txBox="1">
            <a:spLocks noGrp="1"/>
          </p:cNvSpPr>
          <p:nvPr>
            <p:ph type="body" idx="1"/>
          </p:nvPr>
        </p:nvSpPr>
        <p:spPr>
          <a:xfrm>
            <a:off x="311700" y="1618203"/>
            <a:ext cx="2808000" cy="2950800"/>
          </a:xfrm>
          <a:prstGeom prst="rect">
            <a:avLst/>
          </a:prstGeom>
        </p:spPr>
        <p:txBody>
          <a:bodyPr lIns="91425" tIns="91425" rIns="91425" bIns="91425" anchor="t" anchorCtr="0">
            <a:noAutofit/>
          </a:bodyPr>
          <a:lstStyle/>
          <a:p>
            <a:pPr lvl="0" rtl="0">
              <a:spcBef>
                <a:spcPts val="0"/>
              </a:spcBef>
              <a:buNone/>
            </a:pPr>
            <a:endParaRPr/>
          </a:p>
        </p:txBody>
      </p:sp>
      <p:pic>
        <p:nvPicPr>
          <p:cNvPr id="410" name="Shape 410"/>
          <p:cNvPicPr preferRelativeResize="0"/>
          <p:nvPr/>
        </p:nvPicPr>
        <p:blipFill>
          <a:blip r:embed="rId3">
            <a:alphaModFix/>
          </a:blip>
          <a:stretch>
            <a:fillRect/>
          </a:stretch>
        </p:blipFill>
        <p:spPr>
          <a:xfrm>
            <a:off x="4703625" y="1451787"/>
            <a:ext cx="4325925" cy="3283623"/>
          </a:xfrm>
          <a:prstGeom prst="rect">
            <a:avLst/>
          </a:prstGeom>
          <a:noFill/>
          <a:ln>
            <a:noFill/>
          </a:ln>
        </p:spPr>
      </p:pic>
      <p:pic>
        <p:nvPicPr>
          <p:cNvPr id="411" name="Shape 411"/>
          <p:cNvPicPr preferRelativeResize="0"/>
          <p:nvPr/>
        </p:nvPicPr>
        <p:blipFill>
          <a:blip r:embed="rId4">
            <a:alphaModFix/>
          </a:blip>
          <a:stretch>
            <a:fillRect/>
          </a:stretch>
        </p:blipFill>
        <p:spPr>
          <a:xfrm>
            <a:off x="311700" y="1539000"/>
            <a:ext cx="4188513" cy="3283625"/>
          </a:xfrm>
          <a:prstGeom prst="rect">
            <a:avLst/>
          </a:prstGeom>
          <a:noFill/>
          <a:ln>
            <a:noFill/>
          </a:ln>
        </p:spPr>
      </p:pic>
      <p:sp>
        <p:nvSpPr>
          <p:cNvPr id="412" name="Shape 412"/>
          <p:cNvSpPr txBox="1"/>
          <p:nvPr/>
        </p:nvSpPr>
        <p:spPr>
          <a:xfrm>
            <a:off x="1429975" y="4891500"/>
            <a:ext cx="1789200" cy="178800"/>
          </a:xfrm>
          <a:prstGeom prst="rect">
            <a:avLst/>
          </a:prstGeom>
          <a:noFill/>
          <a:ln>
            <a:noFill/>
          </a:ln>
        </p:spPr>
        <p:txBody>
          <a:bodyPr lIns="91425" tIns="91425" rIns="91425" bIns="91425" anchor="t" anchorCtr="0">
            <a:noAutofit/>
          </a:bodyPr>
          <a:lstStyle/>
          <a:p>
            <a:pPr lvl="0">
              <a:spcBef>
                <a:spcPts val="0"/>
              </a:spcBef>
              <a:buNone/>
            </a:pPr>
            <a:r>
              <a:rPr lang="en" sz="1100"/>
              <a:t>(FOA.org 2016)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Shape 417"/>
          <p:cNvPicPr preferRelativeResize="0"/>
          <p:nvPr/>
        </p:nvPicPr>
        <p:blipFill>
          <a:blip r:embed="rId3">
            <a:alphaModFix/>
          </a:blip>
          <a:stretch>
            <a:fillRect/>
          </a:stretch>
        </p:blipFill>
        <p:spPr>
          <a:xfrm>
            <a:off x="188737" y="770800"/>
            <a:ext cx="8766525" cy="36019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References (Financials)</a:t>
            </a:r>
          </a:p>
        </p:txBody>
      </p:sp>
      <p:sp>
        <p:nvSpPr>
          <p:cNvPr id="423" name="Shape 423"/>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lvl="0">
              <a:lnSpc>
                <a:spcPct val="229166"/>
              </a:lnSpc>
              <a:spcBef>
                <a:spcPts val="0"/>
              </a:spcBef>
              <a:spcAft>
                <a:spcPts val="0"/>
              </a:spcAft>
              <a:buNone/>
            </a:pPr>
            <a:r>
              <a:rPr lang="en" sz="800" b="1">
                <a:solidFill>
                  <a:srgbClr val="000000"/>
                </a:solidFill>
                <a:highlight>
                  <a:srgbClr val="FFFFFF"/>
                </a:highlight>
                <a:latin typeface="Arial"/>
                <a:ea typeface="Arial"/>
                <a:cs typeface="Arial"/>
                <a:sym typeface="Arial"/>
              </a:rPr>
              <a:t>Alcatel-Lucent</a:t>
            </a:r>
            <a:r>
              <a:rPr lang="en" sz="800">
                <a:solidFill>
                  <a:srgbClr val="000000"/>
                </a:solidFill>
                <a:highlight>
                  <a:srgbClr val="FFFFFF"/>
                </a:highlight>
                <a:latin typeface="Arial"/>
                <a:ea typeface="Arial"/>
                <a:cs typeface="Arial"/>
                <a:sym typeface="Arial"/>
              </a:rPr>
              <a:t>. "Verizon Wireless Awards Alcatel-Lucent Contract Expected to Be Worth US$4 Billion for Ongoing 3G Network Expansion and LTE Build out." </a:t>
            </a:r>
            <a:r>
              <a:rPr lang="en" sz="800" i="1">
                <a:solidFill>
                  <a:srgbClr val="000000"/>
                </a:solidFill>
                <a:highlight>
                  <a:srgbClr val="FFFFFF"/>
                </a:highlight>
                <a:latin typeface="Arial"/>
                <a:ea typeface="Arial"/>
                <a:cs typeface="Arial"/>
                <a:sym typeface="Arial"/>
              </a:rPr>
              <a:t>Nokia Networks</a:t>
            </a:r>
            <a:r>
              <a:rPr lang="en" sz="800">
                <a:solidFill>
                  <a:srgbClr val="000000"/>
                </a:solidFill>
                <a:highlight>
                  <a:srgbClr val="FFFFFF"/>
                </a:highlight>
                <a:latin typeface="Arial"/>
                <a:ea typeface="Arial"/>
                <a:cs typeface="Arial"/>
                <a:sym typeface="Arial"/>
              </a:rPr>
              <a:t>, 2010, networks.nokia.com/press/2010/002258.</a:t>
            </a:r>
          </a:p>
          <a:p>
            <a:pPr lvl="0">
              <a:lnSpc>
                <a:spcPct val="229166"/>
              </a:lnSpc>
              <a:spcBef>
                <a:spcPts val="0"/>
              </a:spcBef>
              <a:spcAft>
                <a:spcPts val="0"/>
              </a:spcAft>
              <a:buNone/>
            </a:pPr>
            <a:r>
              <a:rPr lang="en" sz="800" b="1">
                <a:solidFill>
                  <a:srgbClr val="000000"/>
                </a:solidFill>
                <a:highlight>
                  <a:srgbClr val="FFFFFF"/>
                </a:highlight>
                <a:latin typeface="Arial"/>
                <a:ea typeface="Arial"/>
                <a:cs typeface="Arial"/>
                <a:sym typeface="Arial"/>
              </a:rPr>
              <a:t>Nokia</a:t>
            </a:r>
            <a:r>
              <a:rPr lang="en" sz="800">
                <a:solidFill>
                  <a:srgbClr val="000000"/>
                </a:solidFill>
                <a:highlight>
                  <a:srgbClr val="FFFFFF"/>
                </a:highlight>
                <a:latin typeface="Arial"/>
                <a:ea typeface="Arial"/>
                <a:cs typeface="Arial"/>
                <a:sym typeface="Arial"/>
              </a:rPr>
              <a:t>. "Maintenance Services." </a:t>
            </a:r>
            <a:r>
              <a:rPr lang="en" sz="800" i="1">
                <a:solidFill>
                  <a:srgbClr val="000000"/>
                </a:solidFill>
                <a:highlight>
                  <a:srgbClr val="FFFFFF"/>
                </a:highlight>
                <a:latin typeface="Arial"/>
                <a:ea typeface="Arial"/>
                <a:cs typeface="Arial"/>
                <a:sym typeface="Arial"/>
              </a:rPr>
              <a:t>Nokia Networks</a:t>
            </a:r>
            <a:r>
              <a:rPr lang="en" sz="800">
                <a:solidFill>
                  <a:srgbClr val="000000"/>
                </a:solidFill>
                <a:highlight>
                  <a:srgbClr val="FFFFFF"/>
                </a:highlight>
                <a:latin typeface="Arial"/>
                <a:ea typeface="Arial"/>
                <a:cs typeface="Arial"/>
                <a:sym typeface="Arial"/>
              </a:rPr>
              <a:t>, 2016, networks.nokia.com/services/maintenance-services.</a:t>
            </a:r>
          </a:p>
          <a:p>
            <a:pPr lvl="0">
              <a:lnSpc>
                <a:spcPct val="229166"/>
              </a:lnSpc>
              <a:spcBef>
                <a:spcPts val="0"/>
              </a:spcBef>
              <a:spcAft>
                <a:spcPts val="0"/>
              </a:spcAft>
              <a:buNone/>
            </a:pPr>
            <a:r>
              <a:rPr lang="en" sz="800" b="1">
                <a:solidFill>
                  <a:srgbClr val="000000"/>
                </a:solidFill>
                <a:highlight>
                  <a:srgbClr val="FFFFFF"/>
                </a:highlight>
                <a:latin typeface="Arial"/>
                <a:ea typeface="Arial"/>
                <a:cs typeface="Arial"/>
                <a:sym typeface="Arial"/>
              </a:rPr>
              <a:t>USDT</a:t>
            </a:r>
            <a:r>
              <a:rPr lang="en" sz="800">
                <a:solidFill>
                  <a:srgbClr val="000000"/>
                </a:solidFill>
                <a:highlight>
                  <a:srgbClr val="FFFFFF"/>
                </a:highlight>
                <a:latin typeface="Arial"/>
                <a:ea typeface="Arial"/>
                <a:cs typeface="Arial"/>
                <a:sym typeface="Arial"/>
              </a:rPr>
              <a:t>. "RITA | ITS | Costs: Unit Cost Components for Fiber Optic Cable Installation." </a:t>
            </a:r>
            <a:r>
              <a:rPr lang="en" sz="800" i="1">
                <a:solidFill>
                  <a:srgbClr val="000000"/>
                </a:solidFill>
                <a:highlight>
                  <a:srgbClr val="FFFFFF"/>
                </a:highlight>
                <a:latin typeface="Arial"/>
                <a:ea typeface="Arial"/>
                <a:cs typeface="Arial"/>
                <a:sym typeface="Arial"/>
              </a:rPr>
              <a:t>RITA | ITS | Welcome to the Costs Database</a:t>
            </a:r>
            <a:r>
              <a:rPr lang="en" sz="800">
                <a:solidFill>
                  <a:srgbClr val="000000"/>
                </a:solidFill>
                <a:highlight>
                  <a:srgbClr val="FFFFFF"/>
                </a:highlight>
                <a:latin typeface="Arial"/>
                <a:ea typeface="Arial"/>
                <a:cs typeface="Arial"/>
                <a:sym typeface="Arial"/>
              </a:rPr>
              <a:t>, 2016, www.itscosts.its.dot.gov/its/benecost.nsf/DisplayRUCByUnitCostElementUnadjusted?ReadForm&amp;UnitCostElement=Fiber+Optic+Cable+Installation+&amp;Subsystem=Roadside+Telecommunications+.</a:t>
            </a:r>
          </a:p>
          <a:p>
            <a:pPr lvl="0">
              <a:lnSpc>
                <a:spcPct val="229166"/>
              </a:lnSpc>
              <a:spcBef>
                <a:spcPts val="0"/>
              </a:spcBef>
              <a:spcAft>
                <a:spcPts val="0"/>
              </a:spcAft>
              <a:buNone/>
            </a:pPr>
            <a:r>
              <a:rPr lang="en" sz="800" b="1">
                <a:solidFill>
                  <a:srgbClr val="000000"/>
                </a:solidFill>
                <a:highlight>
                  <a:srgbClr val="FFFFFF"/>
                </a:highlight>
                <a:latin typeface="Arial"/>
                <a:ea typeface="Arial"/>
                <a:cs typeface="Arial"/>
                <a:sym typeface="Arial"/>
              </a:rPr>
              <a:t>Yarow, Jay</a:t>
            </a:r>
            <a:r>
              <a:rPr lang="en" sz="800">
                <a:solidFill>
                  <a:srgbClr val="000000"/>
                </a:solidFill>
                <a:highlight>
                  <a:srgbClr val="FFFFFF"/>
                </a:highlight>
                <a:latin typeface="Arial"/>
                <a:ea typeface="Arial"/>
                <a:cs typeface="Arial"/>
                <a:sym typeface="Arial"/>
              </a:rPr>
              <a:t>. "The Cost Of Building Google Fiber." </a:t>
            </a:r>
            <a:r>
              <a:rPr lang="en" sz="800" i="1">
                <a:solidFill>
                  <a:srgbClr val="000000"/>
                </a:solidFill>
                <a:highlight>
                  <a:srgbClr val="FFFFFF"/>
                </a:highlight>
                <a:latin typeface="Arial"/>
                <a:ea typeface="Arial"/>
                <a:cs typeface="Arial"/>
                <a:sym typeface="Arial"/>
              </a:rPr>
              <a:t>Business Insider</a:t>
            </a:r>
            <a:r>
              <a:rPr lang="en" sz="800">
                <a:solidFill>
                  <a:srgbClr val="000000"/>
                </a:solidFill>
                <a:highlight>
                  <a:srgbClr val="FFFFFF"/>
                </a:highlight>
                <a:latin typeface="Arial"/>
                <a:ea typeface="Arial"/>
                <a:cs typeface="Arial"/>
                <a:sym typeface="Arial"/>
              </a:rPr>
              <a:t>, 8 Apr. 2013, www.businessinsider.com/the-cost-of-building-google-fiber-2013-4.</a:t>
            </a:r>
          </a:p>
          <a:p>
            <a:pPr lvl="0">
              <a:spcBef>
                <a:spcPts val="0"/>
              </a:spcBef>
              <a:buNone/>
            </a:pPr>
            <a:endParaRPr sz="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References (Legal)</a:t>
            </a:r>
          </a:p>
        </p:txBody>
      </p:sp>
      <p:sp>
        <p:nvSpPr>
          <p:cNvPr id="429" name="Shape 429"/>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lvl="0">
              <a:spcBef>
                <a:spcPts val="0"/>
              </a:spcBef>
              <a:buNone/>
            </a:pPr>
            <a:r>
              <a:rPr lang="en" sz="1000" b="1">
                <a:latin typeface="Arial"/>
                <a:ea typeface="Arial"/>
                <a:cs typeface="Arial"/>
                <a:sym typeface="Arial"/>
              </a:rPr>
              <a:t>AT&amp;T vs Google: </a:t>
            </a:r>
            <a:r>
              <a:rPr lang="en" sz="1000">
                <a:solidFill>
                  <a:srgbClr val="000000"/>
                </a:solidFill>
                <a:latin typeface="Arial"/>
                <a:ea typeface="Arial"/>
                <a:cs typeface="Arial"/>
                <a:sym typeface="Arial"/>
              </a:rPr>
              <a:t>Brodkin, Jon. "Why AT&amp;T Says It Can Deny Google Fiber Access to Its Poles in Austin." </a:t>
            </a:r>
            <a:r>
              <a:rPr lang="en" sz="1000" i="1">
                <a:solidFill>
                  <a:srgbClr val="000000"/>
                </a:solidFill>
                <a:latin typeface="Arial"/>
                <a:ea typeface="Arial"/>
                <a:cs typeface="Arial"/>
                <a:sym typeface="Arial"/>
              </a:rPr>
              <a:t>Ars Technica</a:t>
            </a:r>
            <a:r>
              <a:rPr lang="en" sz="1000">
                <a:solidFill>
                  <a:srgbClr val="000000"/>
                </a:solidFill>
                <a:latin typeface="Arial"/>
                <a:ea typeface="Arial"/>
                <a:cs typeface="Arial"/>
                <a:sym typeface="Arial"/>
              </a:rPr>
              <a:t>. N.p., 16 Dec. 2013. Web. 4 Nov. 2016. &lt;</a:t>
            </a:r>
            <a:r>
              <a:rPr lang="en" sz="1000" u="sng">
                <a:solidFill>
                  <a:schemeClr val="hlink"/>
                </a:solidFill>
                <a:latin typeface="Arial"/>
                <a:ea typeface="Arial"/>
                <a:cs typeface="Arial"/>
                <a:sym typeface="Arial"/>
                <a:hlinkClick r:id="rId3"/>
              </a:rPr>
              <a:t>http://arstechnica.com/tech-policy/2013/12/why-att-says-it-can-deny-google-fiber-access-to-its-poles-in-austin/</a:t>
            </a:r>
            <a:r>
              <a:rPr lang="en" sz="1000">
                <a:solidFill>
                  <a:srgbClr val="000000"/>
                </a:solidFill>
                <a:latin typeface="Arial"/>
                <a:ea typeface="Arial"/>
                <a:cs typeface="Arial"/>
                <a:sym typeface="Arial"/>
              </a:rPr>
              <a:t>&gt;.</a:t>
            </a:r>
          </a:p>
          <a:p>
            <a:pPr lvl="0">
              <a:spcBef>
                <a:spcPts val="0"/>
              </a:spcBef>
              <a:buNone/>
            </a:pPr>
            <a:r>
              <a:rPr lang="en" sz="1000" b="1">
                <a:solidFill>
                  <a:srgbClr val="000000"/>
                </a:solidFill>
                <a:latin typeface="Arial"/>
                <a:ea typeface="Arial"/>
                <a:cs typeface="Arial"/>
                <a:sym typeface="Arial"/>
              </a:rPr>
              <a:t>Nashville: </a:t>
            </a:r>
            <a:r>
              <a:rPr lang="en" sz="1000">
                <a:solidFill>
                  <a:srgbClr val="000000"/>
                </a:solidFill>
                <a:latin typeface="Arial"/>
                <a:ea typeface="Arial"/>
                <a:cs typeface="Arial"/>
                <a:sym typeface="Arial"/>
              </a:rPr>
              <a:t>Brodkin, Jon. "Google Fiber Stalls in Nashville in Fight over Utility Poles." </a:t>
            </a:r>
            <a:r>
              <a:rPr lang="en" sz="1000" i="1">
                <a:solidFill>
                  <a:srgbClr val="000000"/>
                </a:solidFill>
                <a:latin typeface="Arial"/>
                <a:ea typeface="Arial"/>
                <a:cs typeface="Arial"/>
                <a:sym typeface="Arial"/>
              </a:rPr>
              <a:t>Ars Technica</a:t>
            </a:r>
            <a:r>
              <a:rPr lang="en" sz="1000">
                <a:solidFill>
                  <a:srgbClr val="000000"/>
                </a:solidFill>
                <a:latin typeface="Arial"/>
                <a:ea typeface="Arial"/>
                <a:cs typeface="Arial"/>
                <a:sym typeface="Arial"/>
              </a:rPr>
              <a:t>. N.p., 01 Aug. 2016. Web. 4 Nov. 2016. &lt;</a:t>
            </a:r>
            <a:r>
              <a:rPr lang="en" sz="1000" u="sng">
                <a:solidFill>
                  <a:schemeClr val="hlink"/>
                </a:solidFill>
                <a:latin typeface="Arial"/>
                <a:ea typeface="Arial"/>
                <a:cs typeface="Arial"/>
                <a:sym typeface="Arial"/>
                <a:hlinkClick r:id="rId4"/>
              </a:rPr>
              <a:t>http://arstechnica.com/tech-policy/2016/08/google-fiber-stalls-in-nashville-in-fight-over-utility-poles/</a:t>
            </a:r>
            <a:r>
              <a:rPr lang="en" sz="1000">
                <a:solidFill>
                  <a:srgbClr val="000000"/>
                </a:solidFill>
                <a:latin typeface="Arial"/>
                <a:ea typeface="Arial"/>
                <a:cs typeface="Arial"/>
                <a:sym typeface="Arial"/>
              </a:rPr>
              <a:t>&gt;.</a:t>
            </a:r>
          </a:p>
          <a:p>
            <a:pPr lvl="0">
              <a:spcBef>
                <a:spcPts val="0"/>
              </a:spcBef>
              <a:buNone/>
            </a:pPr>
            <a:r>
              <a:rPr lang="en" sz="1000" b="1">
                <a:solidFill>
                  <a:srgbClr val="000000"/>
                </a:solidFill>
                <a:latin typeface="Arial"/>
                <a:ea typeface="Arial"/>
                <a:cs typeface="Arial"/>
                <a:sym typeface="Arial"/>
              </a:rPr>
              <a:t>FTTH: </a:t>
            </a:r>
            <a:r>
              <a:rPr lang="en" sz="1000">
                <a:solidFill>
                  <a:srgbClr val="000000"/>
                </a:solidFill>
                <a:latin typeface="Arial"/>
                <a:ea typeface="Arial"/>
                <a:cs typeface="Arial"/>
                <a:sym typeface="Arial"/>
              </a:rPr>
              <a:t>"Legal And Regulatory Issues Arising From Fiber-To-The-Home Networks In Master-Planned Communities." </a:t>
            </a:r>
            <a:r>
              <a:rPr lang="en" sz="1000" i="1">
                <a:solidFill>
                  <a:srgbClr val="000000"/>
                </a:solidFill>
                <a:latin typeface="Arial"/>
                <a:ea typeface="Arial"/>
                <a:cs typeface="Arial"/>
                <a:sym typeface="Arial"/>
              </a:rPr>
              <a:t>Telecom Attorneys</a:t>
            </a:r>
            <a:r>
              <a:rPr lang="en" sz="1000">
                <a:solidFill>
                  <a:srgbClr val="000000"/>
                </a:solidFill>
                <a:latin typeface="Arial"/>
                <a:ea typeface="Arial"/>
                <a:cs typeface="Arial"/>
                <a:sym typeface="Arial"/>
              </a:rPr>
              <a:t>. N.p., n.d. Web. 4 Nov. 2016. &lt;</a:t>
            </a:r>
            <a:r>
              <a:rPr lang="en" sz="1000" u="sng">
                <a:solidFill>
                  <a:schemeClr val="hlink"/>
                </a:solidFill>
                <a:latin typeface="Arial"/>
                <a:ea typeface="Arial"/>
                <a:cs typeface="Arial"/>
                <a:sym typeface="Arial"/>
                <a:hlinkClick r:id="rId5"/>
              </a:rPr>
              <a:t>http://www.telecomattorneys.com/fibernetworks.html</a:t>
            </a:r>
            <a:r>
              <a:rPr lang="en" sz="1000">
                <a:solidFill>
                  <a:srgbClr val="000000"/>
                </a:solidFill>
                <a:latin typeface="Arial"/>
                <a:ea typeface="Arial"/>
                <a:cs typeface="Arial"/>
                <a:sym typeface="Arial"/>
              </a:rPr>
              <a:t>&gt;.</a:t>
            </a:r>
          </a:p>
          <a:p>
            <a:pPr lvl="0">
              <a:spcBef>
                <a:spcPts val="0"/>
              </a:spcBef>
              <a:buNone/>
            </a:pPr>
            <a:r>
              <a:rPr lang="en" sz="1000" b="1">
                <a:solidFill>
                  <a:srgbClr val="000000"/>
                </a:solidFill>
                <a:latin typeface="Arial"/>
                <a:ea typeface="Arial"/>
                <a:cs typeface="Arial"/>
                <a:sym typeface="Arial"/>
              </a:rPr>
              <a:t>One Touch Make Ready: </a:t>
            </a:r>
            <a:r>
              <a:rPr lang="en" sz="1050">
                <a:solidFill>
                  <a:srgbClr val="000000"/>
                </a:solidFill>
                <a:latin typeface="Arial"/>
                <a:ea typeface="Arial"/>
                <a:cs typeface="Arial"/>
                <a:sym typeface="Arial"/>
              </a:rPr>
              <a:t>McGee, Jamie, and Joey Garrison. "Council Attorney Raises Legal Issues with Google Fiber Proposal." </a:t>
            </a:r>
            <a:r>
              <a:rPr lang="en" sz="1050" i="1">
                <a:solidFill>
                  <a:srgbClr val="000000"/>
                </a:solidFill>
                <a:latin typeface="Arial"/>
                <a:ea typeface="Arial"/>
                <a:cs typeface="Arial"/>
                <a:sym typeface="Arial"/>
              </a:rPr>
              <a:t>The Tennessean</a:t>
            </a:r>
            <a:r>
              <a:rPr lang="en" sz="1050">
                <a:solidFill>
                  <a:srgbClr val="000000"/>
                </a:solidFill>
                <a:latin typeface="Arial"/>
                <a:ea typeface="Arial"/>
                <a:cs typeface="Arial"/>
                <a:sym typeface="Arial"/>
              </a:rPr>
              <a:t>. N.p., 13 Aug. 2016. Web. 5 Nov. 2016. &lt;</a:t>
            </a:r>
            <a:r>
              <a:rPr lang="en" sz="1050" u="sng">
                <a:solidFill>
                  <a:schemeClr val="hlink"/>
                </a:solidFill>
                <a:latin typeface="Arial"/>
                <a:ea typeface="Arial"/>
                <a:cs typeface="Arial"/>
                <a:sym typeface="Arial"/>
                <a:hlinkClick r:id="rId6"/>
              </a:rPr>
              <a:t>http://www.tennessean.com/story/news/2016/08/13/council-attorney-raises-legal-issues-google-fiber-proposal/88636478/</a:t>
            </a:r>
            <a:r>
              <a:rPr lang="en" sz="1050">
                <a:solidFill>
                  <a:srgbClr val="000000"/>
                </a:solidFill>
                <a:latin typeface="Arial"/>
                <a:ea typeface="Arial"/>
                <a:cs typeface="Arial"/>
                <a:sym typeface="Arial"/>
              </a:rPr>
              <a:t>&gt;.</a:t>
            </a:r>
          </a:p>
          <a:p>
            <a:pPr lvl="0">
              <a:spcBef>
                <a:spcPts val="0"/>
              </a:spcBef>
              <a:buNone/>
            </a:pPr>
            <a:endParaRPr sz="1050">
              <a:solidFill>
                <a:srgbClr val="000000"/>
              </a:solidFill>
              <a:latin typeface="Arial"/>
              <a:ea typeface="Arial"/>
              <a:cs typeface="Arial"/>
              <a:sym typeface="Arial"/>
            </a:endParaRPr>
          </a:p>
          <a:p>
            <a:pPr lvl="0">
              <a:lnSpc>
                <a:spcPct val="143181"/>
              </a:lnSpc>
              <a:spcBef>
                <a:spcPts val="400"/>
              </a:spcBef>
              <a:spcAft>
                <a:spcPts val="0"/>
              </a:spcAft>
              <a:buNone/>
            </a:pPr>
            <a:endParaRPr sz="1050">
              <a:solidFill>
                <a:srgbClr val="000000"/>
              </a:solidFill>
              <a:latin typeface="Arial"/>
              <a:ea typeface="Arial"/>
              <a:cs typeface="Arial"/>
              <a:sym typeface="Arial"/>
            </a:endParaRPr>
          </a:p>
          <a:p>
            <a:pPr lvl="0">
              <a:spcBef>
                <a:spcPts val="0"/>
              </a:spcBef>
              <a:buNone/>
            </a:pPr>
            <a:endParaRPr sz="1000" b="1">
              <a:solidFill>
                <a:srgbClr val="000000"/>
              </a:solidFill>
              <a:latin typeface="Arial"/>
              <a:ea typeface="Arial"/>
              <a:cs typeface="Arial"/>
              <a:sym typeface="Arial"/>
            </a:endParaRPr>
          </a:p>
          <a:p>
            <a:pPr lvl="0">
              <a:spcBef>
                <a:spcPts val="0"/>
              </a:spcBef>
              <a:buNone/>
            </a:pPr>
            <a:endParaRPr sz="1000">
              <a:solidFill>
                <a:srgbClr val="000000"/>
              </a:solidFill>
              <a:latin typeface="Arial"/>
              <a:ea typeface="Arial"/>
              <a:cs typeface="Arial"/>
              <a:sym typeface="Arial"/>
            </a:endParaRPr>
          </a:p>
          <a:p>
            <a:pPr lvl="0">
              <a:spcBef>
                <a:spcPts val="0"/>
              </a:spcBef>
              <a:buNone/>
            </a:pPr>
            <a:endParaRPr sz="1000">
              <a:solidFill>
                <a:srgbClr val="000000"/>
              </a:solidFill>
              <a:latin typeface="Arial"/>
              <a:ea typeface="Arial"/>
              <a:cs typeface="Arial"/>
              <a:sym typeface="Arial"/>
            </a:endParaRPr>
          </a:p>
          <a:p>
            <a:pPr lvl="0">
              <a:lnSpc>
                <a:spcPct val="143181"/>
              </a:lnSpc>
              <a:spcBef>
                <a:spcPts val="400"/>
              </a:spcBef>
              <a:spcAft>
                <a:spcPts val="0"/>
              </a:spcAft>
              <a:buNone/>
            </a:pPr>
            <a:endParaRPr sz="1050">
              <a:solidFill>
                <a:srgbClr val="000000"/>
              </a:solidFill>
              <a:latin typeface="Arial"/>
              <a:ea typeface="Arial"/>
              <a:cs typeface="Arial"/>
              <a:sym typeface="Arial"/>
            </a:endParaRPr>
          </a:p>
          <a:p>
            <a:pPr lvl="0">
              <a:spcBef>
                <a:spcPts val="0"/>
              </a:spcBef>
              <a:buNone/>
            </a:pPr>
            <a:endParaRPr sz="1050" b="1">
              <a:solidFill>
                <a:srgbClr val="000000"/>
              </a:solidFill>
              <a:latin typeface="Arial"/>
              <a:ea typeface="Arial"/>
              <a:cs typeface="Arial"/>
              <a:sym typeface="Arial"/>
            </a:endParaRPr>
          </a:p>
          <a:p>
            <a:pPr lvl="0">
              <a:lnSpc>
                <a:spcPct val="143181"/>
              </a:lnSpc>
              <a:spcBef>
                <a:spcPts val="400"/>
              </a:spcBef>
              <a:spcAft>
                <a:spcPts val="0"/>
              </a:spcAft>
              <a:buNone/>
            </a:pPr>
            <a:endParaRPr sz="1050">
              <a:solidFill>
                <a:srgbClr val="000000"/>
              </a:solidFill>
              <a:latin typeface="Arial"/>
              <a:ea typeface="Arial"/>
              <a:cs typeface="Arial"/>
              <a:sym typeface="Arial"/>
            </a:endParaRPr>
          </a:p>
          <a:p>
            <a:pPr lvl="0">
              <a:spcBef>
                <a:spcPts val="0"/>
              </a:spcBef>
              <a:buNone/>
            </a:pPr>
            <a:endParaRPr sz="1050" b="1">
              <a:solidFill>
                <a:srgbClr val="000000"/>
              </a:solidFill>
              <a:latin typeface="Arial"/>
              <a:ea typeface="Arial"/>
              <a:cs typeface="Arial"/>
              <a:sym typeface="Arial"/>
            </a:endParaRPr>
          </a:p>
          <a:p>
            <a:pPr lvl="0">
              <a:lnSpc>
                <a:spcPct val="143181"/>
              </a:lnSpc>
              <a:spcBef>
                <a:spcPts val="400"/>
              </a:spcBef>
              <a:spcAft>
                <a:spcPts val="0"/>
              </a:spcAft>
              <a:buNone/>
            </a:pPr>
            <a:endParaRPr sz="1050">
              <a:solidFill>
                <a:srgbClr val="000000"/>
              </a:solidFill>
              <a:latin typeface="Arial"/>
              <a:ea typeface="Arial"/>
              <a:cs typeface="Arial"/>
              <a:sym typeface="Arial"/>
            </a:endParaRPr>
          </a:p>
          <a:p>
            <a:pPr lvl="0">
              <a:spcBef>
                <a:spcPts val="0"/>
              </a:spcBef>
              <a:buNone/>
            </a:pPr>
            <a:endParaRPr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rtl="0">
              <a:spcBef>
                <a:spcPts val="0"/>
              </a:spcBef>
              <a:buNone/>
            </a:pPr>
            <a:r>
              <a:rPr lang="en"/>
              <a:t>References (Operations)</a:t>
            </a:r>
          </a:p>
        </p:txBody>
      </p:sp>
      <p:sp>
        <p:nvSpPr>
          <p:cNvPr id="435" name="Shape 435"/>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Expansion Plans." </a:t>
            </a:r>
            <a:r>
              <a:rPr lang="en" sz="1200" i="1">
                <a:solidFill>
                  <a:srgbClr val="000000"/>
                </a:solidFill>
                <a:latin typeface="Times New Roman"/>
                <a:ea typeface="Times New Roman"/>
                <a:cs typeface="Times New Roman"/>
                <a:sym typeface="Times New Roman"/>
              </a:rPr>
              <a:t>Expansion Plans – Google Fiber</a:t>
            </a:r>
            <a:r>
              <a:rPr lang="en" sz="1200">
                <a:solidFill>
                  <a:srgbClr val="000000"/>
                </a:solidFill>
                <a:latin typeface="Times New Roman"/>
                <a:ea typeface="Times New Roman"/>
                <a:cs typeface="Times New Roman"/>
                <a:sym typeface="Times New Roman"/>
              </a:rPr>
              <a:t>. N.p., 2016. Web. 09 Nov. 2016.</a:t>
            </a:r>
          </a:p>
          <a:p>
            <a:pPr marL="469900" lvl="0" indent="0" rtl="0">
              <a:spcBef>
                <a:spcPts val="0"/>
              </a:spcBef>
              <a:spcAft>
                <a:spcPts val="0"/>
              </a:spcAft>
              <a:buNone/>
            </a:pPr>
            <a:r>
              <a:rPr lang="en" sz="1200">
                <a:solidFill>
                  <a:srgbClr val="000000"/>
                </a:solidFill>
                <a:latin typeface="Times New Roman"/>
                <a:ea typeface="Times New Roman"/>
                <a:cs typeface="Times New Roman"/>
                <a:sym typeface="Times New Roman"/>
              </a:rPr>
              <a:t> &lt;https://fiber.google.com/newcities/&gt;. </a:t>
            </a:r>
          </a:p>
          <a:p>
            <a:pPr marL="355600" lvl="0" indent="-342900">
              <a:spcBef>
                <a:spcPts val="0"/>
              </a:spcBef>
              <a:spcAft>
                <a:spcPts val="0"/>
              </a:spcAft>
              <a:buNone/>
            </a:pPr>
            <a:endParaRPr sz="1200">
              <a:solidFill>
                <a:srgbClr val="000000"/>
              </a:solidFill>
              <a:latin typeface="Times New Roman"/>
              <a:ea typeface="Times New Roman"/>
              <a:cs typeface="Times New Roman"/>
              <a:sym typeface="Times New Roman"/>
            </a:endParaRPr>
          </a:p>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"Gigabit Networks." </a:t>
            </a:r>
            <a:r>
              <a:rPr lang="en" sz="1200" i="1">
                <a:solidFill>
                  <a:srgbClr val="000000"/>
                </a:solidFill>
                <a:latin typeface="Times New Roman"/>
                <a:ea typeface="Times New Roman"/>
                <a:cs typeface="Times New Roman"/>
                <a:sym typeface="Times New Roman"/>
              </a:rPr>
              <a:t>Nokia Networks</a:t>
            </a:r>
            <a:r>
              <a:rPr lang="en" sz="1200">
                <a:solidFill>
                  <a:srgbClr val="000000"/>
                </a:solidFill>
                <a:latin typeface="Times New Roman"/>
                <a:ea typeface="Times New Roman"/>
                <a:cs typeface="Times New Roman"/>
                <a:sym typeface="Times New Roman"/>
              </a:rPr>
              <a:t>. Nokia, 21 Oct. 2016. Web. 09 Nov. 2016. &lt;https://networks.nokia.com/solutions/gigabit-networks&gt;. </a:t>
            </a:r>
          </a:p>
          <a:p>
            <a:pPr marL="355600" lvl="0" indent="-342900">
              <a:spcBef>
                <a:spcPts val="0"/>
              </a:spcBef>
              <a:spcAft>
                <a:spcPts val="0"/>
              </a:spcAft>
              <a:buNone/>
            </a:pPr>
            <a:endParaRPr sz="1200">
              <a:solidFill>
                <a:srgbClr val="000000"/>
              </a:solidFill>
              <a:latin typeface="Times New Roman"/>
              <a:ea typeface="Times New Roman"/>
              <a:cs typeface="Times New Roman"/>
              <a:sym typeface="Times New Roman"/>
            </a:endParaRPr>
          </a:p>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"Maintenance Services." </a:t>
            </a:r>
            <a:r>
              <a:rPr lang="en" sz="1200" i="1">
                <a:solidFill>
                  <a:srgbClr val="000000"/>
                </a:solidFill>
                <a:latin typeface="Times New Roman"/>
                <a:ea typeface="Times New Roman"/>
                <a:cs typeface="Times New Roman"/>
                <a:sym typeface="Times New Roman"/>
              </a:rPr>
              <a:t>Nokia Networks</a:t>
            </a:r>
            <a:r>
              <a:rPr lang="en" sz="1200">
                <a:solidFill>
                  <a:srgbClr val="000000"/>
                </a:solidFill>
                <a:latin typeface="Times New Roman"/>
                <a:ea typeface="Times New Roman"/>
                <a:cs typeface="Times New Roman"/>
                <a:sym typeface="Times New Roman"/>
              </a:rPr>
              <a:t>. Nokia, 11 Jan. 2016. Web. 09 Nov. 2016. &lt;https://networks.nokia.com/services/maintenance-services&gt;. </a:t>
            </a:r>
          </a:p>
          <a:p>
            <a:pPr marL="355600" lvl="0" indent="-342900">
              <a:spcBef>
                <a:spcPts val="0"/>
              </a:spcBef>
              <a:spcAft>
                <a:spcPts val="0"/>
              </a:spcAft>
              <a:buNone/>
            </a:pPr>
            <a:endParaRPr sz="1200">
              <a:solidFill>
                <a:srgbClr val="000000"/>
              </a:solidFill>
              <a:latin typeface="Times New Roman"/>
              <a:ea typeface="Times New Roman"/>
              <a:cs typeface="Times New Roman"/>
              <a:sym typeface="Times New Roman"/>
            </a:endParaRPr>
          </a:p>
          <a:p>
            <a:pPr marL="355600" lvl="0" indent="-342900" rtl="0">
              <a:spcBef>
                <a:spcPts val="0"/>
              </a:spcBef>
              <a:spcAft>
                <a:spcPts val="0"/>
              </a:spcAft>
              <a:buNone/>
            </a:pPr>
            <a:r>
              <a:rPr lang="en" sz="1200" i="1">
                <a:solidFill>
                  <a:srgbClr val="000000"/>
                </a:solidFill>
                <a:latin typeface="Times New Roman"/>
                <a:ea typeface="Times New Roman"/>
                <a:cs typeface="Times New Roman"/>
                <a:sym typeface="Times New Roman"/>
              </a:rPr>
              <a:t>Nokia Gigabit Express</a:t>
            </a:r>
            <a:r>
              <a:rPr lang="en" sz="1200">
                <a:solidFill>
                  <a:srgbClr val="000000"/>
                </a:solidFill>
                <a:latin typeface="Times New Roman"/>
                <a:ea typeface="Times New Roman"/>
                <a:cs typeface="Times New Roman"/>
                <a:sym typeface="Times New Roman"/>
              </a:rPr>
              <a:t>. Nokia, n.d. Web. 09 Nov. 2016. </a:t>
            </a:r>
          </a:p>
          <a:p>
            <a:pPr marL="8128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&lt;https://resources.alcatel-lucent.com/asset/200391&gt;. </a:t>
            </a:r>
          </a:p>
          <a:p>
            <a:pPr marL="812800" lvl="0" indent="-342900">
              <a:spcBef>
                <a:spcPts val="0"/>
              </a:spcBef>
              <a:spcAft>
                <a:spcPts val="0"/>
              </a:spcAft>
              <a:buNone/>
            </a:pPr>
            <a:endParaRPr sz="1200">
              <a:solidFill>
                <a:srgbClr val="000000"/>
              </a:solidFill>
              <a:latin typeface="Times New Roman"/>
              <a:ea typeface="Times New Roman"/>
              <a:cs typeface="Times New Roman"/>
              <a:sym typeface="Times New Roman"/>
            </a:endParaRPr>
          </a:p>
          <a:p>
            <a:pPr marL="355600" lvl="0" indent="-342900">
              <a:spcBef>
                <a:spcPts val="0"/>
              </a:spcBef>
              <a:spcAft>
                <a:spcPts val="0"/>
              </a:spcAft>
              <a:buNone/>
            </a:pPr>
            <a:r>
              <a:rPr lang="en" sz="1200">
                <a:solidFill>
                  <a:srgbClr val="000000"/>
                </a:solidFill>
                <a:latin typeface="Times New Roman"/>
                <a:ea typeface="Times New Roman"/>
                <a:cs typeface="Times New Roman"/>
                <a:sym typeface="Times New Roman"/>
              </a:rPr>
              <a:t>"7360 ISAM FX." </a:t>
            </a:r>
            <a:r>
              <a:rPr lang="en" sz="1200" i="1">
                <a:solidFill>
                  <a:srgbClr val="000000"/>
                </a:solidFill>
                <a:latin typeface="Times New Roman"/>
                <a:ea typeface="Times New Roman"/>
                <a:cs typeface="Times New Roman"/>
                <a:sym typeface="Times New Roman"/>
              </a:rPr>
              <a:t>Nokia Networks</a:t>
            </a:r>
            <a:r>
              <a:rPr lang="en" sz="1200">
                <a:solidFill>
                  <a:srgbClr val="000000"/>
                </a:solidFill>
                <a:latin typeface="Times New Roman"/>
                <a:ea typeface="Times New Roman"/>
                <a:cs typeface="Times New Roman"/>
                <a:sym typeface="Times New Roman"/>
              </a:rPr>
              <a:t>. N.p., 18 Aug. 2016. Web. 09 Nov. 2016. &lt;https://networks.nokia.com/products/7360-isam-fx-shelf&gt;.</a:t>
            </a:r>
          </a:p>
          <a:p>
            <a:pPr lvl="0" rtl="0">
              <a:spcBef>
                <a:spcPts val="0"/>
              </a:spcBef>
              <a:buNone/>
            </a:pPr>
            <a:endParaRPr sz="1000" b="1">
              <a:latin typeface="Arial"/>
              <a:ea typeface="Arial"/>
              <a:cs typeface="Arial"/>
              <a:sym typeface="Arial"/>
            </a:endParaRPr>
          </a:p>
          <a:p>
            <a:pPr lvl="0" rtl="0">
              <a:spcBef>
                <a:spcPts val="0"/>
              </a:spcBef>
              <a:buNone/>
            </a:pPr>
            <a:endParaRPr sz="1050">
              <a:solidFill>
                <a:srgbClr val="000000"/>
              </a:solidFill>
              <a:latin typeface="Arial"/>
              <a:ea typeface="Arial"/>
              <a:cs typeface="Arial"/>
              <a:sym typeface="Arial"/>
            </a:endParaRPr>
          </a:p>
          <a:p>
            <a:pPr lvl="0" rtl="0">
              <a:lnSpc>
                <a:spcPct val="143181"/>
              </a:lnSpc>
              <a:spcBef>
                <a:spcPts val="400"/>
              </a:spcBef>
              <a:spcAft>
                <a:spcPts val="0"/>
              </a:spcAft>
              <a:buNone/>
            </a:pPr>
            <a:endParaRPr sz="1050">
              <a:solidFill>
                <a:srgbClr val="000000"/>
              </a:solidFill>
              <a:latin typeface="Arial"/>
              <a:ea typeface="Arial"/>
              <a:cs typeface="Arial"/>
              <a:sym typeface="Arial"/>
            </a:endParaRPr>
          </a:p>
          <a:p>
            <a:pPr lvl="0" rtl="0">
              <a:spcBef>
                <a:spcPts val="0"/>
              </a:spcBef>
              <a:buNone/>
            </a:pPr>
            <a:endParaRPr sz="1000" b="1">
              <a:solidFill>
                <a:srgbClr val="000000"/>
              </a:solidFill>
              <a:latin typeface="Arial"/>
              <a:ea typeface="Arial"/>
              <a:cs typeface="Arial"/>
              <a:sym typeface="Arial"/>
            </a:endParaRPr>
          </a:p>
          <a:p>
            <a:pPr lvl="0" rtl="0">
              <a:spcBef>
                <a:spcPts val="0"/>
              </a:spcBef>
              <a:buNone/>
            </a:pPr>
            <a:endParaRPr sz="1000">
              <a:solidFill>
                <a:srgbClr val="000000"/>
              </a:solidFill>
              <a:latin typeface="Arial"/>
              <a:ea typeface="Arial"/>
              <a:cs typeface="Arial"/>
              <a:sym typeface="Arial"/>
            </a:endParaRPr>
          </a:p>
          <a:p>
            <a:pPr lvl="0" rtl="0">
              <a:spcBef>
                <a:spcPts val="0"/>
              </a:spcBef>
              <a:buNone/>
            </a:pPr>
            <a:endParaRPr sz="1000">
              <a:solidFill>
                <a:srgbClr val="000000"/>
              </a:solidFill>
              <a:latin typeface="Arial"/>
              <a:ea typeface="Arial"/>
              <a:cs typeface="Arial"/>
              <a:sym typeface="Arial"/>
            </a:endParaRPr>
          </a:p>
          <a:p>
            <a:pPr lvl="0" rtl="0">
              <a:lnSpc>
                <a:spcPct val="143181"/>
              </a:lnSpc>
              <a:spcBef>
                <a:spcPts val="400"/>
              </a:spcBef>
              <a:spcAft>
                <a:spcPts val="0"/>
              </a:spcAft>
              <a:buNone/>
            </a:pPr>
            <a:endParaRPr sz="1050">
              <a:solidFill>
                <a:srgbClr val="000000"/>
              </a:solidFill>
              <a:latin typeface="Arial"/>
              <a:ea typeface="Arial"/>
              <a:cs typeface="Arial"/>
              <a:sym typeface="Arial"/>
            </a:endParaRPr>
          </a:p>
          <a:p>
            <a:pPr lvl="0" rtl="0">
              <a:spcBef>
                <a:spcPts val="0"/>
              </a:spcBef>
              <a:buNone/>
            </a:pPr>
            <a:endParaRPr sz="1050" b="1">
              <a:solidFill>
                <a:srgbClr val="000000"/>
              </a:solidFill>
              <a:latin typeface="Arial"/>
              <a:ea typeface="Arial"/>
              <a:cs typeface="Arial"/>
              <a:sym typeface="Arial"/>
            </a:endParaRPr>
          </a:p>
          <a:p>
            <a:pPr lvl="0" rtl="0">
              <a:lnSpc>
                <a:spcPct val="143181"/>
              </a:lnSpc>
              <a:spcBef>
                <a:spcPts val="400"/>
              </a:spcBef>
              <a:spcAft>
                <a:spcPts val="0"/>
              </a:spcAft>
              <a:buNone/>
            </a:pPr>
            <a:endParaRPr sz="1050">
              <a:solidFill>
                <a:srgbClr val="000000"/>
              </a:solidFill>
              <a:latin typeface="Arial"/>
              <a:ea typeface="Arial"/>
              <a:cs typeface="Arial"/>
              <a:sym typeface="Arial"/>
            </a:endParaRPr>
          </a:p>
          <a:p>
            <a:pPr lvl="0" rtl="0">
              <a:spcBef>
                <a:spcPts val="0"/>
              </a:spcBef>
              <a:buNone/>
            </a:pPr>
            <a:endParaRPr sz="1050" b="1">
              <a:solidFill>
                <a:srgbClr val="000000"/>
              </a:solidFill>
              <a:latin typeface="Arial"/>
              <a:ea typeface="Arial"/>
              <a:cs typeface="Arial"/>
              <a:sym typeface="Arial"/>
            </a:endParaRPr>
          </a:p>
          <a:p>
            <a:pPr lvl="0" rtl="0">
              <a:lnSpc>
                <a:spcPct val="143181"/>
              </a:lnSpc>
              <a:spcBef>
                <a:spcPts val="400"/>
              </a:spcBef>
              <a:spcAft>
                <a:spcPts val="0"/>
              </a:spcAft>
              <a:buNone/>
            </a:pPr>
            <a:endParaRPr sz="1050">
              <a:solidFill>
                <a:srgbClr val="000000"/>
              </a:solidFill>
              <a:latin typeface="Arial"/>
              <a:ea typeface="Arial"/>
              <a:cs typeface="Arial"/>
              <a:sym typeface="Arial"/>
            </a:endParaRPr>
          </a:p>
          <a:p>
            <a:pPr lvl="0" rtl="0">
              <a:spcBef>
                <a:spcPts val="0"/>
              </a:spcBef>
              <a:buNone/>
            </a:pPr>
            <a:endParaRPr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References (Introduction)</a:t>
            </a:r>
          </a:p>
        </p:txBody>
      </p:sp>
      <p:sp>
        <p:nvSpPr>
          <p:cNvPr id="441" name="Shape 441"/>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355600" lvl="0" indent="-342900">
              <a:spcBef>
                <a:spcPts val="0"/>
              </a:spcBef>
              <a:spcAft>
                <a:spcPts val="0"/>
              </a:spcAft>
              <a:buNone/>
            </a:pPr>
            <a:r>
              <a:rPr lang="en" sz="1200">
                <a:solidFill>
                  <a:srgbClr val="000000"/>
                </a:solidFill>
                <a:latin typeface="Times New Roman"/>
                <a:ea typeface="Times New Roman"/>
                <a:cs typeface="Times New Roman"/>
                <a:sym typeface="Times New Roman"/>
              </a:rPr>
              <a:t>Bird, Mike. "Why Europe Hates American Tech Companies." </a:t>
            </a:r>
            <a:r>
              <a:rPr lang="en" sz="1200" i="1">
                <a:solidFill>
                  <a:srgbClr val="000000"/>
                </a:solidFill>
                <a:latin typeface="Times New Roman"/>
                <a:ea typeface="Times New Roman"/>
                <a:cs typeface="Times New Roman"/>
                <a:sym typeface="Times New Roman"/>
              </a:rPr>
              <a:t>Business Insider</a:t>
            </a:r>
            <a:r>
              <a:rPr lang="en" sz="1200">
                <a:solidFill>
                  <a:srgbClr val="000000"/>
                </a:solidFill>
                <a:latin typeface="Times New Roman"/>
                <a:ea typeface="Times New Roman"/>
                <a:cs typeface="Times New Roman"/>
                <a:sym typeface="Times New Roman"/>
              </a:rPr>
              <a:t>. Business Insider, Inc, 02 Apr. 2015. Web. 09 Nov. 2016. </a:t>
            </a:r>
          </a:p>
          <a:p>
            <a:pPr marL="355600" lvl="0" indent="-342900">
              <a:spcBef>
                <a:spcPts val="0"/>
              </a:spcBef>
              <a:spcAft>
                <a:spcPts val="0"/>
              </a:spcAft>
              <a:buNone/>
            </a:pPr>
            <a:r>
              <a:rPr lang="en" sz="1200">
                <a:solidFill>
                  <a:srgbClr val="000000"/>
                </a:solidFill>
                <a:latin typeface="Times New Roman"/>
                <a:ea typeface="Times New Roman"/>
                <a:cs typeface="Times New Roman"/>
                <a:sym typeface="Times New Roman"/>
              </a:rPr>
              <a:t>Brodkin, Jon. "AT&amp;T Sues Nashville in Bid to Stall Google Fiber." </a:t>
            </a:r>
            <a:r>
              <a:rPr lang="en" sz="1200" i="1">
                <a:solidFill>
                  <a:srgbClr val="000000"/>
                </a:solidFill>
                <a:latin typeface="Times New Roman"/>
                <a:ea typeface="Times New Roman"/>
                <a:cs typeface="Times New Roman"/>
                <a:sym typeface="Times New Roman"/>
              </a:rPr>
              <a:t>Ars Technica</a:t>
            </a:r>
            <a:r>
              <a:rPr lang="en" sz="1200">
                <a:solidFill>
                  <a:srgbClr val="000000"/>
                </a:solidFill>
                <a:latin typeface="Times New Roman"/>
                <a:ea typeface="Times New Roman"/>
                <a:cs typeface="Times New Roman"/>
                <a:sym typeface="Times New Roman"/>
              </a:rPr>
              <a:t>. N.p., 23 Sept. 2016. Web. 09 Nov. 2016. &lt;http://arstechnica.com/tech-policy/2016/09/att-sues-nashville-in-bid-to-stall-google-fiber/&gt;. </a:t>
            </a:r>
          </a:p>
          <a:p>
            <a:pPr marL="355600" lvl="0" indent="-342900">
              <a:spcBef>
                <a:spcPts val="0"/>
              </a:spcBef>
              <a:spcAft>
                <a:spcPts val="0"/>
              </a:spcAft>
              <a:buNone/>
            </a:pPr>
            <a:r>
              <a:rPr lang="en" sz="1200">
                <a:solidFill>
                  <a:srgbClr val="000000"/>
                </a:solidFill>
                <a:latin typeface="Times New Roman"/>
                <a:ea typeface="Times New Roman"/>
                <a:cs typeface="Times New Roman"/>
                <a:sym typeface="Times New Roman"/>
              </a:rPr>
              <a:t>Frankel, Daniel. "Charter Sues Louisville, Says City Is Favoring Google Fiber and AT&amp;T." </a:t>
            </a:r>
            <a:r>
              <a:rPr lang="en" sz="1200" i="1">
                <a:solidFill>
                  <a:srgbClr val="000000"/>
                </a:solidFill>
                <a:latin typeface="Times New Roman"/>
                <a:ea typeface="Times New Roman"/>
                <a:cs typeface="Times New Roman"/>
                <a:sym typeface="Times New Roman"/>
              </a:rPr>
              <a:t>Http://www.fiercecable.com</a:t>
            </a:r>
            <a:r>
              <a:rPr lang="en" sz="1200">
                <a:solidFill>
                  <a:srgbClr val="000000"/>
                </a:solidFill>
                <a:latin typeface="Times New Roman"/>
                <a:ea typeface="Times New Roman"/>
                <a:cs typeface="Times New Roman"/>
                <a:sym typeface="Times New Roman"/>
              </a:rPr>
              <a:t>. N.p., 04 Oct. 2016. Web. 09 Nov. 2016. &lt;http://www.fiercecable.com/cable/charter-sues-louisville-says-it-has-unlevel-playing-field-against-google-fiber-and-at-t&gt;. </a:t>
            </a:r>
          </a:p>
          <a:p>
            <a:pPr marL="355600" lvl="0" indent="-342900">
              <a:spcBef>
                <a:spcPts val="0"/>
              </a:spcBef>
              <a:spcAft>
                <a:spcPts val="0"/>
              </a:spcAft>
              <a:buNone/>
            </a:pPr>
            <a:r>
              <a:rPr lang="en" sz="1200">
                <a:solidFill>
                  <a:srgbClr val="000000"/>
                </a:solidFill>
                <a:latin typeface="Times New Roman"/>
                <a:ea typeface="Times New Roman"/>
                <a:cs typeface="Times New Roman"/>
                <a:sym typeface="Times New Roman"/>
              </a:rPr>
              <a:t>"Network." </a:t>
            </a:r>
            <a:r>
              <a:rPr lang="en" sz="1200" i="1">
                <a:solidFill>
                  <a:srgbClr val="000000"/>
                </a:solidFill>
                <a:latin typeface="Times New Roman"/>
                <a:ea typeface="Times New Roman"/>
                <a:cs typeface="Times New Roman"/>
                <a:sym typeface="Times New Roman"/>
              </a:rPr>
              <a:t>BytePile.com - Network</a:t>
            </a:r>
            <a:r>
              <a:rPr lang="en" sz="1200">
                <a:solidFill>
                  <a:srgbClr val="000000"/>
                </a:solidFill>
                <a:latin typeface="Times New Roman"/>
                <a:ea typeface="Times New Roman"/>
                <a:cs typeface="Times New Roman"/>
                <a:sym typeface="Times New Roman"/>
              </a:rPr>
              <a:t>. N.p., n.d. Web. 09 Nov. 2016. &lt;http://www.bytepile.com/network.php&gt;. </a:t>
            </a:r>
          </a:p>
          <a:p>
            <a:pPr marL="355600" lvl="0" indent="-342900">
              <a:spcBef>
                <a:spcPts val="0"/>
              </a:spcBef>
              <a:spcAft>
                <a:spcPts val="0"/>
              </a:spcAft>
              <a:buNone/>
            </a:pPr>
            <a:r>
              <a:rPr lang="en" sz="1200">
                <a:solidFill>
                  <a:srgbClr val="000000"/>
                </a:solidFill>
                <a:latin typeface="Times New Roman"/>
                <a:ea typeface="Times New Roman"/>
                <a:cs typeface="Times New Roman"/>
                <a:sym typeface="Times New Roman"/>
              </a:rPr>
              <a:t>"Plans and Pricing." </a:t>
            </a:r>
            <a:r>
              <a:rPr lang="en" sz="1200" i="1">
                <a:solidFill>
                  <a:srgbClr val="000000"/>
                </a:solidFill>
                <a:latin typeface="Times New Roman"/>
                <a:ea typeface="Times New Roman"/>
                <a:cs typeface="Times New Roman"/>
                <a:sym typeface="Times New Roman"/>
              </a:rPr>
              <a:t>Google Fiber</a:t>
            </a:r>
            <a:r>
              <a:rPr lang="en" sz="1200">
                <a:solidFill>
                  <a:srgbClr val="000000"/>
                </a:solidFill>
                <a:latin typeface="Times New Roman"/>
                <a:ea typeface="Times New Roman"/>
                <a:cs typeface="Times New Roman"/>
                <a:sym typeface="Times New Roman"/>
              </a:rPr>
              <a:t>. N.p., n.d. Web. 09 Nov. 2016. &lt;https://fiber.google.com/cities/kansascity/plans/#plan=small-business&gt;. </a:t>
            </a:r>
          </a:p>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Rosenbaum, Eric. "Google's Speedy Fiber Runs into Reality of Huge Cable Costs." </a:t>
            </a:r>
            <a:r>
              <a:rPr lang="en" sz="1200" i="1">
                <a:solidFill>
                  <a:srgbClr val="000000"/>
                </a:solidFill>
                <a:latin typeface="Times New Roman"/>
                <a:ea typeface="Times New Roman"/>
                <a:cs typeface="Times New Roman"/>
                <a:sym typeface="Times New Roman"/>
              </a:rPr>
              <a:t>CNBC</a:t>
            </a:r>
            <a:r>
              <a:rPr lang="en" sz="1200">
                <a:solidFill>
                  <a:srgbClr val="000000"/>
                </a:solidFill>
                <a:latin typeface="Times New Roman"/>
                <a:ea typeface="Times New Roman"/>
                <a:cs typeface="Times New Roman"/>
                <a:sym typeface="Times New Roman"/>
              </a:rPr>
              <a:t>. CNBC, 15 Aug. 2016. Web. 09 Nov. 2016. &lt;http://www.cnbc.com/2016/08/15/googles-fiber-wants-to-reach-more-cities-but-costs-weigh.html&gt;. </a:t>
            </a:r>
          </a:p>
          <a:p>
            <a:pPr marL="355600" lvl="0" indent="-342900">
              <a:spcBef>
                <a:spcPts val="0"/>
              </a:spcBef>
              <a:spcAft>
                <a:spcPts val="0"/>
              </a:spcAft>
              <a:buNone/>
            </a:pPr>
            <a:r>
              <a:rPr lang="en" sz="1050">
                <a:solidFill>
                  <a:srgbClr val="000000"/>
                </a:solidFill>
                <a:highlight>
                  <a:srgbClr val="F1F4F5"/>
                </a:highlight>
                <a:latin typeface="Arial"/>
                <a:ea typeface="Arial"/>
                <a:cs typeface="Arial"/>
                <a:sym typeface="Arial"/>
              </a:rPr>
              <a:t>Carlon, Kris. "Google Reportedly Cutting Fiber Workforce in Half, Moving to Wireless Solution." </a:t>
            </a:r>
            <a:r>
              <a:rPr lang="en" sz="1050" i="1">
                <a:solidFill>
                  <a:srgbClr val="000000"/>
                </a:solidFill>
                <a:latin typeface="Arial"/>
                <a:ea typeface="Arial"/>
                <a:cs typeface="Arial"/>
                <a:sym typeface="Arial"/>
              </a:rPr>
              <a:t>Android Authority</a:t>
            </a:r>
            <a:r>
              <a:rPr lang="en" sz="1050">
                <a:solidFill>
                  <a:srgbClr val="000000"/>
                </a:solidFill>
                <a:highlight>
                  <a:srgbClr val="F1F4F5"/>
                </a:highlight>
                <a:latin typeface="Arial"/>
                <a:ea typeface="Arial"/>
                <a:cs typeface="Arial"/>
                <a:sym typeface="Arial"/>
              </a:rPr>
              <a:t>. N.p., 27 Aug. 2016. Web. 09 Nov. 2016. &lt;</a:t>
            </a:r>
            <a:r>
              <a:rPr lang="en" sz="1050" u="sng">
                <a:solidFill>
                  <a:schemeClr val="hlink"/>
                </a:solidFill>
                <a:highlight>
                  <a:srgbClr val="F1F4F5"/>
                </a:highlight>
                <a:latin typeface="Arial"/>
                <a:ea typeface="Arial"/>
                <a:cs typeface="Arial"/>
                <a:sym typeface="Arial"/>
                <a:hlinkClick r:id="rId3"/>
              </a:rPr>
              <a:t>http://www.androidauthority.com/google-halving-fiber-workforce-half-moving-wireless-solution-712941/</a:t>
            </a:r>
            <a:r>
              <a:rPr lang="en" sz="1050">
                <a:solidFill>
                  <a:srgbClr val="000000"/>
                </a:solidFill>
                <a:highlight>
                  <a:srgbClr val="F1F4F5"/>
                </a:highlight>
                <a:latin typeface="Arial"/>
                <a:ea typeface="Arial"/>
                <a:cs typeface="Arial"/>
                <a:sym typeface="Arial"/>
              </a:rPr>
              <a:t>&gt;. </a:t>
            </a:r>
          </a:p>
          <a:p>
            <a:pPr lvl="0">
              <a:spcBef>
                <a:spcPts val="0"/>
              </a:spcBef>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rtl="0">
              <a:spcBef>
                <a:spcPts val="0"/>
              </a:spcBef>
              <a:buNone/>
            </a:pPr>
            <a:r>
              <a:rPr lang="en"/>
              <a:t>References (Introduction)</a:t>
            </a:r>
          </a:p>
        </p:txBody>
      </p:sp>
      <p:sp>
        <p:nvSpPr>
          <p:cNvPr id="447" name="Shape 447"/>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Rosenbaum, Eric. "Google's Speedy Fiber Runs into Reality of Huge Cable Costs." </a:t>
            </a:r>
            <a:r>
              <a:rPr lang="en" sz="1200" i="1">
                <a:solidFill>
                  <a:srgbClr val="000000"/>
                </a:solidFill>
                <a:latin typeface="Times New Roman"/>
                <a:ea typeface="Times New Roman"/>
                <a:cs typeface="Times New Roman"/>
                <a:sym typeface="Times New Roman"/>
              </a:rPr>
              <a:t>CNBC</a:t>
            </a:r>
            <a:r>
              <a:rPr lang="en" sz="1200">
                <a:solidFill>
                  <a:srgbClr val="000000"/>
                </a:solidFill>
                <a:latin typeface="Times New Roman"/>
                <a:ea typeface="Times New Roman"/>
                <a:cs typeface="Times New Roman"/>
                <a:sym typeface="Times New Roman"/>
              </a:rPr>
              <a:t>. CNBC, 15 Aug. 2016. Web. 09 Nov. 2016. &lt;http://www.cnbc.com/2016/08/15/googles-fiber-wants-to-reach-more-cities-but-costs-weigh.html&gt;. </a:t>
            </a:r>
          </a:p>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Rutherford, Jay. "Technological Connectivities of European Cities?" </a:t>
            </a:r>
            <a:r>
              <a:rPr lang="en" sz="1200" i="1">
                <a:solidFill>
                  <a:srgbClr val="000000"/>
                </a:solidFill>
                <a:latin typeface="Times New Roman"/>
                <a:ea typeface="Times New Roman"/>
                <a:cs typeface="Times New Roman"/>
                <a:sym typeface="Times New Roman"/>
              </a:rPr>
              <a:t>GaWC Research Bulletin 181</a:t>
            </a:r>
            <a:r>
              <a:rPr lang="en" sz="1200">
                <a:solidFill>
                  <a:srgbClr val="000000"/>
                </a:solidFill>
                <a:latin typeface="Times New Roman"/>
                <a:ea typeface="Times New Roman"/>
                <a:cs typeface="Times New Roman"/>
                <a:sym typeface="Times New Roman"/>
              </a:rPr>
              <a:t>. KMI, 2001. Web. 09 Nov. 2016. &lt;http://www.lboro.ac.uk/gawc/rb/rb181.html&gt;. </a:t>
            </a:r>
          </a:p>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Wehner, Mike. "Google Fiber Is Succeeding and Cable Companies Are Starting to Feel the Pressure." </a:t>
            </a:r>
            <a:r>
              <a:rPr lang="en" sz="1200" i="1">
                <a:solidFill>
                  <a:srgbClr val="000000"/>
                </a:solidFill>
                <a:latin typeface="Times New Roman"/>
                <a:ea typeface="Times New Roman"/>
                <a:cs typeface="Times New Roman"/>
                <a:sym typeface="Times New Roman"/>
              </a:rPr>
              <a:t>Business Insider</a:t>
            </a:r>
            <a:r>
              <a:rPr lang="en" sz="1200">
                <a:solidFill>
                  <a:srgbClr val="000000"/>
                </a:solidFill>
                <a:latin typeface="Times New Roman"/>
                <a:ea typeface="Times New Roman"/>
                <a:cs typeface="Times New Roman"/>
                <a:sym typeface="Times New Roman"/>
              </a:rPr>
              <a:t>. Business Insider, Inc, 15 Apr. 2015. Web. 09 Nov. 2016. &lt;http://www.businessinsider.com/google-fiber-is-succeeding-and-cable-companies-are-starting-to-feel-the-pressure-2015-4&gt;. </a:t>
            </a:r>
          </a:p>
          <a:p>
            <a:pPr marL="355600" lvl="0" indent="-342900" rtl="0">
              <a:spcBef>
                <a:spcPts val="0"/>
              </a:spcBef>
              <a:spcAft>
                <a:spcPts val="0"/>
              </a:spcAft>
              <a:buNone/>
            </a:pPr>
            <a:r>
              <a:rPr lang="en" sz="1200">
                <a:solidFill>
                  <a:srgbClr val="000000"/>
                </a:solidFill>
                <a:latin typeface="Times New Roman"/>
                <a:ea typeface="Times New Roman"/>
                <a:cs typeface="Times New Roman"/>
                <a:sym typeface="Times New Roman"/>
              </a:rPr>
              <a:t>Yarow, Jay. "It's Surprisingly Inexpensive For Google To Build Its Cable-Destroying Google Fiber Network." </a:t>
            </a:r>
            <a:r>
              <a:rPr lang="en" sz="1200" i="1">
                <a:solidFill>
                  <a:srgbClr val="000000"/>
                </a:solidFill>
                <a:latin typeface="Times New Roman"/>
                <a:ea typeface="Times New Roman"/>
                <a:cs typeface="Times New Roman"/>
                <a:sym typeface="Times New Roman"/>
              </a:rPr>
              <a:t>Business Insider</a:t>
            </a:r>
            <a:r>
              <a:rPr lang="en" sz="1200">
                <a:solidFill>
                  <a:srgbClr val="000000"/>
                </a:solidFill>
                <a:latin typeface="Times New Roman"/>
                <a:ea typeface="Times New Roman"/>
                <a:cs typeface="Times New Roman"/>
                <a:sym typeface="Times New Roman"/>
              </a:rPr>
              <a:t>. Business Insider, Inc, 08 Apr. 2013. Web. 09 Nov. 2016. &lt;http://www.businessinsider.com/the-cost-of-building-google-fiber-2013-4&gt;.</a:t>
            </a:r>
          </a:p>
          <a:p>
            <a:pPr lvl="0" rt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Shape 452"/>
          <p:cNvSpPr txBox="1">
            <a:spLocks noGrp="1"/>
          </p:cNvSpPr>
          <p:nvPr>
            <p:ph type="title"/>
          </p:nvPr>
        </p:nvSpPr>
        <p:spPr>
          <a:xfrm>
            <a:off x="311700" y="372500"/>
            <a:ext cx="8520600" cy="733500"/>
          </a:xfrm>
          <a:prstGeom prst="rect">
            <a:avLst/>
          </a:prstGeom>
        </p:spPr>
        <p:txBody>
          <a:bodyPr lIns="91425" tIns="91425" rIns="91425" bIns="91425" anchor="b" anchorCtr="0">
            <a:noAutofit/>
          </a:bodyPr>
          <a:lstStyle/>
          <a:p>
            <a:pPr lvl="0">
              <a:spcBef>
                <a:spcPts val="0"/>
              </a:spcBef>
              <a:buNone/>
            </a:pPr>
            <a:r>
              <a:rPr lang="en"/>
              <a:t>References (Risk)</a:t>
            </a:r>
          </a:p>
        </p:txBody>
      </p:sp>
      <p:sp>
        <p:nvSpPr>
          <p:cNvPr id="453" name="Shape 453"/>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lvl="0">
              <a:spcBef>
                <a:spcPts val="0"/>
              </a:spcBef>
              <a:buNone/>
            </a:pPr>
            <a:r>
              <a:rPr lang="en" sz="1050">
                <a:solidFill>
                  <a:srgbClr val="000000"/>
                </a:solidFill>
                <a:highlight>
                  <a:srgbClr val="FFFFFF"/>
                </a:highlight>
                <a:latin typeface="Arial"/>
                <a:ea typeface="Arial"/>
                <a:cs typeface="Arial"/>
                <a:sym typeface="Arial"/>
              </a:rPr>
              <a:t>" Fiber Optic Resources For STEM Teachers." </a:t>
            </a:r>
            <a:r>
              <a:rPr lang="en" sz="1050" i="1">
                <a:solidFill>
                  <a:srgbClr val="000000"/>
                </a:solidFill>
                <a:latin typeface="Arial"/>
                <a:ea typeface="Arial"/>
                <a:cs typeface="Arial"/>
                <a:sym typeface="Arial"/>
              </a:rPr>
              <a:t>Fiber Optics Association</a:t>
            </a:r>
            <a:r>
              <a:rPr lang="en" sz="1050">
                <a:solidFill>
                  <a:srgbClr val="000000"/>
                </a:solidFill>
                <a:highlight>
                  <a:srgbClr val="FFFFFF"/>
                </a:highlight>
                <a:latin typeface="Arial"/>
                <a:ea typeface="Arial"/>
                <a:cs typeface="Arial"/>
                <a:sym typeface="Arial"/>
              </a:rPr>
              <a:t>. N.p., n.d. Web. 09 Nov. 2016. &lt;</a:t>
            </a:r>
            <a:r>
              <a:rPr lang="en" sz="1050" u="sng">
                <a:solidFill>
                  <a:schemeClr val="hlink"/>
                </a:solidFill>
                <a:highlight>
                  <a:srgbClr val="FFFFFF"/>
                </a:highlight>
                <a:latin typeface="Arial"/>
                <a:ea typeface="Arial"/>
                <a:cs typeface="Arial"/>
                <a:sym typeface="Arial"/>
                <a:hlinkClick r:id="rId3"/>
              </a:rPr>
              <a:t>http://www.thefoa.org/PPT/</a:t>
            </a:r>
            <a:r>
              <a:rPr lang="en" sz="1050">
                <a:solidFill>
                  <a:srgbClr val="000000"/>
                </a:solidFill>
                <a:highlight>
                  <a:srgbClr val="FFFFFF"/>
                </a:highlight>
                <a:latin typeface="Arial"/>
                <a:ea typeface="Arial"/>
                <a:cs typeface="Arial"/>
                <a:sym typeface="Arial"/>
              </a:rPr>
              <a:t>&gt;.</a:t>
            </a:r>
          </a:p>
          <a:p>
            <a:pPr lvl="0">
              <a:spcBef>
                <a:spcPts val="0"/>
              </a:spcBef>
              <a:buNone/>
            </a:pPr>
            <a:r>
              <a:rPr lang="en" sz="1050">
                <a:solidFill>
                  <a:srgbClr val="000000"/>
                </a:solidFill>
                <a:highlight>
                  <a:srgbClr val="FFFFFF"/>
                </a:highlight>
                <a:latin typeface="Arial"/>
                <a:ea typeface="Arial"/>
                <a:cs typeface="Arial"/>
                <a:sym typeface="Arial"/>
              </a:rPr>
              <a:t>Barford, Paul. "InterTubes: A Study of the US Long-haul Fiber-optic Infrastructure." </a:t>
            </a:r>
            <a:r>
              <a:rPr lang="en" sz="1050" i="1">
                <a:solidFill>
                  <a:srgbClr val="000000"/>
                </a:solidFill>
                <a:latin typeface="Arial"/>
                <a:ea typeface="Arial"/>
                <a:cs typeface="Arial"/>
                <a:sym typeface="Arial"/>
              </a:rPr>
              <a:t>Wisc.edu</a:t>
            </a:r>
            <a:r>
              <a:rPr lang="en" sz="1050">
                <a:solidFill>
                  <a:srgbClr val="000000"/>
                </a:solidFill>
                <a:highlight>
                  <a:srgbClr val="FFFFFF"/>
                </a:highlight>
                <a:latin typeface="Arial"/>
                <a:ea typeface="Arial"/>
                <a:cs typeface="Arial"/>
                <a:sym typeface="Arial"/>
              </a:rPr>
              <a:t>. N.p., 2009. Web. </a:t>
            </a:r>
          </a:p>
          <a:p>
            <a:pPr lvl="0">
              <a:spcBef>
                <a:spcPts val="0"/>
              </a:spcBef>
              <a:buNone/>
            </a:pPr>
            <a:r>
              <a:rPr lang="en" sz="1050">
                <a:solidFill>
                  <a:srgbClr val="000000"/>
                </a:solidFill>
                <a:highlight>
                  <a:srgbClr val="FFFFFF"/>
                </a:highlight>
                <a:latin typeface="Arial"/>
                <a:ea typeface="Arial"/>
                <a:cs typeface="Arial"/>
                <a:sym typeface="Arial"/>
              </a:rPr>
              <a:t>Powell, Rob. "Comcast Climbs Up a Rung on the Business Ladder." </a:t>
            </a:r>
            <a:r>
              <a:rPr lang="en" sz="1050" i="1">
                <a:solidFill>
                  <a:srgbClr val="000000"/>
                </a:solidFill>
                <a:latin typeface="Arial"/>
                <a:ea typeface="Arial"/>
                <a:cs typeface="Arial"/>
                <a:sym typeface="Arial"/>
              </a:rPr>
              <a:t>Telecom Ramblings RSS</a:t>
            </a:r>
            <a:r>
              <a:rPr lang="en" sz="1050">
                <a:solidFill>
                  <a:srgbClr val="000000"/>
                </a:solidFill>
                <a:highlight>
                  <a:srgbClr val="FFFFFF"/>
                </a:highlight>
                <a:latin typeface="Arial"/>
                <a:ea typeface="Arial"/>
                <a:cs typeface="Arial"/>
                <a:sym typeface="Arial"/>
              </a:rPr>
              <a:t>. N.p., 6 Sept. 2015. Web. 09 Nov. 2016. &lt;</a:t>
            </a:r>
            <a:r>
              <a:rPr lang="en" sz="1050" u="sng">
                <a:solidFill>
                  <a:schemeClr val="hlink"/>
                </a:solidFill>
                <a:highlight>
                  <a:srgbClr val="FFFFFF"/>
                </a:highlight>
                <a:latin typeface="Arial"/>
                <a:ea typeface="Arial"/>
                <a:cs typeface="Arial"/>
                <a:sym typeface="Arial"/>
                <a:hlinkClick r:id="rId4"/>
              </a:rPr>
              <a:t>http://www.telecomramblings.com/2015/09/comcast-climbs-up-a-rung/</a:t>
            </a:r>
            <a:r>
              <a:rPr lang="en" sz="1050">
                <a:solidFill>
                  <a:srgbClr val="000000"/>
                </a:solidFill>
                <a:highlight>
                  <a:srgbClr val="FFFFFF"/>
                </a:highlight>
                <a:latin typeface="Arial"/>
                <a:ea typeface="Arial"/>
                <a:cs typeface="Arial"/>
                <a:sym typeface="Arial"/>
              </a:rPr>
              <a:t>&gt;.</a:t>
            </a:r>
          </a:p>
          <a:p>
            <a:pPr lvl="0">
              <a:spcBef>
                <a:spcPts val="0"/>
              </a:spcBef>
              <a:buNone/>
            </a:pPr>
            <a:r>
              <a:rPr lang="en" sz="1050">
                <a:solidFill>
                  <a:srgbClr val="000000"/>
                </a:solidFill>
                <a:highlight>
                  <a:srgbClr val="FFFFFF"/>
                </a:highlight>
                <a:latin typeface="Arial"/>
                <a:ea typeface="Arial"/>
                <a:cs typeface="Arial"/>
                <a:sym typeface="Arial"/>
              </a:rPr>
              <a:t>Rosenberg, Eric. "How Google Makes Money." </a:t>
            </a:r>
            <a:r>
              <a:rPr lang="en" sz="1050" i="1">
                <a:solidFill>
                  <a:srgbClr val="000000"/>
                </a:solidFill>
                <a:latin typeface="Arial"/>
                <a:ea typeface="Arial"/>
                <a:cs typeface="Arial"/>
                <a:sym typeface="Arial"/>
              </a:rPr>
              <a:t>Investopedia</a:t>
            </a:r>
            <a:r>
              <a:rPr lang="en" sz="1050">
                <a:solidFill>
                  <a:srgbClr val="000000"/>
                </a:solidFill>
                <a:highlight>
                  <a:srgbClr val="FFFFFF"/>
                </a:highlight>
                <a:latin typeface="Arial"/>
                <a:ea typeface="Arial"/>
                <a:cs typeface="Arial"/>
                <a:sym typeface="Arial"/>
              </a:rPr>
              <a:t>. N.p., 05 Aug. 2016. Web. 09 Nov. 2016. &lt;http://www.investopedia.com/articles/investing/020515/business-google.asp&gt;.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311700" y="631800"/>
            <a:ext cx="4595100" cy="755700"/>
          </a:xfrm>
          <a:prstGeom prst="rect">
            <a:avLst/>
          </a:prstGeom>
        </p:spPr>
        <p:txBody>
          <a:bodyPr lIns="91425" tIns="91425" rIns="91425" bIns="91425" anchor="b" anchorCtr="0">
            <a:noAutofit/>
          </a:bodyPr>
          <a:lstStyle/>
          <a:p>
            <a:pPr lvl="0">
              <a:spcBef>
                <a:spcPts val="0"/>
              </a:spcBef>
              <a:buNone/>
            </a:pPr>
            <a:r>
              <a:rPr lang="en"/>
              <a:t>Why Not Europe</a:t>
            </a:r>
          </a:p>
        </p:txBody>
      </p:sp>
      <p:sp>
        <p:nvSpPr>
          <p:cNvPr id="249" name="Shape 249"/>
          <p:cNvSpPr txBox="1">
            <a:spLocks noGrp="1"/>
          </p:cNvSpPr>
          <p:nvPr>
            <p:ph type="body" idx="1"/>
          </p:nvPr>
        </p:nvSpPr>
        <p:spPr>
          <a:xfrm>
            <a:off x="311700" y="1618200"/>
            <a:ext cx="4442400" cy="2950800"/>
          </a:xfrm>
          <a:prstGeom prst="rect">
            <a:avLst/>
          </a:prstGeom>
        </p:spPr>
        <p:txBody>
          <a:bodyPr lIns="91425" tIns="91425" rIns="91425" bIns="91425" anchor="t" anchorCtr="0">
            <a:noAutofit/>
          </a:bodyPr>
          <a:lstStyle/>
          <a:p>
            <a:pPr lvl="0">
              <a:spcBef>
                <a:spcPts val="0"/>
              </a:spcBef>
              <a:buNone/>
            </a:pPr>
            <a:r>
              <a:rPr lang="en" sz="1400"/>
              <a:t>Different infrastructure</a:t>
            </a:r>
          </a:p>
          <a:p>
            <a:pPr lvl="0">
              <a:spcBef>
                <a:spcPts val="0"/>
              </a:spcBef>
              <a:buNone/>
            </a:pPr>
            <a:r>
              <a:rPr lang="en" sz="1400"/>
              <a:t>European Union not Google-friendly (Bird 2015)</a:t>
            </a:r>
          </a:p>
        </p:txBody>
      </p:sp>
      <p:pic>
        <p:nvPicPr>
          <p:cNvPr id="250" name="Shape 250"/>
          <p:cNvPicPr preferRelativeResize="0"/>
          <p:nvPr/>
        </p:nvPicPr>
        <p:blipFill>
          <a:blip r:embed="rId3">
            <a:alphaModFix/>
          </a:blip>
          <a:stretch>
            <a:fillRect/>
          </a:stretch>
        </p:blipFill>
        <p:spPr>
          <a:xfrm>
            <a:off x="4528200" y="468176"/>
            <a:ext cx="4127349" cy="3882500"/>
          </a:xfrm>
          <a:prstGeom prst="rect">
            <a:avLst/>
          </a:prstGeom>
          <a:noFill/>
          <a:ln>
            <a:noFill/>
          </a:ln>
        </p:spPr>
      </p:pic>
      <p:sp>
        <p:nvSpPr>
          <p:cNvPr id="251" name="Shape 251"/>
          <p:cNvSpPr txBox="1"/>
          <p:nvPr/>
        </p:nvSpPr>
        <p:spPr>
          <a:xfrm>
            <a:off x="5487725" y="4406075"/>
            <a:ext cx="2683800" cy="461400"/>
          </a:xfrm>
          <a:prstGeom prst="rect">
            <a:avLst/>
          </a:prstGeom>
          <a:noFill/>
          <a:ln>
            <a:noFill/>
          </a:ln>
        </p:spPr>
        <p:txBody>
          <a:bodyPr lIns="91425" tIns="91425" rIns="91425" bIns="91425" anchor="t" anchorCtr="0">
            <a:noAutofit/>
          </a:bodyPr>
          <a:lstStyle/>
          <a:p>
            <a:pPr lvl="0">
              <a:spcBef>
                <a:spcPts val="0"/>
              </a:spcBef>
              <a:buNone/>
            </a:pPr>
            <a:r>
              <a:rPr lang="en">
                <a:latin typeface="Source Code Pro"/>
                <a:ea typeface="Source Code Pro"/>
                <a:cs typeface="Source Code Pro"/>
                <a:sym typeface="Source Code Pro"/>
              </a:rPr>
              <a:t>(Rutherford 2001)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631800"/>
            <a:ext cx="8049300" cy="755700"/>
          </a:xfrm>
          <a:prstGeom prst="rect">
            <a:avLst/>
          </a:prstGeom>
        </p:spPr>
        <p:txBody>
          <a:bodyPr lIns="91425" tIns="91425" rIns="91425" bIns="91425" anchor="b" anchorCtr="0">
            <a:noAutofit/>
          </a:bodyPr>
          <a:lstStyle/>
          <a:p>
            <a:pPr lvl="0">
              <a:spcBef>
                <a:spcPts val="0"/>
              </a:spcBef>
              <a:buNone/>
            </a:pPr>
            <a:r>
              <a:rPr lang="en"/>
              <a:t>Google’s Encroachment On The Telecommunication Industry</a:t>
            </a:r>
          </a:p>
        </p:txBody>
      </p:sp>
      <p:sp>
        <p:nvSpPr>
          <p:cNvPr id="257" name="Shape 257"/>
          <p:cNvSpPr txBox="1">
            <a:spLocks noGrp="1"/>
          </p:cNvSpPr>
          <p:nvPr>
            <p:ph type="body" idx="1"/>
          </p:nvPr>
        </p:nvSpPr>
        <p:spPr>
          <a:xfrm>
            <a:off x="311700" y="1618200"/>
            <a:ext cx="7192200" cy="2950800"/>
          </a:xfrm>
          <a:prstGeom prst="rect">
            <a:avLst/>
          </a:prstGeom>
        </p:spPr>
        <p:txBody>
          <a:bodyPr lIns="91425" tIns="91425" rIns="91425" bIns="91425" anchor="t" anchorCtr="0">
            <a:noAutofit/>
          </a:bodyPr>
          <a:lstStyle/>
          <a:p>
            <a:pPr lvl="0">
              <a:spcBef>
                <a:spcPts val="0"/>
              </a:spcBef>
              <a:buNone/>
            </a:pPr>
            <a:r>
              <a:rPr lang="en" sz="1400"/>
              <a:t>Founded Google Fiber in 2011</a:t>
            </a:r>
          </a:p>
          <a:p>
            <a:pPr lvl="0">
              <a:spcBef>
                <a:spcPts val="0"/>
              </a:spcBef>
              <a:buNone/>
            </a:pPr>
            <a:r>
              <a:rPr lang="en" sz="1400"/>
              <a:t>Operating in 8 U.S. Cities</a:t>
            </a:r>
          </a:p>
          <a:p>
            <a:pPr lvl="0" rtl="0">
              <a:lnSpc>
                <a:spcPct val="115000"/>
              </a:lnSpc>
              <a:spcBef>
                <a:spcPts val="0"/>
              </a:spcBef>
              <a:buNone/>
            </a:pPr>
            <a:r>
              <a:rPr lang="en" sz="1400"/>
              <a:t>Provides 100 times faster internet service than competitors</a:t>
            </a:r>
          </a:p>
          <a:p>
            <a:pPr lvl="0" indent="457200" rtl="0">
              <a:lnSpc>
                <a:spcPct val="115000"/>
              </a:lnSpc>
              <a:spcBef>
                <a:spcPts val="0"/>
              </a:spcBef>
              <a:buNone/>
            </a:pPr>
            <a:r>
              <a:rPr lang="en" sz="1400"/>
              <a:t>- Google offers 1 gigabyte per second </a:t>
            </a:r>
          </a:p>
          <a:p>
            <a:pPr lvl="0" indent="457200" rtl="0">
              <a:lnSpc>
                <a:spcPct val="115000"/>
              </a:lnSpc>
              <a:spcBef>
                <a:spcPts val="0"/>
              </a:spcBef>
              <a:buNone/>
            </a:pPr>
            <a:r>
              <a:rPr lang="en" sz="1400"/>
              <a:t>- 10 megabyte per second competitor average</a:t>
            </a:r>
          </a:p>
          <a:p>
            <a:pPr lvl="0" indent="457200">
              <a:lnSpc>
                <a:spcPct val="115000"/>
              </a:lnSpc>
              <a:spcBef>
                <a:spcPts val="0"/>
              </a:spcBef>
              <a:buNone/>
            </a:pPr>
            <a:r>
              <a:rPr lang="en" sz="1400"/>
              <a:t>(GoogleFiber.com 2016)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a:spLocks noGrp="1"/>
          </p:cNvSpPr>
          <p:nvPr>
            <p:ph type="title"/>
          </p:nvPr>
        </p:nvSpPr>
        <p:spPr>
          <a:xfrm>
            <a:off x="311700" y="631800"/>
            <a:ext cx="6909900" cy="755700"/>
          </a:xfrm>
          <a:prstGeom prst="rect">
            <a:avLst/>
          </a:prstGeom>
        </p:spPr>
        <p:txBody>
          <a:bodyPr lIns="91425" tIns="91425" rIns="91425" bIns="91425" anchor="b" anchorCtr="0">
            <a:noAutofit/>
          </a:bodyPr>
          <a:lstStyle/>
          <a:p>
            <a:pPr lvl="0">
              <a:spcBef>
                <a:spcPts val="0"/>
              </a:spcBef>
              <a:buNone/>
            </a:pPr>
            <a:r>
              <a:rPr lang="en"/>
              <a:t>Google’s Expansion Problems: Legal Problems </a:t>
            </a:r>
          </a:p>
        </p:txBody>
      </p:sp>
      <p:sp>
        <p:nvSpPr>
          <p:cNvPr id="263" name="Shape 263"/>
          <p:cNvSpPr txBox="1">
            <a:spLocks noGrp="1"/>
          </p:cNvSpPr>
          <p:nvPr>
            <p:ph type="body" idx="1"/>
          </p:nvPr>
        </p:nvSpPr>
        <p:spPr>
          <a:xfrm>
            <a:off x="311700" y="1618200"/>
            <a:ext cx="3523200" cy="2950800"/>
          </a:xfrm>
          <a:prstGeom prst="rect">
            <a:avLst/>
          </a:prstGeom>
        </p:spPr>
        <p:txBody>
          <a:bodyPr lIns="91425" tIns="91425" rIns="91425" bIns="91425" anchor="t" anchorCtr="0">
            <a:noAutofit/>
          </a:bodyPr>
          <a:lstStyle/>
          <a:p>
            <a:pPr lvl="0">
              <a:spcBef>
                <a:spcPts val="0"/>
              </a:spcBef>
              <a:buNone/>
            </a:pPr>
            <a:r>
              <a:rPr lang="en" sz="1500"/>
              <a:t>Slow Expansion </a:t>
            </a:r>
          </a:p>
          <a:p>
            <a:pPr marL="457200" lvl="0" indent="-323850" rtl="0">
              <a:spcBef>
                <a:spcPts val="0"/>
              </a:spcBef>
              <a:buSzPct val="100000"/>
              <a:buChar char="-"/>
            </a:pPr>
            <a:r>
              <a:rPr lang="en" sz="1500"/>
              <a:t>Reached only 8 cities in half a decade (Wehner 2015)</a:t>
            </a:r>
          </a:p>
          <a:p>
            <a:pPr marL="457200" lvl="0" indent="-323850">
              <a:spcBef>
                <a:spcPts val="0"/>
              </a:spcBef>
              <a:buSzPct val="100000"/>
              <a:buChar char="-"/>
            </a:pPr>
            <a:r>
              <a:rPr lang="en" sz="1500"/>
              <a:t>Acquired only 200,000 of its 5 million customer goal (Wehner 2015)</a:t>
            </a:r>
          </a:p>
          <a:p>
            <a:pPr lvl="0">
              <a:spcBef>
                <a:spcPts val="0"/>
              </a:spcBef>
              <a:buNone/>
            </a:pPr>
            <a:r>
              <a:rPr lang="en" sz="1500"/>
              <a:t>Legal landscape is not friendly to intrusions </a:t>
            </a:r>
          </a:p>
          <a:p>
            <a:pPr lvl="0">
              <a:spcBef>
                <a:spcPts val="0"/>
              </a:spcBef>
              <a:buNone/>
            </a:pPr>
            <a:endParaRPr/>
          </a:p>
        </p:txBody>
      </p:sp>
      <p:pic>
        <p:nvPicPr>
          <p:cNvPr id="264" name="Shape 264"/>
          <p:cNvPicPr preferRelativeResize="0"/>
          <p:nvPr/>
        </p:nvPicPr>
        <p:blipFill>
          <a:blip r:embed="rId3">
            <a:alphaModFix/>
          </a:blip>
          <a:stretch>
            <a:fillRect/>
          </a:stretch>
        </p:blipFill>
        <p:spPr>
          <a:xfrm>
            <a:off x="4379850" y="1543975"/>
            <a:ext cx="4527474" cy="1609725"/>
          </a:xfrm>
          <a:prstGeom prst="rect">
            <a:avLst/>
          </a:prstGeom>
          <a:noFill/>
          <a:ln>
            <a:noFill/>
          </a:ln>
        </p:spPr>
      </p:pic>
      <p:pic>
        <p:nvPicPr>
          <p:cNvPr id="265" name="Shape 265"/>
          <p:cNvPicPr preferRelativeResize="0"/>
          <p:nvPr/>
        </p:nvPicPr>
        <p:blipFill>
          <a:blip r:embed="rId4">
            <a:alphaModFix/>
          </a:blip>
          <a:stretch>
            <a:fillRect/>
          </a:stretch>
        </p:blipFill>
        <p:spPr>
          <a:xfrm>
            <a:off x="4202946" y="3484762"/>
            <a:ext cx="4430125" cy="828675"/>
          </a:xfrm>
          <a:prstGeom prst="rect">
            <a:avLst/>
          </a:prstGeom>
          <a:noFill/>
          <a:ln>
            <a:noFill/>
          </a:ln>
        </p:spPr>
      </p:pic>
      <p:sp>
        <p:nvSpPr>
          <p:cNvPr id="266" name="Shape 266"/>
          <p:cNvSpPr txBox="1"/>
          <p:nvPr/>
        </p:nvSpPr>
        <p:spPr>
          <a:xfrm>
            <a:off x="5177975" y="4307550"/>
            <a:ext cx="1911600" cy="169500"/>
          </a:xfrm>
          <a:prstGeom prst="rect">
            <a:avLst/>
          </a:prstGeom>
          <a:noFill/>
          <a:ln>
            <a:noFill/>
          </a:ln>
        </p:spPr>
        <p:txBody>
          <a:bodyPr lIns="91425" tIns="91425" rIns="91425" bIns="91425" anchor="t" anchorCtr="0">
            <a:noAutofit/>
          </a:bodyPr>
          <a:lstStyle/>
          <a:p>
            <a:pPr lvl="0">
              <a:spcBef>
                <a:spcPts val="0"/>
              </a:spcBef>
              <a:buNone/>
            </a:pPr>
            <a:r>
              <a:rPr lang="en">
                <a:latin typeface="Source Code Pro"/>
                <a:ea typeface="Source Code Pro"/>
                <a:cs typeface="Source Code Pro"/>
                <a:sym typeface="Source Code Pro"/>
              </a:rPr>
              <a:t>(Frankle 2016)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311700" y="631800"/>
            <a:ext cx="6909900" cy="755700"/>
          </a:xfrm>
          <a:prstGeom prst="rect">
            <a:avLst/>
          </a:prstGeom>
        </p:spPr>
        <p:txBody>
          <a:bodyPr lIns="91425" tIns="91425" rIns="91425" bIns="91425" anchor="b" anchorCtr="0">
            <a:noAutofit/>
          </a:bodyPr>
          <a:lstStyle/>
          <a:p>
            <a:pPr lvl="0" rtl="0">
              <a:spcBef>
                <a:spcPts val="0"/>
              </a:spcBef>
              <a:buNone/>
            </a:pPr>
            <a:r>
              <a:rPr lang="en"/>
              <a:t>Google’s Expansion Problems: Financial Problems </a:t>
            </a:r>
          </a:p>
        </p:txBody>
      </p:sp>
      <p:sp>
        <p:nvSpPr>
          <p:cNvPr id="272" name="Shape 272"/>
          <p:cNvSpPr txBox="1">
            <a:spLocks noGrp="1"/>
          </p:cNvSpPr>
          <p:nvPr>
            <p:ph type="body" idx="1"/>
          </p:nvPr>
        </p:nvSpPr>
        <p:spPr>
          <a:xfrm>
            <a:off x="311700" y="1618200"/>
            <a:ext cx="3759600" cy="2950800"/>
          </a:xfrm>
          <a:prstGeom prst="rect">
            <a:avLst/>
          </a:prstGeom>
        </p:spPr>
        <p:txBody>
          <a:bodyPr lIns="91425" tIns="91425" rIns="91425" bIns="91425" anchor="t" anchorCtr="0">
            <a:noAutofit/>
          </a:bodyPr>
          <a:lstStyle/>
          <a:p>
            <a:pPr lvl="0">
              <a:spcBef>
                <a:spcPts val="0"/>
              </a:spcBef>
              <a:buNone/>
            </a:pPr>
            <a:r>
              <a:rPr lang="en" sz="1500"/>
              <a:t>Google must lay out its own fiber network in order to compete (Yarow 2013)</a:t>
            </a:r>
          </a:p>
          <a:p>
            <a:pPr lvl="0">
              <a:spcBef>
                <a:spcPts val="0"/>
              </a:spcBef>
              <a:buNone/>
            </a:pPr>
            <a:r>
              <a:rPr lang="en" sz="1500"/>
              <a:t>Arduous process that requires high installation costs</a:t>
            </a:r>
          </a:p>
          <a:p>
            <a:pPr marL="457200" lvl="0" indent="-323850">
              <a:spcBef>
                <a:spcPts val="0"/>
              </a:spcBef>
              <a:buSzPct val="100000"/>
              <a:buChar char="-"/>
            </a:pPr>
            <a:r>
              <a:rPr lang="en" sz="1500"/>
              <a:t>Already spent </a:t>
            </a:r>
            <a:r>
              <a:rPr lang="en" sz="1500" b="1"/>
              <a:t>$130 million</a:t>
            </a:r>
            <a:r>
              <a:rPr lang="en" sz="1500"/>
              <a:t> per city, with a total </a:t>
            </a:r>
            <a:r>
              <a:rPr lang="en" sz="1500" b="1"/>
              <a:t>$1.044 Billion</a:t>
            </a:r>
            <a:r>
              <a:rPr lang="en" sz="1500"/>
              <a:t> spent this year (Rosenbaum 2016)</a:t>
            </a:r>
          </a:p>
          <a:p>
            <a:pPr lvl="0" rtl="0">
              <a:spcBef>
                <a:spcPts val="0"/>
              </a:spcBef>
              <a:buNone/>
            </a:pPr>
            <a:endParaRPr/>
          </a:p>
        </p:txBody>
      </p:sp>
      <p:pic>
        <p:nvPicPr>
          <p:cNvPr id="273" name="Shape 273"/>
          <p:cNvPicPr preferRelativeResize="0"/>
          <p:nvPr/>
        </p:nvPicPr>
        <p:blipFill>
          <a:blip r:embed="rId3">
            <a:alphaModFix/>
          </a:blip>
          <a:stretch>
            <a:fillRect/>
          </a:stretch>
        </p:blipFill>
        <p:spPr>
          <a:xfrm>
            <a:off x="4015603" y="1437512"/>
            <a:ext cx="4787024" cy="35137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11700" y="631800"/>
            <a:ext cx="4311000" cy="755700"/>
          </a:xfrm>
          <a:prstGeom prst="rect">
            <a:avLst/>
          </a:prstGeom>
        </p:spPr>
        <p:txBody>
          <a:bodyPr lIns="91425" tIns="91425" rIns="91425" bIns="91425" anchor="b" anchorCtr="0">
            <a:noAutofit/>
          </a:bodyPr>
          <a:lstStyle/>
          <a:p>
            <a:pPr lvl="0">
              <a:spcBef>
                <a:spcPts val="0"/>
              </a:spcBef>
              <a:buNone/>
            </a:pPr>
            <a:r>
              <a:rPr lang="en"/>
              <a:t>Nokia’s New Positioning</a:t>
            </a:r>
          </a:p>
        </p:txBody>
      </p:sp>
      <p:pic>
        <p:nvPicPr>
          <p:cNvPr id="279" name="Shape 279"/>
          <p:cNvPicPr preferRelativeResize="0"/>
          <p:nvPr/>
        </p:nvPicPr>
        <p:blipFill>
          <a:blip r:embed="rId3">
            <a:alphaModFix/>
          </a:blip>
          <a:stretch>
            <a:fillRect/>
          </a:stretch>
        </p:blipFill>
        <p:spPr>
          <a:xfrm>
            <a:off x="1097450" y="1453000"/>
            <a:ext cx="5911050" cy="3445650"/>
          </a:xfrm>
          <a:prstGeom prst="rect">
            <a:avLst/>
          </a:prstGeom>
          <a:noFill/>
          <a:ln>
            <a:noFill/>
          </a:ln>
        </p:spPr>
      </p:pic>
      <p:sp>
        <p:nvSpPr>
          <p:cNvPr id="280" name="Shape 280"/>
          <p:cNvSpPr txBox="1">
            <a:spLocks noGrp="1"/>
          </p:cNvSpPr>
          <p:nvPr>
            <p:ph type="title"/>
          </p:nvPr>
        </p:nvSpPr>
        <p:spPr>
          <a:xfrm>
            <a:off x="1185475" y="4698650"/>
            <a:ext cx="4407300" cy="382200"/>
          </a:xfrm>
          <a:prstGeom prst="rect">
            <a:avLst/>
          </a:prstGeom>
        </p:spPr>
        <p:txBody>
          <a:bodyPr lIns="91425" tIns="91425" rIns="91425" bIns="91425" anchor="b" anchorCtr="0">
            <a:noAutofit/>
          </a:bodyPr>
          <a:lstStyle/>
          <a:p>
            <a:pPr lvl="0" rtl="0">
              <a:spcBef>
                <a:spcPts val="0"/>
              </a:spcBef>
              <a:buNone/>
            </a:pPr>
            <a:r>
              <a:rPr lang="en" sz="1800"/>
              <a:t>Alcatel-Lucent Cable and Fiber Optic Network</a:t>
            </a:r>
          </a:p>
        </p:txBody>
      </p:sp>
      <p:pic>
        <p:nvPicPr>
          <p:cNvPr id="281" name="Shape 281"/>
          <p:cNvPicPr preferRelativeResize="0"/>
          <p:nvPr/>
        </p:nvPicPr>
        <p:blipFill>
          <a:blip r:embed="rId4">
            <a:alphaModFix/>
          </a:blip>
          <a:stretch>
            <a:fillRect/>
          </a:stretch>
        </p:blipFill>
        <p:spPr>
          <a:xfrm>
            <a:off x="5906725" y="3758373"/>
            <a:ext cx="3045049" cy="1179324"/>
          </a:xfrm>
          <a:prstGeom prst="rect">
            <a:avLst/>
          </a:prstGeom>
          <a:noFill/>
          <a:ln>
            <a:noFill/>
          </a:ln>
        </p:spPr>
      </p:pic>
      <p:pic>
        <p:nvPicPr>
          <p:cNvPr id="282" name="Shape 282"/>
          <p:cNvPicPr preferRelativeResize="0"/>
          <p:nvPr/>
        </p:nvPicPr>
        <p:blipFill>
          <a:blip r:embed="rId5">
            <a:alphaModFix/>
          </a:blip>
          <a:stretch>
            <a:fillRect/>
          </a:stretch>
        </p:blipFill>
        <p:spPr>
          <a:xfrm>
            <a:off x="346425" y="3456625"/>
            <a:ext cx="2371650" cy="1624224"/>
          </a:xfrm>
          <a:prstGeom prst="rect">
            <a:avLst/>
          </a:prstGeom>
          <a:noFill/>
          <a:ln>
            <a:noFill/>
          </a:ln>
        </p:spPr>
      </p:pic>
      <p:pic>
        <p:nvPicPr>
          <p:cNvPr id="283" name="Shape 283"/>
          <p:cNvPicPr preferRelativeResize="0"/>
          <p:nvPr/>
        </p:nvPicPr>
        <p:blipFill>
          <a:blip r:embed="rId6">
            <a:alphaModFix/>
          </a:blip>
          <a:stretch>
            <a:fillRect/>
          </a:stretch>
        </p:blipFill>
        <p:spPr>
          <a:xfrm>
            <a:off x="4416150" y="498300"/>
            <a:ext cx="3952800" cy="1318650"/>
          </a:xfrm>
          <a:prstGeom prst="rect">
            <a:avLst/>
          </a:prstGeom>
          <a:noFill/>
          <a:ln>
            <a:noFill/>
          </a:ln>
        </p:spPr>
      </p:pic>
      <p:sp>
        <p:nvSpPr>
          <p:cNvPr id="284" name="Shape 284"/>
          <p:cNvSpPr/>
          <p:nvPr/>
        </p:nvSpPr>
        <p:spPr>
          <a:xfrm rot="-1692013">
            <a:off x="1219386" y="3526353"/>
            <a:ext cx="625325" cy="112200"/>
          </a:xfrm>
          <a:prstGeom prst="rightArrow">
            <a:avLst>
              <a:gd name="adj1" fmla="val 50000"/>
              <a:gd name="adj2" fmla="val 50000"/>
            </a:avLst>
          </a:prstGeom>
          <a:solidFill>
            <a:srgbClr val="CC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rot="-8428855">
            <a:off x="6632425" y="3849168"/>
            <a:ext cx="652957" cy="129561"/>
          </a:xfrm>
          <a:prstGeom prst="rightArrow">
            <a:avLst>
              <a:gd name="adj1" fmla="val 50000"/>
              <a:gd name="adj2" fmla="val 50000"/>
            </a:avLst>
          </a:prstGeom>
          <a:solidFill>
            <a:srgbClr val="CC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rot="7403431">
            <a:off x="6640294" y="2110385"/>
            <a:ext cx="652502" cy="93523"/>
          </a:xfrm>
          <a:prstGeom prst="rightArrow">
            <a:avLst>
              <a:gd name="adj1" fmla="val 50000"/>
              <a:gd name="adj2" fmla="val 50000"/>
            </a:avLst>
          </a:prstGeom>
          <a:solidFill>
            <a:srgbClr val="CCCCCC"/>
          </a:solid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txBox="1"/>
          <p:nvPr/>
        </p:nvSpPr>
        <p:spPr>
          <a:xfrm>
            <a:off x="7108500" y="4900825"/>
            <a:ext cx="1676100" cy="141300"/>
          </a:xfrm>
          <a:prstGeom prst="rect">
            <a:avLst/>
          </a:prstGeom>
          <a:noFill/>
          <a:ln>
            <a:noFill/>
          </a:ln>
        </p:spPr>
        <p:txBody>
          <a:bodyPr lIns="91425" tIns="91425" rIns="91425" bIns="91425" anchor="t" anchorCtr="0">
            <a:noAutofit/>
          </a:bodyPr>
          <a:lstStyle/>
          <a:p>
            <a:pPr lvl="0">
              <a:spcBef>
                <a:spcPts val="0"/>
              </a:spcBef>
              <a:buNone/>
            </a:pPr>
            <a:r>
              <a:rPr lang="en" sz="1050" i="1"/>
              <a:t>BytePile.com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311700" y="1468825"/>
            <a:ext cx="8520600" cy="3099900"/>
          </a:xfrm>
          <a:prstGeom prst="rect">
            <a:avLst/>
          </a:prstGeom>
        </p:spPr>
        <p:txBody>
          <a:bodyPr lIns="91425" tIns="91425" rIns="91425" bIns="91425" anchor="t" anchorCtr="0">
            <a:noAutofit/>
          </a:bodyPr>
          <a:lstStyle/>
          <a:p>
            <a:pPr marL="457200" lvl="0" indent="-317500" rtl="0">
              <a:lnSpc>
                <a:spcPct val="200000"/>
              </a:lnSpc>
              <a:spcBef>
                <a:spcPts val="0"/>
              </a:spcBef>
              <a:buSzPct val="100000"/>
              <a:buChar char="-"/>
            </a:pPr>
            <a:r>
              <a:rPr lang="en" sz="1400"/>
              <a:t>Alcatel-Lucent constantly leases out its infrastructure</a:t>
            </a:r>
          </a:p>
          <a:p>
            <a:pPr marL="457200" lvl="0" indent="-317500" rtl="0">
              <a:lnSpc>
                <a:spcPct val="200000"/>
              </a:lnSpc>
              <a:spcBef>
                <a:spcPts val="0"/>
              </a:spcBef>
              <a:buSzPct val="100000"/>
              <a:buChar char="-"/>
            </a:pPr>
            <a:r>
              <a:rPr lang="en" sz="1400"/>
              <a:t>LTE and communications related cables are awarded to the big 3 telecommunications firms </a:t>
            </a:r>
            <a:r>
              <a:rPr lang="en" sz="1200"/>
              <a:t>(Alcatel-Lucent 2010)</a:t>
            </a:r>
          </a:p>
          <a:p>
            <a:pPr marL="457200" lvl="0" indent="-317500">
              <a:lnSpc>
                <a:spcPct val="200000"/>
              </a:lnSpc>
              <a:spcBef>
                <a:spcPts val="0"/>
              </a:spcBef>
              <a:buSzPct val="100000"/>
              <a:buChar char="-"/>
            </a:pPr>
            <a:r>
              <a:rPr lang="en" sz="1400"/>
              <a:t>Fiber and internet networks infrastructure is used by small local infrastructure providers or government entities </a:t>
            </a:r>
            <a:r>
              <a:rPr lang="en" sz="1200"/>
              <a:t>(Alcatel-Lucent 2010)</a:t>
            </a:r>
            <a:r>
              <a:rPr lang="en" sz="1400"/>
              <a:t> </a:t>
            </a:r>
          </a:p>
        </p:txBody>
      </p:sp>
      <p:sp>
        <p:nvSpPr>
          <p:cNvPr id="293" name="Shape 293"/>
          <p:cNvSpPr txBox="1">
            <a:spLocks noGrp="1"/>
          </p:cNvSpPr>
          <p:nvPr>
            <p:ph type="title"/>
          </p:nvPr>
        </p:nvSpPr>
        <p:spPr>
          <a:xfrm>
            <a:off x="311700" y="631800"/>
            <a:ext cx="4311000" cy="755700"/>
          </a:xfrm>
          <a:prstGeom prst="rect">
            <a:avLst/>
          </a:prstGeom>
        </p:spPr>
        <p:txBody>
          <a:bodyPr lIns="91425" tIns="91425" rIns="91425" bIns="91425" anchor="b" anchorCtr="0">
            <a:noAutofit/>
          </a:bodyPr>
          <a:lstStyle/>
          <a:p>
            <a:pPr lvl="0" rtl="0">
              <a:spcBef>
                <a:spcPts val="0"/>
              </a:spcBef>
              <a:buNone/>
            </a:pPr>
            <a:r>
              <a:rPr lang="en"/>
              <a:t>Nokia’s New Positioning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00" y="631800"/>
            <a:ext cx="6330000" cy="755700"/>
          </a:xfrm>
          <a:prstGeom prst="rect">
            <a:avLst/>
          </a:prstGeom>
        </p:spPr>
        <p:txBody>
          <a:bodyPr lIns="91425" tIns="91425" rIns="91425" bIns="91425" anchor="b" anchorCtr="0">
            <a:noAutofit/>
          </a:bodyPr>
          <a:lstStyle/>
          <a:p>
            <a:pPr lvl="0" rtl="0">
              <a:spcBef>
                <a:spcPts val="0"/>
              </a:spcBef>
              <a:buNone/>
            </a:pPr>
            <a:r>
              <a:rPr lang="en"/>
              <a:t>Reasons For Google To Cooperate </a:t>
            </a:r>
          </a:p>
        </p:txBody>
      </p:sp>
      <p:sp>
        <p:nvSpPr>
          <p:cNvPr id="299" name="Shape 299"/>
          <p:cNvSpPr txBox="1">
            <a:spLocks noGrp="1"/>
          </p:cNvSpPr>
          <p:nvPr>
            <p:ph type="body" idx="1"/>
          </p:nvPr>
        </p:nvSpPr>
        <p:spPr>
          <a:xfrm>
            <a:off x="224150" y="1630200"/>
            <a:ext cx="4324800" cy="3289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algn="r" rtl="0">
              <a:lnSpc>
                <a:spcPct val="100000"/>
              </a:lnSpc>
              <a:spcBef>
                <a:spcPts val="0"/>
              </a:spcBef>
              <a:buNone/>
            </a:pPr>
            <a:r>
              <a:rPr lang="en" sz="1400" b="1" u="sng"/>
              <a:t>Google Major Products and Services</a:t>
            </a:r>
          </a:p>
          <a:p>
            <a:pPr lvl="0" algn="r">
              <a:lnSpc>
                <a:spcPct val="100000"/>
              </a:lnSpc>
              <a:spcBef>
                <a:spcPts val="0"/>
              </a:spcBef>
              <a:buNone/>
            </a:pPr>
            <a:r>
              <a:rPr lang="en" sz="1400"/>
              <a:t>Internet Advertising</a:t>
            </a:r>
          </a:p>
          <a:p>
            <a:pPr lvl="0" algn="r" rtl="0">
              <a:lnSpc>
                <a:spcPct val="100000"/>
              </a:lnSpc>
              <a:spcBef>
                <a:spcPts val="0"/>
              </a:spcBef>
              <a:buNone/>
            </a:pPr>
            <a:r>
              <a:rPr lang="en" sz="1400"/>
              <a:t>Internet Services  </a:t>
            </a:r>
          </a:p>
          <a:p>
            <a:pPr lvl="0" algn="r" rtl="0">
              <a:lnSpc>
                <a:spcPct val="100000"/>
              </a:lnSpc>
              <a:spcBef>
                <a:spcPts val="0"/>
              </a:spcBef>
              <a:buNone/>
            </a:pPr>
            <a:r>
              <a:rPr lang="en" sz="1400"/>
              <a:t>Software Development</a:t>
            </a:r>
          </a:p>
          <a:p>
            <a:pPr lvl="0" algn="r">
              <a:lnSpc>
                <a:spcPct val="100000"/>
              </a:lnSpc>
              <a:spcBef>
                <a:spcPts val="0"/>
              </a:spcBef>
              <a:buNone/>
            </a:pPr>
            <a:r>
              <a:rPr lang="en" sz="1400"/>
              <a:t>Computer Hardware</a:t>
            </a:r>
          </a:p>
          <a:p>
            <a:pPr lvl="0" algn="r" rtl="0">
              <a:lnSpc>
                <a:spcPct val="100000"/>
              </a:lnSpc>
              <a:spcBef>
                <a:spcPts val="0"/>
              </a:spcBef>
              <a:buNone/>
            </a:pPr>
            <a:r>
              <a:rPr lang="en" sz="1400" b="1"/>
              <a:t>Fixed Networks</a:t>
            </a:r>
          </a:p>
          <a:p>
            <a:pPr lvl="0" algn="r" rtl="0">
              <a:lnSpc>
                <a:spcPct val="100000"/>
              </a:lnSpc>
              <a:spcBef>
                <a:spcPts val="0"/>
              </a:spcBef>
              <a:buNone/>
            </a:pPr>
            <a:r>
              <a:rPr lang="en" sz="1400" b="1"/>
              <a:t>Cloud Platforms </a:t>
            </a:r>
          </a:p>
          <a:p>
            <a:pPr lvl="0" algn="r" rtl="0">
              <a:lnSpc>
                <a:spcPct val="100000"/>
              </a:lnSpc>
              <a:spcBef>
                <a:spcPts val="0"/>
              </a:spcBef>
              <a:buNone/>
            </a:pPr>
            <a:r>
              <a:rPr lang="en" sz="1400"/>
              <a:t>Digital Media</a:t>
            </a:r>
          </a:p>
        </p:txBody>
      </p:sp>
      <p:sp>
        <p:nvSpPr>
          <p:cNvPr id="300" name="Shape 300"/>
          <p:cNvSpPr txBox="1">
            <a:spLocks noGrp="1"/>
          </p:cNvSpPr>
          <p:nvPr>
            <p:ph type="body" idx="1"/>
          </p:nvPr>
        </p:nvSpPr>
        <p:spPr>
          <a:xfrm>
            <a:off x="4578900" y="1630200"/>
            <a:ext cx="4237200" cy="3289200"/>
          </a:xfrm>
          <a:prstGeom prst="rect">
            <a:avLst/>
          </a:prstGeom>
          <a:ln w="9525" cap="flat" cmpd="sng">
            <a:solidFill>
              <a:srgbClr val="000000"/>
            </a:solidFill>
            <a:prstDash val="solid"/>
            <a:round/>
            <a:headEnd type="none" w="med" len="med"/>
            <a:tailEnd type="none" w="med" len="med"/>
          </a:ln>
        </p:spPr>
        <p:txBody>
          <a:bodyPr lIns="91425" tIns="91425" rIns="91425" bIns="91425" anchor="t" anchorCtr="0">
            <a:noAutofit/>
          </a:bodyPr>
          <a:lstStyle/>
          <a:p>
            <a:pPr lvl="0" rtl="0">
              <a:lnSpc>
                <a:spcPct val="100000"/>
              </a:lnSpc>
              <a:spcBef>
                <a:spcPts val="0"/>
              </a:spcBef>
              <a:buNone/>
            </a:pPr>
            <a:r>
              <a:rPr lang="en" sz="1400" b="1" u="sng"/>
              <a:t>Nokia Major Products and Services</a:t>
            </a:r>
          </a:p>
          <a:p>
            <a:pPr lvl="0" rtl="0">
              <a:lnSpc>
                <a:spcPct val="100000"/>
              </a:lnSpc>
              <a:spcBef>
                <a:spcPts val="0"/>
              </a:spcBef>
              <a:buNone/>
            </a:pPr>
            <a:r>
              <a:rPr lang="en" sz="1400"/>
              <a:t>Digital Health Solutions</a:t>
            </a:r>
          </a:p>
          <a:p>
            <a:pPr lvl="0" rtl="0">
              <a:lnSpc>
                <a:spcPct val="100000"/>
              </a:lnSpc>
              <a:spcBef>
                <a:spcPts val="0"/>
              </a:spcBef>
              <a:buNone/>
            </a:pPr>
            <a:r>
              <a:rPr lang="en" sz="1400"/>
              <a:t>Tech and Network IP Licensing </a:t>
            </a:r>
          </a:p>
          <a:p>
            <a:pPr lvl="0" rtl="0">
              <a:lnSpc>
                <a:spcPct val="100000"/>
              </a:lnSpc>
              <a:spcBef>
                <a:spcPts val="0"/>
              </a:spcBef>
              <a:buNone/>
            </a:pPr>
            <a:r>
              <a:rPr lang="en" sz="1400"/>
              <a:t>VR Capturing</a:t>
            </a:r>
          </a:p>
          <a:p>
            <a:pPr lvl="0" rtl="0">
              <a:lnSpc>
                <a:spcPct val="100000"/>
              </a:lnSpc>
              <a:spcBef>
                <a:spcPts val="0"/>
              </a:spcBef>
              <a:buNone/>
            </a:pPr>
            <a:r>
              <a:rPr lang="en" sz="1400"/>
              <a:t>Mobile Networks</a:t>
            </a:r>
          </a:p>
          <a:p>
            <a:pPr lvl="0" rtl="0">
              <a:lnSpc>
                <a:spcPct val="100000"/>
              </a:lnSpc>
              <a:spcBef>
                <a:spcPts val="0"/>
              </a:spcBef>
              <a:buNone/>
            </a:pPr>
            <a:r>
              <a:rPr lang="en" sz="1400" b="1"/>
              <a:t>Fixed Networks</a:t>
            </a:r>
          </a:p>
          <a:p>
            <a:pPr lvl="0" rtl="0">
              <a:lnSpc>
                <a:spcPct val="100000"/>
              </a:lnSpc>
              <a:spcBef>
                <a:spcPts val="0"/>
              </a:spcBef>
              <a:buNone/>
            </a:pPr>
            <a:r>
              <a:rPr lang="en" sz="1400" b="1"/>
              <a:t>Cloud Services</a:t>
            </a:r>
          </a:p>
          <a:p>
            <a:pPr lvl="0" rtl="0">
              <a:lnSpc>
                <a:spcPct val="100000"/>
              </a:lnSpc>
              <a:spcBef>
                <a:spcPts val="0"/>
              </a:spcBef>
              <a:buNone/>
            </a:pPr>
            <a:r>
              <a:rPr lang="en" sz="1400"/>
              <a:t>Network Applications/Analytics </a:t>
            </a:r>
          </a:p>
          <a:p>
            <a:pPr lvl="0" rtl="0">
              <a:lnSpc>
                <a:spcPct val="100000"/>
              </a:lnSpc>
              <a:spcBef>
                <a:spcPts val="0"/>
              </a:spcBef>
              <a:buNone/>
            </a:pPr>
            <a:endParaRPr/>
          </a:p>
        </p:txBody>
      </p:sp>
      <p:sp>
        <p:nvSpPr>
          <p:cNvPr id="301" name="Shape 301"/>
          <p:cNvSpPr txBox="1"/>
          <p:nvPr/>
        </p:nvSpPr>
        <p:spPr>
          <a:xfrm>
            <a:off x="3162725" y="4862875"/>
            <a:ext cx="3738600" cy="224100"/>
          </a:xfrm>
          <a:prstGeom prst="rect">
            <a:avLst/>
          </a:prstGeom>
          <a:noFill/>
          <a:ln>
            <a:noFill/>
          </a:ln>
        </p:spPr>
        <p:txBody>
          <a:bodyPr lIns="91425" tIns="91425" rIns="91425" bIns="91425" anchor="t" anchorCtr="0">
            <a:noAutofit/>
          </a:bodyPr>
          <a:lstStyle/>
          <a:p>
            <a:pPr lvl="0">
              <a:spcBef>
                <a:spcPts val="0"/>
              </a:spcBef>
              <a:buNone/>
            </a:pPr>
            <a:r>
              <a:rPr lang="en" sz="1200"/>
              <a:t>(Rosenberg 2016)  (Nokia.com 2016)</a:t>
            </a:r>
          </a:p>
        </p:txBody>
      </p:sp>
    </p:spTree>
  </p:cSld>
  <p:clrMapOvr>
    <a:masterClrMapping/>
  </p:clrMapOvr>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2237</Words>
  <Application>Microsoft Macintosh PowerPoint</Application>
  <PresentationFormat>On-screen Show (16:9)</PresentationFormat>
  <Paragraphs>236</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Varela Round</vt:lpstr>
      <vt:lpstr>Times New Roman</vt:lpstr>
      <vt:lpstr>Source Code Pro</vt:lpstr>
      <vt:lpstr>Arial</vt:lpstr>
      <vt:lpstr>Nixie One</vt:lpstr>
      <vt:lpstr>Oswald</vt:lpstr>
      <vt:lpstr>modern-writer</vt:lpstr>
      <vt:lpstr>Puck template</vt:lpstr>
      <vt:lpstr>Leveraging Lucent’s Network Solutions</vt:lpstr>
      <vt:lpstr>Theme</vt:lpstr>
      <vt:lpstr>Why Not Europe</vt:lpstr>
      <vt:lpstr>Google’s Encroachment On The Telecommunication Industry</vt:lpstr>
      <vt:lpstr>Google’s Expansion Problems: Legal Problems </vt:lpstr>
      <vt:lpstr>Google’s Expansion Problems: Financial Problems </vt:lpstr>
      <vt:lpstr>Nokia’s New Positioning</vt:lpstr>
      <vt:lpstr>Nokia’s New Positioning</vt:lpstr>
      <vt:lpstr>Reasons For Google To Cooperate </vt:lpstr>
      <vt:lpstr>Reasons For Google To Cooperate </vt:lpstr>
      <vt:lpstr>Operations</vt:lpstr>
      <vt:lpstr>Expansion possibilities</vt:lpstr>
      <vt:lpstr>Bandwidth</vt:lpstr>
      <vt:lpstr>Alcatel-Lucent Maintenance Services</vt:lpstr>
      <vt:lpstr>Legal/Political</vt:lpstr>
      <vt:lpstr>Legal/Political</vt:lpstr>
      <vt:lpstr>Financial Considerations for Alcatel-Lucent</vt:lpstr>
      <vt:lpstr>Financial Considerations for Alcatel-Lucent</vt:lpstr>
      <vt:lpstr>Risk</vt:lpstr>
      <vt:lpstr>Nature of the Industry</vt:lpstr>
      <vt:lpstr>Nature of the Industry</vt:lpstr>
      <vt:lpstr>Nature of the Industry</vt:lpstr>
      <vt:lpstr>PowerPoint Presentation</vt:lpstr>
      <vt:lpstr>References (Financials)</vt:lpstr>
      <vt:lpstr>References (Legal)</vt:lpstr>
      <vt:lpstr>References (Operations)</vt:lpstr>
      <vt:lpstr>References (Introduction)</vt:lpstr>
      <vt:lpstr>References (Introduction)</vt:lpstr>
      <vt:lpstr>References (Risk)</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Lucent’s Network Solutions</dc:title>
  <cp:lastModifiedBy>Rhea Prabhu</cp:lastModifiedBy>
  <cp:revision>1</cp:revision>
  <dcterms:modified xsi:type="dcterms:W3CDTF">2017-02-28T17:52:59Z</dcterms:modified>
</cp:coreProperties>
</file>