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</p:embeddedFont>
    <p:embeddedFont>
      <p:font typeface="Roboto Condensed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7.xml"/><Relationship Id="rId22" Type="http://schemas.openxmlformats.org/officeDocument/2006/relationships/font" Target="fonts/RobotoCondensed-bold.fntdata"/><Relationship Id="rId10" Type="http://schemas.openxmlformats.org/officeDocument/2006/relationships/slide" Target="slides/slide6.xml"/><Relationship Id="rId21" Type="http://schemas.openxmlformats.org/officeDocument/2006/relationships/font" Target="fonts/RobotoCondensed-regular.fntdata"/><Relationship Id="rId13" Type="http://schemas.openxmlformats.org/officeDocument/2006/relationships/slide" Target="slides/slide9.xml"/><Relationship Id="rId24" Type="http://schemas.openxmlformats.org/officeDocument/2006/relationships/font" Target="fonts/RobotoCondensed-boldItalic.fntdata"/><Relationship Id="rId12" Type="http://schemas.openxmlformats.org/officeDocument/2006/relationships/slide" Target="slides/slide8.xml"/><Relationship Id="rId23" Type="http://schemas.openxmlformats.org/officeDocument/2006/relationships/font" Target="fonts/RobotoCondense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2.xml"/><Relationship Id="rId18" Type="http://schemas.openxmlformats.org/officeDocument/2006/relationships/font" Target="fonts/AmaticS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Enjoying the cake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Maintenance free for you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One or two people 1-2 hours per week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Approving photos customer faqs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Making the cake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92100" lvl="0" marL="685800" rtl="0">
              <a:lnSpc>
                <a:spcPct val="146250"/>
              </a:lnSpc>
              <a:spcBef>
                <a:spcPts val="800"/>
              </a:spcBef>
              <a:spcAft>
                <a:spcPts val="800"/>
              </a:spcAft>
              <a:buClr>
                <a:srgbClr val="404040"/>
              </a:buClr>
              <a:buSzPts val="1000"/>
              <a:buAutoNum type="arabicPeriod"/>
            </a:pPr>
            <a:r>
              <a:rPr lang="en" sz="1000">
                <a:solidFill>
                  <a:srgbClr val="404040"/>
                </a:solidFill>
                <a:highlight>
                  <a:srgbClr val="FFFFFF"/>
                </a:highlight>
              </a:rPr>
              <a:t>To enable prospective clients the ability to get a true sense of how the cosmetics will look based on their skin tone</a:t>
            </a:r>
          </a:p>
          <a:p>
            <a:pPr indent="-292100" lvl="0" marL="685800" rtl="0">
              <a:lnSpc>
                <a:spcPct val="146250"/>
              </a:lnSpc>
              <a:spcBef>
                <a:spcPts val="800"/>
              </a:spcBef>
              <a:spcAft>
                <a:spcPts val="800"/>
              </a:spcAft>
              <a:buClr>
                <a:srgbClr val="404040"/>
              </a:buClr>
              <a:buSzPts val="1000"/>
              <a:buAutoNum type="arabicPeriod"/>
            </a:pPr>
            <a:r>
              <a:rPr lang="en" sz="1000">
                <a:solidFill>
                  <a:srgbClr val="404040"/>
                </a:solidFill>
                <a:highlight>
                  <a:srgbClr val="FFFFFF"/>
                </a:highlight>
              </a:rPr>
              <a:t>To enable prospective clients the ability to see the model move, blink and act realistically while wearing Pound Cake cosmetics</a:t>
            </a:r>
          </a:p>
          <a:p>
            <a:pPr indent="-292100" lvl="0" marL="685800" rtl="0">
              <a:lnSpc>
                <a:spcPct val="146250"/>
              </a:lnSpc>
              <a:spcBef>
                <a:spcPts val="800"/>
              </a:spcBef>
              <a:spcAft>
                <a:spcPts val="800"/>
              </a:spcAft>
              <a:buClr>
                <a:srgbClr val="404040"/>
              </a:buClr>
              <a:buSzPts val="1000"/>
              <a:buAutoNum type="arabicPeriod"/>
            </a:pPr>
            <a:r>
              <a:rPr lang="en" sz="1000">
                <a:solidFill>
                  <a:srgbClr val="404040"/>
                </a:solidFill>
                <a:highlight>
                  <a:srgbClr val="FFFFFF"/>
                </a:highlight>
              </a:rPr>
              <a:t>Determine what types of prospective clients are utilizing this service and what is important to them</a:t>
            </a:r>
            <a:br>
              <a:rPr lang="en"/>
            </a:br>
            <a:r>
              <a:rPr lang="en"/>
              <a:t>b.       As few words as possible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	We noticed that people of color do not have a visual representation of their skin tones across any major brand; we want to make skin-tone representation with lipstick a reality. People of color are used to buying makeup that does not show up on their lips, and does not create a beautiful contrast with their skin tone, so our goal is to represent Pound Cake lipsticks properly on every skin tone.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c.</a:t>
            </a:r>
            <a:r>
              <a:rPr lang="en" sz="700"/>
              <a:t>       </a:t>
            </a:r>
            <a:r>
              <a:rPr lang="en"/>
              <a:t>You tell the story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Through the representation of our personas and their individual wants and needs, we will show you a prototype that positively aligns with Pound Cake’s mission and their customer needs.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Make him an administrator??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8000"/>
              <a:buNone/>
              <a:defRPr sz="8000"/>
            </a:lvl1pPr>
            <a:lvl2pPr lvl="1" algn="ctr">
              <a:spcBef>
                <a:spcPts val="0"/>
              </a:spcBef>
              <a:buSzPts val="8000"/>
              <a:buNone/>
              <a:defRPr sz="8000"/>
            </a:lvl2pPr>
            <a:lvl3pPr lvl="2" algn="ctr">
              <a:spcBef>
                <a:spcPts val="0"/>
              </a:spcBef>
              <a:buSzPts val="8000"/>
              <a:buNone/>
              <a:defRPr sz="8000"/>
            </a:lvl3pPr>
            <a:lvl4pPr lvl="3" algn="ctr">
              <a:spcBef>
                <a:spcPts val="0"/>
              </a:spcBef>
              <a:buSzPts val="8000"/>
              <a:buNone/>
              <a:defRPr sz="8000"/>
            </a:lvl4pPr>
            <a:lvl5pPr lvl="4" algn="ctr">
              <a:spcBef>
                <a:spcPts val="0"/>
              </a:spcBef>
              <a:buSzPts val="8000"/>
              <a:buNone/>
              <a:defRPr sz="8000"/>
            </a:lvl5pPr>
            <a:lvl6pPr lvl="5" algn="ctr">
              <a:spcBef>
                <a:spcPts val="0"/>
              </a:spcBef>
              <a:buSzPts val="8000"/>
              <a:buNone/>
              <a:defRPr sz="8000"/>
            </a:lvl6pPr>
            <a:lvl7pPr lvl="6" algn="ctr">
              <a:spcBef>
                <a:spcPts val="0"/>
              </a:spcBef>
              <a:buSzPts val="8000"/>
              <a:buNone/>
              <a:defRPr sz="8000"/>
            </a:lvl7pPr>
            <a:lvl8pPr lvl="7" algn="ctr">
              <a:spcBef>
                <a:spcPts val="0"/>
              </a:spcBef>
              <a:buSzPts val="8000"/>
              <a:buNone/>
              <a:defRPr sz="8000"/>
            </a:lvl8pPr>
            <a:lvl9pPr lvl="8" algn="ctr">
              <a:spcBef>
                <a:spcPts val="0"/>
              </a:spcBef>
              <a:buSzPts val="8000"/>
              <a:buNone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000"/>
              <a:buNone/>
              <a:defRPr sz="4000"/>
            </a:lvl1pPr>
            <a:lvl2pPr lvl="1">
              <a:spcBef>
                <a:spcPts val="0"/>
              </a:spcBef>
              <a:buSzPts val="4000"/>
              <a:buNone/>
              <a:defRPr sz="4000"/>
            </a:lvl2pPr>
            <a:lvl3pPr lvl="2">
              <a:spcBef>
                <a:spcPts val="0"/>
              </a:spcBef>
              <a:buSzPts val="4000"/>
              <a:buNone/>
              <a:defRPr sz="4000"/>
            </a:lvl3pPr>
            <a:lvl4pPr lvl="3">
              <a:spcBef>
                <a:spcPts val="0"/>
              </a:spcBef>
              <a:buSzPts val="4000"/>
              <a:buNone/>
              <a:defRPr sz="4000"/>
            </a:lvl4pPr>
            <a:lvl5pPr lvl="4">
              <a:spcBef>
                <a:spcPts val="0"/>
              </a:spcBef>
              <a:buSzPts val="4000"/>
              <a:buNone/>
              <a:defRPr sz="4000"/>
            </a:lvl5pPr>
            <a:lvl6pPr lvl="5">
              <a:spcBef>
                <a:spcPts val="0"/>
              </a:spcBef>
              <a:buSzPts val="4000"/>
              <a:buNone/>
              <a:defRPr sz="4000"/>
            </a:lvl6pPr>
            <a:lvl7pPr lvl="6">
              <a:spcBef>
                <a:spcPts val="0"/>
              </a:spcBef>
              <a:buSzPts val="4000"/>
              <a:buNone/>
              <a:defRPr sz="4000"/>
            </a:lvl7pPr>
            <a:lvl8pPr lvl="7">
              <a:spcBef>
                <a:spcPts val="0"/>
              </a:spcBef>
              <a:buSzPts val="4000"/>
              <a:buNone/>
              <a:defRPr sz="4000"/>
            </a:lvl8pPr>
            <a:lvl9pPr lvl="8">
              <a:spcBef>
                <a:spcPts val="0"/>
              </a:spcBef>
              <a:buSzPts val="4000"/>
              <a:buNone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400"/>
              <a:buNone/>
              <a:defRPr sz="5400"/>
            </a:lvl1pPr>
            <a:lvl2pPr lvl="1" algn="ctr">
              <a:spcBef>
                <a:spcPts val="0"/>
              </a:spcBef>
              <a:buSzPts val="5400"/>
              <a:buNone/>
              <a:defRPr sz="5400"/>
            </a:lvl2pPr>
            <a:lvl3pPr lvl="2" algn="ctr">
              <a:spcBef>
                <a:spcPts val="0"/>
              </a:spcBef>
              <a:buSzPts val="5400"/>
              <a:buNone/>
              <a:defRPr sz="5400"/>
            </a:lvl3pPr>
            <a:lvl4pPr lvl="3" algn="ctr">
              <a:spcBef>
                <a:spcPts val="0"/>
              </a:spcBef>
              <a:buSzPts val="5400"/>
              <a:buNone/>
              <a:defRPr sz="5400"/>
            </a:lvl4pPr>
            <a:lvl5pPr lvl="4" algn="ctr">
              <a:spcBef>
                <a:spcPts val="0"/>
              </a:spcBef>
              <a:buSzPts val="5400"/>
              <a:buNone/>
              <a:defRPr sz="5400"/>
            </a:lvl5pPr>
            <a:lvl6pPr lvl="5" algn="ctr">
              <a:spcBef>
                <a:spcPts val="0"/>
              </a:spcBef>
              <a:buSzPts val="5400"/>
              <a:buNone/>
              <a:defRPr sz="5400"/>
            </a:lvl6pPr>
            <a:lvl7pPr lvl="6" algn="ctr">
              <a:spcBef>
                <a:spcPts val="0"/>
              </a:spcBef>
              <a:buSzPts val="5400"/>
              <a:buNone/>
              <a:defRPr sz="5400"/>
            </a:lvl7pPr>
            <a:lvl8pPr lvl="7" algn="ctr">
              <a:spcBef>
                <a:spcPts val="0"/>
              </a:spcBef>
              <a:buSzPts val="5400"/>
              <a:buNone/>
              <a:defRPr sz="5400"/>
            </a:lvl8pPr>
            <a:lvl9pPr lvl="8" algn="ctr">
              <a:spcBef>
                <a:spcPts val="0"/>
              </a:spcBef>
              <a:buSzPts val="5400"/>
              <a:buNone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839275"/>
            <a:ext cx="9144000" cy="122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954300" y="2613700"/>
            <a:ext cx="7235400" cy="202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Group G: Jacob Andrews, Dante Bieri, Shuyue Ding, Leah Herman, Justin Teyssier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5950"/>
            <a:ext cx="9143999" cy="896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2514813" y="1668400"/>
            <a:ext cx="3770700" cy="18666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Let’s enjoy the cake...</a:t>
            </a:r>
          </a:p>
        </p:txBody>
      </p:sp>
      <p:sp>
        <p:nvSpPr>
          <p:cNvPr id="134" name="Shape 134"/>
          <p:cNvSpPr/>
          <p:nvPr/>
        </p:nvSpPr>
        <p:spPr>
          <a:xfrm>
            <a:off x="383650" y="383675"/>
            <a:ext cx="2445876" cy="143877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Cloud Capability</a:t>
            </a:r>
          </a:p>
        </p:txBody>
      </p:sp>
      <p:sp>
        <p:nvSpPr>
          <p:cNvPr id="135" name="Shape 135"/>
          <p:cNvSpPr/>
          <p:nvPr/>
        </p:nvSpPr>
        <p:spPr>
          <a:xfrm>
            <a:off x="119913" y="3309575"/>
            <a:ext cx="2062200" cy="172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Low Maintenance and Upkeep</a:t>
            </a:r>
          </a:p>
        </p:txBody>
      </p:sp>
      <p:sp>
        <p:nvSpPr>
          <p:cNvPr id="136" name="Shape 136"/>
          <p:cNvSpPr/>
          <p:nvPr/>
        </p:nvSpPr>
        <p:spPr>
          <a:xfrm>
            <a:off x="3644800" y="623450"/>
            <a:ext cx="2182086" cy="671436"/>
          </a:xfrm>
          <a:prstGeom prst="flowChartTerminator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Easy to use</a:t>
            </a:r>
          </a:p>
        </p:txBody>
      </p:sp>
      <p:sp>
        <p:nvSpPr>
          <p:cNvPr id="137" name="Shape 137"/>
          <p:cNvSpPr/>
          <p:nvPr/>
        </p:nvSpPr>
        <p:spPr>
          <a:xfrm>
            <a:off x="3101024" y="3908525"/>
            <a:ext cx="3269646" cy="671436"/>
          </a:xfrm>
          <a:prstGeom prst="flowChartTerminator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Customer Participation</a:t>
            </a:r>
          </a:p>
        </p:txBody>
      </p:sp>
      <p:sp>
        <p:nvSpPr>
          <p:cNvPr id="138" name="Shape 138"/>
          <p:cNvSpPr/>
          <p:nvPr/>
        </p:nvSpPr>
        <p:spPr>
          <a:xfrm>
            <a:off x="6642150" y="561238"/>
            <a:ext cx="2301900" cy="126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Amatic SC"/>
                <a:ea typeface="Amatic SC"/>
                <a:cs typeface="Amatic SC"/>
                <a:sym typeface="Amatic SC"/>
              </a:rPr>
              <a:t>Content Management</a:t>
            </a:r>
          </a:p>
        </p:txBody>
      </p:sp>
      <p:sp>
        <p:nvSpPr>
          <p:cNvPr id="139" name="Shape 139"/>
          <p:cNvSpPr/>
          <p:nvPr/>
        </p:nvSpPr>
        <p:spPr>
          <a:xfrm>
            <a:off x="6618225" y="2825775"/>
            <a:ext cx="2182075" cy="1629825"/>
          </a:xfrm>
          <a:prstGeom prst="flowChartDecision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762163" y="3246638"/>
            <a:ext cx="18942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700">
                <a:latin typeface="Amatic SC"/>
                <a:ea typeface="Amatic SC"/>
                <a:cs typeface="Amatic SC"/>
                <a:sym typeface="Amatic SC"/>
              </a:rPr>
              <a:t>One part-time employee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950200" y="213500"/>
            <a:ext cx="3550200" cy="887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$</a:t>
            </a:r>
            <a:r>
              <a:rPr lang="en" sz="3000"/>
              <a:t>11,000 for a Web Developer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en" sz="1800"/>
              <a:t>(10 weeks x 20 hours per week x $55 hourly rate)</a:t>
            </a: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164775" y="3127238"/>
            <a:ext cx="3550200" cy="1068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Web Budget: $15,000</a:t>
            </a: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4950200" y="1614825"/>
            <a:ext cx="3550200" cy="887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$3,100 for Cloud Services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en" sz="1800"/>
              <a:t>(based on researched estimates)</a:t>
            </a:r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4675700" y="4184025"/>
            <a:ext cx="4194900" cy="887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Total Expenses:</a:t>
            </a:r>
            <a:r>
              <a:rPr b="0" lang="en"/>
              <a:t> </a:t>
            </a:r>
            <a:r>
              <a:rPr b="0" lang="en"/>
              <a:t>$14,100</a:t>
            </a: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x="164775" y="1118184"/>
            <a:ext cx="3550200" cy="1816800"/>
          </a:xfrm>
          <a:prstGeom prst="rect">
            <a:avLst/>
          </a:prstGeom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Making the cake...</a:t>
            </a:r>
          </a:p>
        </p:txBody>
      </p:sp>
      <p:sp>
        <p:nvSpPr>
          <p:cNvPr id="150" name="Shape 150"/>
          <p:cNvSpPr txBox="1"/>
          <p:nvPr>
            <p:ph type="title"/>
          </p:nvPr>
        </p:nvSpPr>
        <p:spPr>
          <a:xfrm>
            <a:off x="4998050" y="3016150"/>
            <a:ext cx="3550200" cy="887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1 employee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en" sz="1800"/>
              <a:t>(2-3 hours/week)</a:t>
            </a:r>
          </a:p>
        </p:txBody>
      </p:sp>
      <p:sp>
        <p:nvSpPr>
          <p:cNvPr id="151" name="Shape 151"/>
          <p:cNvSpPr/>
          <p:nvPr/>
        </p:nvSpPr>
        <p:spPr>
          <a:xfrm>
            <a:off x="6509900" y="1118163"/>
            <a:ext cx="430800" cy="479700"/>
          </a:xfrm>
          <a:prstGeom prst="mathPlus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557750" y="2502513"/>
            <a:ext cx="430800" cy="479700"/>
          </a:xfrm>
          <a:prstGeom prst="mathPlus">
            <a:avLst>
              <a:gd fmla="val 23520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53" name="Shape 153"/>
          <p:cNvCxnSpPr/>
          <p:nvPr/>
        </p:nvCxnSpPr>
        <p:spPr>
          <a:xfrm>
            <a:off x="4531100" y="4077875"/>
            <a:ext cx="4484100" cy="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751075" y="1360800"/>
            <a:ext cx="7625700" cy="2439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500"/>
              <a:t>Questions?</a:t>
            </a:r>
          </a:p>
        </p:txBody>
      </p:sp>
      <p:sp>
        <p:nvSpPr>
          <p:cNvPr id="159" name="Shape 159"/>
          <p:cNvSpPr/>
          <p:nvPr/>
        </p:nvSpPr>
        <p:spPr>
          <a:xfrm>
            <a:off x="375600" y="1025100"/>
            <a:ext cx="8392800" cy="3093300"/>
          </a:xfrm>
          <a:prstGeom prst="frame">
            <a:avLst>
              <a:gd fmla="val 69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1538700" y="287750"/>
            <a:ext cx="6066600" cy="1362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What’s Wrong?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6759" l="0" r="0" t="9788"/>
          <a:stretch/>
        </p:blipFill>
        <p:spPr>
          <a:xfrm>
            <a:off x="1362225" y="1938300"/>
            <a:ext cx="6419549" cy="30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51525" y="1780500"/>
            <a:ext cx="3333000" cy="158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9600">
                <a:latin typeface="Amatic SC"/>
                <a:ea typeface="Amatic SC"/>
                <a:cs typeface="Amatic SC"/>
                <a:sym typeface="Amatic SC"/>
              </a:rPr>
              <a:t>Big Idea?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196325" y="1071750"/>
            <a:ext cx="4580100" cy="300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mission statement:</a:t>
            </a: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 Develop technology enabled web tools for a true, </a:t>
            </a:r>
            <a:r>
              <a:rPr b="1" lang="en" sz="3600">
                <a:latin typeface="Amatic SC"/>
                <a:ea typeface="Amatic SC"/>
                <a:cs typeface="Amatic SC"/>
                <a:sym typeface="Amatic SC"/>
              </a:rPr>
              <a:t>virtual representation</a:t>
            </a: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 of their cosmetics for people of any shade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041000" y="2120650"/>
            <a:ext cx="3451500" cy="11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Camille &amp; Johnny</a:t>
            </a:r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4651500" y="3472300"/>
            <a:ext cx="3451500" cy="11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Prospective user</a:t>
            </a:r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1041000" y="3472300"/>
            <a:ext cx="3451500" cy="11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Administrator</a:t>
            </a:r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x="4651500" y="2120650"/>
            <a:ext cx="3451500" cy="1190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Current User</a:t>
            </a:r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2168250" y="671425"/>
            <a:ext cx="4807500" cy="109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Stakeholders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6426375" y="1306650"/>
            <a:ext cx="2541600" cy="348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414425" y="1460100"/>
            <a:ext cx="5868000" cy="29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414425" y="1460100"/>
            <a:ext cx="3062400" cy="2640300"/>
          </a:xfrm>
          <a:prstGeom prst="rect">
            <a:avLst/>
          </a:prstGeom>
          <a:noFill/>
          <a:ln cap="flat" cmpd="sng" w="28575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Social AwareNess</a:t>
            </a: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Fairly Active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Make-up use: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Somewhat experienced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Age: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35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Occupation: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Professor of gender studies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Location: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Philadelphia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537925" y="359675"/>
            <a:ext cx="3621000" cy="8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Morgan Walker: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325325" y="1460100"/>
            <a:ext cx="2957100" cy="3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Marital Status: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Married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Children: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2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Income: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$65,000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Education: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Penn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Hobbies: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 Acting, Drag Shows, volunteering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Quote: 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“I can never find the right color for my skin tone!”</a:t>
            </a:r>
          </a:p>
        </p:txBody>
      </p:sp>
      <p:sp>
        <p:nvSpPr>
          <p:cNvPr id="89" name="Shape 89"/>
          <p:cNvSpPr/>
          <p:nvPr/>
        </p:nvSpPr>
        <p:spPr>
          <a:xfrm>
            <a:off x="6733875" y="106775"/>
            <a:ext cx="1830900" cy="10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PGP: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They/Them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Birthday: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11/4/81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Skin tone: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Warm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2623" y="1460100"/>
            <a:ext cx="2189102" cy="318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1995425" y="4524900"/>
            <a:ext cx="2706000" cy="50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Complete the Quiz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6810050" y="1299200"/>
            <a:ext cx="2062200" cy="333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4900" y="1534650"/>
            <a:ext cx="6255300" cy="274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314900" y="1615250"/>
            <a:ext cx="2994000" cy="2748900"/>
          </a:xfrm>
          <a:prstGeom prst="rect">
            <a:avLst/>
          </a:prstGeom>
          <a:noFill/>
          <a:ln cap="flat" cmpd="sng" w="28575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Social Awareness: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Somewhat Active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Make-up use: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Very Experienced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Age: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21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Occupation: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Student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Location: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North</a:t>
            </a: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Philadelphia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893800" y="366725"/>
            <a:ext cx="3097500" cy="91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Mina Kwong: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204725" y="1615250"/>
            <a:ext cx="3365400" cy="25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Marital Status: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Single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Income: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$25,000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Education: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Temple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Hobbies: 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Photography, Exploring,Shopping, Makeup</a:t>
            </a: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Quote: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“My friends have to drag me out of Sephora” </a:t>
            </a:r>
          </a:p>
        </p:txBody>
      </p:sp>
      <p:pic>
        <p:nvPicPr>
          <p:cNvPr descr="IMG_0365.PNG" id="101" name="Shape 101"/>
          <p:cNvPicPr preferRelativeResize="0"/>
          <p:nvPr/>
        </p:nvPicPr>
        <p:blipFill rotWithShape="1">
          <a:blip r:embed="rId3">
            <a:alphaModFix/>
          </a:blip>
          <a:srcRect b="0" l="45708" r="0" t="7817"/>
          <a:stretch/>
        </p:blipFill>
        <p:spPr>
          <a:xfrm>
            <a:off x="6938600" y="1433300"/>
            <a:ext cx="1805100" cy="30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6810050" y="130775"/>
            <a:ext cx="2062200" cy="10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PGP: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She/Her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Birthday: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4/27/96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Skin tone: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Medium</a:t>
            </a:r>
          </a:p>
        </p:txBody>
      </p:sp>
      <p:sp>
        <p:nvSpPr>
          <p:cNvPr id="103" name="Shape 103"/>
          <p:cNvSpPr/>
          <p:nvPr/>
        </p:nvSpPr>
        <p:spPr>
          <a:xfrm>
            <a:off x="2077725" y="4498100"/>
            <a:ext cx="2622000" cy="50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Upload a Photo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6546275" y="1445350"/>
            <a:ext cx="2397900" cy="313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298675" y="1488863"/>
            <a:ext cx="6111600" cy="280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298675" y="1517350"/>
            <a:ext cx="2963100" cy="3064800"/>
          </a:xfrm>
          <a:prstGeom prst="rect">
            <a:avLst/>
          </a:prstGeom>
          <a:noFill/>
          <a:ln cap="flat" cmpd="sng" w="28575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Social Awareness: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Extremely Active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Make-up use: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Inexperienced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Age: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25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Occupation: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Manager, H&amp;M;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Part-time web consultant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Location: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West Philadelphia</a:t>
            </a:r>
          </a:p>
          <a:p>
            <a:pPr indent="114300"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0789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1870375" y="359675"/>
            <a:ext cx="2781600" cy="91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latin typeface="Amatic SC"/>
                <a:ea typeface="Amatic SC"/>
                <a:cs typeface="Amatic SC"/>
                <a:sym typeface="Amatic SC"/>
              </a:rPr>
              <a:t>Andre Jones: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347175" y="1517350"/>
            <a:ext cx="3113700" cy="30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Marital Status: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Dating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Income: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 $35,000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Education: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Some College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Hobbies: 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Fashion, Social Activism, Blogging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Quote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: “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It’s more important to look good than to feel good!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”</a:t>
            </a:r>
          </a:p>
          <a:p>
            <a:pPr indent="114300" lvl="0" rtl="0">
              <a:spcBef>
                <a:spcPts val="0"/>
              </a:spcBef>
              <a:buNone/>
            </a:pPr>
            <a:r>
              <a:t/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6550" l="0" r="0" t="0"/>
          <a:stretch/>
        </p:blipFill>
        <p:spPr>
          <a:xfrm>
            <a:off x="6746050" y="1613124"/>
            <a:ext cx="1998325" cy="280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6829775" y="130775"/>
            <a:ext cx="1830900" cy="106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PGP: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He/Him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Birthday: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2/16/92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Skin tone:</a:t>
            </a:r>
            <a:r>
              <a:rPr lang="en" sz="2400">
                <a:latin typeface="Amatic SC"/>
                <a:ea typeface="Amatic SC"/>
                <a:cs typeface="Amatic SC"/>
                <a:sym typeface="Amatic SC"/>
              </a:rPr>
              <a:t> Rich</a:t>
            </a:r>
          </a:p>
        </p:txBody>
      </p:sp>
      <p:sp>
        <p:nvSpPr>
          <p:cNvPr id="115" name="Shape 115"/>
          <p:cNvSpPr/>
          <p:nvPr/>
        </p:nvSpPr>
        <p:spPr>
          <a:xfrm>
            <a:off x="1908175" y="4508075"/>
            <a:ext cx="2706000" cy="50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latin typeface="Amatic SC"/>
                <a:ea typeface="Amatic SC"/>
                <a:cs typeface="Amatic SC"/>
                <a:sym typeface="Amatic SC"/>
              </a:rPr>
              <a:t>Administrator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11850" y="479600"/>
            <a:ext cx="4780500" cy="12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Let’s cut the cake...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200" y="838438"/>
            <a:ext cx="3755499" cy="34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4">
            <a:alphaModFix/>
          </a:blip>
          <a:srcRect b="8290" l="2260" r="1944" t="8721"/>
          <a:stretch/>
        </p:blipFill>
        <p:spPr>
          <a:xfrm>
            <a:off x="263775" y="2134125"/>
            <a:ext cx="4723848" cy="230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2426100" y="191825"/>
            <a:ext cx="4096200" cy="1007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Google Analytics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6637" y="1436899"/>
            <a:ext cx="7130724" cy="348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