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Average"/>
      <p:regular r:id="rId12"/>
    </p:embeddedFont>
    <p:embeddedFont>
      <p:font typeface="Oswald"/>
      <p:regular r:id="rId13"/>
      <p:bold r:id="rId14"/>
    </p:embeddedFont>
    <p:embeddedFont>
      <p:font typeface="Bree Serif"/>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Oswald-regular.fntdata"/><Relationship Id="rId12" Type="http://schemas.openxmlformats.org/officeDocument/2006/relationships/font" Target="fonts/Average-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BreeSerif-regular.fntdata"/><Relationship Id="rId14"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opendataphilly.org/dataset/employee-salaries-overtime"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gn="ctr">
              <a:spcBef>
                <a:spcPts val="0"/>
              </a:spcBef>
              <a:buClr>
                <a:schemeClr val="dk1"/>
              </a:buClr>
              <a:buSzPct val="91666"/>
              <a:buFont typeface="Arial"/>
              <a:buNone/>
            </a:pPr>
            <a:r>
              <a:rPr lang="en" sz="1200" u="sng">
                <a:solidFill>
                  <a:schemeClr val="accent5"/>
                </a:solidFill>
                <a:hlinkClick r:id="rId2"/>
              </a:rPr>
              <a:t>https://www.opendataphilly.org/dataset/employee-salaries-overtime</a:t>
            </a:r>
            <a:r>
              <a:rPr lang="en" sz="1200">
                <a:solidFill>
                  <a:schemeClr val="dk2"/>
                </a:solidFill>
              </a:rPr>
              <a:t> </a:t>
            </a:r>
            <a:r>
              <a:rPr lang="en">
                <a:solidFill>
                  <a:schemeClr val="dk1"/>
                </a:solidFill>
              </a:rPr>
              <a:t>					</a:t>
            </a:r>
          </a:p>
          <a:p>
            <a:pPr indent="-228600" lvl="0" marL="457200" rtl="0">
              <a:lnSpc>
                <a:spcPct val="115000"/>
              </a:lnSpc>
              <a:spcBef>
                <a:spcPts val="0"/>
              </a:spcBef>
              <a:buClr>
                <a:schemeClr val="dk1"/>
              </a:buClr>
              <a:buSzPct val="100000"/>
              <a:buNone/>
            </a:pPr>
            <a:r>
              <a:rPr lang="en">
                <a:solidFill>
                  <a:schemeClr val="dk1"/>
                </a:solidFill>
              </a:rPr>
              <a:t>						 							</a:t>
            </a:r>
          </a:p>
          <a:p>
            <a:pPr indent="-228600" lvl="0" marL="457200" rtl="0">
              <a:lnSpc>
                <a:spcPct val="115000"/>
              </a:lnSpc>
              <a:spcBef>
                <a:spcPts val="0"/>
              </a:spcBef>
              <a:buClr>
                <a:schemeClr val="dk1"/>
              </a:buClr>
              <a:buSzPct val="100000"/>
              <a:buNone/>
            </a:pPr>
            <a:r>
              <a:rPr lang="en">
                <a:solidFill>
                  <a:schemeClr val="dk1"/>
                </a:solidFill>
                <a:latin typeface="Calibri"/>
                <a:ea typeface="Calibri"/>
                <a:cs typeface="Calibri"/>
                <a:sym typeface="Calibri"/>
              </a:rPr>
              <a:t>Slide 1 will list your group members and the title of your presentation. </a:t>
            </a:r>
          </a:p>
          <a:p>
            <a:pPr indent="-228600" lvl="0" marL="457200" rtl="0">
              <a:lnSpc>
                <a:spcPct val="115000"/>
              </a:lnSpc>
              <a:spcBef>
                <a:spcPts val="0"/>
              </a:spcBef>
              <a:buClr>
                <a:schemeClr val="dk1"/>
              </a:buClr>
              <a:buSzPct val="100000"/>
              <a:buNone/>
            </a:pPr>
            <a:r>
              <a:rPr lang="en">
                <a:solidFill>
                  <a:schemeClr val="dk1"/>
                </a:solidFill>
              </a:rPr>
              <a:t>						</a:t>
            </a:r>
          </a:p>
          <a:p>
            <a:pPr lvl="0" rtl="0">
              <a:lnSpc>
                <a:spcPct val="115000"/>
              </a:lnSpc>
              <a:spcBef>
                <a:spcPts val="0"/>
              </a:spcBef>
              <a:buClr>
                <a:schemeClr val="dk1"/>
              </a:buClr>
              <a:buSzPct val="100000"/>
              <a:buFont typeface="Arial"/>
              <a:buNone/>
            </a:pPr>
            <a:r>
              <a:rPr lang="en">
                <a:solidFill>
                  <a:schemeClr val="dk1"/>
                </a:solidFill>
              </a:rPr>
              <a:t>					 				</a:t>
            </a:r>
          </a:p>
          <a:p>
            <a:pPr lvl="0" rtl="0" algn="ctr">
              <a:spcBef>
                <a:spcPts val="0"/>
              </a:spcBef>
              <a:buClr>
                <a:schemeClr val="dk1"/>
              </a:buClr>
              <a:buSzPct val="100000"/>
              <a:buFont typeface="Arial"/>
              <a:buNone/>
            </a:pPr>
            <a:r>
              <a:rPr lang="en">
                <a:solidFill>
                  <a:schemeClr val="dk1"/>
                </a:solidFill>
              </a:rPr>
              <a:t>			</a:t>
            </a:r>
          </a:p>
          <a:p>
            <a:pPr lvl="0" rtl="0" algn="ctr">
              <a:spcBef>
                <a:spcPts val="0"/>
              </a:spcBef>
              <a:buClr>
                <a:schemeClr val="dk1"/>
              </a:buClr>
              <a:buSzPct val="100000"/>
              <a:buFont typeface="Arial"/>
              <a:buNone/>
            </a:pPr>
            <a:r>
              <a:rPr lang="en">
                <a:solidFill>
                  <a:schemeClr val="dk1"/>
                </a:solidFill>
              </a:rPr>
              <a:t>		</a:t>
            </a:r>
          </a:p>
          <a:p>
            <a:pPr lvl="0" algn="ctr">
              <a:spcBef>
                <a:spcPts val="0"/>
              </a:spcBef>
              <a:buClr>
                <a:schemeClr val="dk1"/>
              </a:buClr>
              <a:buSzPct val="91666"/>
              <a:buFont typeface="Arial"/>
              <a:buNone/>
            </a:pPr>
            <a:r>
              <a:t/>
            </a:r>
            <a:endParaRPr sz="1200">
              <a:solidFill>
                <a:schemeClr val="dk2"/>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Ding and Sakeena:</a:t>
            </a:r>
          </a:p>
          <a:p>
            <a:pPr lvl="0">
              <a:spcBef>
                <a:spcPts val="0"/>
              </a:spcBef>
              <a:buNone/>
            </a:pPr>
            <a:r>
              <a:rPr lang="en"/>
              <a:t>Question:</a:t>
            </a:r>
            <a:r>
              <a:rPr lang="en">
                <a:solidFill>
                  <a:schemeClr val="dk1"/>
                </a:solidFill>
              </a:rPr>
              <a:t>What department has highest salaries job? (element : department, job, salaries, )</a:t>
            </a:r>
          </a:p>
          <a:p>
            <a:pPr lvl="0" rtl="0">
              <a:spcBef>
                <a:spcPts val="0"/>
              </a:spcBef>
              <a:buNone/>
            </a:pPr>
            <a:r>
              <a:rPr lang="en"/>
              <a:t>It is important because when we looking for a job, we can better determine which agency to work for.</a:t>
            </a:r>
          </a:p>
          <a:p>
            <a:pPr lvl="0">
              <a:spcBef>
                <a:spcPts val="0"/>
              </a:spcBef>
              <a:buNone/>
            </a:pPr>
            <a:r>
              <a:rPr lang="en"/>
              <a:t>Analysis use : average , mode, mid, comparion </a:t>
            </a:r>
          </a:p>
          <a:p>
            <a:pPr lvl="0" rtl="0">
              <a:spcBef>
                <a:spcPts val="0"/>
              </a:spcBef>
              <a:buNone/>
            </a:pPr>
            <a:r>
              <a:rPr lang="en">
                <a:solidFill>
                  <a:schemeClr val="dk1"/>
                </a:solidFill>
              </a:rPr>
              <a:t>							 							</a:t>
            </a:r>
          </a:p>
          <a:p>
            <a:pPr indent="-228600" lvl="0" marL="457200" rtl="0">
              <a:lnSpc>
                <a:spcPct val="115000"/>
              </a:lnSpc>
              <a:spcBef>
                <a:spcPts val="0"/>
              </a:spcBef>
              <a:buClr>
                <a:schemeClr val="dk1"/>
              </a:buClr>
              <a:buSzPct val="100000"/>
              <a:buNone/>
            </a:pPr>
            <a:r>
              <a:rPr lang="en">
                <a:solidFill>
                  <a:schemeClr val="dk1"/>
                </a:solidFill>
                <a:latin typeface="Calibri"/>
                <a:ea typeface="Calibri"/>
                <a:cs typeface="Calibri"/>
                <a:sym typeface="Calibri"/>
              </a:rPr>
              <a:t>Slide 2 will describe the scenario. What question do you want to answer and why is it important? </a:t>
            </a:r>
          </a:p>
          <a:p>
            <a:pPr lvl="0">
              <a:spcBef>
                <a:spcPts val="0"/>
              </a:spcBef>
              <a:buNone/>
            </a:pPr>
            <a:r>
              <a:rPr b="1" lang="en"/>
              <a:t>Ding: Speech notes: Most of us need to find a job either before or after graduation. Of course, the more salaries the better it will be. So, It comes the question, What department has highest s</a:t>
            </a:r>
            <a:r>
              <a:rPr b="1" lang="en">
                <a:solidFill>
                  <a:schemeClr val="dk1"/>
                </a:solidFill>
              </a:rPr>
              <a:t>alaries job?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a:p>
            <a:pPr lvl="0">
              <a:spcBef>
                <a:spcPts val="0"/>
              </a:spcBef>
              <a:buNone/>
            </a:pPr>
            <a:r>
              <a:rPr lang="en"/>
              <a:t>Key elements (describe data): </a:t>
            </a:r>
            <a:r>
              <a:rPr lang="en">
                <a:solidFill>
                  <a:schemeClr val="dk1"/>
                </a:solidFill>
              </a:rPr>
              <a:t>department, job, salaries,</a:t>
            </a:r>
          </a:p>
          <a:p>
            <a:pPr lvl="0" rtl="0">
              <a:spcBef>
                <a:spcPts val="0"/>
              </a:spcBef>
              <a:buNone/>
            </a:pPr>
            <a:r>
              <a:rPr lang="en">
                <a:solidFill>
                  <a:schemeClr val="dk1"/>
                </a:solidFill>
              </a:rPr>
              <a:t>		 	 	 						 							</a:t>
            </a:r>
          </a:p>
          <a:p>
            <a:pPr indent="-228600" lvl="0" marL="457200">
              <a:lnSpc>
                <a:spcPct val="115000"/>
              </a:lnSpc>
              <a:spcBef>
                <a:spcPts val="0"/>
              </a:spcBef>
              <a:buClr>
                <a:schemeClr val="dk1"/>
              </a:buClr>
              <a:buSzPct val="100000"/>
              <a:buNone/>
            </a:pPr>
            <a:r>
              <a:rPr lang="en">
                <a:solidFill>
                  <a:schemeClr val="dk1"/>
                </a:solidFill>
                <a:latin typeface="Calibri"/>
                <a:ea typeface="Calibri"/>
                <a:cs typeface="Calibri"/>
                <a:sym typeface="Calibri"/>
              </a:rPr>
              <a:t>Slide 3 will describe the data. What are the key elements and how did you get it? </a:t>
            </a:r>
          </a:p>
          <a:p>
            <a:pPr lvl="0">
              <a:spcBef>
                <a:spcPts val="0"/>
              </a:spcBef>
              <a:buNone/>
            </a:pPr>
            <a:r>
              <a:t/>
            </a:r>
            <a:endParaRPr>
              <a:solidFill>
                <a:schemeClr val="dk1"/>
              </a:solidFill>
            </a:endParaRPr>
          </a:p>
          <a:p>
            <a:pPr lvl="0">
              <a:spcBef>
                <a:spcPts val="0"/>
              </a:spcBef>
              <a:buNone/>
            </a:pPr>
            <a:r>
              <a:rPr b="1" lang="en">
                <a:solidFill>
                  <a:schemeClr val="dk1"/>
                </a:solidFill>
              </a:rPr>
              <a:t>Ding: speech notes: There are three key elements departments, jobs, and salaries, and they all come from the dataset “Employee_Salaries. </a:t>
            </a:r>
          </a:p>
          <a:p>
            <a:pPr lvl="0">
              <a:spcBef>
                <a:spcPts val="0"/>
              </a:spcBef>
              <a:buNone/>
            </a:pPr>
            <a:r>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b="1" lang="en">
                <a:solidFill>
                  <a:srgbClr val="980000"/>
                </a:solidFill>
                <a:latin typeface="Calibri"/>
                <a:ea typeface="Calibri"/>
                <a:cs typeface="Calibri"/>
                <a:sym typeface="Calibri"/>
              </a:rPr>
              <a:t>Explanation after talked to professor: First of all, we consider this dataset has bad data. It looks like the board of ethics has the overall highest job; however, when we go back to the excel file, we found out that this answer is wrong because this department only have 10 jobs. When we looked at the dataset, many other departments have jobs with zero annual salaries, so that cause the bad data. </a:t>
            </a:r>
          </a:p>
          <a:p>
            <a:pPr lvl="0" rtl="0">
              <a:lnSpc>
                <a:spcPct val="142857"/>
              </a:lnSpc>
              <a:spcBef>
                <a:spcPts val="0"/>
              </a:spcBef>
              <a:buNone/>
            </a:pPr>
            <a:r>
              <a:rPr lang="en" sz="1050">
                <a:highlight>
                  <a:srgbClr val="FFFFFF"/>
                </a:highlight>
              </a:rPr>
              <a:t>Bad or Dirty Data refers to information that can be erroneous, misleading, and without general formatting. </a:t>
            </a:r>
          </a:p>
          <a:p>
            <a:pPr lvl="0">
              <a:spcBef>
                <a:spcPts val="0"/>
              </a:spcBef>
              <a:buNone/>
            </a:pPr>
            <a:r>
              <a:t/>
            </a:r>
            <a:endParaRPr>
              <a:solidFill>
                <a:schemeClr val="dk1"/>
              </a:solidFill>
            </a:endParaRPr>
          </a:p>
          <a:p>
            <a:pPr lvl="0" rtl="0">
              <a:spcBef>
                <a:spcPts val="0"/>
              </a:spcBef>
              <a:buNone/>
            </a:pPr>
            <a:r>
              <a:rPr lang="en">
                <a:solidFill>
                  <a:schemeClr val="dk1"/>
                </a:solidFill>
              </a:rPr>
              <a:t>Ding and Sakeena:</a:t>
            </a:r>
          </a:p>
          <a:p>
            <a:pPr lvl="0" rtl="0">
              <a:spcBef>
                <a:spcPts val="0"/>
              </a:spcBef>
              <a:buNone/>
            </a:pPr>
            <a:r>
              <a:rPr lang="en">
                <a:solidFill>
                  <a:schemeClr val="dk1"/>
                </a:solidFill>
              </a:rPr>
              <a:t>1.Outlier salaries --clean data </a:t>
            </a:r>
          </a:p>
          <a:p>
            <a:pPr lvl="0" rtl="0">
              <a:spcBef>
                <a:spcPts val="0"/>
              </a:spcBef>
              <a:buNone/>
            </a:pPr>
            <a:r>
              <a:rPr lang="en">
                <a:solidFill>
                  <a:schemeClr val="dk1"/>
                </a:solidFill>
              </a:rPr>
              <a:t>The first thing is to clean data---make a graph like we did in assignment #3 , find the outliers and clean it, and then analysis data. 						 							</a:t>
            </a:r>
          </a:p>
          <a:p>
            <a:pPr indent="-228600" lvl="0" marL="457200" rtl="0">
              <a:lnSpc>
                <a:spcPct val="115000"/>
              </a:lnSpc>
              <a:spcBef>
                <a:spcPts val="0"/>
              </a:spcBef>
              <a:buClr>
                <a:schemeClr val="dk1"/>
              </a:buClr>
              <a:buSzPct val="100000"/>
              <a:buNone/>
            </a:pPr>
            <a:r>
              <a:rPr lang="en">
                <a:solidFill>
                  <a:schemeClr val="dk1"/>
                </a:solidFill>
                <a:latin typeface="Calibri"/>
                <a:ea typeface="Calibri"/>
                <a:cs typeface="Calibri"/>
                <a:sym typeface="Calibri"/>
              </a:rPr>
              <a:t>Slides 4 and 5 will describe the analysis and the results. Make good use of data visualizations. </a:t>
            </a:r>
          </a:p>
          <a:p>
            <a:pPr lvl="0" rtl="0">
              <a:lnSpc>
                <a:spcPct val="115000"/>
              </a:lnSpc>
              <a:spcBef>
                <a:spcPts val="0"/>
              </a:spcBef>
              <a:buNone/>
            </a:pPr>
            <a:r>
              <a:rPr b="1" lang="en">
                <a:solidFill>
                  <a:schemeClr val="dk1"/>
                </a:solidFill>
                <a:latin typeface="Calibri"/>
                <a:ea typeface="Calibri"/>
                <a:cs typeface="Calibri"/>
                <a:sym typeface="Calibri"/>
              </a:rPr>
              <a:t>Ding: Speech notes: we want to find out is there any outliers in this dataset, so we made a scatterplot. It looks like that one is an outlier. however , when we filtered the job title, we found out that this person Sam GULINO is the only one who has this job, so there is no way we consider this is an outlier. (we do not have other people who did the same job to compare with, it is possible that medical examiner is a very high salary job.)</a:t>
            </a:r>
          </a:p>
          <a:p>
            <a:pPr lvl="0" rtl="0">
              <a:lnSpc>
                <a:spcPct val="115000"/>
              </a:lnSpc>
              <a:spcBef>
                <a:spcPts val="0"/>
              </a:spcBef>
              <a:buNone/>
            </a:pPr>
            <a:r>
              <a:t/>
            </a:r>
            <a:endParaRPr b="1">
              <a:solidFill>
                <a:srgbClr val="980000"/>
              </a:solidFill>
              <a:latin typeface="Calibri"/>
              <a:ea typeface="Calibri"/>
              <a:cs typeface="Calibri"/>
              <a:sym typeface="Calibri"/>
            </a:endParaRPr>
          </a:p>
          <a:p>
            <a:pPr indent="-228600" lvl="0" marL="457200">
              <a:lnSpc>
                <a:spcPct val="115000"/>
              </a:lnSpc>
              <a:spcBef>
                <a:spcPts val="0"/>
              </a:spcBef>
              <a:buClr>
                <a:schemeClr val="dk1"/>
              </a:buClr>
              <a:buSzPct val="100000"/>
              <a:buNone/>
            </a:pPr>
            <a:r>
              <a:rPr b="1" lang="en">
                <a:solidFill>
                  <a:schemeClr val="dk1"/>
                </a:solidFill>
              </a:rPr>
              <a:t>				</a:t>
            </a:r>
            <a:r>
              <a:rPr lang="en">
                <a:solidFill>
                  <a:schemeClr val="dk1"/>
                </a:solidFill>
              </a:rPr>
              <a:t>		</a:t>
            </a:r>
          </a:p>
          <a:p>
            <a:pPr lvl="0" rtl="0">
              <a:spcBef>
                <a:spcPts val="0"/>
              </a:spcBef>
              <a:buNone/>
            </a:pPr>
            <a:r>
              <a:t/>
            </a:r>
            <a:endParaRPr>
              <a:solidFill>
                <a:schemeClr val="dk1"/>
              </a:solidFill>
            </a:endParaRPr>
          </a:p>
          <a:p>
            <a:pPr lvl="0" rtl="0">
              <a:spcBef>
                <a:spcPts val="0"/>
              </a:spcBef>
              <a:buNone/>
            </a:pPr>
            <a:r>
              <a:t/>
            </a:r>
            <a:endParaRPr>
              <a:solidFill>
                <a:schemeClr val="dk1"/>
              </a:solidFill>
            </a:endParaRPr>
          </a:p>
          <a:p>
            <a:pPr lvl="0" rtl="0">
              <a:spcBef>
                <a:spcPts val="0"/>
              </a:spcBef>
              <a:buClr>
                <a:schemeClr val="dk1"/>
              </a:buClr>
              <a:buSzPct val="100000"/>
              <a:buFont typeface="Arial"/>
              <a:buNone/>
            </a:pPr>
            <a:r>
              <a:t/>
            </a:r>
            <a:endParaRPr>
              <a:solidFill>
                <a:schemeClr val="dk1"/>
              </a:solidFill>
            </a:endParaRPr>
          </a:p>
          <a:p>
            <a:pPr lvl="0">
              <a:spcBef>
                <a:spcPts val="0"/>
              </a:spcBef>
              <a:buClr>
                <a:schemeClr val="dk1"/>
              </a:buClr>
              <a:buSzPct val="1000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t/>
            </a:r>
            <a:endParaRPr b="1">
              <a:solidFill>
                <a:schemeClr val="dk1"/>
              </a:solidFill>
            </a:endParaRPr>
          </a:p>
          <a:p>
            <a:pPr lvl="0">
              <a:lnSpc>
                <a:spcPct val="115000"/>
              </a:lnSpc>
              <a:spcBef>
                <a:spcPts val="0"/>
              </a:spcBef>
              <a:buNone/>
            </a:pPr>
            <a:r>
              <a:rPr b="1" lang="en">
                <a:solidFill>
                  <a:srgbClr val="980000"/>
                </a:solidFill>
                <a:latin typeface="Calibri"/>
                <a:ea typeface="Calibri"/>
                <a:cs typeface="Calibri"/>
                <a:sym typeface="Calibri"/>
              </a:rPr>
              <a:t>Explanation after talked to professor:  If we consider equal or higher than the 120,000 dollars is high salary, then we have many department fall into.  We can see from this graph, Police department has 34 job which over 120,000 dollars annually, which we considered has the highest overall salaries. </a:t>
            </a:r>
          </a:p>
          <a:p>
            <a:pPr lvl="0">
              <a:spcBef>
                <a:spcPts val="0"/>
              </a:spcBef>
              <a:buNone/>
            </a:pPr>
            <a:r>
              <a:t/>
            </a:r>
            <a:endParaRPr>
              <a:solidFill>
                <a:srgbClr val="FF0000"/>
              </a:solidFill>
            </a:endParaRPr>
          </a:p>
          <a:p>
            <a:pPr lvl="0">
              <a:spcBef>
                <a:spcPts val="0"/>
              </a:spcBef>
              <a:buNone/>
            </a:pPr>
            <a:r>
              <a:rPr lang="en">
                <a:solidFill>
                  <a:srgbClr val="FF0000"/>
                </a:solidFill>
              </a:rPr>
              <a:t>May be use mode/mid because mean is sensitive with outliers. </a:t>
            </a:r>
          </a:p>
          <a:p>
            <a:pPr lvl="0" rtl="0">
              <a:spcBef>
                <a:spcPts val="0"/>
              </a:spcBef>
              <a:buNone/>
            </a:pPr>
            <a:r>
              <a:rPr lang="en">
                <a:solidFill>
                  <a:schemeClr val="dk1"/>
                </a:solidFill>
              </a:rPr>
              <a:t>Ding and Sakeena:</a:t>
            </a:r>
          </a:p>
          <a:p>
            <a:pPr lvl="0">
              <a:spcBef>
                <a:spcPts val="0"/>
              </a:spcBef>
              <a:buClr>
                <a:schemeClr val="dk1"/>
              </a:buClr>
              <a:buSzPct val="100000"/>
              <a:buFont typeface="Arial"/>
              <a:buNone/>
            </a:pPr>
            <a:r>
              <a:rPr lang="en">
                <a:solidFill>
                  <a:schemeClr val="dk1"/>
                </a:solidFill>
              </a:rPr>
              <a:t>2.Compare about same job with different salaries. (don’t know how to do it. I think there is no way to show it on the screen, because too much title/jobs)</a:t>
            </a:r>
          </a:p>
          <a:p>
            <a:pPr lvl="0">
              <a:spcBef>
                <a:spcPts val="0"/>
              </a:spcBef>
              <a:buClr>
                <a:schemeClr val="dk1"/>
              </a:buClr>
              <a:buSzPct val="100000"/>
              <a:buFont typeface="Arial"/>
              <a:buNone/>
            </a:pPr>
            <a:r>
              <a:rPr lang="en">
                <a:solidFill>
                  <a:schemeClr val="dk1"/>
                </a:solidFill>
              </a:rPr>
              <a:t>3.Same department, highest and lowest salaries, different job  </a:t>
            </a:r>
          </a:p>
          <a:p>
            <a:pPr lvl="0">
              <a:spcBef>
                <a:spcPts val="0"/>
              </a:spcBef>
              <a:buClr>
                <a:schemeClr val="dk1"/>
              </a:buClr>
              <a:buSzPct val="100000"/>
              <a:buFont typeface="Arial"/>
              <a:buNone/>
            </a:pPr>
            <a:r>
              <a:t/>
            </a:r>
            <a:endParaRPr>
              <a:solidFill>
                <a:schemeClr val="dk1"/>
              </a:solidFill>
            </a:endParaRPr>
          </a:p>
          <a:p>
            <a:pPr lvl="0">
              <a:spcBef>
                <a:spcPts val="0"/>
              </a:spcBef>
              <a:buClr>
                <a:schemeClr val="dk1"/>
              </a:buClr>
              <a:buSzPct val="100000"/>
              <a:buFont typeface="Arial"/>
              <a:buNone/>
            </a:pPr>
            <a:r>
              <a:rPr b="1" lang="en">
                <a:solidFill>
                  <a:schemeClr val="dk1"/>
                </a:solidFill>
              </a:rPr>
              <a:t>1.In department: Highest average salary-Board of ethics </a:t>
            </a:r>
          </a:p>
          <a:p>
            <a:pPr lvl="0">
              <a:spcBef>
                <a:spcPts val="0"/>
              </a:spcBef>
              <a:buClr>
                <a:schemeClr val="dk1"/>
              </a:buClr>
              <a:buSzPct val="100000"/>
              <a:buFont typeface="Arial"/>
              <a:buNone/>
            </a:pPr>
            <a:r>
              <a:rPr b="1" lang="en">
                <a:solidFill>
                  <a:schemeClr val="dk1"/>
                </a:solidFill>
              </a:rPr>
              <a:t>2.in board of ethics, the salaries comparing. </a:t>
            </a:r>
          </a:p>
          <a:p>
            <a:pPr lvl="0">
              <a:spcBef>
                <a:spcPts val="0"/>
              </a:spcBef>
              <a:buClr>
                <a:schemeClr val="dk1"/>
              </a:buClr>
              <a:buSzPct val="100000"/>
              <a:buFont typeface="Arial"/>
              <a:buNone/>
            </a:pPr>
            <a:r>
              <a:t/>
            </a:r>
            <a:endParaRPr b="1">
              <a:solidFill>
                <a:schemeClr val="dk1"/>
              </a:solidFill>
            </a:endParaRPr>
          </a:p>
          <a:p>
            <a:pPr lvl="0">
              <a:lnSpc>
                <a:spcPct val="115000"/>
              </a:lnSpc>
              <a:spcBef>
                <a:spcPts val="0"/>
              </a:spcBef>
              <a:buClr>
                <a:srgbClr val="000000"/>
              </a:buClr>
              <a:buSzPct val="100000"/>
              <a:buFont typeface="Arial"/>
              <a:buNone/>
            </a:pPr>
            <a:r>
              <a:rPr b="1" lang="en">
                <a:solidFill>
                  <a:srgbClr val="980000"/>
                </a:solidFill>
                <a:latin typeface="Calibri"/>
                <a:ea typeface="Calibri"/>
                <a:cs typeface="Calibri"/>
                <a:sym typeface="Calibri"/>
              </a:rPr>
              <a:t>Explanation after talked to professor:  If we consider equal or higher than the 120,000 dollars is high salary, then we have many department fall into.  We can see from this graph, Police department has 34 job which over 120,000 dollars annually, which we considered has the highest overall salaries. </a:t>
            </a:r>
          </a:p>
          <a:p>
            <a:pPr lvl="0">
              <a:spcBef>
                <a:spcPts val="0"/>
              </a:spcBef>
              <a:buClr>
                <a:schemeClr val="dk1"/>
              </a:buClr>
              <a:buSzPct val="100000"/>
              <a:buFont typeface="Arial"/>
              <a:buNone/>
            </a:pPr>
            <a:r>
              <a:t/>
            </a:r>
            <a:endParaRPr>
              <a:solidFill>
                <a:srgbClr val="98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solidFill>
                  <a:srgbClr val="980000"/>
                </a:solidFill>
              </a:rPr>
              <a:t>Conclusion </a:t>
            </a:r>
          </a:p>
          <a:p>
            <a:pPr lvl="0">
              <a:spcBef>
                <a:spcPts val="0"/>
              </a:spcBef>
              <a:buNone/>
            </a:pPr>
            <a:r>
              <a:rPr lang="en">
                <a:solidFill>
                  <a:srgbClr val="980000"/>
                </a:solidFill>
              </a:rPr>
              <a:t>Almost no way to have very high salaries before or right after graduation----right now we know that in City Government of Philadelphia, what departments have more high paying jobs than others----if we choose those department, we can have higher chance to get a job with over $120,000 salaries when we get promotion. </a:t>
            </a:r>
          </a:p>
          <a:p>
            <a:pPr lvl="0">
              <a:spcBef>
                <a:spcPts val="0"/>
              </a:spcBef>
              <a:buNone/>
            </a:pPr>
            <a:r>
              <a:t/>
            </a:r>
            <a:endParaRPr>
              <a:solidFill>
                <a:srgbClr val="980000"/>
              </a:solidFill>
            </a:endParaRPr>
          </a:p>
          <a:p>
            <a:pPr lvl="0">
              <a:spcBef>
                <a:spcPts val="0"/>
              </a:spcBef>
              <a:buNone/>
            </a:pPr>
            <a:r>
              <a:rPr lang="en">
                <a:solidFill>
                  <a:srgbClr val="980000"/>
                </a:solidFill>
              </a:rPr>
              <a:t>Choosing the departments that rank high in annual salaries can’t ensure people get high salaries right after graduation, but people who choose these departments have a higher chance to get high salaries than people who  choose other departments.</a:t>
            </a:r>
          </a:p>
          <a:p>
            <a:pPr lvl="0">
              <a:spcBef>
                <a:spcPts val="0"/>
              </a:spcBef>
              <a:buNone/>
            </a:pPr>
            <a:r>
              <a:t/>
            </a:r>
            <a:endParaRPr/>
          </a:p>
          <a:p>
            <a:pPr lvl="0">
              <a:spcBef>
                <a:spcPts val="0"/>
              </a:spcBef>
              <a:buNone/>
            </a:pPr>
            <a:r>
              <a:rPr lang="en">
                <a:latin typeface="Calibri"/>
                <a:ea typeface="Calibri"/>
                <a:cs typeface="Calibri"/>
                <a:sym typeface="Calibri"/>
              </a:rPr>
              <a:t>About infographics: Why is the key message so important? It’s a reader attention span problem similar to consumer product packaging on a crowded store shelf, articles in a newspaper, or a pile of job candidate resumes. Most readers are going to read an infographic for only a few seconds. They’re skimming, and this is how the majority of readers will interact with your infographic. An infographic designer needs to approach the design process with this fact in mind. A rule of thumb is that the design needs to clearly communicate the key message to the readers in less than five seconds. This is the 5-second rule, and comes from my own web analytics of millions of page views on the CoolInfographics.com site over the last five years. Most of the page view duration times are 5–10 seconds, and a good infographic design needs to successfully communicate its key message to the readers within that time. That way the infographic can communicate its main point to all the readers, even when they are skimming and they don’t take the time to read the entire infographic.</a:t>
            </a:r>
          </a:p>
          <a:p>
            <a:pPr lvl="0">
              <a:spcBef>
                <a:spcPts val="0"/>
              </a:spcBef>
              <a:buNone/>
            </a:pPr>
            <a:r>
              <a:t/>
            </a:r>
            <a:endParaRPr>
              <a:latin typeface="Calibri"/>
              <a:ea typeface="Calibri"/>
              <a:cs typeface="Calibri"/>
              <a:sym typeface="Calibri"/>
            </a:endParaRPr>
          </a:p>
          <a:p>
            <a:pPr lvl="0">
              <a:spcBef>
                <a:spcPts val="0"/>
              </a:spcBef>
              <a:buNone/>
            </a:pPr>
            <a:r>
              <a:rPr lang="en">
                <a:latin typeface="Calibri"/>
                <a:ea typeface="Calibri"/>
                <a:cs typeface="Calibri"/>
                <a:sym typeface="Calibri"/>
              </a:rPr>
              <a:t>Another way to approach this idea is to focus all the information in the infographic to tell one story really well. Don’t try to tell a bunch of small stories. One of the secrets to any type of clear communication is to keep the information focused and eliminate any data that isn’t directly related. Infographic designs that visualize data just because it’s available become cluttered, and the readers don’t know what data to focus 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References , ch 6 </a:t>
            </a:r>
          </a:p>
          <a:p>
            <a:pPr indent="774700" lvl="0">
              <a:lnSpc>
                <a:spcPct val="115000"/>
              </a:lnSpc>
              <a:spcBef>
                <a:spcPts val="0"/>
              </a:spcBef>
              <a:buNone/>
            </a:pPr>
            <a:r>
              <a:rPr lang="en">
                <a:latin typeface="Calibri"/>
                <a:ea typeface="Calibri"/>
                <a:cs typeface="Calibri"/>
                <a:sym typeface="Calibri"/>
              </a:rPr>
              <a:t> D. (2016, April 4). Employee Salaries &amp; Overtime - OpenDataPhilly. Retrieved April 17, 2016, from https://www.opendataphilly.org/dataset/employee-salaries-overtime </a:t>
            </a:r>
          </a:p>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png"/><Relationship Id="rId4"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11700" y="1184050"/>
            <a:ext cx="8520600" cy="1474800"/>
          </a:xfrm>
          <a:prstGeom prst="rect">
            <a:avLst/>
          </a:prstGeom>
        </p:spPr>
        <p:txBody>
          <a:bodyPr anchorCtr="0" anchor="b" bIns="91425" lIns="91425" rIns="91425" tIns="91425">
            <a:noAutofit/>
          </a:bodyPr>
          <a:lstStyle/>
          <a:p>
            <a:pPr lvl="0">
              <a:spcBef>
                <a:spcPts val="0"/>
              </a:spcBef>
              <a:buClr>
                <a:schemeClr val="dk1"/>
              </a:buClr>
              <a:buSzPct val="30555"/>
              <a:buFont typeface="Arial"/>
              <a:buNone/>
            </a:pPr>
            <a:r>
              <a:rPr b="1" lang="en" sz="3600">
                <a:solidFill>
                  <a:schemeClr val="accent4"/>
                </a:solidFill>
                <a:latin typeface="Bree Serif"/>
                <a:ea typeface="Bree Serif"/>
                <a:cs typeface="Bree Serif"/>
                <a:sym typeface="Bree Serif"/>
              </a:rPr>
              <a:t>High Paying City Departments</a:t>
            </a:r>
          </a:p>
          <a:p>
            <a:pPr lvl="0" rtl="0">
              <a:spcBef>
                <a:spcPts val="0"/>
              </a:spcBef>
              <a:buClr>
                <a:schemeClr val="dk1"/>
              </a:buClr>
              <a:buSzPct val="30555"/>
              <a:buFont typeface="Arial"/>
              <a:buNone/>
            </a:pPr>
            <a:r>
              <a:rPr b="1" lang="en" sz="3600">
                <a:solidFill>
                  <a:schemeClr val="accent4"/>
                </a:solidFill>
                <a:latin typeface="Bree Serif"/>
                <a:ea typeface="Bree Serif"/>
                <a:cs typeface="Bree Serif"/>
                <a:sym typeface="Bree Serif"/>
              </a:rPr>
              <a:t>--OpenDataPhilly--</a:t>
            </a:r>
          </a:p>
        </p:txBody>
      </p:sp>
      <p:sp>
        <p:nvSpPr>
          <p:cNvPr id="60" name="Shape 60"/>
          <p:cNvSpPr txBox="1"/>
          <p:nvPr>
            <p:ph idx="1" type="subTitle"/>
          </p:nvPr>
        </p:nvSpPr>
        <p:spPr>
          <a:xfrm>
            <a:off x="311700" y="3117400"/>
            <a:ext cx="8520600" cy="16488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sz="1800">
                <a:latin typeface="Bree Serif"/>
                <a:ea typeface="Bree Serif"/>
                <a:cs typeface="Bree Serif"/>
                <a:sym typeface="Bree Serif"/>
              </a:rPr>
              <a:t>Sakeena A McLain-Cook</a:t>
            </a:r>
          </a:p>
          <a:p>
            <a:pPr lvl="0">
              <a:spcBef>
                <a:spcPts val="0"/>
              </a:spcBef>
              <a:buClr>
                <a:schemeClr val="dk1"/>
              </a:buClr>
              <a:buSzPct val="61111"/>
              <a:buFont typeface="Arial"/>
              <a:buNone/>
            </a:pPr>
            <a:r>
              <a:rPr lang="en" sz="1800">
                <a:latin typeface="Bree Serif"/>
                <a:ea typeface="Bree Serif"/>
                <a:cs typeface="Bree Serif"/>
                <a:sym typeface="Bree Serif"/>
              </a:rPr>
              <a:t>Gabriella C Baldini</a:t>
            </a:r>
          </a:p>
          <a:p>
            <a:pPr lvl="0">
              <a:spcBef>
                <a:spcPts val="0"/>
              </a:spcBef>
              <a:buClr>
                <a:schemeClr val="dk1"/>
              </a:buClr>
              <a:buSzPct val="61111"/>
              <a:buFont typeface="Arial"/>
              <a:buNone/>
            </a:pPr>
            <a:r>
              <a:rPr lang="en" sz="1800">
                <a:latin typeface="Bree Serif"/>
                <a:ea typeface="Bree Serif"/>
                <a:cs typeface="Bree Serif"/>
                <a:sym typeface="Bree Serif"/>
              </a:rPr>
              <a:t>Xiaoxu Liu</a:t>
            </a:r>
          </a:p>
          <a:p>
            <a:pPr lvl="0">
              <a:spcBef>
                <a:spcPts val="0"/>
              </a:spcBef>
              <a:buClr>
                <a:schemeClr val="dk1"/>
              </a:buClr>
              <a:buSzPct val="61111"/>
              <a:buFont typeface="Arial"/>
              <a:buNone/>
            </a:pPr>
            <a:r>
              <a:rPr lang="en" sz="1800">
                <a:latin typeface="Bree Serif"/>
                <a:ea typeface="Bree Serif"/>
                <a:cs typeface="Bree Serif"/>
                <a:sym typeface="Bree Serif"/>
              </a:rPr>
              <a:t>Calvin Vuong</a:t>
            </a:r>
          </a:p>
          <a:p>
            <a:pPr lvl="0">
              <a:spcBef>
                <a:spcPts val="0"/>
              </a:spcBef>
              <a:buClr>
                <a:schemeClr val="dk1"/>
              </a:buClr>
              <a:buSzPct val="61111"/>
              <a:buFont typeface="Arial"/>
              <a:buNone/>
            </a:pPr>
            <a:r>
              <a:rPr lang="en" sz="1800">
                <a:latin typeface="Bree Serif"/>
                <a:ea typeface="Bree Serif"/>
                <a:cs typeface="Bree Serif"/>
                <a:sym typeface="Bree Serif"/>
              </a:rPr>
              <a:t>Shuyue Ding</a:t>
            </a:r>
            <a:r>
              <a:rPr lang="en" sz="1800"/>
              <a:t> </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a:solidFill>
                  <a:schemeClr val="accent4"/>
                </a:solidFill>
                <a:latin typeface="Bree Serif"/>
                <a:ea typeface="Bree Serif"/>
                <a:cs typeface="Bree Serif"/>
                <a:sym typeface="Bree Serif"/>
              </a:rPr>
              <a:t>Scenario </a:t>
            </a:r>
          </a:p>
        </p:txBody>
      </p:sp>
      <p:sp>
        <p:nvSpPr>
          <p:cNvPr id="66" name="Shape 66"/>
          <p:cNvSpPr txBox="1"/>
          <p:nvPr>
            <p:ph idx="1" type="body"/>
          </p:nvPr>
        </p:nvSpPr>
        <p:spPr>
          <a:xfrm>
            <a:off x="311700" y="1152475"/>
            <a:ext cx="8520600" cy="3870600"/>
          </a:xfrm>
          <a:prstGeom prst="rect">
            <a:avLst/>
          </a:prstGeom>
        </p:spPr>
        <p:txBody>
          <a:bodyPr anchorCtr="0" anchor="t" bIns="91425" lIns="91425" rIns="91425" tIns="91425">
            <a:noAutofit/>
          </a:bodyPr>
          <a:lstStyle/>
          <a:p>
            <a:pPr lvl="0" rtl="0" algn="ctr">
              <a:spcBef>
                <a:spcPts val="0"/>
              </a:spcBef>
              <a:buNone/>
            </a:pPr>
            <a:r>
              <a:rPr lang="en">
                <a:latin typeface="Bree Serif"/>
                <a:ea typeface="Bree Serif"/>
                <a:cs typeface="Bree Serif"/>
                <a:sym typeface="Bree Serif"/>
              </a:rPr>
              <a:t>Looking for a job after/before graduation </a:t>
            </a:r>
          </a:p>
          <a:p>
            <a:pPr lvl="0" rtl="0" algn="ctr">
              <a:spcBef>
                <a:spcPts val="0"/>
              </a:spcBef>
              <a:buClr>
                <a:srgbClr val="000000"/>
              </a:buClr>
              <a:buSzPct val="61111"/>
              <a:buFont typeface="Arial"/>
              <a:buNone/>
            </a:pPr>
            <a:r>
              <a:t/>
            </a:r>
            <a:endParaRPr>
              <a:latin typeface="Bree Serif"/>
              <a:ea typeface="Bree Serif"/>
              <a:cs typeface="Bree Serif"/>
              <a:sym typeface="Bree Serif"/>
            </a:endParaRPr>
          </a:p>
          <a:p>
            <a:pPr lvl="0" rtl="0" algn="ctr">
              <a:spcBef>
                <a:spcPts val="0"/>
              </a:spcBef>
              <a:buClr>
                <a:srgbClr val="000000"/>
              </a:buClr>
              <a:buSzPct val="61111"/>
              <a:buFont typeface="Arial"/>
              <a:buNone/>
            </a:pPr>
            <a:r>
              <a:t/>
            </a:r>
            <a:endParaRPr>
              <a:latin typeface="Bree Serif"/>
              <a:ea typeface="Bree Serif"/>
              <a:cs typeface="Bree Serif"/>
              <a:sym typeface="Bree Serif"/>
            </a:endParaRPr>
          </a:p>
          <a:p>
            <a:pPr lvl="0" rtl="0" algn="ctr">
              <a:spcBef>
                <a:spcPts val="0"/>
              </a:spcBef>
              <a:buClr>
                <a:srgbClr val="000000"/>
              </a:buClr>
              <a:buSzPct val="61111"/>
              <a:buFont typeface="Arial"/>
              <a:buNone/>
            </a:pPr>
            <a:r>
              <a:rPr lang="en">
                <a:latin typeface="Bree Serif"/>
                <a:ea typeface="Bree Serif"/>
                <a:cs typeface="Bree Serif"/>
                <a:sym typeface="Bree Serif"/>
              </a:rPr>
              <a:t>Better with higher salaries </a:t>
            </a:r>
          </a:p>
          <a:p>
            <a:pPr lvl="0" algn="ctr">
              <a:spcBef>
                <a:spcPts val="0"/>
              </a:spcBef>
              <a:buClr>
                <a:srgbClr val="000000"/>
              </a:buClr>
              <a:buSzPct val="61111"/>
              <a:buFont typeface="Arial"/>
              <a:buNone/>
            </a:pPr>
            <a:r>
              <a:t/>
            </a:r>
            <a:endParaRPr>
              <a:latin typeface="Bree Serif"/>
              <a:ea typeface="Bree Serif"/>
              <a:cs typeface="Bree Serif"/>
              <a:sym typeface="Bree Serif"/>
            </a:endParaRPr>
          </a:p>
          <a:p>
            <a:pPr lvl="0" rtl="0" algn="ctr">
              <a:lnSpc>
                <a:spcPct val="100000"/>
              </a:lnSpc>
              <a:spcBef>
                <a:spcPts val="0"/>
              </a:spcBef>
              <a:spcAft>
                <a:spcPts val="0"/>
              </a:spcAft>
              <a:buClr>
                <a:schemeClr val="dk1"/>
              </a:buClr>
              <a:buSzPct val="61111"/>
              <a:buFont typeface="Arial"/>
              <a:buNone/>
            </a:pPr>
            <a:r>
              <a:t/>
            </a:r>
            <a:endParaRPr>
              <a:latin typeface="Bree Serif"/>
              <a:ea typeface="Bree Serif"/>
              <a:cs typeface="Bree Serif"/>
              <a:sym typeface="Bree Serif"/>
            </a:endParaRPr>
          </a:p>
          <a:p>
            <a:pPr lvl="0" rtl="0" algn="ctr">
              <a:lnSpc>
                <a:spcPct val="100000"/>
              </a:lnSpc>
              <a:spcBef>
                <a:spcPts val="0"/>
              </a:spcBef>
              <a:spcAft>
                <a:spcPts val="0"/>
              </a:spcAft>
              <a:buClr>
                <a:schemeClr val="dk1"/>
              </a:buClr>
              <a:buSzPct val="61111"/>
              <a:buFont typeface="Arial"/>
              <a:buNone/>
            </a:pPr>
            <a:r>
              <a:t/>
            </a:r>
            <a:endParaRPr>
              <a:latin typeface="Bree Serif"/>
              <a:ea typeface="Bree Serif"/>
              <a:cs typeface="Bree Serif"/>
              <a:sym typeface="Bree Serif"/>
            </a:endParaRPr>
          </a:p>
          <a:p>
            <a:pPr lvl="0" rtl="0" algn="ctr">
              <a:lnSpc>
                <a:spcPct val="100000"/>
              </a:lnSpc>
              <a:spcBef>
                <a:spcPts val="0"/>
              </a:spcBef>
              <a:spcAft>
                <a:spcPts val="0"/>
              </a:spcAft>
              <a:buClr>
                <a:schemeClr val="dk1"/>
              </a:buClr>
              <a:buSzPct val="61111"/>
              <a:buFont typeface="Arial"/>
              <a:buNone/>
            </a:pPr>
            <a:r>
              <a:rPr lang="en">
                <a:latin typeface="Bree Serif"/>
                <a:ea typeface="Bree Serif"/>
                <a:cs typeface="Bree Serif"/>
                <a:sym typeface="Bree Serif"/>
              </a:rPr>
              <a:t>What departments have the highest-paying jobs overall? </a:t>
            </a:r>
          </a:p>
          <a:p>
            <a:pPr lvl="0" rtl="0" algn="ctr">
              <a:lnSpc>
                <a:spcPct val="100000"/>
              </a:lnSpc>
              <a:spcBef>
                <a:spcPts val="0"/>
              </a:spcBef>
              <a:spcAft>
                <a:spcPts val="0"/>
              </a:spcAft>
              <a:buClr>
                <a:schemeClr val="dk1"/>
              </a:buClr>
              <a:buSzPct val="61111"/>
              <a:buFont typeface="Arial"/>
              <a:buNone/>
            </a:pPr>
            <a:r>
              <a:rPr lang="en">
                <a:latin typeface="Bree Serif"/>
                <a:ea typeface="Bree Serif"/>
                <a:cs typeface="Bree Serif"/>
                <a:sym typeface="Bree Serif"/>
              </a:rPr>
              <a:t>(City Government of Philadelphia)</a:t>
            </a:r>
          </a:p>
        </p:txBody>
      </p:sp>
      <p:cxnSp>
        <p:nvCxnSpPr>
          <p:cNvPr id="67" name="Shape 67"/>
          <p:cNvCxnSpPr/>
          <p:nvPr/>
        </p:nvCxnSpPr>
        <p:spPr>
          <a:xfrm>
            <a:off x="4416425" y="1624825"/>
            <a:ext cx="5400" cy="1186800"/>
          </a:xfrm>
          <a:prstGeom prst="straightConnector1">
            <a:avLst/>
          </a:prstGeom>
          <a:noFill/>
          <a:ln cap="flat" cmpd="sng" w="9525">
            <a:solidFill>
              <a:schemeClr val="dk2"/>
            </a:solidFill>
            <a:prstDash val="solid"/>
            <a:round/>
            <a:headEnd len="lg" w="lg" type="none"/>
            <a:tailEnd len="lg" w="lg" type="triangle"/>
          </a:ln>
        </p:spPr>
      </p:cxnSp>
      <p:cxnSp>
        <p:nvCxnSpPr>
          <p:cNvPr id="68" name="Shape 68"/>
          <p:cNvCxnSpPr/>
          <p:nvPr/>
        </p:nvCxnSpPr>
        <p:spPr>
          <a:xfrm flipH="1">
            <a:off x="4418475" y="3215075"/>
            <a:ext cx="9900" cy="1115400"/>
          </a:xfrm>
          <a:prstGeom prst="straightConnector1">
            <a:avLst/>
          </a:prstGeom>
          <a:noFill/>
          <a:ln cap="flat" cmpd="sng" w="9525">
            <a:solidFill>
              <a:schemeClr val="dk2"/>
            </a:solidFill>
            <a:prstDash val="solid"/>
            <a:round/>
            <a:headEnd len="lg" w="lg" type="none"/>
            <a:tailEnd len="lg" w="lg" type="triangle"/>
          </a:ln>
        </p:spPr>
      </p:cxn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a:solidFill>
                  <a:schemeClr val="accent4"/>
                </a:solidFill>
                <a:latin typeface="Bree Serif"/>
                <a:ea typeface="Bree Serif"/>
                <a:cs typeface="Bree Serif"/>
                <a:sym typeface="Bree Serif"/>
              </a:rPr>
              <a:t>Key Elements</a:t>
            </a:r>
            <a:r>
              <a:rPr b="1" lang="en">
                <a:solidFill>
                  <a:schemeClr val="accent4"/>
                </a:solidFill>
              </a:rPr>
              <a:t> </a:t>
            </a:r>
          </a:p>
        </p:txBody>
      </p:sp>
      <p:sp>
        <p:nvSpPr>
          <p:cNvPr id="74" name="Shape 7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sz="2400"/>
          </a:p>
          <a:p>
            <a:pPr lvl="0" algn="ctr">
              <a:spcBef>
                <a:spcPts val="0"/>
              </a:spcBef>
              <a:buNone/>
            </a:pPr>
            <a:r>
              <a:rPr lang="en" sz="2400">
                <a:latin typeface="Bree Serif"/>
                <a:ea typeface="Bree Serif"/>
                <a:cs typeface="Bree Serif"/>
                <a:sym typeface="Bree Serif"/>
              </a:rPr>
              <a:t>Departments</a:t>
            </a:r>
          </a:p>
          <a:p>
            <a:pPr lvl="0" algn="ctr">
              <a:spcBef>
                <a:spcPts val="0"/>
              </a:spcBef>
              <a:buNone/>
            </a:pPr>
            <a:r>
              <a:rPr lang="en" sz="2400">
                <a:latin typeface="Bree Serif"/>
                <a:ea typeface="Bree Serif"/>
                <a:cs typeface="Bree Serif"/>
                <a:sym typeface="Bree Serif"/>
              </a:rPr>
              <a:t>Jobs </a:t>
            </a:r>
          </a:p>
          <a:p>
            <a:pPr lvl="0" algn="ctr">
              <a:spcBef>
                <a:spcPts val="0"/>
              </a:spcBef>
              <a:buNone/>
            </a:pPr>
            <a:r>
              <a:rPr lang="en" sz="2400">
                <a:latin typeface="Bree Serif"/>
                <a:ea typeface="Bree Serif"/>
                <a:cs typeface="Bree Serif"/>
                <a:sym typeface="Bree Serif"/>
              </a:rPr>
              <a:t>Salaries</a:t>
            </a:r>
            <a:r>
              <a:rPr lang="en" sz="2400"/>
              <a:t> </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127300" y="1480025"/>
            <a:ext cx="2032500" cy="2034300"/>
          </a:xfrm>
          <a:prstGeom prst="rect">
            <a:avLst/>
          </a:prstGeom>
        </p:spPr>
        <p:txBody>
          <a:bodyPr anchorCtr="0" anchor="t" bIns="91425" lIns="91425" rIns="91425" tIns="91425">
            <a:noAutofit/>
          </a:bodyPr>
          <a:lstStyle/>
          <a:p>
            <a:pPr lvl="0">
              <a:spcBef>
                <a:spcPts val="0"/>
              </a:spcBef>
              <a:buNone/>
            </a:pPr>
            <a:r>
              <a:rPr b="1" lang="en">
                <a:solidFill>
                  <a:schemeClr val="accent4"/>
                </a:solidFill>
                <a:latin typeface="Bree Serif"/>
                <a:ea typeface="Bree Serif"/>
                <a:cs typeface="Bree Serif"/>
                <a:sym typeface="Bree Serif"/>
              </a:rPr>
              <a:t>BAD</a:t>
            </a:r>
          </a:p>
          <a:p>
            <a:pPr lvl="0" rtl="0">
              <a:spcBef>
                <a:spcPts val="0"/>
              </a:spcBef>
              <a:buNone/>
            </a:pPr>
            <a:r>
              <a:rPr b="1" lang="en">
                <a:solidFill>
                  <a:schemeClr val="accent4"/>
                </a:solidFill>
                <a:latin typeface="Bree Serif"/>
                <a:ea typeface="Bree Serif"/>
                <a:cs typeface="Bree Serif"/>
                <a:sym typeface="Bree Serif"/>
              </a:rPr>
              <a:t>DATA</a:t>
            </a:r>
          </a:p>
        </p:txBody>
      </p:sp>
      <p:pic>
        <p:nvPicPr>
          <p:cNvPr id="80" name="Shape 80"/>
          <p:cNvPicPr preferRelativeResize="0"/>
          <p:nvPr/>
        </p:nvPicPr>
        <p:blipFill>
          <a:blip r:embed="rId3">
            <a:alphaModFix/>
          </a:blip>
          <a:stretch>
            <a:fillRect/>
          </a:stretch>
        </p:blipFill>
        <p:spPr>
          <a:xfrm>
            <a:off x="1351174" y="187625"/>
            <a:ext cx="7792824" cy="47682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179925" y="1961425"/>
            <a:ext cx="2438700" cy="572700"/>
          </a:xfrm>
          <a:prstGeom prst="rect">
            <a:avLst/>
          </a:prstGeom>
        </p:spPr>
        <p:txBody>
          <a:bodyPr anchorCtr="0" anchor="t" bIns="91425" lIns="91425" rIns="91425" tIns="91425">
            <a:noAutofit/>
          </a:bodyPr>
          <a:lstStyle/>
          <a:p>
            <a:pPr lvl="0">
              <a:spcBef>
                <a:spcPts val="0"/>
              </a:spcBef>
              <a:buNone/>
            </a:pPr>
            <a:r>
              <a:rPr b="1" lang="en">
                <a:solidFill>
                  <a:schemeClr val="accent4"/>
                </a:solidFill>
                <a:latin typeface="Bree Serif"/>
                <a:ea typeface="Bree Serif"/>
                <a:cs typeface="Bree Serif"/>
                <a:sym typeface="Bree Serif"/>
              </a:rPr>
              <a:t>Comparing </a:t>
            </a:r>
          </a:p>
        </p:txBody>
      </p:sp>
      <p:pic>
        <p:nvPicPr>
          <p:cNvPr id="86" name="Shape 86"/>
          <p:cNvPicPr preferRelativeResize="0"/>
          <p:nvPr/>
        </p:nvPicPr>
        <p:blipFill>
          <a:blip r:embed="rId3">
            <a:alphaModFix/>
          </a:blip>
          <a:stretch>
            <a:fillRect/>
          </a:stretch>
        </p:blipFill>
        <p:spPr>
          <a:xfrm>
            <a:off x="2737625" y="215162"/>
            <a:ext cx="5664675" cy="4713174"/>
          </a:xfrm>
          <a:prstGeom prst="rect">
            <a:avLst/>
          </a:prstGeom>
          <a:noFill/>
          <a:ln>
            <a:noFill/>
          </a:ln>
        </p:spPr>
      </p:pic>
      <p:pic>
        <p:nvPicPr>
          <p:cNvPr id="87" name="Shape 87"/>
          <p:cNvPicPr preferRelativeResize="0"/>
          <p:nvPr/>
        </p:nvPicPr>
        <p:blipFill>
          <a:blip r:embed="rId4">
            <a:alphaModFix/>
          </a:blip>
          <a:stretch>
            <a:fillRect/>
          </a:stretch>
        </p:blipFill>
        <p:spPr>
          <a:xfrm>
            <a:off x="179925" y="3303350"/>
            <a:ext cx="2106299" cy="720576"/>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a:solidFill>
                  <a:schemeClr val="accent4"/>
                </a:solidFill>
                <a:latin typeface="Bree Serif"/>
                <a:ea typeface="Bree Serif"/>
                <a:cs typeface="Bree Serif"/>
                <a:sym typeface="Bree Serif"/>
              </a:rPr>
              <a:t>Conclusion </a:t>
            </a:r>
          </a:p>
        </p:txBody>
      </p:sp>
      <p:sp>
        <p:nvSpPr>
          <p:cNvPr id="93" name="Shape 9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00000"/>
              </a:lnSpc>
              <a:spcBef>
                <a:spcPts val="0"/>
              </a:spcBef>
              <a:spcAft>
                <a:spcPts val="0"/>
              </a:spcAft>
              <a:buNone/>
            </a:pPr>
            <a:r>
              <a:rPr lang="en">
                <a:solidFill>
                  <a:srgbClr val="F3F3F3"/>
                </a:solidFill>
                <a:latin typeface="Bree Serif"/>
                <a:ea typeface="Bree Serif"/>
                <a:cs typeface="Bree Serif"/>
                <a:sym typeface="Bree Serif"/>
              </a:rPr>
              <a:t>           </a:t>
            </a:r>
            <a:r>
              <a:rPr lang="en" sz="2400">
                <a:solidFill>
                  <a:srgbClr val="F3F3F3"/>
                </a:solidFill>
                <a:latin typeface="Bree Serif"/>
                <a:ea typeface="Bree Serif"/>
                <a:cs typeface="Bree Serif"/>
                <a:sym typeface="Bree Serif"/>
              </a:rPr>
              <a:t>Graduation</a:t>
            </a:r>
            <a:r>
              <a:rPr lang="en">
                <a:solidFill>
                  <a:srgbClr val="F3F3F3"/>
                </a:solidFill>
                <a:latin typeface="Bree Serif"/>
                <a:ea typeface="Bree Serif"/>
                <a:cs typeface="Bree Serif"/>
                <a:sym typeface="Bree Serif"/>
              </a:rPr>
              <a:t>---</a:t>
            </a:r>
            <a:r>
              <a:rPr i="1" lang="en">
                <a:solidFill>
                  <a:srgbClr val="CCCCCC"/>
                </a:solidFill>
                <a:latin typeface="Bree Serif"/>
                <a:ea typeface="Bree Serif"/>
                <a:cs typeface="Bree Serif"/>
                <a:sym typeface="Bree Serif"/>
              </a:rPr>
              <a:t>Difficult to get very high paying jobs </a:t>
            </a:r>
          </a:p>
          <a:p>
            <a:pPr lvl="0" rtl="0">
              <a:lnSpc>
                <a:spcPct val="100000"/>
              </a:lnSpc>
              <a:spcBef>
                <a:spcPts val="0"/>
              </a:spcBef>
              <a:spcAft>
                <a:spcPts val="0"/>
              </a:spcAft>
              <a:buNone/>
            </a:pPr>
            <a:r>
              <a:t/>
            </a:r>
            <a:endParaRPr>
              <a:solidFill>
                <a:srgbClr val="F3F3F3"/>
              </a:solidFill>
              <a:latin typeface="Bree Serif"/>
              <a:ea typeface="Bree Serif"/>
              <a:cs typeface="Bree Serif"/>
              <a:sym typeface="Bree Serif"/>
            </a:endParaRPr>
          </a:p>
          <a:p>
            <a:pPr lvl="0" rtl="0">
              <a:lnSpc>
                <a:spcPct val="100000"/>
              </a:lnSpc>
              <a:spcBef>
                <a:spcPts val="0"/>
              </a:spcBef>
              <a:spcAft>
                <a:spcPts val="0"/>
              </a:spcAft>
              <a:buNone/>
            </a:pPr>
            <a:r>
              <a:t/>
            </a:r>
            <a:endParaRPr>
              <a:solidFill>
                <a:srgbClr val="F3F3F3"/>
              </a:solidFill>
              <a:latin typeface="Bree Serif"/>
              <a:ea typeface="Bree Serif"/>
              <a:cs typeface="Bree Serif"/>
              <a:sym typeface="Bree Serif"/>
            </a:endParaRPr>
          </a:p>
          <a:p>
            <a:pPr lvl="0" rtl="0">
              <a:lnSpc>
                <a:spcPct val="100000"/>
              </a:lnSpc>
              <a:spcBef>
                <a:spcPts val="0"/>
              </a:spcBef>
              <a:spcAft>
                <a:spcPts val="0"/>
              </a:spcAft>
              <a:buNone/>
            </a:pPr>
            <a:r>
              <a:rPr lang="en">
                <a:solidFill>
                  <a:srgbClr val="F3F3F3"/>
                </a:solidFill>
                <a:latin typeface="Bree Serif"/>
                <a:ea typeface="Bree Serif"/>
                <a:cs typeface="Bree Serif"/>
                <a:sym typeface="Bree Serif"/>
              </a:rPr>
              <a:t>           </a:t>
            </a:r>
            <a:r>
              <a:rPr lang="en" sz="2400">
                <a:solidFill>
                  <a:srgbClr val="F3F3F3"/>
                </a:solidFill>
                <a:latin typeface="Bree Serif"/>
                <a:ea typeface="Bree Serif"/>
                <a:cs typeface="Bree Serif"/>
                <a:sym typeface="Bree Serif"/>
              </a:rPr>
              <a:t>Known</a:t>
            </a:r>
            <a:r>
              <a:rPr lang="en">
                <a:solidFill>
                  <a:srgbClr val="F3F3F3"/>
                </a:solidFill>
                <a:latin typeface="Bree Serif"/>
                <a:ea typeface="Bree Serif"/>
                <a:cs typeface="Bree Serif"/>
                <a:sym typeface="Bree Serif"/>
              </a:rPr>
              <a:t>---</a:t>
            </a:r>
            <a:r>
              <a:rPr i="1" lang="en">
                <a:solidFill>
                  <a:srgbClr val="CCCCCC"/>
                </a:solidFill>
                <a:latin typeface="Bree Serif"/>
                <a:ea typeface="Bree Serif"/>
                <a:cs typeface="Bree Serif"/>
                <a:sym typeface="Bree Serif"/>
              </a:rPr>
              <a:t>departments have more high paying jobs than others</a:t>
            </a:r>
          </a:p>
          <a:p>
            <a:pPr lvl="0" rtl="0">
              <a:lnSpc>
                <a:spcPct val="100000"/>
              </a:lnSpc>
              <a:spcBef>
                <a:spcPts val="0"/>
              </a:spcBef>
              <a:spcAft>
                <a:spcPts val="0"/>
              </a:spcAft>
              <a:buNone/>
            </a:pPr>
            <a:r>
              <a:t/>
            </a:r>
            <a:endParaRPr>
              <a:solidFill>
                <a:srgbClr val="F3F3F3"/>
              </a:solidFill>
              <a:latin typeface="Bree Serif"/>
              <a:ea typeface="Bree Serif"/>
              <a:cs typeface="Bree Serif"/>
              <a:sym typeface="Bree Serif"/>
            </a:endParaRPr>
          </a:p>
          <a:p>
            <a:pPr lvl="0" rtl="0">
              <a:lnSpc>
                <a:spcPct val="100000"/>
              </a:lnSpc>
              <a:spcBef>
                <a:spcPts val="0"/>
              </a:spcBef>
              <a:spcAft>
                <a:spcPts val="0"/>
              </a:spcAft>
              <a:buNone/>
            </a:pPr>
            <a:r>
              <a:t/>
            </a:r>
            <a:endParaRPr>
              <a:solidFill>
                <a:srgbClr val="F3F3F3"/>
              </a:solidFill>
              <a:latin typeface="Bree Serif"/>
              <a:ea typeface="Bree Serif"/>
              <a:cs typeface="Bree Serif"/>
              <a:sym typeface="Bree Serif"/>
            </a:endParaRPr>
          </a:p>
          <a:p>
            <a:pPr lvl="0">
              <a:lnSpc>
                <a:spcPct val="100000"/>
              </a:lnSpc>
              <a:spcBef>
                <a:spcPts val="0"/>
              </a:spcBef>
              <a:spcAft>
                <a:spcPts val="0"/>
              </a:spcAft>
              <a:buNone/>
            </a:pPr>
            <a:r>
              <a:rPr lang="en">
                <a:solidFill>
                  <a:srgbClr val="F3F3F3"/>
                </a:solidFill>
                <a:latin typeface="Bree Serif"/>
                <a:ea typeface="Bree Serif"/>
                <a:cs typeface="Bree Serif"/>
                <a:sym typeface="Bree Serif"/>
              </a:rPr>
              <a:t>           </a:t>
            </a:r>
            <a:r>
              <a:rPr lang="en" sz="2400">
                <a:solidFill>
                  <a:srgbClr val="F3F3F3"/>
                </a:solidFill>
                <a:latin typeface="Bree Serif"/>
                <a:ea typeface="Bree Serif"/>
                <a:cs typeface="Bree Serif"/>
                <a:sym typeface="Bree Serif"/>
              </a:rPr>
              <a:t>Higher chance</a:t>
            </a:r>
            <a:r>
              <a:rPr lang="en">
                <a:solidFill>
                  <a:srgbClr val="F3F3F3"/>
                </a:solidFill>
                <a:latin typeface="Bree Serif"/>
                <a:ea typeface="Bree Serif"/>
                <a:cs typeface="Bree Serif"/>
                <a:sym typeface="Bree Serif"/>
              </a:rPr>
              <a:t>---</a:t>
            </a:r>
            <a:r>
              <a:rPr i="1" lang="en">
                <a:solidFill>
                  <a:srgbClr val="CCCCCC"/>
                </a:solidFill>
                <a:latin typeface="Bree Serif"/>
                <a:ea typeface="Bree Serif"/>
                <a:cs typeface="Bree Serif"/>
                <a:sym typeface="Bree Serif"/>
              </a:rPr>
              <a:t>Promotion with over $120,000 salaries </a:t>
            </a:r>
          </a:p>
        </p:txBody>
      </p:sp>
      <p:cxnSp>
        <p:nvCxnSpPr>
          <p:cNvPr id="94" name="Shape 94"/>
          <p:cNvCxnSpPr/>
          <p:nvPr/>
        </p:nvCxnSpPr>
        <p:spPr>
          <a:xfrm>
            <a:off x="1412275" y="1638950"/>
            <a:ext cx="0" cy="540600"/>
          </a:xfrm>
          <a:prstGeom prst="straightConnector1">
            <a:avLst/>
          </a:prstGeom>
          <a:noFill/>
          <a:ln cap="flat" cmpd="sng" w="28575">
            <a:solidFill>
              <a:schemeClr val="dk2"/>
            </a:solidFill>
            <a:prstDash val="solid"/>
            <a:round/>
            <a:headEnd len="lg" w="lg" type="none"/>
            <a:tailEnd len="lg" w="lg" type="triangle"/>
          </a:ln>
        </p:spPr>
      </p:cxnSp>
      <p:cxnSp>
        <p:nvCxnSpPr>
          <p:cNvPr id="95" name="Shape 95"/>
          <p:cNvCxnSpPr/>
          <p:nvPr/>
        </p:nvCxnSpPr>
        <p:spPr>
          <a:xfrm>
            <a:off x="1412275" y="2590375"/>
            <a:ext cx="0" cy="540600"/>
          </a:xfrm>
          <a:prstGeom prst="straightConnector1">
            <a:avLst/>
          </a:prstGeom>
          <a:noFill/>
          <a:ln cap="flat" cmpd="sng" w="28575">
            <a:solidFill>
              <a:schemeClr val="dk2"/>
            </a:solidFill>
            <a:prstDash val="solid"/>
            <a:round/>
            <a:headEnd len="lg" w="lg" type="none"/>
            <a:tailEnd len="lg" w="lg" type="triangle"/>
          </a:ln>
        </p:spPr>
      </p:cxn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b="1" lang="en">
                <a:solidFill>
                  <a:schemeClr val="accent4"/>
                </a:solidFill>
                <a:latin typeface="Bree Serif"/>
                <a:ea typeface="Bree Serif"/>
                <a:cs typeface="Bree Serif"/>
                <a:sym typeface="Bree Serif"/>
              </a:rPr>
              <a:t>Reference</a:t>
            </a:r>
          </a:p>
          <a:p>
            <a:pPr lvl="0">
              <a:spcBef>
                <a:spcPts val="0"/>
              </a:spcBef>
              <a:buNone/>
            </a:pPr>
            <a:r>
              <a:t/>
            </a:r>
            <a:endParaRPr>
              <a:latin typeface="Bree Serif"/>
              <a:ea typeface="Bree Serif"/>
              <a:cs typeface="Bree Serif"/>
              <a:sym typeface="Bree Serif"/>
            </a:endParaRPr>
          </a:p>
          <a:p>
            <a:pPr lvl="0">
              <a:spcBef>
                <a:spcPts val="0"/>
              </a:spcBef>
              <a:buNone/>
            </a:pPr>
            <a:r>
              <a:t/>
            </a:r>
            <a:endParaRPr/>
          </a:p>
          <a:p>
            <a:pPr lvl="0">
              <a:spcBef>
                <a:spcPts val="0"/>
              </a:spcBef>
              <a:buNone/>
            </a:pPr>
            <a:r>
              <a:t/>
            </a:r>
            <a:endParaRPr/>
          </a:p>
        </p:txBody>
      </p:sp>
      <p:sp>
        <p:nvSpPr>
          <p:cNvPr id="101" name="Shape 101"/>
          <p:cNvSpPr txBox="1"/>
          <p:nvPr>
            <p:ph idx="1" type="body"/>
          </p:nvPr>
        </p:nvSpPr>
        <p:spPr>
          <a:xfrm>
            <a:off x="311700" y="1922500"/>
            <a:ext cx="8520600" cy="2646300"/>
          </a:xfrm>
          <a:prstGeom prst="rect">
            <a:avLst/>
          </a:prstGeom>
          <a:noFill/>
          <a:ln>
            <a:noFill/>
          </a:ln>
        </p:spPr>
        <p:txBody>
          <a:bodyPr anchorCtr="0" anchor="t" bIns="91425" lIns="91425" rIns="91425" tIns="91425">
            <a:noAutofit/>
          </a:bodyPr>
          <a:lstStyle/>
          <a:p>
            <a:pPr indent="0" lvl="0" marL="0" rtl="0">
              <a:spcBef>
                <a:spcPts val="0"/>
              </a:spcBef>
              <a:spcAft>
                <a:spcPts val="0"/>
              </a:spcAft>
              <a:buNone/>
            </a:pPr>
            <a:r>
              <a:rPr lang="en">
                <a:solidFill>
                  <a:srgbClr val="F3F3F3"/>
                </a:solidFill>
                <a:latin typeface="Bree Serif"/>
                <a:ea typeface="Bree Serif"/>
                <a:cs typeface="Bree Serif"/>
                <a:sym typeface="Bree Serif"/>
              </a:rPr>
              <a:t>D. (2016, April 4). Employee Salaries &amp; Overtime - OpenDataPhilly. Retrieved April 17, 2016, from</a:t>
            </a:r>
          </a:p>
          <a:p>
            <a:pPr indent="0" lvl="0" marL="0" rtl="0">
              <a:spcBef>
                <a:spcPts val="0"/>
              </a:spcBef>
              <a:spcAft>
                <a:spcPts val="0"/>
              </a:spcAft>
              <a:buNone/>
            </a:pPr>
            <a:r>
              <a:rPr lang="en">
                <a:solidFill>
                  <a:srgbClr val="F3F3F3"/>
                </a:solidFill>
                <a:latin typeface="Bree Serif"/>
                <a:ea typeface="Bree Serif"/>
                <a:cs typeface="Bree Serif"/>
                <a:sym typeface="Bree Serif"/>
              </a:rPr>
              <a:t>https://www.opendataphilly.org/dataset/employee-salaries-overtime </a:t>
            </a:r>
          </a:p>
          <a:p>
            <a:pPr lvl="0" rtl="0" algn="ctr">
              <a:spcBef>
                <a:spcPts val="0"/>
              </a:spcBef>
              <a:buNone/>
            </a:pPr>
            <a:r>
              <a:rPr b="1" lang="en">
                <a:solidFill>
                  <a:srgbClr val="F3F3F3"/>
                </a:solidFill>
                <a:latin typeface="Bree Serif"/>
                <a:ea typeface="Bree Serif"/>
                <a:cs typeface="Bree Serif"/>
                <a:sym typeface="Bree Serif"/>
              </a:rPr>
              <a:t>    </a:t>
            </a:r>
            <a:r>
              <a:rPr b="1" lang="en">
                <a:solidFill>
                  <a:schemeClr val="lt2"/>
                </a:solidFill>
                <a:latin typeface="Bree Serif"/>
                <a:ea typeface="Bree Serif"/>
                <a:cs typeface="Bree Serif"/>
                <a:sym typeface="Bree Serif"/>
              </a:rPr>
              <a:t>                                                      </a:t>
            </a:r>
            <a:r>
              <a:rPr lang="en">
                <a:solidFill>
                  <a:schemeClr val="lt2"/>
                </a:solidFill>
                <a:latin typeface="Bree Serif"/>
                <a:ea typeface="Bree Serif"/>
                <a:cs typeface="Bree Serif"/>
                <a:sym typeface="Bree Serif"/>
              </a:rPr>
              <a:t>                </a:t>
            </a:r>
            <a:r>
              <a:rPr lang="en" sz="3000">
                <a:solidFill>
                  <a:schemeClr val="lt2"/>
                </a:solidFill>
                <a:latin typeface="Bree Serif"/>
                <a:ea typeface="Bree Serif"/>
                <a:cs typeface="Bree Serif"/>
                <a:sym typeface="Bree Serif"/>
              </a:rPr>
              <a:t> </a:t>
            </a:r>
          </a:p>
          <a:p>
            <a:pPr lvl="0" algn="ctr">
              <a:spcBef>
                <a:spcPts val="0"/>
              </a:spcBef>
              <a:buNone/>
            </a:pPr>
            <a:r>
              <a:rPr lang="en" sz="3000">
                <a:solidFill>
                  <a:schemeClr val="lt2"/>
                </a:solidFill>
                <a:latin typeface="Bree Serif"/>
                <a:ea typeface="Bree Serif"/>
                <a:cs typeface="Bree Serif"/>
                <a:sym typeface="Bree Serif"/>
              </a:rPr>
              <a:t>( OpenDataPhilly)</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