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302" r:id="rId4"/>
    <p:sldId id="258" r:id="rId5"/>
    <p:sldId id="259" r:id="rId6"/>
    <p:sldId id="260" r:id="rId7"/>
    <p:sldId id="261" r:id="rId8"/>
    <p:sldId id="284" r:id="rId9"/>
    <p:sldId id="262" r:id="rId10"/>
    <p:sldId id="287" r:id="rId11"/>
    <p:sldId id="263" r:id="rId12"/>
    <p:sldId id="288" r:id="rId13"/>
    <p:sldId id="264" r:id="rId14"/>
    <p:sldId id="265" r:id="rId15"/>
    <p:sldId id="266" r:id="rId16"/>
    <p:sldId id="267" r:id="rId17"/>
    <p:sldId id="298" r:id="rId18"/>
    <p:sldId id="289" r:id="rId19"/>
    <p:sldId id="291" r:id="rId20"/>
    <p:sldId id="292" r:id="rId21"/>
    <p:sldId id="293" r:id="rId22"/>
    <p:sldId id="296" r:id="rId23"/>
    <p:sldId id="294" r:id="rId24"/>
    <p:sldId id="295" r:id="rId25"/>
    <p:sldId id="297" r:id="rId26"/>
    <p:sldId id="285" r:id="rId27"/>
    <p:sldId id="269" r:id="rId28"/>
    <p:sldId id="270" r:id="rId29"/>
    <p:sldId id="271" r:id="rId30"/>
    <p:sldId id="272" r:id="rId31"/>
    <p:sldId id="273" r:id="rId32"/>
    <p:sldId id="299" r:id="rId33"/>
    <p:sldId id="275" r:id="rId34"/>
    <p:sldId id="276" r:id="rId35"/>
    <p:sldId id="303" r:id="rId36"/>
    <p:sldId id="304" r:id="rId37"/>
    <p:sldId id="305" r:id="rId38"/>
    <p:sldId id="281" r:id="rId39"/>
    <p:sldId id="282" r:id="rId40"/>
    <p:sldId id="283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george" initials="jf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323E6-802C-4C29-AA40-6DF480F6ACBA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AAE8-72D4-4943-899A-31BBFA817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4D509D-3F34-41AB-8BBF-03896CD4A08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D9D0A9-B93B-433F-854B-2E8C9296727A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BAAE8-72D4-4943-899A-31BBFA81756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342489-A78D-4EBE-B0D7-4CA076AD9F6B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EEA8AA-38C2-4228-95D7-61C72972B5D4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FDC07F-6CB8-4360-B7D3-CCE687191207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459553-4A61-40C9-9B0B-ED63A2D0A6D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0B4AF7-1FC8-4205-8DD6-0F49BE3263DE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B40EEB-9E78-47F1-9DD5-352DA276D50A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DA7916-37F3-4CCE-A1C3-A49ECD36E88F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34220B-94FC-4F69-8248-8C9B859E3B99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50D7C6-76F3-4D0F-8281-F4BF6B5638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9501F5-9D6D-4703-9FBE-5527B6D034C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2D9D1A-AC1E-4C87-B486-F5236440564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4824FC-5DF4-4427-9079-FD94E6D27CE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9C84-EB91-4992-BA77-8B1D80938248}" type="slidenum">
              <a:rPr lang="en-US"/>
              <a:pPr/>
              <a:t>10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4B6DF3-9E89-49A7-ABFB-141D6F1A756E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F29169-75A9-44F4-A713-0378CF81CB5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10E1D7-CE5F-49AF-ABBE-2866B634C769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5466E1-ECDD-465F-929D-C9FDAB683DDB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433527-821A-4B78-A2D6-7DC4EBE881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Culture%20Media%20&amp;%20Deception\EAudio1_truth_27.wma" TargetMode="Externa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veymonkey.com/s.aspx?sm=21uW_2f2xgGMHctt7u3JBDZw_3d_3d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Culture, Media &amp; Deception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6640" cy="1197936"/>
          </a:xfrm>
        </p:spPr>
        <p:txBody>
          <a:bodyPr/>
          <a:lstStyle/>
          <a:p>
            <a:r>
              <a:rPr lang="en-US" dirty="0" smtClean="0"/>
              <a:t>Joey F. George</a:t>
            </a:r>
          </a:p>
          <a:p>
            <a:r>
              <a:rPr lang="en-US" dirty="0" smtClean="0"/>
              <a:t>Florida State University</a:t>
            </a:r>
            <a:endParaRPr lang="en-US" dirty="0"/>
          </a:p>
        </p:txBody>
      </p:sp>
      <p:pic>
        <p:nvPicPr>
          <p:cNvPr id="4" name="Picture 3" descr="RGB_Sea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2438400"/>
            <a:ext cx="1077468" cy="1077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Line 2"/>
          <p:cNvSpPr>
            <a:spLocks noChangeShapeType="1"/>
          </p:cNvSpPr>
          <p:nvPr/>
        </p:nvSpPr>
        <p:spPr bwMode="auto">
          <a:xfrm>
            <a:off x="133350" y="2576513"/>
            <a:ext cx="8915400" cy="0"/>
          </a:xfrm>
          <a:prstGeom prst="line">
            <a:avLst/>
          </a:prstGeom>
          <a:noFill/>
          <a:ln w="1016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03" name="WordArt 3"/>
          <p:cNvSpPr>
            <a:spLocks noChangeArrowheads="1" noChangeShapeType="1" noTextEdit="1"/>
          </p:cNvSpPr>
          <p:nvPr/>
        </p:nvSpPr>
        <p:spPr bwMode="auto">
          <a:xfrm>
            <a:off x="2774950" y="2225675"/>
            <a:ext cx="3768725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15875">
                  <a:solidFill>
                    <a:schemeClr val="hlink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TIME</a:t>
            </a:r>
          </a:p>
        </p:txBody>
      </p:sp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6858000" y="3152775"/>
            <a:ext cx="1435100" cy="1014413"/>
          </a:xfrm>
          <a:prstGeom prst="ellipse">
            <a:avLst/>
          </a:prstGeom>
          <a:solidFill>
            <a:srgbClr val="66FF66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Behavioral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Adaptation</a:t>
            </a:r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4953000" y="4129088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>
            <a:off x="63500" y="1917700"/>
            <a:ext cx="1928813" cy="4160838"/>
          </a:xfrm>
          <a:prstGeom prst="roundRect">
            <a:avLst>
              <a:gd name="adj" fmla="val 16667"/>
            </a:avLst>
          </a:prstGeom>
          <a:solidFill>
            <a:srgbClr val="8585FF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 baseline="0">
              <a:solidFill>
                <a:srgbClr val="8585FF"/>
              </a:solidFill>
            </a:endParaRPr>
          </a:p>
        </p:txBody>
      </p:sp>
      <p:sp>
        <p:nvSpPr>
          <p:cNvPr id="179207" name="Oval 7"/>
          <p:cNvSpPr>
            <a:spLocks noChangeArrowheads="1"/>
          </p:cNvSpPr>
          <p:nvPr/>
        </p:nvSpPr>
        <p:spPr bwMode="auto">
          <a:xfrm>
            <a:off x="465138" y="5500688"/>
            <a:ext cx="1485900" cy="9144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 baseline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Receiver</a:t>
            </a:r>
          </a:p>
        </p:txBody>
      </p:sp>
      <p:sp>
        <p:nvSpPr>
          <p:cNvPr id="179208" name="Oval 8"/>
          <p:cNvSpPr>
            <a:spLocks noChangeArrowheads="1"/>
          </p:cNvSpPr>
          <p:nvPr/>
        </p:nvSpPr>
        <p:spPr bwMode="auto">
          <a:xfrm>
            <a:off x="2489200" y="5424488"/>
            <a:ext cx="1752600" cy="10668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Interpretation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&amp;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Judgment</a:t>
            </a:r>
          </a:p>
        </p:txBody>
      </p:sp>
      <p:sp>
        <p:nvSpPr>
          <p:cNvPr id="179209" name="Oval 9"/>
          <p:cNvSpPr>
            <a:spLocks noChangeArrowheads="1"/>
          </p:cNvSpPr>
          <p:nvPr/>
        </p:nvSpPr>
        <p:spPr bwMode="auto">
          <a:xfrm>
            <a:off x="4800600" y="3214688"/>
            <a:ext cx="1676400" cy="914400"/>
          </a:xfrm>
          <a:prstGeom prst="ellipse">
            <a:avLst/>
          </a:prstGeom>
          <a:solidFill>
            <a:srgbClr val="66FF66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Perceived </a:t>
            </a:r>
          </a:p>
          <a:p>
            <a:pPr algn="ctr" eaLnBrk="1" hangingPunct="1"/>
            <a:r>
              <a:rPr lang="en-US" sz="20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Success</a:t>
            </a:r>
          </a:p>
        </p:txBody>
      </p:sp>
      <p:sp>
        <p:nvSpPr>
          <p:cNvPr id="179210" name="Oval 10"/>
          <p:cNvSpPr>
            <a:spLocks noChangeArrowheads="1"/>
          </p:cNvSpPr>
          <p:nvPr/>
        </p:nvSpPr>
        <p:spPr bwMode="auto">
          <a:xfrm>
            <a:off x="7518400" y="5486400"/>
            <a:ext cx="1574800" cy="941388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Discern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Truth/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Deception</a:t>
            </a:r>
          </a:p>
        </p:txBody>
      </p:sp>
      <p:sp>
        <p:nvSpPr>
          <p:cNvPr id="179211" name="Line 11"/>
          <p:cNvSpPr>
            <a:spLocks noChangeShapeType="1"/>
          </p:cNvSpPr>
          <p:nvPr/>
        </p:nvSpPr>
        <p:spPr bwMode="auto">
          <a:xfrm flipV="1">
            <a:off x="492125" y="4802188"/>
            <a:ext cx="8651875" cy="127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 rot="-5400000">
            <a:off x="-1777206" y="3696494"/>
            <a:ext cx="40862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200" baseline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CONTEXT &amp; RELATIONSHIP</a:t>
            </a:r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2273300" y="3214688"/>
            <a:ext cx="1524000" cy="914400"/>
          </a:xfrm>
          <a:prstGeom prst="ellipse">
            <a:avLst/>
          </a:prstGeom>
          <a:solidFill>
            <a:srgbClr val="66FF66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0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Initial</a:t>
            </a:r>
          </a:p>
          <a:p>
            <a:pPr algn="ctr" eaLnBrk="1" hangingPunct="1"/>
            <a:r>
              <a:rPr lang="en-US" sz="2000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Message</a:t>
            </a:r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4610100" y="5437188"/>
            <a:ext cx="1497013" cy="1016000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Behavioral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baseline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Adaptation</a:t>
            </a: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444500" y="3214688"/>
            <a:ext cx="1411288" cy="914400"/>
          </a:xfrm>
          <a:prstGeom prst="ellipse">
            <a:avLst/>
          </a:prstGeom>
          <a:solidFill>
            <a:srgbClr val="66FF66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 baseline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Sender</a:t>
            </a:r>
          </a:p>
        </p:txBody>
      </p:sp>
      <p:cxnSp>
        <p:nvCxnSpPr>
          <p:cNvPr id="179216" name="AutoShape 16"/>
          <p:cNvCxnSpPr>
            <a:cxnSpLocks noChangeShapeType="1"/>
            <a:stCxn id="179213" idx="4"/>
            <a:endCxn id="179208" idx="0"/>
          </p:cNvCxnSpPr>
          <p:nvPr/>
        </p:nvCxnSpPr>
        <p:spPr bwMode="auto">
          <a:xfrm>
            <a:off x="3035300" y="4143375"/>
            <a:ext cx="330200" cy="126682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9217" name="AutoShape 17"/>
          <p:cNvCxnSpPr>
            <a:cxnSpLocks noChangeShapeType="1"/>
            <a:stCxn id="179208" idx="6"/>
            <a:endCxn id="179214" idx="2"/>
          </p:cNvCxnSpPr>
          <p:nvPr/>
        </p:nvCxnSpPr>
        <p:spPr bwMode="auto">
          <a:xfrm flipV="1">
            <a:off x="4256088" y="5945188"/>
            <a:ext cx="339725" cy="1270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9218" name="AutoShape 18"/>
          <p:cNvCxnSpPr>
            <a:cxnSpLocks noChangeShapeType="1"/>
            <a:stCxn id="179214" idx="0"/>
            <a:endCxn id="179209" idx="4"/>
          </p:cNvCxnSpPr>
          <p:nvPr/>
        </p:nvCxnSpPr>
        <p:spPr bwMode="auto">
          <a:xfrm flipV="1">
            <a:off x="5359400" y="4143375"/>
            <a:ext cx="279400" cy="127952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9219" name="AutoShape 19"/>
          <p:cNvCxnSpPr>
            <a:cxnSpLocks noChangeShapeType="1"/>
            <a:stCxn id="179209" idx="6"/>
            <a:endCxn id="179204" idx="2"/>
          </p:cNvCxnSpPr>
          <p:nvPr/>
        </p:nvCxnSpPr>
        <p:spPr bwMode="auto">
          <a:xfrm flipV="1">
            <a:off x="6491288" y="3660775"/>
            <a:ext cx="352425" cy="11113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9220" name="AutoShape 20"/>
          <p:cNvCxnSpPr>
            <a:cxnSpLocks noChangeShapeType="1"/>
            <a:stCxn id="179215" idx="6"/>
            <a:endCxn id="179213" idx="2"/>
          </p:cNvCxnSpPr>
          <p:nvPr/>
        </p:nvCxnSpPr>
        <p:spPr bwMode="auto">
          <a:xfrm>
            <a:off x="1870075" y="3671888"/>
            <a:ext cx="388938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179221" name="AutoShape 21"/>
          <p:cNvCxnSpPr>
            <a:cxnSpLocks noChangeShapeType="1"/>
            <a:stCxn id="179204" idx="4"/>
            <a:endCxn id="179210" idx="0"/>
          </p:cNvCxnSpPr>
          <p:nvPr/>
        </p:nvCxnSpPr>
        <p:spPr bwMode="auto">
          <a:xfrm>
            <a:off x="7575550" y="4181475"/>
            <a:ext cx="730250" cy="1290638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179222" name="Rectangle 22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696200" cy="609600"/>
          </a:xfrm>
        </p:spPr>
        <p:txBody>
          <a:bodyPr>
            <a:normAutofit fontScale="90000"/>
          </a:bodyPr>
          <a:lstStyle/>
          <a:p>
            <a:r>
              <a:rPr lang="en-US" sz="4300" dirty="0"/>
              <a:t>Interpersonal Deception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Computer-mediated communication (CMC)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Culture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Theory of Cultural Differences (</a:t>
            </a:r>
            <a:r>
              <a:rPr lang="en-US" dirty="0" err="1" smtClean="0"/>
              <a:t>Hofstede</a:t>
            </a:r>
            <a:r>
              <a:rPr lang="en-US" dirty="0" smtClean="0"/>
              <a:t>, 1980)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CMC &amp; Culture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CMC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Hofstede</a:t>
            </a:r>
            <a:r>
              <a:rPr lang="en-US" dirty="0" smtClean="0"/>
              <a:t> &amp;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315200" cy="4525963"/>
          </a:xfrm>
        </p:spPr>
        <p:txBody>
          <a:bodyPr/>
          <a:lstStyle/>
          <a:p>
            <a:r>
              <a:rPr lang="en-US" dirty="0" smtClean="0"/>
              <a:t>Four dimensions of national culture:</a:t>
            </a:r>
          </a:p>
          <a:p>
            <a:pPr lvl="1"/>
            <a:r>
              <a:rPr lang="en-US" dirty="0" smtClean="0"/>
              <a:t>Collectivism</a:t>
            </a:r>
          </a:p>
          <a:p>
            <a:pPr lvl="1"/>
            <a:r>
              <a:rPr lang="en-US" dirty="0" smtClean="0"/>
              <a:t>Power distance</a:t>
            </a:r>
          </a:p>
          <a:p>
            <a:pPr lvl="1"/>
            <a:r>
              <a:rPr lang="en-US" dirty="0" smtClean="0"/>
              <a:t>Uncertainty avoidance</a:t>
            </a:r>
          </a:p>
          <a:p>
            <a:pPr lvl="1"/>
            <a:r>
              <a:rPr lang="en-US" dirty="0" smtClean="0"/>
              <a:t>Masculinity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001000" cy="4525963"/>
          </a:xfrm>
        </p:spPr>
        <p:txBody>
          <a:bodyPr/>
          <a:lstStyle/>
          <a:p>
            <a:r>
              <a:rPr lang="en-US" dirty="0" smtClean="0"/>
              <a:t>Computer-mediated communication (CMC)</a:t>
            </a:r>
          </a:p>
          <a:p>
            <a:r>
              <a:rPr lang="en-US" dirty="0" smtClean="0"/>
              <a:t>Deception</a:t>
            </a:r>
          </a:p>
          <a:p>
            <a:r>
              <a:rPr lang="en-US" dirty="0" smtClean="0"/>
              <a:t>Culture</a:t>
            </a:r>
          </a:p>
          <a:p>
            <a:r>
              <a:rPr lang="en-US" dirty="0" smtClean="0"/>
              <a:t>CMC &amp; Culture</a:t>
            </a:r>
          </a:p>
          <a:p>
            <a:pPr lvl="1"/>
            <a:r>
              <a:rPr lang="en-US" dirty="0" smtClean="0"/>
              <a:t>Media use varies by culture (e.g., Lee &amp; Lee, 2003)</a:t>
            </a:r>
          </a:p>
          <a:p>
            <a:r>
              <a:rPr lang="en-US" dirty="0" smtClean="0"/>
              <a:t>Deception &amp; CMC</a:t>
            </a:r>
          </a:p>
          <a:p>
            <a:r>
              <a:rPr lang="en-US" dirty="0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/>
          <a:lstStyle/>
          <a:p>
            <a:r>
              <a:rPr lang="en-US" dirty="0" smtClean="0"/>
              <a:t>Computer-mediated communication (CMC)</a:t>
            </a:r>
          </a:p>
          <a:p>
            <a:r>
              <a:rPr lang="en-US" dirty="0" smtClean="0"/>
              <a:t>Deception</a:t>
            </a:r>
          </a:p>
          <a:p>
            <a:r>
              <a:rPr lang="en-US" dirty="0" smtClean="0"/>
              <a:t>Culture</a:t>
            </a:r>
          </a:p>
          <a:p>
            <a:r>
              <a:rPr lang="en-US" dirty="0" smtClean="0"/>
              <a:t>CMC &amp; Culture</a:t>
            </a:r>
          </a:p>
          <a:p>
            <a:r>
              <a:rPr lang="en-US" dirty="0" smtClean="0"/>
              <a:t>Deception &amp; CMC</a:t>
            </a:r>
          </a:p>
          <a:p>
            <a:pPr lvl="1"/>
            <a:r>
              <a:rPr lang="en-US" dirty="0" smtClean="0"/>
              <a:t>Differences in cues transmitted (see chart)</a:t>
            </a:r>
          </a:p>
          <a:p>
            <a:r>
              <a:rPr lang="en-US" dirty="0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391400" cy="533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Deception &amp; CMC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1066800"/>
          <a:ext cx="7086600" cy="5562600"/>
        </p:xfrm>
        <a:graphic>
          <a:graphicData uri="http://schemas.openxmlformats.org/drawingml/2006/table">
            <a:tbl>
              <a:tblPr/>
              <a:tblGrid>
                <a:gridCol w="3810000"/>
                <a:gridCol w="1143000"/>
                <a:gridCol w="1066800"/>
                <a:gridCol w="1066800"/>
              </a:tblGrid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Behavior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Video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Audio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Written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talking time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Fewer details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pressed lips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plausibility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logical structure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discrepancies and ambivalence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verbal and vocal involvement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Fewer illustrators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verbal immediacy (all categories)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verbal and vocal immediacy (impressions)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verbal and vocal uncertainty (impressions)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chin raises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word and phrase repetitions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cooperative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negative statements and complaints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facial pleasantness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nervous and tense (overall)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vocal tension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Higher frequency, pitch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pupil dilation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fidgeting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Fewer spontaneous corrections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Less admitted lack of memory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More related external associations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Detectable</a:t>
                      </a: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Computer-mediated communication (CMC)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Culture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CMC &amp; Culture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CMC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Culture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Some cultural differences discovered (see chart)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Sample of Deception-Related Cultural Differences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219200"/>
          <a:ext cx="749935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/>
                <a:gridCol w="2499783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Countries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Findings</a:t>
                      </a:r>
                      <a:endParaRPr lang="en-US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Triandis</a:t>
                      </a:r>
                      <a:r>
                        <a:rPr lang="en-US" dirty="0" smtClean="0"/>
                        <a:t> et al 2001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Korea, Hong Kong, Greece,</a:t>
                      </a:r>
                      <a:r>
                        <a:rPr lang="en-US" baseline="0" dirty="0" smtClean="0"/>
                        <a:t> Japan, US, Australia, Netherlands, Germany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Collectivist</a:t>
                      </a:r>
                      <a:r>
                        <a:rPr lang="en-US" baseline="0" dirty="0" smtClean="0"/>
                        <a:t> groups more apt to deceive in business negotiations than individualist groups</a:t>
                      </a:r>
                      <a:endParaRPr lang="en-US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 et al 2001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r>
                        <a:rPr lang="en-US" baseline="0" dirty="0" smtClean="0"/>
                        <a:t> &amp; Chinese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Canadians</a:t>
                      </a:r>
                      <a:r>
                        <a:rPr lang="en-US" baseline="0" dirty="0" smtClean="0"/>
                        <a:t> considered lies concealing pro-social behavior to be lies, but Chinese did not &amp; rated such behavior favorably</a:t>
                      </a:r>
                      <a:endParaRPr lang="en-US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Cheng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dirty="0" err="1" smtClean="0"/>
                        <a:t>Broadhurst</a:t>
                      </a:r>
                      <a:r>
                        <a:rPr lang="en-US" baseline="0" dirty="0" smtClean="0"/>
                        <a:t> 2005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Hong</a:t>
                      </a:r>
                      <a:r>
                        <a:rPr lang="en-US" baseline="0" dirty="0" smtClean="0"/>
                        <a:t> Kong Chinese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Observers better able</a:t>
                      </a:r>
                      <a:r>
                        <a:rPr lang="en-US" baseline="0" dirty="0" smtClean="0"/>
                        <a:t> to identify deception in their second language than in native language</a:t>
                      </a:r>
                      <a:endParaRPr lang="en-US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Al-</a:t>
                      </a:r>
                      <a:r>
                        <a:rPr lang="en-US" dirty="0" err="1" smtClean="0"/>
                        <a:t>Simadi</a:t>
                      </a:r>
                      <a:r>
                        <a:rPr lang="en-US" baseline="0" dirty="0" smtClean="0"/>
                        <a:t> 2000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Jordan</a:t>
                      </a:r>
                      <a:r>
                        <a:rPr lang="en-US" baseline="0" dirty="0" smtClean="0"/>
                        <a:t> &amp; Malaysia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Individuals detected 52%</a:t>
                      </a:r>
                      <a:r>
                        <a:rPr lang="en-US" baseline="0" dirty="0" smtClean="0"/>
                        <a:t> of lies within their own cultures &amp; 57% between cultures</a:t>
                      </a:r>
                      <a:endParaRPr lang="en-US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Bond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dirty="0" err="1" smtClean="0"/>
                        <a:t>Atoum</a:t>
                      </a:r>
                      <a:r>
                        <a:rPr lang="en-US" baseline="0" dirty="0" smtClean="0"/>
                        <a:t> 2000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US,</a:t>
                      </a:r>
                      <a:r>
                        <a:rPr lang="en-US" baseline="0" dirty="0" smtClean="0"/>
                        <a:t> Jordan &amp; India</a:t>
                      </a:r>
                      <a:endParaRPr lang="en-US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Individuals do not perceive</a:t>
                      </a:r>
                      <a:r>
                        <a:rPr lang="en-US" baseline="0" dirty="0" smtClean="0"/>
                        <a:t> those from other cultures as more deceptive than individuals from their own culture</a:t>
                      </a:r>
                      <a:endParaRPr lang="en-US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1: Media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498080" cy="4800600"/>
          </a:xfrm>
        </p:spPr>
        <p:txBody>
          <a:bodyPr/>
          <a:lstStyle/>
          <a:p>
            <a:r>
              <a:rPr lang="en-US" dirty="0" smtClean="0"/>
              <a:t>Dissertation by Chris Furner, West Texas A&amp;M University</a:t>
            </a:r>
          </a:p>
          <a:p>
            <a:r>
              <a:rPr lang="en-US" dirty="0" smtClean="0"/>
              <a:t>RQ: How does espoused national culture influence media choice in a deceptive context?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Created 4 scenarios, which varied by:</a:t>
            </a:r>
          </a:p>
          <a:p>
            <a:pPr lvl="1"/>
            <a:r>
              <a:rPr lang="en-US" dirty="0" smtClean="0"/>
              <a:t>Familiarity (stranger or friend)</a:t>
            </a:r>
          </a:p>
          <a:p>
            <a:pPr lvl="1"/>
            <a:r>
              <a:rPr lang="en-US" dirty="0" smtClean="0"/>
              <a:t>Severity of the situation (trivial or serious)</a:t>
            </a:r>
          </a:p>
          <a:p>
            <a:r>
              <a:rPr lang="en-US" dirty="0" smtClean="0"/>
              <a:t>Embedded scenarios in questionnaires, which also included demographic and other items</a:t>
            </a:r>
          </a:p>
          <a:p>
            <a:r>
              <a:rPr lang="en-US" dirty="0" smtClean="0"/>
              <a:t>Questionnaire translated into Mandarin &amp; back to English; discrepancies addressed</a:t>
            </a:r>
          </a:p>
          <a:p>
            <a:r>
              <a:rPr lang="en-US" dirty="0" smtClean="0"/>
              <a:t>Distributed to 261 American students and 194 Chinese students (PRC)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Justification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Study 1: Media selection</a:t>
            </a:r>
          </a:p>
          <a:p>
            <a:r>
              <a:rPr lang="en-US" dirty="0" smtClean="0"/>
              <a:t>Study 2: Deception detection</a:t>
            </a:r>
          </a:p>
          <a:p>
            <a:r>
              <a:rPr lang="en-US" dirty="0" smtClean="0"/>
              <a:t>Conclusions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Questionnaires distributed to students at universities in US &amp; PRC</a:t>
            </a:r>
          </a:p>
          <a:p>
            <a:r>
              <a:rPr lang="en-US" dirty="0" smtClean="0"/>
              <a:t>Each questionnaire contained 1 of the 4 scenarios</a:t>
            </a:r>
          </a:p>
          <a:p>
            <a:r>
              <a:rPr lang="en-US" dirty="0" smtClean="0"/>
              <a:t>In each scenario, boss asks employee to lie</a:t>
            </a:r>
          </a:p>
          <a:p>
            <a:r>
              <a:rPr lang="en-US" dirty="0" smtClean="0"/>
              <a:t>Respondent asked to choose one medium for the deceptive task</a:t>
            </a:r>
          </a:p>
          <a:p>
            <a:r>
              <a:rPr lang="en-US" dirty="0" smtClean="0"/>
              <a:t>Respondent asked to give a reason for the choice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Choice Frequencies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00200"/>
          <a:ext cx="7239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Face-to-face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Videoconferencing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by 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524000"/>
          <a:ext cx="762000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1467852"/>
                <a:gridCol w="1265016"/>
                <a:gridCol w="1485255"/>
                <a:gridCol w="14206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Face-to-face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Videoconferencing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239000" cy="1143000"/>
          </a:xfrm>
        </p:spPr>
        <p:txBody>
          <a:bodyPr/>
          <a:lstStyle/>
          <a:p>
            <a:r>
              <a:rPr lang="en-US" dirty="0" smtClean="0"/>
              <a:t>Ranked Choices by 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295400"/>
          <a:ext cx="762000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1467852"/>
                <a:gridCol w="1265016"/>
                <a:gridCol w="1485255"/>
                <a:gridCol w="14206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Face-to-face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Videoconferencing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Refuse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Videoconferencing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Edited Choice Frequencies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76400"/>
          <a:ext cx="723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752600"/>
                <a:gridCol w="1752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Face-to-face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E-mail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4800600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Chi-square test is significant at the p &lt; .000 level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Findings by Cultural Characteristic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Individuals who scored highly on espoused collectivism preferred to lie using text-based media (F (3, 370) = 2.811, p=0.039)</a:t>
            </a:r>
          </a:p>
          <a:p>
            <a:r>
              <a:rPr lang="en-US" dirty="0" smtClean="0"/>
              <a:t>Individuals who scored highly on espoused power distance preferred to lie using voice-based media (F (3, 370) = 3.01, p=0.030)</a:t>
            </a:r>
          </a:p>
          <a:p>
            <a:r>
              <a:rPr lang="en-US" dirty="0" smtClean="0"/>
              <a:t>Individuals who scored highly on espoused masculinity preferred to use visual media when lying (F (3, 370) = 7.683, p &lt; 0.001)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2: Deception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Dissertation by Carmen Lewis, now at Troy University</a:t>
            </a:r>
          </a:p>
          <a:p>
            <a:r>
              <a:rPr lang="en-US" dirty="0" smtClean="0"/>
              <a:t>Work supported by Gabe Giordano, who was at IESE in Barcelona at the time data were collected, &amp; who is now at Miami University</a:t>
            </a:r>
          </a:p>
          <a:p>
            <a:r>
              <a:rPr lang="en-US" dirty="0" smtClean="0"/>
              <a:t>RQ1: To what extent does CMC affect deceptive behavior and deception detection?  </a:t>
            </a:r>
          </a:p>
          <a:p>
            <a:r>
              <a:rPr lang="en-US" dirty="0" smtClean="0"/>
              <a:t>RQ2: How do espoused cultural values affect deceptive behavior and deception detection accuracy within and between people of varying cultures using CMC?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0097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Experimental Design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 l="26772" t="34428" r="26234" b="19958"/>
          <a:stretch>
            <a:fillRect/>
          </a:stretch>
        </p:blipFill>
        <p:spPr bwMode="auto">
          <a:xfrm>
            <a:off x="1219200" y="2057400"/>
            <a:ext cx="6781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Experimental Procedures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219200" y="2057400"/>
            <a:ext cx="2057400" cy="4181475"/>
            <a:chOff x="576" y="1296"/>
            <a:chExt cx="1296" cy="26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576" y="1296"/>
              <a:ext cx="1296" cy="624"/>
              <a:chOff x="336" y="912"/>
              <a:chExt cx="1296" cy="624"/>
            </a:xfrm>
          </p:grpSpPr>
          <p:sp>
            <p:nvSpPr>
              <p:cNvPr id="24615" name="Text Box 10"/>
              <p:cNvSpPr txBox="1">
                <a:spLocks noChangeArrowheads="1"/>
              </p:cNvSpPr>
              <p:nvPr/>
            </p:nvSpPr>
            <p:spPr bwMode="auto">
              <a:xfrm>
                <a:off x="336" y="912"/>
                <a:ext cx="1296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Phase 1</a:t>
                </a:r>
              </a:p>
            </p:txBody>
          </p:sp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384" y="1152"/>
                <a:ext cx="1152" cy="384"/>
                <a:chOff x="384" y="1152"/>
                <a:chExt cx="1152" cy="384"/>
              </a:xfrm>
            </p:grpSpPr>
            <p:sp>
              <p:nvSpPr>
                <p:cNvPr id="24617" name="AutoShape 12"/>
                <p:cNvSpPr>
                  <a:spLocks noChangeArrowheads="1"/>
                </p:cNvSpPr>
                <p:nvPr/>
              </p:nvSpPr>
              <p:spPr bwMode="auto">
                <a:xfrm>
                  <a:off x="384" y="1152"/>
                  <a:ext cx="1152" cy="3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1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84" y="1200"/>
                  <a:ext cx="1152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/>
                    <a:t>Conduct CMC Résumé Interviews</a:t>
                  </a:r>
                </a:p>
              </p:txBody>
            </p:sp>
          </p:grpSp>
        </p:grpSp>
        <p:sp>
          <p:nvSpPr>
            <p:cNvPr id="24610" name="Line 28"/>
            <p:cNvSpPr>
              <a:spLocks noChangeShapeType="1"/>
            </p:cNvSpPr>
            <p:nvPr/>
          </p:nvSpPr>
          <p:spPr bwMode="auto">
            <a:xfrm>
              <a:off x="1200" y="1920"/>
              <a:ext cx="24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Line 29"/>
            <p:cNvSpPr>
              <a:spLocks noChangeShapeType="1"/>
            </p:cNvSpPr>
            <p:nvPr/>
          </p:nvSpPr>
          <p:spPr bwMode="auto">
            <a:xfrm flipH="1">
              <a:off x="864" y="1920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Rectangle 30"/>
            <p:cNvSpPr>
              <a:spLocks noChangeArrowheads="1"/>
            </p:cNvSpPr>
            <p:nvPr/>
          </p:nvSpPr>
          <p:spPr bwMode="auto">
            <a:xfrm>
              <a:off x="576" y="2592"/>
              <a:ext cx="1248" cy="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Subjects:  Students</a:t>
              </a:r>
            </a:p>
            <a:p>
              <a:endParaRPr lang="en-US" sz="1200">
                <a:solidFill>
                  <a:srgbClr val="000000"/>
                </a:solidFill>
              </a:endParaRPr>
            </a:p>
            <a:p>
              <a:r>
                <a:rPr lang="en-US" sz="1200">
                  <a:solidFill>
                    <a:srgbClr val="000000"/>
                  </a:solidFill>
                </a:rPr>
                <a:t>Honest and dishonest communication took place during the questioning of the résumé-</a:t>
              </a:r>
              <a:r>
                <a:rPr lang="en-US" sz="1200"/>
                <a:t>based interview</a:t>
              </a:r>
              <a:r>
                <a:rPr lang="en-US" sz="1200">
                  <a:solidFill>
                    <a:srgbClr val="000000"/>
                  </a:solidFill>
                </a:rPr>
                <a:t> </a:t>
              </a:r>
            </a:p>
            <a:p>
              <a:endParaRPr lang="en-US" sz="1200">
                <a:solidFill>
                  <a:srgbClr val="000000"/>
                </a:solidFill>
              </a:endParaRPr>
            </a:p>
            <a:p>
              <a:r>
                <a:rPr lang="en-US" sz="1200">
                  <a:solidFill>
                    <a:srgbClr val="000000"/>
                  </a:solidFill>
                </a:rPr>
                <a:t>The interviewee was videotaped:</a:t>
              </a:r>
            </a:p>
            <a:p>
              <a:r>
                <a:rPr lang="en-US" sz="1200">
                  <a:solidFill>
                    <a:srgbClr val="000000"/>
                  </a:solidFill>
                </a:rPr>
                <a:t>20 American, 20 Spanish</a:t>
              </a:r>
            </a:p>
          </p:txBody>
        </p:sp>
        <p:pic>
          <p:nvPicPr>
            <p:cNvPr id="24613" name="Picture 56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2160"/>
              <a:ext cx="528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4" name="Picture 57" descr="American fla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00" y="2160"/>
              <a:ext cx="57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886200" y="2057400"/>
            <a:ext cx="2057400" cy="990600"/>
            <a:chOff x="336" y="912"/>
            <a:chExt cx="1296" cy="624"/>
          </a:xfrm>
        </p:grpSpPr>
        <p:sp>
          <p:nvSpPr>
            <p:cNvPr id="24605" name="Text Box 32"/>
            <p:cNvSpPr txBox="1">
              <a:spLocks noChangeArrowheads="1"/>
            </p:cNvSpPr>
            <p:nvPr/>
          </p:nvSpPr>
          <p:spPr bwMode="auto">
            <a:xfrm>
              <a:off x="336" y="912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Phase 2</a:t>
              </a:r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384" y="1152"/>
              <a:ext cx="1152" cy="384"/>
              <a:chOff x="384" y="1152"/>
              <a:chExt cx="1152" cy="384"/>
            </a:xfrm>
          </p:grpSpPr>
          <p:sp>
            <p:nvSpPr>
              <p:cNvPr id="24607" name="AutoShape 34"/>
              <p:cNvSpPr>
                <a:spLocks noChangeArrowheads="1"/>
              </p:cNvSpPr>
              <p:nvPr/>
            </p:nvSpPr>
            <p:spPr bwMode="auto">
              <a:xfrm>
                <a:off x="384" y="1152"/>
                <a:ext cx="1152" cy="384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8" name="Text Box 35"/>
              <p:cNvSpPr txBox="1">
                <a:spLocks noChangeArrowheads="1"/>
              </p:cNvSpPr>
              <p:nvPr/>
            </p:nvSpPr>
            <p:spPr bwMode="auto">
              <a:xfrm>
                <a:off x="384" y="1200"/>
                <a:ext cx="1152" cy="17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200"/>
                  <a:t>Edit Tapes</a:t>
                </a: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3962400" y="3276600"/>
            <a:ext cx="1828800" cy="2677656"/>
            <a:chOff x="3962400" y="3276600"/>
            <a:chExt cx="1828800" cy="2677656"/>
          </a:xfrm>
        </p:grpSpPr>
        <p:sp>
          <p:nvSpPr>
            <p:cNvPr id="24599" name="Rectangle 36"/>
            <p:cNvSpPr>
              <a:spLocks noChangeArrowheads="1"/>
            </p:cNvSpPr>
            <p:nvPr/>
          </p:nvSpPr>
          <p:spPr bwMode="auto">
            <a:xfrm>
              <a:off x="3962400" y="3276600"/>
              <a:ext cx="1828800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The interview tapes were edited to separate honest and dishonest exchanges</a:t>
              </a:r>
            </a:p>
            <a:p>
              <a:endParaRPr lang="en-US" sz="1200" dirty="0">
                <a:solidFill>
                  <a:srgbClr val="000000"/>
                </a:solidFill>
              </a:endParaRPr>
            </a:p>
            <a:p>
              <a:endParaRPr lang="en-US" sz="1200" dirty="0">
                <a:solidFill>
                  <a:srgbClr val="000000"/>
                </a:solidFill>
              </a:endParaRPr>
            </a:p>
            <a:p>
              <a:endParaRPr lang="en-US" sz="1200" dirty="0">
                <a:solidFill>
                  <a:srgbClr val="000000"/>
                </a:solidFill>
              </a:endParaRPr>
            </a:p>
            <a:p>
              <a:endParaRPr lang="en-US" sz="1200" dirty="0">
                <a:solidFill>
                  <a:srgbClr val="000000"/>
                </a:solidFill>
              </a:endParaRPr>
            </a:p>
            <a:p>
              <a:endParaRPr lang="en-US" sz="1200" dirty="0">
                <a:solidFill>
                  <a:srgbClr val="000000"/>
                </a:solidFill>
              </a:endParaRPr>
            </a:p>
            <a:p>
              <a:endParaRPr lang="en-US" sz="1200" dirty="0" smtClean="0">
                <a:solidFill>
                  <a:srgbClr val="000000"/>
                </a:solidFill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</a:rPr>
                <a:t>2 </a:t>
              </a:r>
              <a:r>
                <a:rPr lang="en-US" sz="1200" dirty="0">
                  <a:solidFill>
                    <a:srgbClr val="000000"/>
                  </a:solidFill>
                </a:rPr>
                <a:t>stimulus tapes</a:t>
              </a:r>
            </a:p>
            <a:p>
              <a:r>
                <a:rPr lang="en-US" sz="1200" dirty="0">
                  <a:solidFill>
                    <a:srgbClr val="000000"/>
                  </a:solidFill>
                </a:rPr>
                <a:t>32 snippets per tape:  </a:t>
              </a:r>
            </a:p>
            <a:p>
              <a:r>
                <a:rPr lang="en-US" sz="1200" dirty="0">
                  <a:solidFill>
                    <a:srgbClr val="000000"/>
                  </a:solidFill>
                </a:rPr>
                <a:t>16 honest, 16 dishonest</a:t>
              </a:r>
            </a:p>
            <a:p>
              <a:r>
                <a:rPr lang="en-US" sz="1200" dirty="0">
                  <a:solidFill>
                    <a:srgbClr val="000000"/>
                  </a:solidFill>
                </a:rPr>
                <a:t>8 audio/video, 8 audio, 8 video, 8 text</a:t>
              </a:r>
            </a:p>
          </p:txBody>
        </p:sp>
        <p:pic>
          <p:nvPicPr>
            <p:cNvPr id="24600" name="Picture 37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2400" y="4079875"/>
              <a:ext cx="838200" cy="560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1" name="Picture 38" descr="American fla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079875"/>
              <a:ext cx="914400" cy="568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02" name="Line 39"/>
            <p:cNvSpPr>
              <a:spLocks noChangeShapeType="1"/>
            </p:cNvSpPr>
            <p:nvPr/>
          </p:nvSpPr>
          <p:spPr bwMode="auto">
            <a:xfrm flipV="1">
              <a:off x="4876800" y="4648200"/>
              <a:ext cx="4572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Line 40"/>
            <p:cNvSpPr>
              <a:spLocks noChangeShapeType="1"/>
            </p:cNvSpPr>
            <p:nvPr/>
          </p:nvSpPr>
          <p:spPr bwMode="auto">
            <a:xfrm flipH="1" flipV="1">
              <a:off x="4343400" y="4648200"/>
              <a:ext cx="3810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04" name="Line 69"/>
          <p:cNvSpPr>
            <a:spLocks noChangeShapeType="1"/>
          </p:cNvSpPr>
          <p:nvPr/>
        </p:nvSpPr>
        <p:spPr bwMode="auto">
          <a:xfrm>
            <a:off x="3200400" y="2743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5867400" y="2057400"/>
            <a:ext cx="2971800" cy="3906838"/>
            <a:chOff x="3504" y="1296"/>
            <a:chExt cx="1872" cy="2461"/>
          </a:xfrm>
        </p:grpSpPr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3936" y="1296"/>
              <a:ext cx="1296" cy="624"/>
              <a:chOff x="336" y="912"/>
              <a:chExt cx="1296" cy="624"/>
            </a:xfrm>
          </p:grpSpPr>
          <p:sp>
            <p:nvSpPr>
              <p:cNvPr id="24594" name="Text Box 42"/>
              <p:cNvSpPr txBox="1">
                <a:spLocks noChangeArrowheads="1"/>
              </p:cNvSpPr>
              <p:nvPr/>
            </p:nvSpPr>
            <p:spPr bwMode="auto">
              <a:xfrm>
                <a:off x="336" y="912"/>
                <a:ext cx="1296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Phase 3</a:t>
                </a:r>
              </a:p>
            </p:txBody>
          </p:sp>
          <p:grpSp>
            <p:nvGrpSpPr>
              <p:cNvPr id="10" name="Group 43"/>
              <p:cNvGrpSpPr>
                <a:grpSpLocks/>
              </p:cNvGrpSpPr>
              <p:nvPr/>
            </p:nvGrpSpPr>
            <p:grpSpPr bwMode="auto">
              <a:xfrm>
                <a:off x="384" y="1152"/>
                <a:ext cx="1152" cy="384"/>
                <a:chOff x="384" y="1152"/>
                <a:chExt cx="1152" cy="384"/>
              </a:xfrm>
            </p:grpSpPr>
            <p:sp>
              <p:nvSpPr>
                <p:cNvPr id="24596" name="AutoShape 44"/>
                <p:cNvSpPr>
                  <a:spLocks noChangeArrowheads="1"/>
                </p:cNvSpPr>
                <p:nvPr/>
              </p:nvSpPr>
              <p:spPr bwMode="auto">
                <a:xfrm>
                  <a:off x="384" y="1152"/>
                  <a:ext cx="1152" cy="384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00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9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84" y="1200"/>
                  <a:ext cx="1152" cy="28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200"/>
                    <a:t>Test Deception Detection Ability</a:t>
                  </a:r>
                </a:p>
              </p:txBody>
            </p:sp>
          </p:grpSp>
        </p:grpSp>
        <p:sp>
          <p:nvSpPr>
            <p:cNvPr id="24584" name="Rectangle 46"/>
            <p:cNvSpPr>
              <a:spLocks noChangeArrowheads="1"/>
            </p:cNvSpPr>
            <p:nvPr/>
          </p:nvSpPr>
          <p:spPr bwMode="auto">
            <a:xfrm>
              <a:off x="3888" y="1968"/>
              <a:ext cx="1344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</a:rPr>
                <a:t>Third-party observers watched the stimulus via a computer:</a:t>
              </a:r>
            </a:p>
            <a:p>
              <a:r>
                <a:rPr lang="en-US" sz="1200">
                  <a:solidFill>
                    <a:srgbClr val="000000"/>
                  </a:solidFill>
                </a:rPr>
                <a:t>106 American, 104 Spanish</a:t>
              </a:r>
            </a:p>
            <a:p>
              <a:endParaRPr lang="en-US" sz="1200">
                <a:solidFill>
                  <a:srgbClr val="000000"/>
                </a:solidFill>
              </a:endParaRPr>
            </a:p>
            <a:p>
              <a:r>
                <a:rPr lang="en-US" sz="1200">
                  <a:solidFill>
                    <a:srgbClr val="000000"/>
                  </a:solidFill>
                </a:rPr>
                <a:t>Each observer was asked to document where the lying occurred and what cues indicated that the interviewee was being dishonest</a:t>
              </a:r>
            </a:p>
            <a:p>
              <a:endParaRPr lang="en-US" sz="1200">
                <a:solidFill>
                  <a:srgbClr val="000000"/>
                </a:solidFill>
              </a:endParaRPr>
            </a:p>
          </p:txBody>
        </p:sp>
        <p:pic>
          <p:nvPicPr>
            <p:cNvPr id="24585" name="Picture 51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3408"/>
              <a:ext cx="23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62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2" y="3600"/>
              <a:ext cx="23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63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48" y="3408"/>
              <a:ext cx="23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64" descr="American fla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48" y="3600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65" descr="American fla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60" y="3408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66" descr="American fla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60" y="3600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67" descr="American fla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36" y="3408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68" descr="flag of spai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36" y="3600"/>
              <a:ext cx="23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3" name="Line 70"/>
            <p:cNvSpPr>
              <a:spLocks noChangeShapeType="1"/>
            </p:cNvSpPr>
            <p:nvPr/>
          </p:nvSpPr>
          <p:spPr bwMode="auto">
            <a:xfrm>
              <a:off x="3504" y="1728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86" name="TextBox 41"/>
          <p:cNvSpPr txBox="1">
            <a:spLocks noChangeArrowheads="1"/>
          </p:cNvSpPr>
          <p:nvPr/>
        </p:nvSpPr>
        <p:spPr bwMode="auto">
          <a:xfrm>
            <a:off x="5791200" y="5410200"/>
            <a:ext cx="10668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>
                <a:solidFill>
                  <a:srgbClr val="000000"/>
                </a:solidFill>
              </a:rPr>
              <a:t>Observer:   </a:t>
            </a:r>
          </a:p>
          <a:p>
            <a:r>
              <a:rPr lang="en-US" sz="1200">
                <a:solidFill>
                  <a:srgbClr val="000000"/>
                </a:solidFill>
              </a:rPr>
              <a:t>Interviewee: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The Stimulus “Reel”</a:t>
            </a:r>
          </a:p>
        </p:txBody>
      </p:sp>
      <p:sp>
        <p:nvSpPr>
          <p:cNvPr id="25603" name="Content Placeholder 3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/>
          <a:lstStyle/>
          <a:p>
            <a:r>
              <a:rPr lang="en-US" dirty="0" smtClean="0"/>
              <a:t>Part of what the participants saw</a:t>
            </a:r>
          </a:p>
          <a:p>
            <a:r>
              <a:rPr lang="en-US" dirty="0" smtClean="0"/>
              <a:t>Examples to show you:</a:t>
            </a:r>
          </a:p>
          <a:p>
            <a:pPr lvl="1"/>
            <a:r>
              <a:rPr lang="en-US" dirty="0" smtClean="0"/>
              <a:t>One audio</a:t>
            </a:r>
          </a:p>
          <a:p>
            <a:pPr lvl="1"/>
            <a:r>
              <a:rPr lang="en-US" dirty="0" smtClean="0"/>
              <a:t>One text</a:t>
            </a:r>
          </a:p>
          <a:p>
            <a:pPr lvl="1"/>
            <a:r>
              <a:rPr lang="en-US" dirty="0" smtClean="0"/>
              <a:t>One video only</a:t>
            </a:r>
          </a:p>
          <a:p>
            <a:pPr lvl="1"/>
            <a:r>
              <a:rPr lang="en-US" dirty="0" smtClean="0"/>
              <a:t>4 audio/visual examples:</a:t>
            </a:r>
          </a:p>
          <a:p>
            <a:pPr lvl="2"/>
            <a:r>
              <a:rPr lang="en-US" dirty="0" smtClean="0"/>
              <a:t>2 American: one honest, one not</a:t>
            </a:r>
          </a:p>
          <a:p>
            <a:pPr lvl="2"/>
            <a:r>
              <a:rPr lang="en-US" dirty="0" smtClean="0"/>
              <a:t>2 Spanish: one honest, one not</a:t>
            </a:r>
          </a:p>
          <a:p>
            <a:r>
              <a:rPr lang="en-US" dirty="0" smtClean="0"/>
              <a:t>Part of the questionnaire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 interest in deceptive CMC goes back to about 1993</a:t>
            </a:r>
          </a:p>
          <a:p>
            <a:r>
              <a:rPr lang="en-US" dirty="0" smtClean="0"/>
              <a:t>AFOSR grant 2001-2006</a:t>
            </a:r>
          </a:p>
          <a:p>
            <a:r>
              <a:rPr lang="en-US" dirty="0" smtClean="0"/>
              <a:t>Deception literature had largely left unexplored issues dealing with CMC, groups &amp; culture</a:t>
            </a:r>
          </a:p>
          <a:p>
            <a:r>
              <a:rPr lang="en-US" dirty="0" smtClean="0"/>
              <a:t>Four studies investigating cultural differences, two of which were dissertations that will be reported on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Audio</a:t>
            </a:r>
          </a:p>
        </p:txBody>
      </p:sp>
      <p:pic>
        <p:nvPicPr>
          <p:cNvPr id="6" name="EAudio1_truth_27.wm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032375" y="36957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6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Text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4648200"/>
          </a:xfrm>
        </p:spPr>
        <p:txBody>
          <a:bodyPr rtlCol="0"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Interviewer:  How would this scholarship help you in any way?</a:t>
            </a:r>
          </a:p>
          <a:p>
            <a:pPr marL="365760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Interviewee:  Umm, the scholarship would really help me out with umm … Well I am actually a student completely umm financially independent from my parents.  So, the scholarship would help me with uh finishing up paying my tuition, my books, and my living expenses here on campus.  </a:t>
            </a:r>
          </a:p>
          <a:p>
            <a:pPr marL="365760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Interviewer:  And what’s your year in college?</a:t>
            </a:r>
          </a:p>
          <a:p>
            <a:pPr marL="365760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Interviewee:  I’m a senior.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Only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4Full A/V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The Questionnaire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7763" cy="4800600"/>
          </a:xfrm>
        </p:spPr>
        <p:txBody>
          <a:bodyPr/>
          <a:lstStyle/>
          <a:p>
            <a:r>
              <a:rPr lang="en-US" u="sng" smtClean="0">
                <a:hlinkClick r:id="rId3"/>
              </a:rPr>
              <a:t>http://www.surveymonkey.com/s.aspx?sm=21uW_2f2xgGMHctt7u3JBDZw_3d_3d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Preliminary Findings:</a:t>
            </a:r>
            <a:b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Veracity Judgment Success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905000"/>
          <a:ext cx="723900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Culture of the Judge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Culture of the Interviewee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U.S.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Spain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U.S.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15.15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(47%)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19.23 (60%)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Spain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16.37 (51%)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18.92 (59%)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Veracity Judgment Success</a:t>
            </a:r>
            <a:r>
              <a:rPr lang="en-US" sz="3200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(cont’d)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524000"/>
          <a:ext cx="6629400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Culture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Veracity Judgment Success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Truths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Deceptions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U.S. Judge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9.83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(61%)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5.37 (34%)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U.S. Snippet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U.S. Judge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10.69 (67%)</a:t>
                      </a:r>
                      <a:endParaRPr lang="en-US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8.56 (54%)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Spain Snippet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20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Spain Judge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10.08 (63%)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8.85 (55%)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Spain Snippet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520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Spain Judge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9.02 (56%)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7.18 (45%)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U.S. Snippet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Veracity Judgment Success </a:t>
            </a:r>
            <a:r>
              <a:rPr lang="en-US" sz="3200" dirty="0" smtClean="0">
                <a:ln w="1905"/>
                <a:solidFill>
                  <a:schemeClr val="tx2">
                    <a:satMod val="13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(cont’d)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05000" y="1676400"/>
          <a:ext cx="54102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292"/>
                <a:gridCol w="901700"/>
                <a:gridCol w="762977"/>
                <a:gridCol w="1387231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Condition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SD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% Correct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Audio and Video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4.58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1.38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57%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Audio Only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4.48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1.32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Text-Based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4.35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54%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Video Only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4.00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1.48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Preliminary Findings Regarding Reliable Indicators of Deception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497763" cy="48006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Both groups, visual cues: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Adaptors (excessive hand movements, fidgeting)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Spanish interview participants, visual cues: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Smiling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Swallowing more strongly than usual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Pressed lips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American interview participants, visual cues: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Less facial pleasantness</a:t>
            </a:r>
          </a:p>
          <a:p>
            <a:pPr marL="365760" indent="-283464" fontAlgn="auto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Reliable Indicators of Deception 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sz="3200" dirty="0" err="1" smtClean="0">
                <a:solidFill>
                  <a:schemeClr val="tx2">
                    <a:satMod val="130000"/>
                  </a:schemeClr>
                </a:solidFill>
              </a:rPr>
              <a:t>con’t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497763" cy="4800600"/>
          </a:xfrm>
        </p:spPr>
        <p:txBody>
          <a:bodyPr/>
          <a:lstStyle/>
          <a:p>
            <a:r>
              <a:rPr lang="en-US" smtClean="0"/>
              <a:t>Both groups, verbal cues:</a:t>
            </a:r>
          </a:p>
          <a:p>
            <a:pPr lvl="1"/>
            <a:r>
              <a:rPr lang="en-US" smtClean="0"/>
              <a:t>Changes in vocal pitch</a:t>
            </a:r>
          </a:p>
          <a:p>
            <a:pPr lvl="1"/>
            <a:r>
              <a:rPr lang="en-US" smtClean="0"/>
              <a:t>Repetition</a:t>
            </a:r>
          </a:p>
          <a:p>
            <a:pPr lvl="1"/>
            <a:r>
              <a:rPr lang="en-US" smtClean="0"/>
              <a:t>Illogical sentence structure</a:t>
            </a:r>
          </a:p>
          <a:p>
            <a:pPr lvl="1"/>
            <a:r>
              <a:rPr lang="en-US" smtClean="0"/>
              <a:t>Brief replies</a:t>
            </a:r>
          </a:p>
          <a:p>
            <a:pPr lvl="1"/>
            <a:r>
              <a:rPr lang="en-US" smtClean="0"/>
              <a:t>Pauses &amp; hesitations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Justification for Cultural Studies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With the rapid spread of CMC, it is now possible for billions of people all over the world to make video calls with each other via Skype for free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With increased (and low cost) exposure to people from many different cultures, it wouldn’t hurt to expand our understanding of other cultures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 any communication event, the possibility of deception is always present – What do we know about deceptive practices and attitudes towards deception in cultures other than our own?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3152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Reliable Indicators of Deception 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en-US" sz="3200" dirty="0" err="1" smtClean="0">
                <a:solidFill>
                  <a:schemeClr val="tx2">
                    <a:satMod val="130000"/>
                  </a:schemeClr>
                </a:solidFill>
              </a:rPr>
              <a:t>con’t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)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497763" cy="4800600"/>
          </a:xfrm>
        </p:spPr>
        <p:txBody>
          <a:bodyPr/>
          <a:lstStyle/>
          <a:p>
            <a:r>
              <a:rPr lang="en-US" smtClean="0"/>
              <a:t>Easy cues for all judges to detect:</a:t>
            </a:r>
          </a:p>
          <a:p>
            <a:pPr lvl="1"/>
            <a:r>
              <a:rPr lang="en-US" smtClean="0"/>
              <a:t>Pauses &amp; hesitations</a:t>
            </a:r>
          </a:p>
          <a:p>
            <a:pPr lvl="1"/>
            <a:r>
              <a:rPr lang="en-US" smtClean="0"/>
              <a:t>Changes in vocal pitch</a:t>
            </a:r>
          </a:p>
          <a:p>
            <a:r>
              <a:rPr lang="en-US" smtClean="0"/>
              <a:t>One incorrect cue commonly cited:</a:t>
            </a:r>
          </a:p>
          <a:p>
            <a:pPr lvl="1"/>
            <a:r>
              <a:rPr lang="en-US" smtClean="0"/>
              <a:t>Gaze aversion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Concluding Remarks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/>
          <a:lstStyle/>
          <a:p>
            <a:r>
              <a:rPr lang="en-US" dirty="0" smtClean="0"/>
              <a:t>There are differences in deceptive behavior and these differences do seem to have some impact on deception detection</a:t>
            </a:r>
          </a:p>
          <a:p>
            <a:r>
              <a:rPr lang="en-US" dirty="0" smtClean="0"/>
              <a:t>However, there is still much to learn about these differences, especially at the intersection of culture, deception &amp; CMC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Overall Research Question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772400" cy="4525963"/>
          </a:xfrm>
        </p:spPr>
        <p:txBody>
          <a:bodyPr/>
          <a:lstStyle/>
          <a:p>
            <a:r>
              <a:rPr lang="fi-FI" i="1" dirty="0" smtClean="0"/>
              <a:t>Do espoused cultural values affect deceptive behavior and deception detection accuracy within and between people of varying cultures using CMC?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/>
          <a:lstStyle/>
          <a:p>
            <a:r>
              <a:rPr lang="en-US" smtClean="0"/>
              <a:t>Computer-mediated communication (CMC)</a:t>
            </a:r>
          </a:p>
          <a:p>
            <a:r>
              <a:rPr lang="en-US" smtClean="0"/>
              <a:t>Deception</a:t>
            </a:r>
          </a:p>
          <a:p>
            <a:r>
              <a:rPr lang="en-US" smtClean="0"/>
              <a:t>Culture</a:t>
            </a:r>
          </a:p>
          <a:p>
            <a:r>
              <a:rPr lang="en-US" smtClean="0"/>
              <a:t>CMC &amp; Culture</a:t>
            </a:r>
          </a:p>
          <a:p>
            <a:r>
              <a:rPr lang="en-US" smtClean="0"/>
              <a:t>Deception &amp; CMC</a:t>
            </a:r>
          </a:p>
          <a:p>
            <a:r>
              <a:rPr lang="en-US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Computer-mediated communication (CMC)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Media Synchronicity Theory (Dennis, et al, 2008)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Culture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CMC &amp; Culture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CMC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MST</a:t>
            </a:r>
            <a:endParaRPr lang="en-US" dirty="0"/>
          </a:p>
        </p:txBody>
      </p:sp>
      <p:pic>
        <p:nvPicPr>
          <p:cNvPr id="1026" name="Picture 3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8105775" cy="546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Literature Review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7763" cy="4800600"/>
          </a:xfrm>
        </p:spPr>
        <p:txBody>
          <a:bodyPr/>
          <a:lstStyle/>
          <a:p>
            <a:r>
              <a:rPr lang="en-US" smtClean="0"/>
              <a:t>Computer-mediated communication (CMC)</a:t>
            </a:r>
          </a:p>
          <a:p>
            <a:r>
              <a:rPr lang="en-US" smtClean="0"/>
              <a:t>Deception</a:t>
            </a:r>
          </a:p>
          <a:p>
            <a:pPr lvl="1"/>
            <a:r>
              <a:rPr lang="en-US" smtClean="0"/>
              <a:t>IDT (Buller &amp; Burgoon, 1996)</a:t>
            </a:r>
          </a:p>
          <a:p>
            <a:r>
              <a:rPr lang="en-US" smtClean="0"/>
              <a:t>Culture</a:t>
            </a:r>
          </a:p>
          <a:p>
            <a:r>
              <a:rPr lang="en-US" smtClean="0"/>
              <a:t>CMC &amp; Culture</a:t>
            </a:r>
          </a:p>
          <a:p>
            <a:r>
              <a:rPr lang="en-US" smtClean="0"/>
              <a:t>Deception &amp; CMC</a:t>
            </a:r>
          </a:p>
          <a:p>
            <a:r>
              <a:rPr lang="en-US" smtClean="0"/>
              <a:t>Deception &amp;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184</TotalTime>
  <Words>1749</Words>
  <Application>Microsoft Office PowerPoint</Application>
  <PresentationFormat>On-screen Show (4:3)</PresentationFormat>
  <Paragraphs>549</Paragraphs>
  <Slides>41</Slides>
  <Notes>19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Solstice</vt:lpstr>
      <vt:lpstr>Culture, Media &amp; Deception</vt:lpstr>
      <vt:lpstr>Overview</vt:lpstr>
      <vt:lpstr>History</vt:lpstr>
      <vt:lpstr>Justification for Cultural Studies</vt:lpstr>
      <vt:lpstr>Overall Research Question</vt:lpstr>
      <vt:lpstr>Literature Review</vt:lpstr>
      <vt:lpstr>Literature Review</vt:lpstr>
      <vt:lpstr>MST</vt:lpstr>
      <vt:lpstr>Literature Review</vt:lpstr>
      <vt:lpstr>Interpersonal Deception Theory</vt:lpstr>
      <vt:lpstr>Literature Review</vt:lpstr>
      <vt:lpstr>Hofstede &amp; Culture</vt:lpstr>
      <vt:lpstr>Literature Review</vt:lpstr>
      <vt:lpstr>Literature Review</vt:lpstr>
      <vt:lpstr>Deception &amp; CMC</vt:lpstr>
      <vt:lpstr>Literature Review</vt:lpstr>
      <vt:lpstr>Sample of Deception-Related Cultural Differences</vt:lpstr>
      <vt:lpstr>Study 1: Media selection</vt:lpstr>
      <vt:lpstr>Research Design</vt:lpstr>
      <vt:lpstr>Research Procedures</vt:lpstr>
      <vt:lpstr>Overall Choice Frequencies</vt:lpstr>
      <vt:lpstr>Choice by Group</vt:lpstr>
      <vt:lpstr>Ranked Choices by Groups</vt:lpstr>
      <vt:lpstr>Edited Choice Frequencies</vt:lpstr>
      <vt:lpstr>Findings by Cultural Characteristic</vt:lpstr>
      <vt:lpstr>Study 2: Deception detection</vt:lpstr>
      <vt:lpstr>Experimental Design</vt:lpstr>
      <vt:lpstr>Experimental Procedures</vt:lpstr>
      <vt:lpstr>The Stimulus “Reel”</vt:lpstr>
      <vt:lpstr>Audio</vt:lpstr>
      <vt:lpstr>Text</vt:lpstr>
      <vt:lpstr>Video Only</vt:lpstr>
      <vt:lpstr>4Full A/V Examples</vt:lpstr>
      <vt:lpstr>The Questionnaire</vt:lpstr>
      <vt:lpstr>Some Preliminary Findings: Veracity Judgment Success</vt:lpstr>
      <vt:lpstr>Veracity Judgment Success (cont’d)</vt:lpstr>
      <vt:lpstr>Veracity Judgment Success (cont’d)</vt:lpstr>
      <vt:lpstr>Preliminary Findings Regarding Reliable Indicators of Deception</vt:lpstr>
      <vt:lpstr>Reliable Indicators of Deception (con’t)</vt:lpstr>
      <vt:lpstr>Reliable Indicators of Deception (con’t)</vt:lpstr>
      <vt:lpstr>Concluding 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Culture, Media &amp; Deception</dc:title>
  <dc:creator>jgeorge</dc:creator>
  <cp:lastModifiedBy>Sunil Wattal</cp:lastModifiedBy>
  <cp:revision>27</cp:revision>
  <dcterms:created xsi:type="dcterms:W3CDTF">2011-02-04T15:35:55Z</dcterms:created>
  <dcterms:modified xsi:type="dcterms:W3CDTF">2011-02-10T00:04:46Z</dcterms:modified>
</cp:coreProperties>
</file>