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</p:sldIdLst>
  <p:sldSz cy="5143500" cx="9144000"/>
  <p:notesSz cx="6858000" cy="9144000"/>
  <p:embeddedFontLst>
    <p:embeddedFont>
      <p:font typeface="Calibri"/>
      <p:regular r:id="rId36"/>
      <p:bold r:id="rId37"/>
      <p:italic r:id="rId38"/>
      <p:boldItalic r:id="rId39"/>
    </p:embeddedFont>
    <p:embeddedFont>
      <p:font typeface="Tahoma"/>
      <p:regular r:id="rId40"/>
      <p:bold r:id="rId41"/>
    </p:embeddedFont>
  </p:embeddedFontLst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Tahoma-regular.fntdata"/><Relationship Id="rId20" Type="http://schemas.openxmlformats.org/officeDocument/2006/relationships/slide" Target="slides/slide15.xml"/><Relationship Id="rId41" Type="http://schemas.openxmlformats.org/officeDocument/2006/relationships/font" Target="fonts/Tahoma-bold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font" Target="fonts/Calibri-bold.fntdata"/><Relationship Id="rId14" Type="http://schemas.openxmlformats.org/officeDocument/2006/relationships/slide" Target="slides/slide9.xml"/><Relationship Id="rId36" Type="http://schemas.openxmlformats.org/officeDocument/2006/relationships/font" Target="fonts/Calibri-regular.fntdata"/><Relationship Id="rId17" Type="http://schemas.openxmlformats.org/officeDocument/2006/relationships/slide" Target="slides/slide12.xml"/><Relationship Id="rId39" Type="http://schemas.openxmlformats.org/officeDocument/2006/relationships/font" Target="fonts/Calibri-boldItalic.fntdata"/><Relationship Id="rId16" Type="http://schemas.openxmlformats.org/officeDocument/2006/relationships/slide" Target="slides/slide11.xml"/><Relationship Id="rId38" Type="http://schemas.openxmlformats.org/officeDocument/2006/relationships/font" Target="fonts/Calibri-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9" name="Shape 14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6" name="Shape 15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3" name="Shape 16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9" name="Shape 16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6" name="Shape 17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83" name="Shape 18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89" name="Shape 18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96" name="Shape 19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03" name="Shape 20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10" name="Shape 21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17" name="Shape 21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24" name="Shape 22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30" name="Shape 23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37" name="Shape 23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44" name="Shape 24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51" name="Shape 25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57" name="Shape 25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63" name="Shape 26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69" name="Shape 26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75" name="Shape 27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/>
        </p:nvSpPr>
        <p:spPr>
          <a:xfrm>
            <a:off x="0" y="0"/>
            <a:ext cx="9144000" cy="37232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9" name="Shape 49"/>
          <p:cNvSpPr txBox="1"/>
          <p:nvPr>
            <p:ph type="ctrTitle"/>
          </p:nvPr>
        </p:nvSpPr>
        <p:spPr>
          <a:xfrm>
            <a:off x="391160" y="1433988"/>
            <a:ext cx="8351399" cy="4214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rtl="0">
              <a:spcBef>
                <a:spcPts val="0"/>
              </a:spcBef>
              <a:buClr>
                <a:schemeClr val="lt1"/>
              </a:buClr>
              <a:buSzPct val="100000"/>
              <a:buFont typeface="Tahoma"/>
              <a:defRPr sz="3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rtl="0">
              <a:spcBef>
                <a:spcPts val="0"/>
              </a:spcBef>
              <a:buClr>
                <a:schemeClr val="lt1"/>
              </a:buClr>
              <a:buSzPct val="100000"/>
              <a:buFont typeface="Tahoma"/>
              <a:defRPr sz="3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rtl="0">
              <a:spcBef>
                <a:spcPts val="0"/>
              </a:spcBef>
              <a:buClr>
                <a:schemeClr val="lt1"/>
              </a:buClr>
              <a:buSzPct val="100000"/>
              <a:buFont typeface="Tahoma"/>
              <a:defRPr sz="3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rtl="0">
              <a:spcBef>
                <a:spcPts val="0"/>
              </a:spcBef>
              <a:buClr>
                <a:schemeClr val="lt1"/>
              </a:buClr>
              <a:buSzPct val="100000"/>
              <a:buFont typeface="Tahoma"/>
              <a:defRPr sz="3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rtl="0">
              <a:spcBef>
                <a:spcPts val="0"/>
              </a:spcBef>
              <a:buClr>
                <a:schemeClr val="lt1"/>
              </a:buClr>
              <a:buSzPct val="100000"/>
              <a:buFont typeface="Tahoma"/>
              <a:defRPr sz="3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rtl="0">
              <a:spcBef>
                <a:spcPts val="0"/>
              </a:spcBef>
              <a:buClr>
                <a:schemeClr val="lt1"/>
              </a:buClr>
              <a:buSzPct val="100000"/>
              <a:buFont typeface="Tahoma"/>
              <a:defRPr sz="3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rtl="0">
              <a:spcBef>
                <a:spcPts val="0"/>
              </a:spcBef>
              <a:buClr>
                <a:schemeClr val="lt1"/>
              </a:buClr>
              <a:buSzPct val="100000"/>
              <a:buFont typeface="Tahoma"/>
              <a:defRPr sz="3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rtl="0">
              <a:spcBef>
                <a:spcPts val="0"/>
              </a:spcBef>
              <a:buClr>
                <a:schemeClr val="lt1"/>
              </a:buClr>
              <a:buSzPct val="100000"/>
              <a:buFont typeface="Tahoma"/>
              <a:defRPr sz="3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rtl="0">
              <a:spcBef>
                <a:spcPts val="0"/>
              </a:spcBef>
              <a:buClr>
                <a:schemeClr val="lt1"/>
              </a:buClr>
              <a:buSzPct val="100000"/>
              <a:buFont typeface="Tahoma"/>
              <a:defRPr sz="3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1" type="subTitle"/>
          </p:nvPr>
        </p:nvSpPr>
        <p:spPr>
          <a:xfrm>
            <a:off x="403761" y="1982435"/>
            <a:ext cx="8342400" cy="3423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buClr>
                <a:schemeClr val="lt1"/>
              </a:buClr>
              <a:buSzPct val="100000"/>
              <a:buFont typeface="Times New Roman"/>
              <a:buNone/>
              <a:defRPr i="1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rtl="0" algn="ctr">
              <a:spcBef>
                <a:spcPts val="0"/>
              </a:spcBef>
              <a:buClr>
                <a:schemeClr val="lt1"/>
              </a:buClr>
              <a:buSzPct val="100000"/>
              <a:buFont typeface="Times New Roman"/>
              <a:buNone/>
              <a:defRPr i="1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rtl="0" algn="ctr">
              <a:spcBef>
                <a:spcPts val="0"/>
              </a:spcBef>
              <a:buClr>
                <a:schemeClr val="lt1"/>
              </a:buClr>
              <a:buSzPct val="100000"/>
              <a:buFont typeface="Times New Roman"/>
              <a:buNone/>
              <a:defRPr i="1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rtl="0" algn="ctr">
              <a:spcBef>
                <a:spcPts val="0"/>
              </a:spcBef>
              <a:buClr>
                <a:schemeClr val="lt1"/>
              </a:buClr>
              <a:buSzPct val="100000"/>
              <a:buFont typeface="Times New Roman"/>
              <a:buNone/>
              <a:defRPr i="1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rtl="0" algn="ctr">
              <a:spcBef>
                <a:spcPts val="0"/>
              </a:spcBef>
              <a:buClr>
                <a:schemeClr val="lt1"/>
              </a:buClr>
              <a:buSzPct val="100000"/>
              <a:buFont typeface="Times New Roman"/>
              <a:buNone/>
              <a:defRPr i="1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rtl="0" algn="ctr">
              <a:spcBef>
                <a:spcPts val="0"/>
              </a:spcBef>
              <a:buClr>
                <a:schemeClr val="lt1"/>
              </a:buClr>
              <a:buSzPct val="100000"/>
              <a:buFont typeface="Times New Roman"/>
              <a:buNone/>
              <a:defRPr i="1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rtl="0" algn="ctr">
              <a:spcBef>
                <a:spcPts val="0"/>
              </a:spcBef>
              <a:buClr>
                <a:schemeClr val="lt1"/>
              </a:buClr>
              <a:buSzPct val="100000"/>
              <a:buFont typeface="Times New Roman"/>
              <a:buNone/>
              <a:defRPr i="1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rtl="0" algn="ctr">
              <a:spcBef>
                <a:spcPts val="0"/>
              </a:spcBef>
              <a:buClr>
                <a:schemeClr val="lt1"/>
              </a:buClr>
              <a:buSzPct val="100000"/>
              <a:buFont typeface="Times New Roman"/>
              <a:buNone/>
              <a:defRPr i="1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rtl="0" algn="ctr">
              <a:spcBef>
                <a:spcPts val="0"/>
              </a:spcBef>
              <a:buClr>
                <a:schemeClr val="lt1"/>
              </a:buClr>
              <a:buSzPct val="100000"/>
              <a:buFont typeface="Times New Roman"/>
              <a:buNone/>
              <a:defRPr i="1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cxnSp>
        <p:nvCxnSpPr>
          <p:cNvPr id="51" name="Shape 51"/>
          <p:cNvCxnSpPr/>
          <p:nvPr/>
        </p:nvCxnSpPr>
        <p:spPr>
          <a:xfrm>
            <a:off x="2258800" y="1912668"/>
            <a:ext cx="4621799" cy="10799"/>
          </a:xfrm>
          <a:prstGeom prst="straightConnector1">
            <a:avLst/>
          </a:prstGeom>
          <a:noFill/>
          <a:ln cap="rnd" cmpd="sng" w="25400">
            <a:solidFill>
              <a:schemeClr val="accent2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52" name="Shape 52"/>
          <p:cNvSpPr/>
          <p:nvPr/>
        </p:nvSpPr>
        <p:spPr>
          <a:xfrm>
            <a:off x="0" y="3030297"/>
            <a:ext cx="9143999" cy="795916"/>
          </a:xfrm>
          <a:custGeom>
            <a:pathLst>
              <a:path extrusionOk="0" h="1440573" w="9144000">
                <a:moveTo>
                  <a:pt x="8881" y="1"/>
                </a:moveTo>
                <a:lnTo>
                  <a:pt x="9126239" y="44075"/>
                </a:lnTo>
                <a:lnTo>
                  <a:pt x="9144000" y="1303180"/>
                </a:lnTo>
                <a:lnTo>
                  <a:pt x="8922142" y="1440573"/>
                </a:lnTo>
                <a:lnTo>
                  <a:pt x="8672386" y="1291790"/>
                </a:lnTo>
                <a:lnTo>
                  <a:pt x="8449199" y="1414005"/>
                </a:lnTo>
                <a:lnTo>
                  <a:pt x="8210071" y="1302417"/>
                </a:lnTo>
                <a:lnTo>
                  <a:pt x="7976257" y="1408691"/>
                </a:lnTo>
                <a:lnTo>
                  <a:pt x="7737129" y="1286476"/>
                </a:lnTo>
                <a:lnTo>
                  <a:pt x="7503314" y="1414005"/>
                </a:lnTo>
                <a:lnTo>
                  <a:pt x="7269500" y="1291790"/>
                </a:lnTo>
                <a:lnTo>
                  <a:pt x="7030372" y="1414005"/>
                </a:lnTo>
                <a:lnTo>
                  <a:pt x="6796557" y="1281162"/>
                </a:lnTo>
                <a:lnTo>
                  <a:pt x="6568057" y="1414005"/>
                </a:lnTo>
                <a:lnTo>
                  <a:pt x="6334243" y="1281163"/>
                </a:lnTo>
                <a:lnTo>
                  <a:pt x="6100428" y="1419319"/>
                </a:lnTo>
                <a:lnTo>
                  <a:pt x="5866614" y="1281163"/>
                </a:lnTo>
                <a:lnTo>
                  <a:pt x="5632800" y="1424632"/>
                </a:lnTo>
                <a:lnTo>
                  <a:pt x="5388357" y="1286476"/>
                </a:lnTo>
                <a:lnTo>
                  <a:pt x="5154543" y="1424632"/>
                </a:lnTo>
                <a:lnTo>
                  <a:pt x="4920729" y="1297104"/>
                </a:lnTo>
                <a:lnTo>
                  <a:pt x="4686914" y="1429946"/>
                </a:lnTo>
                <a:lnTo>
                  <a:pt x="4447786" y="1291790"/>
                </a:lnTo>
                <a:lnTo>
                  <a:pt x="4219286" y="1435260"/>
                </a:lnTo>
                <a:lnTo>
                  <a:pt x="3980157" y="1281163"/>
                </a:lnTo>
                <a:lnTo>
                  <a:pt x="3746343" y="1429946"/>
                </a:lnTo>
                <a:lnTo>
                  <a:pt x="3512529" y="1291790"/>
                </a:lnTo>
                <a:lnTo>
                  <a:pt x="3284028" y="1429946"/>
                </a:lnTo>
                <a:lnTo>
                  <a:pt x="3044900" y="1297104"/>
                </a:lnTo>
                <a:lnTo>
                  <a:pt x="2805772" y="1429946"/>
                </a:lnTo>
                <a:lnTo>
                  <a:pt x="2571958" y="1297104"/>
                </a:lnTo>
                <a:lnTo>
                  <a:pt x="2343457" y="1429946"/>
                </a:lnTo>
                <a:lnTo>
                  <a:pt x="2104329" y="1291790"/>
                </a:lnTo>
                <a:lnTo>
                  <a:pt x="1865201" y="1435260"/>
                </a:lnTo>
                <a:lnTo>
                  <a:pt x="1631386" y="1281163"/>
                </a:lnTo>
                <a:lnTo>
                  <a:pt x="1402886" y="1435260"/>
                </a:lnTo>
                <a:lnTo>
                  <a:pt x="1163758" y="1291790"/>
                </a:lnTo>
                <a:lnTo>
                  <a:pt x="935257" y="1435260"/>
                </a:lnTo>
                <a:lnTo>
                  <a:pt x="696129" y="1291790"/>
                </a:lnTo>
                <a:lnTo>
                  <a:pt x="457001" y="1429946"/>
                </a:lnTo>
                <a:lnTo>
                  <a:pt x="217872" y="1291790"/>
                </a:lnTo>
                <a:lnTo>
                  <a:pt x="0" y="1435260"/>
                </a:lnTo>
                <a:cubicBezTo>
                  <a:pt x="2960" y="956840"/>
                  <a:pt x="5921" y="478421"/>
                  <a:pt x="888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/>
        </p:nvSpPr>
        <p:spPr>
          <a:xfrm>
            <a:off x="0" y="0"/>
            <a:ext cx="9144000" cy="937200"/>
          </a:xfrm>
          <a:prstGeom prst="rect">
            <a:avLst/>
          </a:prstGeom>
          <a:solidFill>
            <a:srgbClr val="0C0C0C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5" name="Shape 55"/>
          <p:cNvSpPr/>
          <p:nvPr/>
        </p:nvSpPr>
        <p:spPr>
          <a:xfrm>
            <a:off x="0" y="226265"/>
            <a:ext cx="9143999" cy="795916"/>
          </a:xfrm>
          <a:custGeom>
            <a:pathLst>
              <a:path extrusionOk="0" h="1440573" w="9144000">
                <a:moveTo>
                  <a:pt x="8881" y="1"/>
                </a:moveTo>
                <a:lnTo>
                  <a:pt x="9126239" y="44075"/>
                </a:lnTo>
                <a:lnTo>
                  <a:pt x="9144000" y="1303180"/>
                </a:lnTo>
                <a:lnTo>
                  <a:pt x="8922142" y="1440573"/>
                </a:lnTo>
                <a:lnTo>
                  <a:pt x="8672386" y="1291790"/>
                </a:lnTo>
                <a:lnTo>
                  <a:pt x="8449199" y="1414005"/>
                </a:lnTo>
                <a:lnTo>
                  <a:pt x="8210071" y="1302417"/>
                </a:lnTo>
                <a:lnTo>
                  <a:pt x="7976257" y="1408691"/>
                </a:lnTo>
                <a:lnTo>
                  <a:pt x="7737129" y="1286476"/>
                </a:lnTo>
                <a:lnTo>
                  <a:pt x="7503314" y="1414005"/>
                </a:lnTo>
                <a:lnTo>
                  <a:pt x="7269500" y="1291790"/>
                </a:lnTo>
                <a:lnTo>
                  <a:pt x="7030372" y="1414005"/>
                </a:lnTo>
                <a:lnTo>
                  <a:pt x="6796557" y="1281162"/>
                </a:lnTo>
                <a:lnTo>
                  <a:pt x="6568057" y="1414005"/>
                </a:lnTo>
                <a:lnTo>
                  <a:pt x="6334243" y="1281163"/>
                </a:lnTo>
                <a:lnTo>
                  <a:pt x="6100428" y="1419319"/>
                </a:lnTo>
                <a:lnTo>
                  <a:pt x="5866614" y="1281163"/>
                </a:lnTo>
                <a:lnTo>
                  <a:pt x="5632800" y="1424632"/>
                </a:lnTo>
                <a:lnTo>
                  <a:pt x="5388357" y="1286476"/>
                </a:lnTo>
                <a:lnTo>
                  <a:pt x="5154543" y="1424632"/>
                </a:lnTo>
                <a:lnTo>
                  <a:pt x="4920729" y="1297104"/>
                </a:lnTo>
                <a:lnTo>
                  <a:pt x="4686914" y="1429946"/>
                </a:lnTo>
                <a:lnTo>
                  <a:pt x="4447786" y="1291790"/>
                </a:lnTo>
                <a:lnTo>
                  <a:pt x="4219286" y="1435260"/>
                </a:lnTo>
                <a:lnTo>
                  <a:pt x="3980157" y="1281163"/>
                </a:lnTo>
                <a:lnTo>
                  <a:pt x="3746343" y="1429946"/>
                </a:lnTo>
                <a:lnTo>
                  <a:pt x="3512529" y="1291790"/>
                </a:lnTo>
                <a:lnTo>
                  <a:pt x="3284028" y="1429946"/>
                </a:lnTo>
                <a:lnTo>
                  <a:pt x="3044900" y="1297104"/>
                </a:lnTo>
                <a:lnTo>
                  <a:pt x="2805772" y="1429946"/>
                </a:lnTo>
                <a:lnTo>
                  <a:pt x="2571958" y="1297104"/>
                </a:lnTo>
                <a:lnTo>
                  <a:pt x="2343457" y="1429946"/>
                </a:lnTo>
                <a:lnTo>
                  <a:pt x="2104329" y="1291790"/>
                </a:lnTo>
                <a:lnTo>
                  <a:pt x="1865201" y="1435260"/>
                </a:lnTo>
                <a:lnTo>
                  <a:pt x="1631386" y="1281163"/>
                </a:lnTo>
                <a:lnTo>
                  <a:pt x="1402886" y="1435260"/>
                </a:lnTo>
                <a:lnTo>
                  <a:pt x="1163758" y="1291790"/>
                </a:lnTo>
                <a:lnTo>
                  <a:pt x="935257" y="1435260"/>
                </a:lnTo>
                <a:lnTo>
                  <a:pt x="696129" y="1291790"/>
                </a:lnTo>
                <a:lnTo>
                  <a:pt x="457001" y="1429946"/>
                </a:lnTo>
                <a:lnTo>
                  <a:pt x="217872" y="1291790"/>
                </a:lnTo>
                <a:lnTo>
                  <a:pt x="0" y="1435260"/>
                </a:lnTo>
                <a:cubicBezTo>
                  <a:pt x="2960" y="956840"/>
                  <a:pt x="5921" y="478421"/>
                  <a:pt x="888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56" name="Shape 56"/>
          <p:cNvCxnSpPr/>
          <p:nvPr/>
        </p:nvCxnSpPr>
        <p:spPr>
          <a:xfrm flipH="1" rot="10800000">
            <a:off x="2258963" y="783855"/>
            <a:ext cx="4602300" cy="6900"/>
          </a:xfrm>
          <a:prstGeom prst="straightConnector1">
            <a:avLst/>
          </a:prstGeom>
          <a:noFill/>
          <a:ln cap="rnd" cmpd="sng" w="25400">
            <a:solidFill>
              <a:schemeClr val="accent2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57" name="Shape 57"/>
          <p:cNvSpPr txBox="1"/>
          <p:nvPr>
            <p:ph idx="1" type="body"/>
          </p:nvPr>
        </p:nvSpPr>
        <p:spPr>
          <a:xfrm>
            <a:off x="457200" y="1200150"/>
            <a:ext cx="8229600" cy="36303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rtl="0">
              <a:spcBef>
                <a:spcPts val="0"/>
              </a:spcBef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rtl="0">
              <a:spcBef>
                <a:spcPts val="0"/>
              </a:spcBef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rtl="0">
              <a:spcBef>
                <a:spcPts val="0"/>
              </a:spcBef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rtl="0">
              <a:spcBef>
                <a:spcPts val="0"/>
              </a:spcBef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58" name="Shape 58"/>
          <p:cNvSpPr txBox="1"/>
          <p:nvPr>
            <p:ph type="title"/>
          </p:nvPr>
        </p:nvSpPr>
        <p:spPr>
          <a:xfrm>
            <a:off x="457200" y="13321"/>
            <a:ext cx="8229600" cy="8574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>
            <a:off x="0" y="0"/>
            <a:ext cx="4456799" cy="47087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1" name="Shape 61"/>
          <p:cNvSpPr/>
          <p:nvPr/>
        </p:nvSpPr>
        <p:spPr>
          <a:xfrm flipH="1">
            <a:off x="3434" y="3759780"/>
            <a:ext cx="4453249" cy="1033097"/>
          </a:xfrm>
          <a:custGeom>
            <a:pathLst>
              <a:path extrusionOk="0" h="1869860" w="4453250">
                <a:moveTo>
                  <a:pt x="4447791" y="1726390"/>
                </a:moveTo>
                <a:lnTo>
                  <a:pt x="4219291" y="1869860"/>
                </a:lnTo>
                <a:lnTo>
                  <a:pt x="3980162" y="1715763"/>
                </a:lnTo>
                <a:lnTo>
                  <a:pt x="3746348" y="1864546"/>
                </a:lnTo>
                <a:lnTo>
                  <a:pt x="3512534" y="1726390"/>
                </a:lnTo>
                <a:lnTo>
                  <a:pt x="3284033" y="1864546"/>
                </a:lnTo>
                <a:lnTo>
                  <a:pt x="3044905" y="1731704"/>
                </a:lnTo>
                <a:lnTo>
                  <a:pt x="2805777" y="1864546"/>
                </a:lnTo>
                <a:lnTo>
                  <a:pt x="2571963" y="1731704"/>
                </a:lnTo>
                <a:lnTo>
                  <a:pt x="2343462" y="1864546"/>
                </a:lnTo>
                <a:lnTo>
                  <a:pt x="2104334" y="1726390"/>
                </a:lnTo>
                <a:lnTo>
                  <a:pt x="1865206" y="1869860"/>
                </a:lnTo>
                <a:lnTo>
                  <a:pt x="1631391" y="1715763"/>
                </a:lnTo>
                <a:lnTo>
                  <a:pt x="1402891" y="1869860"/>
                </a:lnTo>
                <a:lnTo>
                  <a:pt x="1163763" y="1726390"/>
                </a:lnTo>
                <a:lnTo>
                  <a:pt x="935262" y="1869860"/>
                </a:lnTo>
                <a:lnTo>
                  <a:pt x="696134" y="1726390"/>
                </a:lnTo>
                <a:lnTo>
                  <a:pt x="457006" y="1864546"/>
                </a:lnTo>
                <a:lnTo>
                  <a:pt x="217877" y="1726390"/>
                </a:lnTo>
                <a:lnTo>
                  <a:pt x="5" y="1869860"/>
                </a:lnTo>
                <a:cubicBezTo>
                  <a:pt x="3" y="1246574"/>
                  <a:pt x="2" y="623287"/>
                  <a:pt x="0" y="1"/>
                </a:cubicBezTo>
                <a:lnTo>
                  <a:pt x="4453250" y="0"/>
                </a:lnTo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62" name="Shape 62"/>
          <p:cNvCxnSpPr/>
          <p:nvPr/>
        </p:nvCxnSpPr>
        <p:spPr>
          <a:xfrm>
            <a:off x="409699" y="744077"/>
            <a:ext cx="3660000" cy="0"/>
          </a:xfrm>
          <a:prstGeom prst="straightConnector1">
            <a:avLst/>
          </a:prstGeom>
          <a:noFill/>
          <a:ln cap="rnd" cmpd="sng" w="25400">
            <a:solidFill>
              <a:schemeClr val="accent2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63" name="Shape 63"/>
          <p:cNvSpPr txBox="1"/>
          <p:nvPr>
            <p:ph idx="1" type="body"/>
          </p:nvPr>
        </p:nvSpPr>
        <p:spPr>
          <a:xfrm>
            <a:off x="457200" y="1200150"/>
            <a:ext cx="3550799" cy="36303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rtl="0">
              <a:spcBef>
                <a:spcPts val="0"/>
              </a:spcBef>
              <a:defRPr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rtl="0">
              <a:spcBef>
                <a:spcPts val="0"/>
              </a:spcBef>
              <a:defRPr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rtl="0">
              <a:spcBef>
                <a:spcPts val="0"/>
              </a:spcBef>
              <a:defRPr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rtl="0">
              <a:spcBef>
                <a:spcPts val="0"/>
              </a:spcBef>
              <a:defRPr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/>
        </p:txBody>
      </p:sp>
      <p:sp>
        <p:nvSpPr>
          <p:cNvPr id="64" name="Shape 64"/>
          <p:cNvSpPr txBox="1"/>
          <p:nvPr>
            <p:ph type="title"/>
          </p:nvPr>
        </p:nvSpPr>
        <p:spPr>
          <a:xfrm>
            <a:off x="457200" y="13321"/>
            <a:ext cx="3550799" cy="8574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400"/>
            </a:lvl3pPr>
            <a:lvl4pPr rtl="0">
              <a:spcBef>
                <a:spcPts val="0"/>
              </a:spcBef>
              <a:defRPr sz="2400"/>
            </a:lvl4pPr>
            <a:lvl5pPr rtl="0">
              <a:spcBef>
                <a:spcPts val="0"/>
              </a:spcBef>
              <a:defRPr sz="2400"/>
            </a:lvl5pPr>
            <a:lvl6pPr rtl="0">
              <a:spcBef>
                <a:spcPts val="0"/>
              </a:spcBef>
              <a:defRPr sz="2400"/>
            </a:lvl6pPr>
            <a:lvl7pPr rtl="0">
              <a:spcBef>
                <a:spcPts val="0"/>
              </a:spcBef>
              <a:defRPr sz="2400"/>
            </a:lvl7pPr>
            <a:lvl8pPr rtl="0">
              <a:spcBef>
                <a:spcPts val="0"/>
              </a:spcBef>
              <a:defRPr sz="2400"/>
            </a:lvl8pPr>
            <a:lvl9pPr rtl="0">
              <a:spcBef>
                <a:spcPts val="0"/>
              </a:spcBef>
              <a:defRPr sz="2400"/>
            </a:lvl9pPr>
          </a:lstStyle>
          <a:p/>
        </p:txBody>
      </p:sp>
      <p:sp>
        <p:nvSpPr>
          <p:cNvPr id="65" name="Shape 65"/>
          <p:cNvSpPr txBox="1"/>
          <p:nvPr>
            <p:ph idx="2" type="body"/>
          </p:nvPr>
        </p:nvSpPr>
        <p:spPr>
          <a:xfrm>
            <a:off x="5021123" y="1200150"/>
            <a:ext cx="3550799" cy="36303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rtl="0">
              <a:spcBef>
                <a:spcPts val="0"/>
              </a:spcBef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rtl="0">
              <a:spcBef>
                <a:spcPts val="0"/>
              </a:spcBef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rtl="0">
              <a:spcBef>
                <a:spcPts val="0"/>
              </a:spcBef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rtl="0">
              <a:spcBef>
                <a:spcPts val="0"/>
              </a:spcBef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/>
        </p:nvSpPr>
        <p:spPr>
          <a:xfrm>
            <a:off x="0" y="0"/>
            <a:ext cx="9144000" cy="937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8" name="Shape 68"/>
          <p:cNvSpPr/>
          <p:nvPr/>
        </p:nvSpPr>
        <p:spPr>
          <a:xfrm>
            <a:off x="0" y="226265"/>
            <a:ext cx="9143999" cy="795916"/>
          </a:xfrm>
          <a:custGeom>
            <a:pathLst>
              <a:path extrusionOk="0" h="1440573" w="9144000">
                <a:moveTo>
                  <a:pt x="8881" y="1"/>
                </a:moveTo>
                <a:lnTo>
                  <a:pt x="9126239" y="44075"/>
                </a:lnTo>
                <a:lnTo>
                  <a:pt x="9144000" y="1303180"/>
                </a:lnTo>
                <a:lnTo>
                  <a:pt x="8922142" y="1440573"/>
                </a:lnTo>
                <a:lnTo>
                  <a:pt x="8672386" y="1291790"/>
                </a:lnTo>
                <a:lnTo>
                  <a:pt x="8449199" y="1414005"/>
                </a:lnTo>
                <a:lnTo>
                  <a:pt x="8210071" y="1302417"/>
                </a:lnTo>
                <a:lnTo>
                  <a:pt x="7976257" y="1408691"/>
                </a:lnTo>
                <a:lnTo>
                  <a:pt x="7737129" y="1286476"/>
                </a:lnTo>
                <a:lnTo>
                  <a:pt x="7503314" y="1414005"/>
                </a:lnTo>
                <a:lnTo>
                  <a:pt x="7269500" y="1291790"/>
                </a:lnTo>
                <a:lnTo>
                  <a:pt x="7030372" y="1414005"/>
                </a:lnTo>
                <a:lnTo>
                  <a:pt x="6796557" y="1281162"/>
                </a:lnTo>
                <a:lnTo>
                  <a:pt x="6568057" y="1414005"/>
                </a:lnTo>
                <a:lnTo>
                  <a:pt x="6334243" y="1281163"/>
                </a:lnTo>
                <a:lnTo>
                  <a:pt x="6100428" y="1419319"/>
                </a:lnTo>
                <a:lnTo>
                  <a:pt x="5866614" y="1281163"/>
                </a:lnTo>
                <a:lnTo>
                  <a:pt x="5632800" y="1424632"/>
                </a:lnTo>
                <a:lnTo>
                  <a:pt x="5388357" y="1286476"/>
                </a:lnTo>
                <a:lnTo>
                  <a:pt x="5154543" y="1424632"/>
                </a:lnTo>
                <a:lnTo>
                  <a:pt x="4920729" y="1297104"/>
                </a:lnTo>
                <a:lnTo>
                  <a:pt x="4686914" y="1429946"/>
                </a:lnTo>
                <a:lnTo>
                  <a:pt x="4447786" y="1291790"/>
                </a:lnTo>
                <a:lnTo>
                  <a:pt x="4219286" y="1435260"/>
                </a:lnTo>
                <a:lnTo>
                  <a:pt x="3980157" y="1281163"/>
                </a:lnTo>
                <a:lnTo>
                  <a:pt x="3746343" y="1429946"/>
                </a:lnTo>
                <a:lnTo>
                  <a:pt x="3512529" y="1291790"/>
                </a:lnTo>
                <a:lnTo>
                  <a:pt x="3284028" y="1429946"/>
                </a:lnTo>
                <a:lnTo>
                  <a:pt x="3044900" y="1297104"/>
                </a:lnTo>
                <a:lnTo>
                  <a:pt x="2805772" y="1429946"/>
                </a:lnTo>
                <a:lnTo>
                  <a:pt x="2571958" y="1297104"/>
                </a:lnTo>
                <a:lnTo>
                  <a:pt x="2343457" y="1429946"/>
                </a:lnTo>
                <a:lnTo>
                  <a:pt x="2104329" y="1291790"/>
                </a:lnTo>
                <a:lnTo>
                  <a:pt x="1865201" y="1435260"/>
                </a:lnTo>
                <a:lnTo>
                  <a:pt x="1631386" y="1281163"/>
                </a:lnTo>
                <a:lnTo>
                  <a:pt x="1402886" y="1435260"/>
                </a:lnTo>
                <a:lnTo>
                  <a:pt x="1163758" y="1291790"/>
                </a:lnTo>
                <a:lnTo>
                  <a:pt x="935257" y="1435260"/>
                </a:lnTo>
                <a:lnTo>
                  <a:pt x="696129" y="1291790"/>
                </a:lnTo>
                <a:lnTo>
                  <a:pt x="457001" y="1429946"/>
                </a:lnTo>
                <a:lnTo>
                  <a:pt x="217872" y="1291790"/>
                </a:lnTo>
                <a:lnTo>
                  <a:pt x="0" y="1435260"/>
                </a:lnTo>
                <a:cubicBezTo>
                  <a:pt x="2960" y="956840"/>
                  <a:pt x="5921" y="478421"/>
                  <a:pt x="888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69" name="Shape 69"/>
          <p:cNvCxnSpPr/>
          <p:nvPr/>
        </p:nvCxnSpPr>
        <p:spPr>
          <a:xfrm flipH="1" rot="10800000">
            <a:off x="2258963" y="783855"/>
            <a:ext cx="4602300" cy="6900"/>
          </a:xfrm>
          <a:prstGeom prst="straightConnector1">
            <a:avLst/>
          </a:prstGeom>
          <a:noFill/>
          <a:ln cap="rnd" cmpd="sng" w="25400">
            <a:solidFill>
              <a:schemeClr val="accent2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70" name="Shape 70"/>
          <p:cNvSpPr txBox="1"/>
          <p:nvPr>
            <p:ph type="title"/>
          </p:nvPr>
        </p:nvSpPr>
        <p:spPr>
          <a:xfrm>
            <a:off x="457200" y="13321"/>
            <a:ext cx="8229600" cy="8574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/>
        </p:nvSpPr>
        <p:spPr>
          <a:xfrm rot="10800000">
            <a:off x="-5937" y="4110402"/>
            <a:ext cx="4453249" cy="1033097"/>
          </a:xfrm>
          <a:custGeom>
            <a:pathLst>
              <a:path extrusionOk="0" h="1869860" w="4453250">
                <a:moveTo>
                  <a:pt x="4447791" y="1726390"/>
                </a:moveTo>
                <a:lnTo>
                  <a:pt x="4219291" y="1869860"/>
                </a:lnTo>
                <a:lnTo>
                  <a:pt x="3980162" y="1715763"/>
                </a:lnTo>
                <a:lnTo>
                  <a:pt x="3746348" y="1864546"/>
                </a:lnTo>
                <a:lnTo>
                  <a:pt x="3512534" y="1726390"/>
                </a:lnTo>
                <a:lnTo>
                  <a:pt x="3284033" y="1864546"/>
                </a:lnTo>
                <a:lnTo>
                  <a:pt x="3044905" y="1731704"/>
                </a:lnTo>
                <a:lnTo>
                  <a:pt x="2805777" y="1864546"/>
                </a:lnTo>
                <a:lnTo>
                  <a:pt x="2571963" y="1731704"/>
                </a:lnTo>
                <a:lnTo>
                  <a:pt x="2343462" y="1864546"/>
                </a:lnTo>
                <a:lnTo>
                  <a:pt x="2104334" y="1726390"/>
                </a:lnTo>
                <a:lnTo>
                  <a:pt x="1865206" y="1869860"/>
                </a:lnTo>
                <a:lnTo>
                  <a:pt x="1631391" y="1715763"/>
                </a:lnTo>
                <a:lnTo>
                  <a:pt x="1402891" y="1869860"/>
                </a:lnTo>
                <a:lnTo>
                  <a:pt x="1163763" y="1726390"/>
                </a:lnTo>
                <a:lnTo>
                  <a:pt x="935262" y="1869860"/>
                </a:lnTo>
                <a:lnTo>
                  <a:pt x="696134" y="1726390"/>
                </a:lnTo>
                <a:lnTo>
                  <a:pt x="457006" y="1864546"/>
                </a:lnTo>
                <a:lnTo>
                  <a:pt x="217877" y="1726390"/>
                </a:lnTo>
                <a:lnTo>
                  <a:pt x="5" y="1869860"/>
                </a:lnTo>
                <a:cubicBezTo>
                  <a:pt x="3" y="1246574"/>
                  <a:pt x="2" y="623287"/>
                  <a:pt x="0" y="1"/>
                </a:cubicBezTo>
                <a:lnTo>
                  <a:pt x="4453250" y="0"/>
                </a:lnTo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73" name="Shape 73"/>
          <p:cNvCxnSpPr/>
          <p:nvPr/>
        </p:nvCxnSpPr>
        <p:spPr>
          <a:xfrm>
            <a:off x="388492" y="4409677"/>
            <a:ext cx="3708599" cy="3600"/>
          </a:xfrm>
          <a:prstGeom prst="straightConnector1">
            <a:avLst/>
          </a:prstGeom>
          <a:noFill/>
          <a:ln cap="rnd" cmpd="sng" w="25400">
            <a:solidFill>
              <a:schemeClr val="accent2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74" name="Shape 74"/>
          <p:cNvSpPr txBox="1"/>
          <p:nvPr>
            <p:ph idx="1" type="body"/>
          </p:nvPr>
        </p:nvSpPr>
        <p:spPr>
          <a:xfrm>
            <a:off x="388492" y="4493760"/>
            <a:ext cx="3644400" cy="3875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buClr>
                <a:srgbClr val="FFFFFF"/>
              </a:buClr>
              <a:buSzPct val="100000"/>
              <a:buFont typeface="Times New Roman"/>
              <a:buNone/>
              <a:defRPr i="1" sz="1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hape 5"/>
          <p:cNvGrpSpPr/>
          <p:nvPr/>
        </p:nvGrpSpPr>
        <p:grpSpPr>
          <a:xfrm>
            <a:off x="0" y="6209"/>
            <a:ext cx="9144067" cy="5137200"/>
            <a:chOff x="0" y="14677"/>
            <a:chExt cx="9144067" cy="6849600"/>
          </a:xfrm>
        </p:grpSpPr>
        <p:sp>
          <p:nvSpPr>
            <p:cNvPr id="6" name="Shape 6"/>
            <p:cNvSpPr/>
            <p:nvPr/>
          </p:nvSpPr>
          <p:spPr>
            <a:xfrm>
              <a:off x="0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" name="Shape 7"/>
            <p:cNvSpPr/>
            <p:nvPr/>
          </p:nvSpPr>
          <p:spPr>
            <a:xfrm>
              <a:off x="234838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" name="Shape 8"/>
            <p:cNvSpPr/>
            <p:nvPr/>
          </p:nvSpPr>
          <p:spPr>
            <a:xfrm>
              <a:off x="469677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" name="Shape 9"/>
            <p:cNvSpPr/>
            <p:nvPr/>
          </p:nvSpPr>
          <p:spPr>
            <a:xfrm>
              <a:off x="704516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" name="Shape 10"/>
            <p:cNvSpPr/>
            <p:nvPr/>
          </p:nvSpPr>
          <p:spPr>
            <a:xfrm>
              <a:off x="939355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" name="Shape 11"/>
            <p:cNvSpPr/>
            <p:nvPr/>
          </p:nvSpPr>
          <p:spPr>
            <a:xfrm>
              <a:off x="1174195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>
              <a:off x="1409033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>
              <a:off x="1643873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>
              <a:off x="1878711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>
              <a:off x="2113550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" name="Shape 16"/>
            <p:cNvSpPr/>
            <p:nvPr/>
          </p:nvSpPr>
          <p:spPr>
            <a:xfrm>
              <a:off x="2348390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7" name="Shape 17"/>
            <p:cNvSpPr/>
            <p:nvPr/>
          </p:nvSpPr>
          <p:spPr>
            <a:xfrm>
              <a:off x="2583228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8" name="Shape 18"/>
            <p:cNvSpPr/>
            <p:nvPr/>
          </p:nvSpPr>
          <p:spPr>
            <a:xfrm>
              <a:off x="2818067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9" name="Shape 19"/>
            <p:cNvSpPr/>
            <p:nvPr/>
          </p:nvSpPr>
          <p:spPr>
            <a:xfrm>
              <a:off x="3052907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0" name="Shape 20"/>
            <p:cNvSpPr/>
            <p:nvPr/>
          </p:nvSpPr>
          <p:spPr>
            <a:xfrm>
              <a:off x="3287746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1" name="Shape 21"/>
            <p:cNvSpPr/>
            <p:nvPr/>
          </p:nvSpPr>
          <p:spPr>
            <a:xfrm>
              <a:off x="3522585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2" name="Shape 22"/>
            <p:cNvSpPr/>
            <p:nvPr/>
          </p:nvSpPr>
          <p:spPr>
            <a:xfrm>
              <a:off x="3757423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3" name="Shape 23"/>
            <p:cNvSpPr/>
            <p:nvPr/>
          </p:nvSpPr>
          <p:spPr>
            <a:xfrm>
              <a:off x="3992262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>
              <a:off x="4227101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>
              <a:off x="4461941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6" name="Shape 26"/>
            <p:cNvSpPr/>
            <p:nvPr/>
          </p:nvSpPr>
          <p:spPr>
            <a:xfrm>
              <a:off x="4696780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7" name="Shape 27"/>
            <p:cNvSpPr/>
            <p:nvPr/>
          </p:nvSpPr>
          <p:spPr>
            <a:xfrm>
              <a:off x="4931619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8" name="Shape 28"/>
            <p:cNvSpPr/>
            <p:nvPr/>
          </p:nvSpPr>
          <p:spPr>
            <a:xfrm>
              <a:off x="5166457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9" name="Shape 29"/>
            <p:cNvSpPr/>
            <p:nvPr/>
          </p:nvSpPr>
          <p:spPr>
            <a:xfrm>
              <a:off x="5401296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0" name="Shape 30"/>
            <p:cNvSpPr/>
            <p:nvPr/>
          </p:nvSpPr>
          <p:spPr>
            <a:xfrm>
              <a:off x="5636135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>
              <a:off x="5870975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>
              <a:off x="6105814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>
              <a:off x="6340653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>
              <a:off x="6575492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5" name="Shape 35"/>
            <p:cNvSpPr/>
            <p:nvPr/>
          </p:nvSpPr>
          <p:spPr>
            <a:xfrm>
              <a:off x="6810331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6" name="Shape 36"/>
            <p:cNvSpPr/>
            <p:nvPr/>
          </p:nvSpPr>
          <p:spPr>
            <a:xfrm>
              <a:off x="7045170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7" name="Shape 37"/>
            <p:cNvSpPr/>
            <p:nvPr/>
          </p:nvSpPr>
          <p:spPr>
            <a:xfrm>
              <a:off x="7280009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8" name="Shape 38"/>
            <p:cNvSpPr/>
            <p:nvPr/>
          </p:nvSpPr>
          <p:spPr>
            <a:xfrm>
              <a:off x="7514847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9" name="Shape 39"/>
            <p:cNvSpPr/>
            <p:nvPr/>
          </p:nvSpPr>
          <p:spPr>
            <a:xfrm>
              <a:off x="7749686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0" name="Shape 40"/>
            <p:cNvSpPr/>
            <p:nvPr/>
          </p:nvSpPr>
          <p:spPr>
            <a:xfrm>
              <a:off x="7984525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1" name="Shape 41"/>
            <p:cNvSpPr/>
            <p:nvPr/>
          </p:nvSpPr>
          <p:spPr>
            <a:xfrm>
              <a:off x="8219364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2" name="Shape 42"/>
            <p:cNvSpPr/>
            <p:nvPr/>
          </p:nvSpPr>
          <p:spPr>
            <a:xfrm>
              <a:off x="8454203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3" name="Shape 43"/>
            <p:cNvSpPr/>
            <p:nvPr/>
          </p:nvSpPr>
          <p:spPr>
            <a:xfrm>
              <a:off x="8689042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4" name="Shape 44"/>
            <p:cNvSpPr/>
            <p:nvPr/>
          </p:nvSpPr>
          <p:spPr>
            <a:xfrm>
              <a:off x="8923867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Shape 4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 sz="4400">
                <a:solidFill>
                  <a:srgbClr val="FFFFFF"/>
                </a:solidFill>
              </a:defRPr>
            </a:lvl1pPr>
            <a:lvl2pPr rtl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 sz="4400">
                <a:solidFill>
                  <a:srgbClr val="FFFFFF"/>
                </a:solidFill>
              </a:defRPr>
            </a:lvl2pPr>
            <a:lvl3pPr rtl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 sz="4400">
                <a:solidFill>
                  <a:srgbClr val="FFFFFF"/>
                </a:solidFill>
              </a:defRPr>
            </a:lvl3pPr>
            <a:lvl4pPr rtl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 sz="4400">
                <a:solidFill>
                  <a:srgbClr val="FFFFFF"/>
                </a:solidFill>
              </a:defRPr>
            </a:lvl4pPr>
            <a:lvl5pPr rtl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 sz="4400">
                <a:solidFill>
                  <a:srgbClr val="FFFFFF"/>
                </a:solidFill>
              </a:defRPr>
            </a:lvl5pPr>
            <a:lvl6pPr rtl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 sz="4400">
                <a:solidFill>
                  <a:srgbClr val="FFFFFF"/>
                </a:solidFill>
              </a:defRPr>
            </a:lvl6pPr>
            <a:lvl7pPr rtl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 sz="4400">
                <a:solidFill>
                  <a:srgbClr val="FFFFFF"/>
                </a:solidFill>
              </a:defRPr>
            </a:lvl7pPr>
            <a:lvl8pPr rtl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 sz="4400">
                <a:solidFill>
                  <a:srgbClr val="FFFFFF"/>
                </a:solidFill>
              </a:defRPr>
            </a:lvl8pPr>
            <a:lvl9pPr rtl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 sz="44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buClr>
                <a:schemeClr val="dk1"/>
              </a:buClr>
              <a:buSzPct val="100000"/>
              <a:defRPr sz="2000">
                <a:solidFill>
                  <a:schemeClr val="dk1"/>
                </a:solidFill>
              </a:defRPr>
            </a:lvl1pPr>
            <a:lvl2pPr rtl="0">
              <a:spcBef>
                <a:spcPts val="400"/>
              </a:spcBef>
              <a:buClr>
                <a:schemeClr val="dk1"/>
              </a:buClr>
              <a:buSzPct val="100000"/>
              <a:defRPr sz="2000">
                <a:solidFill>
                  <a:schemeClr val="dk1"/>
                </a:solidFill>
              </a:defRPr>
            </a:lvl2pPr>
            <a:lvl3pPr rtl="0">
              <a:spcBef>
                <a:spcPts val="400"/>
              </a:spcBef>
              <a:buClr>
                <a:schemeClr val="dk1"/>
              </a:buClr>
              <a:buSzPct val="100000"/>
              <a:defRPr sz="2000">
                <a:solidFill>
                  <a:schemeClr val="dk1"/>
                </a:solidFill>
              </a:defRPr>
            </a:lvl3pPr>
            <a:lvl4pPr rtl="0">
              <a:spcBef>
                <a:spcPts val="400"/>
              </a:spcBef>
              <a:buClr>
                <a:schemeClr val="dk1"/>
              </a:buClr>
              <a:buSzPct val="100000"/>
              <a:defRPr sz="2000">
                <a:solidFill>
                  <a:schemeClr val="dk1"/>
                </a:solidFill>
              </a:defRPr>
            </a:lvl4pPr>
            <a:lvl5pPr rtl="0">
              <a:spcBef>
                <a:spcPts val="400"/>
              </a:spcBef>
              <a:buClr>
                <a:schemeClr val="dk1"/>
              </a:buClr>
              <a:buSzPct val="100000"/>
              <a:defRPr sz="2000">
                <a:solidFill>
                  <a:schemeClr val="dk1"/>
                </a:solidFill>
              </a:defRPr>
            </a:lvl5pPr>
            <a:lvl6pPr rtl="0">
              <a:spcBef>
                <a:spcPts val="400"/>
              </a:spcBef>
              <a:buClr>
                <a:schemeClr val="dk1"/>
              </a:buClr>
              <a:buSzPct val="100000"/>
              <a:defRPr sz="2000">
                <a:solidFill>
                  <a:schemeClr val="dk1"/>
                </a:solidFill>
              </a:defRPr>
            </a:lvl6pPr>
            <a:lvl7pPr rtl="0">
              <a:spcBef>
                <a:spcPts val="400"/>
              </a:spcBef>
              <a:buClr>
                <a:schemeClr val="dk1"/>
              </a:buClr>
              <a:buSzPct val="100000"/>
              <a:defRPr sz="2000">
                <a:solidFill>
                  <a:schemeClr val="dk1"/>
                </a:solidFill>
              </a:defRPr>
            </a:lvl7pPr>
            <a:lvl8pPr rtl="0">
              <a:spcBef>
                <a:spcPts val="400"/>
              </a:spcBef>
              <a:buClr>
                <a:schemeClr val="dk1"/>
              </a:buClr>
              <a:buSzPct val="100000"/>
              <a:defRPr sz="2000">
                <a:solidFill>
                  <a:schemeClr val="dk1"/>
                </a:solidFill>
              </a:defRPr>
            </a:lvl8pPr>
            <a:lvl9pPr rtl="0">
              <a:spcBef>
                <a:spcPts val="400"/>
              </a:spcBef>
              <a:buClr>
                <a:schemeClr val="dk1"/>
              </a:buClr>
              <a:buSzPct val="100000"/>
              <a:defRPr sz="2000">
                <a:solidFill>
                  <a:schemeClr val="dk1"/>
                </a:solidFill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03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1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6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1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2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9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8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0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7.png"/><Relationship Id="rId4" Type="http://schemas.openxmlformats.org/officeDocument/2006/relationships/image" Target="../media/image08.png"/><Relationship Id="rId5" Type="http://schemas.openxmlformats.org/officeDocument/2006/relationships/image" Target="../media/image0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/>
          <p:nvPr>
            <p:ph type="title"/>
          </p:nvPr>
        </p:nvSpPr>
        <p:spPr>
          <a:xfrm>
            <a:off x="457200" y="13321"/>
            <a:ext cx="8229600" cy="857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Park Towne Place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100"/>
              <a:t>                                                                                                                                            </a:t>
            </a:r>
            <a:r>
              <a:rPr lang="en" sz="1000"/>
              <a:t>By: Shiting Liu, Wenting Lu, Zhengxuan Guo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/>
          <p:nvPr>
            <p:ph type="title"/>
          </p:nvPr>
        </p:nvSpPr>
        <p:spPr>
          <a:xfrm>
            <a:off x="457200" y="71171"/>
            <a:ext cx="8229600" cy="857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Competition Analysis</a:t>
            </a:r>
          </a:p>
        </p:txBody>
      </p:sp>
      <p:sp>
        <p:nvSpPr>
          <p:cNvPr id="138" name="Shape 138"/>
          <p:cNvSpPr txBox="1"/>
          <p:nvPr>
            <p:ph idx="1" type="body"/>
          </p:nvPr>
        </p:nvSpPr>
        <p:spPr>
          <a:xfrm>
            <a:off x="2010825" y="1820325"/>
            <a:ext cx="5281200" cy="204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39" name="Shape 1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0150" y="1553875"/>
            <a:ext cx="8229600" cy="288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/>
          <p:nvPr>
            <p:ph type="title"/>
          </p:nvPr>
        </p:nvSpPr>
        <p:spPr>
          <a:xfrm>
            <a:off x="457200" y="71196"/>
            <a:ext cx="8229600" cy="857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Project Assumptions</a:t>
            </a:r>
          </a:p>
        </p:txBody>
      </p:sp>
      <p:sp>
        <p:nvSpPr>
          <p:cNvPr id="145" name="Shape 145"/>
          <p:cNvSpPr txBox="1"/>
          <p:nvPr>
            <p:ph idx="1" type="body"/>
          </p:nvPr>
        </p:nvSpPr>
        <p:spPr>
          <a:xfrm>
            <a:off x="1090075" y="1253300"/>
            <a:ext cx="6741600" cy="3128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46" name="Shape 1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0075" y="1158050"/>
            <a:ext cx="7047000" cy="3731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/>
          <p:nvPr>
            <p:ph type="title"/>
          </p:nvPr>
        </p:nvSpPr>
        <p:spPr>
          <a:xfrm>
            <a:off x="457200" y="76971"/>
            <a:ext cx="8229600" cy="857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Net Operating Income</a:t>
            </a:r>
          </a:p>
        </p:txBody>
      </p:sp>
      <p:sp>
        <p:nvSpPr>
          <p:cNvPr id="152" name="Shape 152"/>
          <p:cNvSpPr txBox="1"/>
          <p:nvPr>
            <p:ph idx="1" type="body"/>
          </p:nvPr>
        </p:nvSpPr>
        <p:spPr>
          <a:xfrm>
            <a:off x="457200" y="1104012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2400"/>
              <a:t>Potential Gross Income (PGI): 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1200"/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1200"/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1200"/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1200"/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1200"/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1200"/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1200"/>
          </a:p>
          <a:p>
            <a:pPr>
              <a:spcBef>
                <a:spcPts val="0"/>
              </a:spcBef>
              <a:buNone/>
            </a:pPr>
            <a:r>
              <a:t/>
            </a:r>
            <a:endParaRPr sz="1200"/>
          </a:p>
        </p:txBody>
      </p:sp>
      <p:pic>
        <p:nvPicPr>
          <p:cNvPr id="153" name="Shape 1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400" y="1892662"/>
            <a:ext cx="7192725" cy="2444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>
            <p:ph type="title"/>
          </p:nvPr>
        </p:nvSpPr>
        <p:spPr>
          <a:xfrm>
            <a:off x="457200" y="48021"/>
            <a:ext cx="8229600" cy="857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Net Operating Income (NOI)</a:t>
            </a:r>
          </a:p>
        </p:txBody>
      </p:sp>
      <p:sp>
        <p:nvSpPr>
          <p:cNvPr id="159" name="Shape 159"/>
          <p:cNvSpPr txBox="1"/>
          <p:nvPr>
            <p:ph idx="1" type="body"/>
          </p:nvPr>
        </p:nvSpPr>
        <p:spPr>
          <a:xfrm>
            <a:off x="2286000" y="2286000"/>
            <a:ext cx="4900199" cy="1725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60" name="Shape 1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7600" y="1481900"/>
            <a:ext cx="7783124" cy="2963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/>
          <p:nvPr>
            <p:ph type="title"/>
          </p:nvPr>
        </p:nvSpPr>
        <p:spPr>
          <a:xfrm>
            <a:off x="457200" y="53821"/>
            <a:ext cx="8229600" cy="857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Market Value</a:t>
            </a:r>
          </a:p>
        </p:txBody>
      </p:sp>
      <p:sp>
        <p:nvSpPr>
          <p:cNvPr id="166" name="Shape 166"/>
          <p:cNvSpPr txBox="1"/>
          <p:nvPr>
            <p:ph idx="1" type="body"/>
          </p:nvPr>
        </p:nvSpPr>
        <p:spPr>
          <a:xfrm>
            <a:off x="457200" y="1637225"/>
            <a:ext cx="8229600" cy="2207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" sz="2400"/>
              <a:t>Band of Investment Cap. Rate Method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indent="-228600" lvl="0" marL="457200">
              <a:spcBef>
                <a:spcPts val="0"/>
              </a:spcBef>
              <a:buSzPct val="100000"/>
            </a:pPr>
            <a:r>
              <a:rPr lang="en" sz="2400"/>
              <a:t>Underwriters’ Method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/>
          <p:nvPr>
            <p:ph type="title"/>
          </p:nvPr>
        </p:nvSpPr>
        <p:spPr>
          <a:xfrm>
            <a:off x="457200" y="81378"/>
            <a:ext cx="8229600" cy="857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Band of Investment Method</a:t>
            </a:r>
          </a:p>
        </p:txBody>
      </p:sp>
      <p:sp>
        <p:nvSpPr>
          <p:cNvPr id="172" name="Shape 172"/>
          <p:cNvSpPr txBox="1"/>
          <p:nvPr>
            <p:ph idx="1" type="body"/>
          </p:nvPr>
        </p:nvSpPr>
        <p:spPr>
          <a:xfrm>
            <a:off x="1598075" y="1968500"/>
            <a:ext cx="5323500" cy="2158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73" name="Shape 1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8424" y="1648200"/>
            <a:ext cx="7367149" cy="2372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/>
          <p:nvPr>
            <p:ph type="title"/>
          </p:nvPr>
        </p:nvSpPr>
        <p:spPr>
          <a:xfrm>
            <a:off x="457200" y="59621"/>
            <a:ext cx="8229600" cy="857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Underwriter’s Method</a:t>
            </a:r>
          </a:p>
        </p:txBody>
      </p:sp>
      <p:sp>
        <p:nvSpPr>
          <p:cNvPr id="179" name="Shape 179"/>
          <p:cNvSpPr txBox="1"/>
          <p:nvPr>
            <p:ph idx="1" type="body"/>
          </p:nvPr>
        </p:nvSpPr>
        <p:spPr>
          <a:xfrm>
            <a:off x="2042575" y="1629825"/>
            <a:ext cx="4540199" cy="27410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80" name="Shape 1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67912" y="1137525"/>
            <a:ext cx="6021537" cy="372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/>
          <p:nvPr>
            <p:ph type="title"/>
          </p:nvPr>
        </p:nvSpPr>
        <p:spPr>
          <a:xfrm>
            <a:off x="363875" y="77003"/>
            <a:ext cx="8229600" cy="857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Amortization</a:t>
            </a:r>
          </a:p>
        </p:txBody>
      </p:sp>
      <p:sp>
        <p:nvSpPr>
          <p:cNvPr id="186" name="Shape 186"/>
          <p:cNvSpPr txBox="1"/>
          <p:nvPr>
            <p:ph idx="1" type="body"/>
          </p:nvPr>
        </p:nvSpPr>
        <p:spPr>
          <a:xfrm>
            <a:off x="536750" y="1357175"/>
            <a:ext cx="8229600" cy="3288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SzPct val="100000"/>
              <a:buFont typeface="Times New Roman"/>
            </a:pPr>
            <a:r>
              <a:rPr b="1" lang="en" sz="1600">
                <a:latin typeface="Times New Roman"/>
                <a:ea typeface="Times New Roman"/>
                <a:cs typeface="Times New Roman"/>
                <a:sym typeface="Times New Roman"/>
              </a:rPr>
              <a:t>Annual Debt Service</a:t>
            </a:r>
          </a:p>
          <a:p>
            <a:pPr rtl="0">
              <a:spcBef>
                <a:spcPts val="0"/>
              </a:spcBef>
              <a:buNone/>
            </a:pPr>
            <a:r>
              <a:rPr lang="en" sz="1600">
                <a:latin typeface="Times New Roman"/>
                <a:ea typeface="Times New Roman"/>
                <a:cs typeface="Times New Roman"/>
                <a:sym typeface="Times New Roman"/>
              </a:rPr>
              <a:t>          = Total of Loan * Mortgage Constant</a:t>
            </a:r>
          </a:p>
          <a:p>
            <a:pPr rtl="0">
              <a:spcBef>
                <a:spcPts val="0"/>
              </a:spcBef>
              <a:buNone/>
            </a:pPr>
            <a:r>
              <a:rPr lang="en" sz="1600">
                <a:latin typeface="Times New Roman"/>
                <a:ea typeface="Times New Roman"/>
                <a:cs typeface="Times New Roman"/>
                <a:sym typeface="Times New Roman"/>
              </a:rPr>
              <a:t>          = $65,380,538 * 5.74% = $3,752,843</a:t>
            </a:r>
          </a:p>
          <a:p>
            <a:pPr indent="-228600" lvl="0" marL="457200" rtl="0">
              <a:spcBef>
                <a:spcPts val="0"/>
              </a:spcBef>
              <a:buSzPct val="100000"/>
              <a:buFont typeface="Times New Roman"/>
            </a:pPr>
            <a:r>
              <a:rPr b="1" lang="en" sz="1600">
                <a:latin typeface="Times New Roman"/>
                <a:ea typeface="Times New Roman"/>
                <a:cs typeface="Times New Roman"/>
                <a:sym typeface="Times New Roman"/>
              </a:rPr>
              <a:t>Interest (1st year)</a:t>
            </a:r>
          </a:p>
          <a:p>
            <a:pPr rtl="0">
              <a:spcBef>
                <a:spcPts val="0"/>
              </a:spcBef>
              <a:buNone/>
            </a:pPr>
            <a:r>
              <a:rPr lang="en" sz="1600">
                <a:latin typeface="Times New Roman"/>
                <a:ea typeface="Times New Roman"/>
                <a:cs typeface="Times New Roman"/>
                <a:sym typeface="Times New Roman"/>
              </a:rPr>
              <a:t>          = Total of Loan * Loan Interest</a:t>
            </a:r>
          </a:p>
          <a:p>
            <a:pPr rtl="0">
              <a:spcBef>
                <a:spcPts val="0"/>
              </a:spcBef>
              <a:buNone/>
            </a:pPr>
            <a:r>
              <a:rPr lang="en" sz="1600">
                <a:latin typeface="Times New Roman"/>
                <a:ea typeface="Times New Roman"/>
                <a:cs typeface="Times New Roman"/>
                <a:sym typeface="Times New Roman"/>
              </a:rPr>
              <a:t>           = $65,380,538 * 4.02% = $2,628,298</a:t>
            </a:r>
          </a:p>
          <a:p>
            <a:pPr indent="-228600" lvl="0" marL="457200" rtl="0">
              <a:spcBef>
                <a:spcPts val="0"/>
              </a:spcBef>
              <a:buSzPct val="100000"/>
              <a:buFont typeface="Times New Roman"/>
            </a:pPr>
            <a:r>
              <a:rPr b="1" lang="en" sz="1600">
                <a:latin typeface="Times New Roman"/>
                <a:ea typeface="Times New Roman"/>
                <a:cs typeface="Times New Roman"/>
                <a:sym typeface="Times New Roman"/>
              </a:rPr>
              <a:t>Principle (1st year)</a:t>
            </a:r>
          </a:p>
          <a:p>
            <a:pPr rtl="0">
              <a:spcBef>
                <a:spcPts val="0"/>
              </a:spcBef>
              <a:buNone/>
            </a:pPr>
            <a:r>
              <a:rPr lang="en" sz="1600">
                <a:latin typeface="Times New Roman"/>
                <a:ea typeface="Times New Roman"/>
                <a:cs typeface="Times New Roman"/>
                <a:sym typeface="Times New Roman"/>
              </a:rPr>
              <a:t>          = Annual Debt Service - Interest (1st year)</a:t>
            </a:r>
          </a:p>
          <a:p>
            <a:pPr rtl="0">
              <a:spcBef>
                <a:spcPts val="0"/>
              </a:spcBef>
              <a:buNone/>
            </a:pPr>
            <a:r>
              <a:rPr lang="en" sz="1600">
                <a:latin typeface="Times New Roman"/>
                <a:ea typeface="Times New Roman"/>
                <a:cs typeface="Times New Roman"/>
                <a:sym typeface="Times New Roman"/>
              </a:rPr>
              <a:t>          = $3,752,843 - $2,628,298 = $1,124,545</a:t>
            </a:r>
          </a:p>
          <a:p>
            <a:pPr indent="-228600" lvl="0" marL="457200" rtl="0">
              <a:spcBef>
                <a:spcPts val="0"/>
              </a:spcBef>
              <a:buSzPct val="100000"/>
              <a:buFont typeface="Times New Roman"/>
            </a:pPr>
            <a:r>
              <a:rPr b="1" lang="en" sz="1600">
                <a:latin typeface="Times New Roman"/>
                <a:ea typeface="Times New Roman"/>
                <a:cs typeface="Times New Roman"/>
                <a:sym typeface="Times New Roman"/>
              </a:rPr>
              <a:t>Balance of Loan (1st year)</a:t>
            </a:r>
          </a:p>
          <a:p>
            <a:pPr rtl="0">
              <a:spcBef>
                <a:spcPts val="0"/>
              </a:spcBef>
              <a:buNone/>
            </a:pPr>
            <a:r>
              <a:rPr lang="en" sz="1600">
                <a:latin typeface="Times New Roman"/>
                <a:ea typeface="Times New Roman"/>
                <a:cs typeface="Times New Roman"/>
                <a:sym typeface="Times New Roman"/>
              </a:rPr>
              <a:t>          = Total of Loan - Principal (1st year)</a:t>
            </a:r>
          </a:p>
          <a:p>
            <a:pPr>
              <a:spcBef>
                <a:spcPts val="0"/>
              </a:spcBef>
              <a:buNone/>
            </a:pPr>
            <a:r>
              <a:rPr lang="en" sz="1600">
                <a:latin typeface="Times New Roman"/>
                <a:ea typeface="Times New Roman"/>
                <a:cs typeface="Times New Roman"/>
                <a:sym typeface="Times New Roman"/>
              </a:rPr>
              <a:t>          = $65,380,538 - $1,124,545 = $64,255,993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/>
          <p:nvPr>
            <p:ph type="title"/>
          </p:nvPr>
        </p:nvSpPr>
        <p:spPr>
          <a:xfrm>
            <a:off x="457200" y="65396"/>
            <a:ext cx="8229600" cy="857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Amortization</a:t>
            </a:r>
          </a:p>
        </p:txBody>
      </p:sp>
      <p:sp>
        <p:nvSpPr>
          <p:cNvPr id="192" name="Shape 192"/>
          <p:cNvSpPr txBox="1"/>
          <p:nvPr>
            <p:ph idx="1" type="body"/>
          </p:nvPr>
        </p:nvSpPr>
        <p:spPr>
          <a:xfrm>
            <a:off x="1418175" y="1492250"/>
            <a:ext cx="5757300" cy="25718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93" name="Shape 1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9050" y="1369300"/>
            <a:ext cx="7985900" cy="3201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/>
          <p:nvPr>
            <p:ph type="title"/>
          </p:nvPr>
        </p:nvSpPr>
        <p:spPr>
          <a:xfrm>
            <a:off x="457187" y="71171"/>
            <a:ext cx="8229600" cy="857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Depreciation</a:t>
            </a:r>
          </a:p>
        </p:txBody>
      </p:sp>
      <p:sp>
        <p:nvSpPr>
          <p:cNvPr id="199" name="Shape 199"/>
          <p:cNvSpPr txBox="1"/>
          <p:nvPr>
            <p:ph idx="1" type="body"/>
          </p:nvPr>
        </p:nvSpPr>
        <p:spPr>
          <a:xfrm>
            <a:off x="2423575" y="2082812"/>
            <a:ext cx="3831299" cy="1481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00" name="Shape 2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2448" y="2133675"/>
            <a:ext cx="7633000" cy="1379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>
            <p:ph type="title"/>
          </p:nvPr>
        </p:nvSpPr>
        <p:spPr>
          <a:xfrm>
            <a:off x="497700" y="71171"/>
            <a:ext cx="8229600" cy="857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 algn="just">
              <a:lnSpc>
                <a:spcPct val="10791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" sz="3600"/>
              <a:t>Investment Goals and Objectives</a:t>
            </a:r>
          </a:p>
        </p:txBody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391975" y="1080791"/>
            <a:ext cx="8229600" cy="363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 algn="just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rtl="0" algn="just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ct val="100000"/>
              <a:buFont typeface="Calibri"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ate of return </a:t>
            </a: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=</a:t>
            </a: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12% </a:t>
            </a:r>
          </a:p>
          <a:p>
            <a:pPr indent="-342900" lvl="0" marL="457200" rtl="0" algn="just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SzPct val="100000"/>
              <a:buFont typeface="Calibri"/>
              <a:buChar char="➢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U.S. Treasury bond rate of (2.6%)ten year</a:t>
            </a:r>
          </a:p>
          <a:p>
            <a:pPr indent="-342900" lvl="0" marL="457200" rtl="0" algn="just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SzPct val="100000"/>
              <a:buFont typeface="Calibri"/>
              <a:buChar char="➢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9.4 % risk premium</a:t>
            </a:r>
          </a:p>
          <a:p>
            <a:pPr indent="-228600" lvl="0" marL="457200" rtl="0" algn="just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ct val="100000"/>
              <a:buFont typeface="Calibri"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NPV</a:t>
            </a: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&gt;0</a:t>
            </a: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IRR&gt;1</a:t>
            </a: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2%</a:t>
            </a: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</a:p>
          <a:p>
            <a:pPr lvl="0" rtl="0" algn="just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/>
          <p:nvPr>
            <p:ph type="title"/>
          </p:nvPr>
        </p:nvSpPr>
        <p:spPr>
          <a:xfrm>
            <a:off x="457200" y="13321"/>
            <a:ext cx="8229600" cy="857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After Tax Cash Flow</a:t>
            </a:r>
          </a:p>
        </p:txBody>
      </p:sp>
      <p:sp>
        <p:nvSpPr>
          <p:cNvPr id="206" name="Shape 206"/>
          <p:cNvSpPr txBox="1"/>
          <p:nvPr>
            <p:ph idx="1" type="body"/>
          </p:nvPr>
        </p:nvSpPr>
        <p:spPr>
          <a:xfrm>
            <a:off x="457200" y="1200150"/>
            <a:ext cx="8229600" cy="363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1800"/>
              <a:t>The NOI is expected to grow at 1% per year</a:t>
            </a:r>
          </a:p>
        </p:txBody>
      </p:sp>
      <p:pic>
        <p:nvPicPr>
          <p:cNvPr id="207" name="Shape 2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2075" y="1932450"/>
            <a:ext cx="8586200" cy="2529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/>
          <p:nvPr>
            <p:ph type="title"/>
          </p:nvPr>
        </p:nvSpPr>
        <p:spPr>
          <a:xfrm>
            <a:off x="457200" y="82746"/>
            <a:ext cx="8229600" cy="857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After Tax Equity Reversion</a:t>
            </a:r>
          </a:p>
        </p:txBody>
      </p:sp>
      <p:sp>
        <p:nvSpPr>
          <p:cNvPr id="213" name="Shape 213"/>
          <p:cNvSpPr txBox="1"/>
          <p:nvPr>
            <p:ph idx="1" type="body"/>
          </p:nvPr>
        </p:nvSpPr>
        <p:spPr>
          <a:xfrm>
            <a:off x="2116675" y="2550575"/>
            <a:ext cx="4910699" cy="1778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14" name="Shape 2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5525" y="1718750"/>
            <a:ext cx="7752975" cy="2398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/>
          <p:nvPr>
            <p:ph type="title"/>
          </p:nvPr>
        </p:nvSpPr>
        <p:spPr>
          <a:xfrm>
            <a:off x="457200" y="13321"/>
            <a:ext cx="8229600" cy="857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Capital Gain (ATER)</a:t>
            </a:r>
          </a:p>
        </p:txBody>
      </p:sp>
      <p:sp>
        <p:nvSpPr>
          <p:cNvPr id="220" name="Shape 220"/>
          <p:cNvSpPr txBox="1"/>
          <p:nvPr>
            <p:ph idx="1" type="body"/>
          </p:nvPr>
        </p:nvSpPr>
        <p:spPr>
          <a:xfrm>
            <a:off x="2825750" y="1555750"/>
            <a:ext cx="3894600" cy="28361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21" name="Shape 2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06525" y="1174650"/>
            <a:ext cx="5184974" cy="3725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/>
          <p:nvPr>
            <p:ph type="title"/>
          </p:nvPr>
        </p:nvSpPr>
        <p:spPr>
          <a:xfrm>
            <a:off x="457200" y="76946"/>
            <a:ext cx="8229600" cy="857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NPV &amp; IRR Calculation</a:t>
            </a:r>
          </a:p>
        </p:txBody>
      </p:sp>
      <p:pic>
        <p:nvPicPr>
          <p:cNvPr id="227" name="Shape 2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37950" y="1150625"/>
            <a:ext cx="5470374" cy="3651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/>
          <p:nvPr>
            <p:ph type="title"/>
          </p:nvPr>
        </p:nvSpPr>
        <p:spPr>
          <a:xfrm>
            <a:off x="457200" y="65396"/>
            <a:ext cx="8229600" cy="857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Sensitive Analysis</a:t>
            </a:r>
          </a:p>
        </p:txBody>
      </p:sp>
      <p:sp>
        <p:nvSpPr>
          <p:cNvPr id="233" name="Shape 233"/>
          <p:cNvSpPr txBox="1"/>
          <p:nvPr>
            <p:ph idx="1" type="body"/>
          </p:nvPr>
        </p:nvSpPr>
        <p:spPr>
          <a:xfrm>
            <a:off x="457200" y="1200150"/>
            <a:ext cx="8229600" cy="363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1600">
                <a:latin typeface="Times New Roman"/>
                <a:ea typeface="Times New Roman"/>
                <a:cs typeface="Times New Roman"/>
                <a:sym typeface="Times New Roman"/>
              </a:rPr>
              <a:t>Assume 0% change in NOI for After Tax Cash Flow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34" name="Shape 2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9075" y="1881900"/>
            <a:ext cx="8532875" cy="2520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/>
          <p:nvPr>
            <p:ph type="title"/>
          </p:nvPr>
        </p:nvSpPr>
        <p:spPr>
          <a:xfrm>
            <a:off x="457075" y="76946"/>
            <a:ext cx="8229600" cy="857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New NPV &amp; IRR Calculation</a:t>
            </a:r>
          </a:p>
        </p:txBody>
      </p:sp>
      <p:sp>
        <p:nvSpPr>
          <p:cNvPr id="240" name="Shape 240"/>
          <p:cNvSpPr txBox="1"/>
          <p:nvPr>
            <p:ph idx="1" type="body"/>
          </p:nvPr>
        </p:nvSpPr>
        <p:spPr>
          <a:xfrm>
            <a:off x="2688175" y="1703925"/>
            <a:ext cx="3767400" cy="1704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41" name="Shape 2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4725" y="1121225"/>
            <a:ext cx="5714300" cy="3783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/>
          <p:nvPr>
            <p:ph idx="1" type="body"/>
          </p:nvPr>
        </p:nvSpPr>
        <p:spPr>
          <a:xfrm>
            <a:off x="2783425" y="2148425"/>
            <a:ext cx="3259799" cy="1661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7" name="Shape 247"/>
          <p:cNvSpPr txBox="1"/>
          <p:nvPr>
            <p:ph type="title"/>
          </p:nvPr>
        </p:nvSpPr>
        <p:spPr>
          <a:xfrm>
            <a:off x="457200" y="13321"/>
            <a:ext cx="8229600" cy="857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Rules of Thumb</a:t>
            </a:r>
          </a:p>
        </p:txBody>
      </p:sp>
      <p:pic>
        <p:nvPicPr>
          <p:cNvPr id="248" name="Shape 2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46800" y="1623500"/>
            <a:ext cx="4841125" cy="260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/>
          <p:nvPr>
            <p:ph type="title"/>
          </p:nvPr>
        </p:nvSpPr>
        <p:spPr>
          <a:xfrm>
            <a:off x="457200" y="13321"/>
            <a:ext cx="8229600" cy="857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Rules of Thumb</a:t>
            </a:r>
          </a:p>
        </p:txBody>
      </p:sp>
      <p:sp>
        <p:nvSpPr>
          <p:cNvPr id="254" name="Shape 254"/>
          <p:cNvSpPr txBox="1"/>
          <p:nvPr>
            <p:ph idx="1" type="body"/>
          </p:nvPr>
        </p:nvSpPr>
        <p:spPr>
          <a:xfrm>
            <a:off x="457200" y="1549400"/>
            <a:ext cx="8229600" cy="2610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b="1" lang="en"/>
              <a:t>EGIM: </a:t>
            </a:r>
            <a:r>
              <a:rPr lang="en" sz="1800"/>
              <a:t>it will take approximately 10.21 years of EGI to cover the purchase      price</a:t>
            </a:r>
          </a:p>
          <a:p>
            <a:pPr indent="-228600" lvl="0" marL="457200" rtl="0">
              <a:spcBef>
                <a:spcPts val="0"/>
              </a:spcBef>
            </a:pPr>
            <a:r>
              <a:rPr b="1" lang="en"/>
              <a:t>PGIM:</a:t>
            </a:r>
            <a:r>
              <a:rPr lang="en" sz="1800"/>
              <a:t> uses 10.51 years of PI to payback</a:t>
            </a:r>
          </a:p>
          <a:p>
            <a:pPr indent="-228600" lvl="0" marL="457200" rtl="0">
              <a:spcBef>
                <a:spcPts val="0"/>
              </a:spcBef>
            </a:pPr>
            <a:r>
              <a:rPr b="1" lang="en"/>
              <a:t>NIM: </a:t>
            </a:r>
            <a:r>
              <a:rPr lang="en" sz="1800"/>
              <a:t>it will take approximately 20.41 years to cover the sales prices with NOI</a:t>
            </a:r>
          </a:p>
          <a:p>
            <a:pPr indent="-228600" lvl="0" marL="457200" rtl="0">
              <a:spcBef>
                <a:spcPts val="0"/>
              </a:spcBef>
            </a:pPr>
            <a:r>
              <a:rPr b="1" lang="en"/>
              <a:t>OER:</a:t>
            </a:r>
            <a:r>
              <a:rPr lang="en"/>
              <a:t> </a:t>
            </a:r>
            <a:r>
              <a:rPr lang="en" sz="1800"/>
              <a:t>shows 50% TOE</a:t>
            </a:r>
          </a:p>
          <a:p>
            <a:pPr indent="-228600" lvl="0" marL="457200" rtl="0">
              <a:spcBef>
                <a:spcPts val="0"/>
              </a:spcBef>
            </a:pPr>
            <a:r>
              <a:rPr b="1" lang="en"/>
              <a:t>L/V: </a:t>
            </a:r>
            <a:r>
              <a:rPr lang="en" sz="1800"/>
              <a:t>is at a rather highly leveraged side of 80%</a:t>
            </a:r>
          </a:p>
          <a:p>
            <a:pPr indent="-228600" lvl="0" marL="457200" rtl="0">
              <a:spcBef>
                <a:spcPts val="0"/>
              </a:spcBef>
            </a:pPr>
            <a:r>
              <a:rPr b="1" lang="en"/>
              <a:t>DSCR:</a:t>
            </a:r>
            <a:r>
              <a:rPr lang="en"/>
              <a:t> </a:t>
            </a:r>
            <a:r>
              <a:rPr lang="en" sz="1800"/>
              <a:t>is in a typical range for a large income property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/>
          <p:nvPr>
            <p:ph type="title"/>
          </p:nvPr>
        </p:nvSpPr>
        <p:spPr>
          <a:xfrm>
            <a:off x="457200" y="13321"/>
            <a:ext cx="8229600" cy="857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Risk Analysis</a:t>
            </a:r>
          </a:p>
        </p:txBody>
      </p:sp>
      <p:sp>
        <p:nvSpPr>
          <p:cNvPr id="260" name="Shape 260"/>
          <p:cNvSpPr txBox="1"/>
          <p:nvPr>
            <p:ph idx="1" type="body"/>
          </p:nvPr>
        </p:nvSpPr>
        <p:spPr>
          <a:xfrm>
            <a:off x="457200" y="1047750"/>
            <a:ext cx="8229600" cy="363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3000"/>
              <a:t>Type of Risks:</a:t>
            </a:r>
          </a:p>
          <a:p>
            <a:pPr indent="-228600" lvl="0" marL="457200" rtl="0">
              <a:spcBef>
                <a:spcPts val="0"/>
              </a:spcBef>
              <a:buChar char="➔"/>
            </a:pPr>
            <a:r>
              <a:rPr lang="en"/>
              <a:t>Business Risk: Vacancy rate, Rental rate, Miscellaneous income, and   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                               Operating expenses     </a:t>
            </a:r>
          </a:p>
          <a:p>
            <a:pPr indent="-228600" lvl="0" marL="457200" rtl="0">
              <a:spcBef>
                <a:spcPts val="0"/>
              </a:spcBef>
              <a:buChar char="➔"/>
            </a:pPr>
            <a:r>
              <a:rPr lang="en"/>
              <a:t>Financial Risk:  Leverage &amp; Interest Rate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rPr b="1" lang="en" sz="3000"/>
              <a:t>Controlling Risk: </a:t>
            </a:r>
          </a:p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" sz="2400"/>
              <a:t>Risk premium</a:t>
            </a:r>
          </a:p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" sz="2400"/>
              <a:t>Diversify portfolio</a:t>
            </a:r>
          </a:p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" sz="2400"/>
              <a:t>Study of market data</a:t>
            </a:r>
          </a:p>
        </p:txBody>
      </p:sp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/>
          <p:nvPr>
            <p:ph type="title"/>
          </p:nvPr>
        </p:nvSpPr>
        <p:spPr>
          <a:xfrm>
            <a:off x="457200" y="13321"/>
            <a:ext cx="8229600" cy="857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Investment Decision</a:t>
            </a:r>
          </a:p>
        </p:txBody>
      </p:sp>
      <p:sp>
        <p:nvSpPr>
          <p:cNvPr id="266" name="Shape 266"/>
          <p:cNvSpPr txBox="1"/>
          <p:nvPr>
            <p:ph idx="1" type="body"/>
          </p:nvPr>
        </p:nvSpPr>
        <p:spPr>
          <a:xfrm>
            <a:off x="457200" y="1559975"/>
            <a:ext cx="8229600" cy="2652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b="1" lang="en" sz="3000"/>
              <a:t>Invest Park Towne Place: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  <a:buChar char="❏"/>
            </a:pPr>
            <a:r>
              <a:rPr lang="en"/>
              <a:t>NPV. &gt; 0</a:t>
            </a:r>
          </a:p>
          <a:p>
            <a:pPr indent="-228600" lvl="0" marL="457200" rtl="0">
              <a:spcBef>
                <a:spcPts val="0"/>
              </a:spcBef>
              <a:buChar char="❏"/>
            </a:pPr>
            <a:r>
              <a:rPr lang="en"/>
              <a:t>IRR (16%/17%) &gt; 12%</a:t>
            </a:r>
          </a:p>
          <a:p>
            <a:pPr indent="-228600" lvl="0" marL="457200">
              <a:spcBef>
                <a:spcPts val="0"/>
              </a:spcBef>
              <a:buChar char="❏"/>
            </a:pPr>
            <a:r>
              <a:rPr lang="en"/>
              <a:t>Rules of Thumb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>
            <p:ph type="title"/>
          </p:nvPr>
        </p:nvSpPr>
        <p:spPr>
          <a:xfrm>
            <a:off x="457200" y="13321"/>
            <a:ext cx="8229600" cy="857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Location</a:t>
            </a:r>
          </a:p>
        </p:txBody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0" y="1087475"/>
            <a:ext cx="8229600" cy="36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30200" lvl="0" marL="457200" rtl="0">
              <a:spcBef>
                <a:spcPts val="0"/>
              </a:spcBef>
              <a:buSzPct val="100000"/>
              <a:buChar char="❖"/>
            </a:pPr>
            <a:r>
              <a:rPr lang="en" sz="1600"/>
              <a:t>Located in the Center City area of Philadelphia</a:t>
            </a:r>
          </a:p>
          <a:p>
            <a:pPr indent="-330200" lvl="0" marL="457200" rtl="0">
              <a:spcBef>
                <a:spcPts val="0"/>
              </a:spcBef>
              <a:buSzPct val="100000"/>
              <a:buChar char="❖"/>
            </a:pPr>
            <a:r>
              <a:rPr lang="en" sz="1600"/>
              <a:t>Just 1.5 miles from SEPTA Subway and 30th Street Station</a:t>
            </a:r>
          </a:p>
          <a:p>
            <a:pPr indent="-330200" lvl="0" marL="457200" rtl="0">
              <a:spcBef>
                <a:spcPts val="0"/>
              </a:spcBef>
              <a:buSzPct val="100000"/>
              <a:buChar char="❖"/>
            </a:pPr>
            <a:r>
              <a:rPr lang="en" sz="1600"/>
              <a:t>Near I-676 and I-76</a:t>
            </a:r>
          </a:p>
          <a:p>
            <a:pPr indent="-330200" lvl="0" marL="457200" rtl="0">
              <a:spcBef>
                <a:spcPts val="0"/>
              </a:spcBef>
              <a:buSzPct val="100000"/>
              <a:buChar char="❖"/>
            </a:pPr>
            <a:r>
              <a:rPr lang="en" sz="1600"/>
              <a:t>Also in the School District of Philadelphia</a:t>
            </a:r>
          </a:p>
          <a:p>
            <a:pPr indent="-330200" lvl="0" marL="457200" rtl="0">
              <a:spcBef>
                <a:spcPts val="0"/>
              </a:spcBef>
              <a:buSzPct val="100000"/>
              <a:buChar char="❖"/>
            </a:pPr>
            <a:r>
              <a:rPr lang="en" sz="1600"/>
              <a:t>Provide complimentary shuttle service</a:t>
            </a:r>
          </a:p>
        </p:txBody>
      </p:sp>
      <p:pic>
        <p:nvPicPr>
          <p:cNvPr id="90" name="Shape 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16575" y="1721325"/>
            <a:ext cx="4139550" cy="3341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 txBox="1"/>
          <p:nvPr>
            <p:ph idx="1" type="body"/>
          </p:nvPr>
        </p:nvSpPr>
        <p:spPr>
          <a:xfrm>
            <a:off x="457200" y="1200150"/>
            <a:ext cx="8229600" cy="363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2" name="Shape 272"/>
          <p:cNvSpPr txBox="1"/>
          <p:nvPr>
            <p:ph type="title"/>
          </p:nvPr>
        </p:nvSpPr>
        <p:spPr>
          <a:xfrm>
            <a:off x="457200" y="13321"/>
            <a:ext cx="8229600" cy="857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Works Cited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>
            <p:ph type="title"/>
          </p:nvPr>
        </p:nvSpPr>
        <p:spPr>
          <a:xfrm>
            <a:off x="607650" y="116300"/>
            <a:ext cx="7315499" cy="7976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/>
              <a:t>Property Description</a:t>
            </a:r>
          </a:p>
        </p:txBody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337275" y="1104925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spcBef>
                <a:spcPts val="0"/>
              </a:spcBef>
              <a:buSzPct val="100000"/>
              <a:buChar char="❖"/>
            </a:pPr>
            <a:r>
              <a:rPr lang="en" sz="1800"/>
              <a:t>A historic apartment complex located in the Logan Square</a:t>
            </a:r>
          </a:p>
          <a:p>
            <a:pPr indent="-342900" lvl="0" marL="457200" rtl="0">
              <a:spcBef>
                <a:spcPts val="0"/>
              </a:spcBef>
              <a:buSzPct val="100000"/>
              <a:buChar char="❖"/>
            </a:pPr>
            <a:r>
              <a:rPr lang="en" sz="1800"/>
              <a:t>Offering upscale high rise living in Center City Philadelphia</a:t>
            </a:r>
          </a:p>
          <a:p>
            <a:pPr indent="-342900" lvl="0" marL="457200" rtl="0">
              <a:spcBef>
                <a:spcPts val="0"/>
              </a:spcBef>
              <a:buSzPct val="100000"/>
              <a:buChar char="❖"/>
            </a:pPr>
            <a:r>
              <a:rPr lang="en" sz="1800"/>
              <a:t>It was listed on the National Register of Historic Places in 2011.</a:t>
            </a:r>
          </a:p>
          <a:p>
            <a:pPr indent="-342900" lvl="0" marL="457200" rtl="0">
              <a:spcBef>
                <a:spcPts val="0"/>
              </a:spcBef>
              <a:buSzPct val="100000"/>
              <a:buChar char="❖"/>
            </a:pPr>
            <a:r>
              <a:rPr lang="en" sz="1800"/>
              <a:t>Facilities and Amenities</a:t>
            </a:r>
          </a:p>
          <a:p>
            <a:pPr indent="-342900" lvl="0" marL="457200" rtl="0">
              <a:spcBef>
                <a:spcPts val="0"/>
              </a:spcBef>
              <a:buSzPct val="100000"/>
              <a:buChar char="❏"/>
            </a:pPr>
            <a:r>
              <a:rPr lang="en" sz="1800"/>
              <a:t>Underground parking garage</a:t>
            </a:r>
          </a:p>
          <a:p>
            <a:pPr indent="-342900" lvl="0" marL="457200" rtl="0">
              <a:spcBef>
                <a:spcPts val="0"/>
              </a:spcBef>
              <a:buSzPct val="100000"/>
              <a:buChar char="❏"/>
            </a:pPr>
            <a:r>
              <a:rPr lang="en" sz="1800"/>
              <a:t>Swimming pool</a:t>
            </a:r>
          </a:p>
          <a:p>
            <a:pPr indent="-342900" lvl="0" marL="457200" rtl="0">
              <a:spcBef>
                <a:spcPts val="0"/>
              </a:spcBef>
              <a:buSzPct val="100000"/>
              <a:buChar char="❏"/>
            </a:pPr>
            <a:r>
              <a:rPr lang="en" sz="1800"/>
              <a:t>Fitness center</a:t>
            </a:r>
          </a:p>
          <a:p>
            <a:pPr indent="-342900" lvl="0" marL="457200" rtl="0">
              <a:spcBef>
                <a:spcPts val="0"/>
              </a:spcBef>
              <a:buSzPct val="100000"/>
              <a:buChar char="❏"/>
            </a:pPr>
            <a:r>
              <a:rPr lang="en" sz="1800"/>
              <a:t>On-site recycling</a:t>
            </a:r>
          </a:p>
          <a:p>
            <a:pPr indent="-342900" lvl="0" marL="457200" rtl="0">
              <a:spcBef>
                <a:spcPts val="0"/>
              </a:spcBef>
              <a:buSzPct val="100000"/>
              <a:buChar char="❏"/>
            </a:pPr>
            <a:r>
              <a:rPr lang="en" sz="1800"/>
              <a:t>Laundry facility each floor</a:t>
            </a:r>
          </a:p>
          <a:p>
            <a:pPr indent="-342900" lvl="0" marL="457200" rtl="0">
              <a:spcBef>
                <a:spcPts val="0"/>
              </a:spcBef>
              <a:buSzPct val="100000"/>
              <a:buChar char="❏"/>
            </a:pPr>
            <a:r>
              <a:rPr lang="en" sz="1800"/>
              <a:t>Upgraded kitchen and bath</a:t>
            </a:r>
          </a:p>
          <a:p>
            <a:pPr indent="-342900" lvl="0" marL="457200" rtl="0">
              <a:spcBef>
                <a:spcPts val="0"/>
              </a:spcBef>
              <a:buSzPct val="100000"/>
              <a:buChar char="❏"/>
            </a:pPr>
            <a:r>
              <a:rPr lang="en" sz="1800"/>
              <a:t>Free Wi-Fi</a:t>
            </a:r>
          </a:p>
          <a:p>
            <a:pPr indent="-342900" lvl="0" marL="457200" rtl="0">
              <a:spcBef>
                <a:spcPts val="0"/>
              </a:spcBef>
              <a:buSzPct val="100000"/>
              <a:buChar char="❏"/>
            </a:pPr>
            <a:r>
              <a:rPr lang="en" sz="1800"/>
              <a:t>24-hours security</a:t>
            </a:r>
          </a:p>
          <a:p>
            <a:pPr indent="-342900" lvl="0" marL="457200" rtl="0">
              <a:spcBef>
                <a:spcPts val="0"/>
              </a:spcBef>
              <a:buSzPct val="100000"/>
              <a:buChar char="❏"/>
            </a:pPr>
            <a:r>
              <a:rPr lang="en" sz="1800"/>
              <a:t>Shuttle Bus (Center City/University City/Shopping Mall)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>
            <p:ph type="title"/>
          </p:nvPr>
        </p:nvSpPr>
        <p:spPr>
          <a:xfrm>
            <a:off x="362550" y="98650"/>
            <a:ext cx="8229600" cy="7832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Apartment Overview</a:t>
            </a:r>
          </a:p>
        </p:txBody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457200" y="1020825"/>
            <a:ext cx="8229600" cy="1636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just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b="1" lang="en" sz="1600">
                <a:latin typeface="Times New Roman"/>
                <a:ea typeface="Times New Roman"/>
                <a:cs typeface="Times New Roman"/>
                <a:sym typeface="Times New Roman"/>
              </a:rPr>
              <a:t>Year built:   </a:t>
            </a:r>
            <a:r>
              <a:rPr lang="en" sz="1600">
                <a:latin typeface="Times New Roman"/>
                <a:ea typeface="Times New Roman"/>
                <a:cs typeface="Times New Roman"/>
                <a:sym typeface="Times New Roman"/>
              </a:rPr>
              <a:t>                    1957-1959s     </a:t>
            </a:r>
            <a:r>
              <a:rPr b="1" lang="en" sz="1600">
                <a:latin typeface="Times New Roman"/>
                <a:ea typeface="Times New Roman"/>
                <a:cs typeface="Times New Roman"/>
                <a:sym typeface="Times New Roman"/>
              </a:rPr>
              <a:t>Number of buildings: </a:t>
            </a:r>
            <a:r>
              <a:rPr lang="en" sz="1600">
                <a:latin typeface="Times New Roman"/>
                <a:ea typeface="Times New Roman"/>
                <a:cs typeface="Times New Roman"/>
                <a:sym typeface="Times New Roman"/>
              </a:rPr>
              <a:t>     4</a:t>
            </a:r>
          </a:p>
          <a:p>
            <a:pPr lvl="0" rtl="0" algn="just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ct val="68750"/>
              <a:buFont typeface="Arial"/>
              <a:buNone/>
            </a:pPr>
            <a:r>
              <a:rPr b="1" lang="en" sz="1600">
                <a:latin typeface="Times New Roman"/>
                <a:ea typeface="Times New Roman"/>
                <a:cs typeface="Times New Roman"/>
                <a:sym typeface="Times New Roman"/>
              </a:rPr>
              <a:t>Number of floors: </a:t>
            </a:r>
            <a:r>
              <a:rPr lang="en" sz="1600">
                <a:latin typeface="Times New Roman"/>
                <a:ea typeface="Times New Roman"/>
                <a:cs typeface="Times New Roman"/>
                <a:sym typeface="Times New Roman"/>
              </a:rPr>
              <a:t>          18                    </a:t>
            </a:r>
            <a:r>
              <a:rPr b="1" lang="en" sz="1600">
                <a:latin typeface="Times New Roman"/>
                <a:ea typeface="Times New Roman"/>
                <a:cs typeface="Times New Roman"/>
                <a:sym typeface="Times New Roman"/>
              </a:rPr>
              <a:t>Total apartment units:  </a:t>
            </a:r>
            <a:r>
              <a:rPr lang="en" sz="1600">
                <a:latin typeface="Times New Roman"/>
                <a:ea typeface="Times New Roman"/>
                <a:cs typeface="Times New Roman"/>
                <a:sym typeface="Times New Roman"/>
              </a:rPr>
              <a:t>   957</a:t>
            </a:r>
          </a:p>
          <a:p>
            <a:pPr lvl="0" rtl="0" algn="just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ct val="68750"/>
              <a:buFont typeface="Arial"/>
              <a:buNone/>
            </a:pPr>
            <a:r>
              <a:rPr b="1" lang="en" sz="1600">
                <a:latin typeface="Times New Roman"/>
                <a:ea typeface="Times New Roman"/>
                <a:cs typeface="Times New Roman"/>
                <a:sym typeface="Times New Roman"/>
              </a:rPr>
              <a:t>Gross size:  </a:t>
            </a:r>
            <a:r>
              <a:rPr lang="en" sz="1600">
                <a:latin typeface="Times New Roman"/>
                <a:ea typeface="Times New Roman"/>
                <a:cs typeface="Times New Roman"/>
                <a:sym typeface="Times New Roman"/>
              </a:rPr>
              <a:t>                    10 acres</a:t>
            </a:r>
          </a:p>
          <a:p>
            <a:pPr lvl="0" rtl="0" algn="just">
              <a:lnSpc>
                <a:spcPct val="107916"/>
              </a:lnSpc>
              <a:spcBef>
                <a:spcPts val="750"/>
              </a:spcBef>
              <a:spcAft>
                <a:spcPts val="800"/>
              </a:spcAft>
              <a:buClr>
                <a:schemeClr val="dk1"/>
              </a:buClr>
              <a:buSzPct val="68750"/>
              <a:buFont typeface="Arial"/>
              <a:buNone/>
            </a:pPr>
            <a:r>
              <a:rPr b="1" lang="en" sz="1600">
                <a:latin typeface="Times New Roman"/>
                <a:ea typeface="Times New Roman"/>
                <a:cs typeface="Times New Roman"/>
                <a:sym typeface="Times New Roman"/>
              </a:rPr>
              <a:t>Access: </a:t>
            </a:r>
            <a:r>
              <a:rPr lang="en" sz="1600">
                <a:latin typeface="Times New Roman"/>
                <a:ea typeface="Times New Roman"/>
                <a:cs typeface="Times New Roman"/>
                <a:sym typeface="Times New Roman"/>
              </a:rPr>
              <a:t> take I-76 E to I-676 E (Vine Street Expressway) to</a:t>
            </a:r>
            <a:r>
              <a:rPr lang="en" sz="1600"/>
              <a:t> </a:t>
            </a:r>
            <a:r>
              <a:rPr lang="en" sz="1600">
                <a:latin typeface="Times New Roman"/>
                <a:ea typeface="Times New Roman"/>
                <a:cs typeface="Times New Roman"/>
                <a:sym typeface="Times New Roman"/>
              </a:rPr>
              <a:t>Benjamin Franklin Parkway / 22nd street exit. At the first light, make a left onto 22nd street to Park Towne Place drive. Make next available left hand turn into the property follow the signs for the Leasing Center located in the South Building. 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600"/>
          </a:p>
        </p:txBody>
      </p:sp>
      <p:sp>
        <p:nvSpPr>
          <p:cNvPr id="103" name="Shape 103"/>
          <p:cNvSpPr txBox="1"/>
          <p:nvPr/>
        </p:nvSpPr>
        <p:spPr>
          <a:xfrm>
            <a:off x="3145000" y="4859500"/>
            <a:ext cx="988800" cy="1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04" name="Shape 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4525" y="3011300"/>
            <a:ext cx="6647625" cy="194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>
            <p:ph type="title"/>
          </p:nvPr>
        </p:nvSpPr>
        <p:spPr>
          <a:xfrm>
            <a:off x="578700" y="76278"/>
            <a:ext cx="8229600" cy="857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National Trends</a:t>
            </a:r>
          </a:p>
        </p:txBody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457200" y="1344100"/>
            <a:ext cx="8229600" cy="3058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spcBef>
                <a:spcPts val="0"/>
              </a:spcBef>
              <a:buSzPct val="100000"/>
              <a:buChar char="❖"/>
            </a:pPr>
            <a:r>
              <a:rPr lang="en" sz="1800"/>
              <a:t>US Department of Energy provides the current crude oil price is 74.36 dollar per barrel</a:t>
            </a:r>
          </a:p>
          <a:p>
            <a:pPr indent="-342900" lvl="0" marL="457200" rtl="0">
              <a:spcBef>
                <a:spcPts val="0"/>
              </a:spcBef>
              <a:buSzPct val="100000"/>
              <a:buChar char="❖"/>
            </a:pPr>
            <a:r>
              <a:rPr b="1" lang="en" sz="1800"/>
              <a:t>Industrial production growth rate</a:t>
            </a:r>
            <a:r>
              <a:rPr lang="en" sz="1800"/>
              <a:t>: 4%</a:t>
            </a:r>
          </a:p>
          <a:p>
            <a:pPr indent="-342900" lvl="0" marL="457200" rtl="0">
              <a:spcBef>
                <a:spcPts val="0"/>
              </a:spcBef>
              <a:buSzPct val="100000"/>
              <a:buChar char="❖"/>
            </a:pPr>
            <a:r>
              <a:rPr b="1" lang="en" sz="1800"/>
              <a:t>Net Exports</a:t>
            </a:r>
            <a:r>
              <a:rPr lang="en" sz="1800"/>
              <a:t>: 1.575 trillion</a:t>
            </a:r>
          </a:p>
          <a:p>
            <a:pPr indent="-342900" lvl="0" marL="457200" rtl="0">
              <a:spcBef>
                <a:spcPts val="0"/>
              </a:spcBef>
              <a:buSzPct val="100000"/>
              <a:buChar char="❖"/>
            </a:pPr>
            <a:r>
              <a:rPr b="1" lang="en" sz="1800"/>
              <a:t>Inflation rate</a:t>
            </a:r>
            <a:r>
              <a:rPr lang="en" sz="1800"/>
              <a:t>: 1.7%</a:t>
            </a:r>
          </a:p>
          <a:p>
            <a:pPr indent="-342900" lvl="0" marL="457200" rtl="0">
              <a:spcBef>
                <a:spcPts val="0"/>
              </a:spcBef>
              <a:buSzPct val="100000"/>
              <a:buChar char="❖"/>
            </a:pPr>
            <a:r>
              <a:rPr b="1" lang="en" sz="1800"/>
              <a:t>Interest Rate (Fed Funds Rate)</a:t>
            </a:r>
            <a:r>
              <a:rPr lang="en" sz="1800"/>
              <a:t>: 0.25%</a:t>
            </a:r>
          </a:p>
          <a:p>
            <a:pPr indent="-342900" lvl="0" marL="457200" rtl="0">
              <a:spcBef>
                <a:spcPts val="0"/>
              </a:spcBef>
              <a:buSzPct val="100000"/>
              <a:buChar char="❖"/>
            </a:pPr>
            <a:r>
              <a:rPr b="1" lang="en" sz="1800"/>
              <a:t>Gross Domestic Product (GDP)</a:t>
            </a:r>
            <a:r>
              <a:rPr lang="en" sz="1800"/>
              <a:t>: 17.54 trillion</a:t>
            </a:r>
          </a:p>
          <a:p>
            <a:pPr indent="-342900" lvl="0" marL="457200" rtl="0">
              <a:spcBef>
                <a:spcPts val="0"/>
              </a:spcBef>
              <a:buSzPct val="100000"/>
              <a:buChar char="❖"/>
            </a:pPr>
            <a:r>
              <a:rPr b="1" lang="en" sz="1800"/>
              <a:t>Taxes on income, profits and capital gains</a:t>
            </a:r>
            <a:r>
              <a:rPr lang="en" sz="1800"/>
              <a:t>: 56.51% of revenue</a:t>
            </a:r>
          </a:p>
          <a:p>
            <a:pPr indent="-342900" lvl="0" marL="457200" rtl="0">
              <a:spcBef>
                <a:spcPts val="0"/>
              </a:spcBef>
              <a:buSzPct val="100000"/>
              <a:buChar char="❖"/>
            </a:pPr>
            <a:r>
              <a:rPr b="1" lang="en" sz="1800"/>
              <a:t>Commercial bank prime lending rate</a:t>
            </a:r>
            <a:r>
              <a:rPr lang="en" sz="1800"/>
              <a:t>: 3.3%</a:t>
            </a:r>
          </a:p>
          <a:p>
            <a:pPr indent="-342900" lvl="0" marL="457200" rtl="0">
              <a:spcBef>
                <a:spcPts val="0"/>
              </a:spcBef>
              <a:buSzPct val="100000"/>
              <a:buChar char="❖"/>
            </a:pPr>
            <a:r>
              <a:rPr b="1" lang="en" sz="1800"/>
              <a:t>Stock of domestic credit</a:t>
            </a:r>
            <a:r>
              <a:rPr lang="en" sz="1800"/>
              <a:t>: 16.97 trillion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>
            <p:ph type="title"/>
          </p:nvPr>
        </p:nvSpPr>
        <p:spPr>
          <a:xfrm>
            <a:off x="385925" y="116303"/>
            <a:ext cx="8229600" cy="857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Regional Trends</a:t>
            </a:r>
          </a:p>
        </p:txBody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x="457200" y="1523599"/>
            <a:ext cx="8229600" cy="2614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spcBef>
                <a:spcPts val="0"/>
              </a:spcBef>
              <a:buSzPct val="100000"/>
              <a:buChar char="❖"/>
            </a:pPr>
            <a:r>
              <a:rPr lang="en" sz="1800"/>
              <a:t>Philadelphia county is the economic and cultural center of the Delaware Valley</a:t>
            </a:r>
          </a:p>
          <a:p>
            <a:pPr indent="-342900" lvl="0" marL="457200" rtl="0">
              <a:spcBef>
                <a:spcPts val="0"/>
              </a:spcBef>
              <a:buSzPct val="100000"/>
              <a:buChar char="❖"/>
            </a:pPr>
            <a:r>
              <a:rPr b="1" lang="en" sz="1800"/>
              <a:t>Population</a:t>
            </a:r>
            <a:r>
              <a:rPr lang="en" sz="1800"/>
              <a:t>: 1,553,165 in 2013</a:t>
            </a:r>
          </a:p>
          <a:p>
            <a:pPr indent="-342900" lvl="0" marL="457200" rtl="0">
              <a:spcBef>
                <a:spcPts val="0"/>
              </a:spcBef>
              <a:buSzPct val="100000"/>
              <a:buChar char="❖"/>
            </a:pPr>
            <a:r>
              <a:rPr b="1" lang="en" sz="1800"/>
              <a:t>Philadelphia Area Employment:</a:t>
            </a:r>
            <a:r>
              <a:rPr lang="en" sz="1800"/>
              <a:t> 1,898,260 </a:t>
            </a:r>
          </a:p>
          <a:p>
            <a:pPr indent="-342900" lvl="0" marL="457200" rtl="0">
              <a:spcBef>
                <a:spcPts val="0"/>
              </a:spcBef>
              <a:buSzPct val="100000"/>
              <a:buChar char="❖"/>
            </a:pPr>
            <a:r>
              <a:rPr b="1" lang="en" sz="1800"/>
              <a:t>Employment increased</a:t>
            </a:r>
            <a:r>
              <a:rPr lang="en" sz="1800"/>
              <a:t> 0.9%</a:t>
            </a:r>
          </a:p>
          <a:p>
            <a:pPr indent="-342900" lvl="0" marL="457200" rtl="0">
              <a:spcBef>
                <a:spcPts val="0"/>
              </a:spcBef>
              <a:buSzPct val="100000"/>
              <a:buChar char="❖"/>
            </a:pPr>
            <a:r>
              <a:rPr lang="en" sz="1800"/>
              <a:t>Increasing in education and health service, trade, transportation and public services, business services</a:t>
            </a:r>
          </a:p>
          <a:p>
            <a:pPr indent="-342900" lvl="0" marL="457200" rtl="0">
              <a:spcBef>
                <a:spcPts val="0"/>
              </a:spcBef>
              <a:buSzPct val="100000"/>
              <a:buChar char="❖"/>
            </a:pPr>
            <a:r>
              <a:rPr lang="en" sz="1800"/>
              <a:t>Decreasing in government, manufacturing, and information jobs</a:t>
            </a:r>
          </a:p>
          <a:p>
            <a:pPr indent="-342900" lvl="0" marL="457200">
              <a:spcBef>
                <a:spcPts val="0"/>
              </a:spcBef>
              <a:buSzPct val="100000"/>
              <a:buChar char="❖"/>
            </a:pPr>
            <a:r>
              <a:rPr b="1" lang="en" sz="1800"/>
              <a:t>Median household income</a:t>
            </a:r>
            <a:r>
              <a:rPr lang="en" sz="1800"/>
              <a:t>: $60,482 in 2013   ↓ 0.81%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>
            <p:ph type="title"/>
          </p:nvPr>
        </p:nvSpPr>
        <p:spPr>
          <a:xfrm>
            <a:off x="486125" y="82746"/>
            <a:ext cx="8229600" cy="857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Neighborhood Trends</a:t>
            </a:r>
          </a:p>
        </p:txBody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457200" y="1200150"/>
            <a:ext cx="8229600" cy="363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4F4F4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23" name="Shape 1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3300" y="1042900"/>
            <a:ext cx="4552950" cy="1994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Shape 1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4425" y="3037525"/>
            <a:ext cx="4619625" cy="193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Shape 1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06250" y="2466775"/>
            <a:ext cx="4337749" cy="1271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>
            <p:ph idx="1" type="body"/>
          </p:nvPr>
        </p:nvSpPr>
        <p:spPr>
          <a:xfrm>
            <a:off x="2603500" y="1407575"/>
            <a:ext cx="3471299" cy="26774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1" name="Shape 131"/>
          <p:cNvSpPr txBox="1"/>
          <p:nvPr>
            <p:ph type="title"/>
          </p:nvPr>
        </p:nvSpPr>
        <p:spPr>
          <a:xfrm>
            <a:off x="457200" y="13321"/>
            <a:ext cx="8229600" cy="857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Neighborhood Trends</a:t>
            </a:r>
          </a:p>
        </p:txBody>
      </p:sp>
      <p:pic>
        <p:nvPicPr>
          <p:cNvPr id="132" name="Shape 1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94425" y="1243275"/>
            <a:ext cx="4944049" cy="3724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inspiration-board">
  <a:themeElements>
    <a:clrScheme name="Custom 503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CFCFCF"/>
      </a:accent1>
      <a:accent2>
        <a:srgbClr val="94AE8E"/>
      </a:accent2>
      <a:accent3>
        <a:srgbClr val="4E7A82"/>
      </a:accent3>
      <a:accent4>
        <a:srgbClr val="666699"/>
      </a:accent4>
      <a:accent5>
        <a:srgbClr val="60506F"/>
      </a:accent5>
      <a:accent6>
        <a:srgbClr val="4B4352"/>
      </a:accent6>
      <a:hlink>
        <a:srgbClr val="8694C0"/>
      </a:hlink>
      <a:folHlink>
        <a:srgbClr val="9191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