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0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0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423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55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563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22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5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9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9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8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2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AFA2F-1473-4B63-92AC-3071CDF01485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EA13F9-6DE5-4F62-A81E-51E1E96A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5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to: 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Sam Loch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73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Altering the Data in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4105"/>
            <a:ext cx="8596668" cy="44772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Adding a column: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ALTER TABLE </a:t>
            </a:r>
            <a:r>
              <a:rPr lang="en-US" dirty="0" err="1" smtClean="0"/>
              <a:t>db_name.table_name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ADD COLUMN </a:t>
            </a:r>
            <a:r>
              <a:rPr lang="en-US" dirty="0" err="1" smtClean="0"/>
              <a:t>column_name</a:t>
            </a:r>
            <a:r>
              <a:rPr lang="en-US" dirty="0" smtClean="0"/>
              <a:t> datatype (NULL or NOT NULL);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Deleting a column: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ALTER TABLE </a:t>
            </a:r>
            <a:r>
              <a:rPr lang="en-US" dirty="0" err="1"/>
              <a:t>db_name.table_name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DROP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COLUMN </a:t>
            </a:r>
            <a:r>
              <a:rPr lang="en-US" dirty="0" err="1" smtClean="0"/>
              <a:t>column_name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Changing a column: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ALTER TABLE </a:t>
            </a:r>
            <a:r>
              <a:rPr lang="en-US" dirty="0" err="1"/>
              <a:t>db_name.table_name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CHANGE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COLUMN </a:t>
            </a:r>
            <a:r>
              <a:rPr lang="en-US" dirty="0" err="1" smtClean="0">
                <a:solidFill>
                  <a:schemeClr val="tx1"/>
                </a:solidFill>
              </a:rPr>
              <a:t>old_</a:t>
            </a:r>
            <a:r>
              <a:rPr lang="en-US" dirty="0" err="1" smtClean="0"/>
              <a:t>column_name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new_column_name</a:t>
            </a:r>
            <a:r>
              <a:rPr lang="en-US" dirty="0" smtClean="0"/>
              <a:t> datatype (NULL or NOT NULL);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14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021"/>
          </a:xfrm>
        </p:spPr>
        <p:txBody>
          <a:bodyPr/>
          <a:lstStyle/>
          <a:p>
            <a:r>
              <a:rPr lang="en-US" dirty="0" smtClean="0"/>
              <a:t>Altering the Data in a Table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916"/>
            <a:ext cx="8596668" cy="4355431"/>
          </a:xfrm>
        </p:spPr>
        <p:txBody>
          <a:bodyPr/>
          <a:lstStyle/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ALTER TABLE </a:t>
            </a:r>
            <a:r>
              <a:rPr lang="en-US" dirty="0" err="1" smtClean="0"/>
              <a:t>salesdb.Product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ADD COLUMN </a:t>
            </a:r>
            <a:r>
              <a:rPr lang="en-US" dirty="0" smtClean="0"/>
              <a:t>Color VARCHAR(10) NULL;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ALTER TABLE </a:t>
            </a:r>
            <a:r>
              <a:rPr lang="en-US" dirty="0" err="1" smtClean="0"/>
              <a:t>salesdb.Product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DROP COLUMN </a:t>
            </a:r>
            <a:r>
              <a:rPr lang="en-US" dirty="0" smtClean="0"/>
              <a:t>Color;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ALTER TABLE </a:t>
            </a:r>
            <a:r>
              <a:rPr lang="en-US" dirty="0" err="1" smtClean="0"/>
              <a:t>salesdb.Product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CHANGE COLUMN </a:t>
            </a:r>
            <a:r>
              <a:rPr lang="en-US" dirty="0" smtClean="0"/>
              <a:t>Color</a:t>
            </a:r>
          </a:p>
          <a:p>
            <a:pPr marL="0" indent="0">
              <a:buNone/>
            </a:pPr>
            <a:r>
              <a:rPr lang="en-US" dirty="0" smtClean="0"/>
              <a:t>Version VARCHAR(20) NULL;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>
            <a:spLocks noChangeAspect="1"/>
          </p:cNvSpPr>
          <p:nvPr/>
        </p:nvSpPr>
        <p:spPr>
          <a:xfrm>
            <a:off x="5422232" y="1491916"/>
            <a:ext cx="3209540" cy="114701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Adds </a:t>
            </a: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“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Color” column to Product table</a:t>
            </a:r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5422232" y="4804611"/>
            <a:ext cx="3223260" cy="1705677"/>
          </a:xfrm>
          <a:prstGeom prst="round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Changes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“Color” column from Product table to “Version” and changes character limit from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10 to 20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>
            <a:off x="5422232" y="3096126"/>
            <a:ext cx="3209540" cy="114701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Deletes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2400" kern="0" dirty="0" smtClean="0">
                <a:solidFill>
                  <a:prstClr val="white"/>
                </a:solidFill>
                <a:latin typeface="Calibri"/>
              </a:rPr>
              <a:t>“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Color” column to Product table</a:t>
            </a:r>
          </a:p>
        </p:txBody>
      </p:sp>
    </p:spTree>
    <p:extLst>
      <p:ext uri="{BB962C8B-B14F-4D97-AF65-F5344CB8AC3E}">
        <p14:creationId xmlns:p14="http://schemas.microsoft.com/office/powerpoint/2010/main" val="2151053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2821"/>
            <a:ext cx="8596668" cy="1320800"/>
          </a:xfrm>
        </p:spPr>
        <p:txBody>
          <a:bodyPr/>
          <a:lstStyle/>
          <a:p>
            <a:r>
              <a:rPr lang="en-US" dirty="0" smtClean="0"/>
              <a:t>Adding a Row to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90863"/>
            <a:ext cx="8596668" cy="550244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INSERT INTO </a:t>
            </a:r>
            <a:r>
              <a:rPr lang="en-US" dirty="0" err="1" smtClean="0"/>
              <a:t>db_name.table_name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(ColumnName1, ColumnName2, ColumnName3)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VALUES</a:t>
            </a:r>
            <a:r>
              <a:rPr lang="en-US" dirty="0" smtClean="0"/>
              <a:t> (Value1, Value2, Value3);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INSERT INTO </a:t>
            </a:r>
            <a:r>
              <a:rPr lang="en-US" dirty="0" err="1" smtClean="0"/>
              <a:t>salesdb.Customer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Email, Phone, Address)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VALUES</a:t>
            </a:r>
            <a:r>
              <a:rPr lang="en-US" dirty="0" smtClean="0"/>
              <a:t> (2003, ‘Kit’, ‘</a:t>
            </a:r>
            <a:r>
              <a:rPr lang="en-US" dirty="0" err="1" smtClean="0"/>
              <a:t>Fisto</a:t>
            </a:r>
            <a:r>
              <a:rPr lang="en-US" dirty="0" smtClean="0"/>
              <a:t>’, </a:t>
            </a:r>
            <a:r>
              <a:rPr lang="en-US" dirty="0" smtClean="0">
                <a:solidFill>
                  <a:schemeClr val="tx1"/>
                </a:solidFill>
              </a:rPr>
              <a:t>‘</a:t>
            </a:r>
            <a:r>
              <a:rPr lang="en-US" dirty="0" err="1" smtClean="0">
                <a:solidFill>
                  <a:schemeClr val="tx1"/>
                </a:solidFill>
              </a:rPr>
              <a:t>KFisto@Gmail</a:t>
            </a:r>
            <a:r>
              <a:rPr lang="en-US" dirty="0" smtClean="0">
                <a:solidFill>
                  <a:schemeClr val="tx1"/>
                </a:solidFill>
              </a:rPr>
              <a:t> .com</a:t>
            </a:r>
            <a:r>
              <a:rPr lang="en-US" dirty="0" smtClean="0"/>
              <a:t>’, 717.555.1234, ‘560 Lois Lane Pittsburgh, PA’)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821373"/>
              </p:ext>
            </p:extLst>
          </p:nvPr>
        </p:nvGraphicFramePr>
        <p:xfrm>
          <a:off x="677334" y="4184924"/>
          <a:ext cx="10832878" cy="26730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5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Bravo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Jbravo@gmail.com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215.555.5678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1624</a:t>
                      </a:r>
                      <a:r>
                        <a:rPr lang="en-US" sz="1600" baseline="0" dirty="0" smtClean="0"/>
                        <a:t> N. 18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Street Philadelphia,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Dwight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Shrute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BeetBoi@Hotmail.com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717.555.5555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r>
                        <a:rPr lang="en-US" sz="1600" baseline="0" dirty="0" smtClean="0"/>
                        <a:t> Farm Street Scranton,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O‘Houlihan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Dballislife@gmail.com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717.555.0000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 Legend Lane Lancaster,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9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Eforeman@yahoo.com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215.555.9876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1919 S. 19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Street Philadelphia,</a:t>
                      </a:r>
                      <a:r>
                        <a:rPr lang="en-US" sz="1600" baseline="0" dirty="0" smtClean="0"/>
                        <a:t>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6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2003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Kit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Fisto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Kfisto@gmail.com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717.555.1234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560 Lois Lane Pittsburgh, PA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506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5875"/>
            <a:ext cx="8596668" cy="45654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UPDATE</a:t>
            </a:r>
            <a:r>
              <a:rPr lang="en-US" dirty="0" smtClean="0"/>
              <a:t> </a:t>
            </a:r>
            <a:r>
              <a:rPr lang="en-US" dirty="0" err="1" smtClean="0"/>
              <a:t>db_name.table_name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SET</a:t>
            </a:r>
            <a:r>
              <a:rPr lang="en-US" dirty="0" smtClean="0"/>
              <a:t> ColumnName1 = Value1, ColumnName2 = Value2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WHERE</a:t>
            </a:r>
            <a:r>
              <a:rPr lang="en-US" dirty="0" smtClean="0"/>
              <a:t> condition;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UPDATE</a:t>
            </a:r>
            <a:r>
              <a:rPr lang="en-US" dirty="0"/>
              <a:t> </a:t>
            </a:r>
            <a:r>
              <a:rPr lang="en-US" dirty="0" err="1" smtClean="0"/>
              <a:t>salesdb.Product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SET</a:t>
            </a:r>
            <a:r>
              <a:rPr lang="en-US" dirty="0"/>
              <a:t> </a:t>
            </a:r>
            <a:r>
              <a:rPr lang="en-US" dirty="0" err="1" smtClean="0"/>
              <a:t>ProductName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‘Shake Weight’, Price </a:t>
            </a:r>
            <a:r>
              <a:rPr lang="en-US" dirty="0"/>
              <a:t>= </a:t>
            </a:r>
            <a:r>
              <a:rPr lang="en-US" dirty="0" smtClean="0"/>
              <a:t>99.99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dirty="0" err="1" smtClean="0"/>
              <a:t>ProductID</a:t>
            </a:r>
            <a:r>
              <a:rPr lang="en-US" dirty="0" smtClean="0"/>
              <a:t> = 1341;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14291"/>
              </p:ext>
            </p:extLst>
          </p:nvPr>
        </p:nvGraphicFramePr>
        <p:xfrm>
          <a:off x="677334" y="4410683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1341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Shake Weight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99.99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Claw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SHAM WOW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447674" y="4561258"/>
            <a:ext cx="4086726" cy="118220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Price of the Shake Weight was changed to 99.99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1161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DELETE FROM </a:t>
            </a:r>
            <a:r>
              <a:rPr lang="en-US" dirty="0" err="1" smtClean="0"/>
              <a:t>db_name.table_name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WHERE</a:t>
            </a:r>
            <a:r>
              <a:rPr lang="en-US" dirty="0" smtClean="0"/>
              <a:t> condition;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DELETE FROM </a:t>
            </a:r>
            <a:r>
              <a:rPr lang="en-US" dirty="0" err="1" smtClean="0"/>
              <a:t>salesdb.Product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 smtClean="0"/>
              <a:t>ProductID</a:t>
            </a:r>
            <a:r>
              <a:rPr lang="en-US" dirty="0" smtClean="0"/>
              <a:t> = 1738;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4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Data From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statements</a:t>
            </a:r>
          </a:p>
          <a:p>
            <a:pPr lvl="1"/>
            <a:r>
              <a:rPr lang="en-US" dirty="0" smtClean="0"/>
              <a:t>SELECT statements are used to retrieve data from a database</a:t>
            </a:r>
          </a:p>
          <a:p>
            <a:pPr lvl="1"/>
            <a:r>
              <a:rPr lang="en-US" dirty="0" smtClean="0"/>
              <a:t>EX: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 err="1" smtClean="0"/>
              <a:t>column_name</a:t>
            </a:r>
            <a:r>
              <a:rPr lang="en-US" dirty="0" smtClean="0"/>
              <a:t>(s)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db_name.table_name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2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0526"/>
            <a:ext cx="8596668" cy="1320800"/>
          </a:xfrm>
        </p:spPr>
        <p:txBody>
          <a:bodyPr/>
          <a:lstStyle/>
          <a:p>
            <a:r>
              <a:rPr lang="en-US" dirty="0" smtClean="0"/>
              <a:t>SELECT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451979"/>
            <a:ext cx="8596668" cy="3880773"/>
          </a:xfrm>
        </p:spPr>
        <p:txBody>
          <a:bodyPr/>
          <a:lstStyle/>
          <a:p>
            <a:r>
              <a:rPr lang="en-US" dirty="0" smtClean="0"/>
              <a:t>If you had a customer table and wanted to see the first and last names of all of the customers you would type: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 smtClean="0"/>
              <a:t>salesdb.Customer</a:t>
            </a:r>
            <a:endParaRPr lang="en-US" dirty="0" smtClean="0"/>
          </a:p>
          <a:p>
            <a:pPr lvl="1"/>
            <a:r>
              <a:rPr lang="en-US" dirty="0" smtClean="0"/>
              <a:t>This would return: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828089"/>
              </p:ext>
            </p:extLst>
          </p:nvPr>
        </p:nvGraphicFramePr>
        <p:xfrm>
          <a:off x="196070" y="860926"/>
          <a:ext cx="10832878" cy="24275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95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Bravo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Jbravo@gmail.com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215.555.5678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1624</a:t>
                      </a:r>
                      <a:r>
                        <a:rPr lang="en-US" sz="1600" baseline="0" dirty="0" smtClean="0"/>
                        <a:t> N. 18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Street Philadelphia,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Dwight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Shrute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BeetBoi@Hotmail.com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717.555.5555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r>
                        <a:rPr lang="en-US" sz="1600" baseline="0" dirty="0" smtClean="0"/>
                        <a:t> Farm Street Scranton,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O‘Houlihan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Dballislife@gmail.com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717.555.0000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 Legend Lane Lancaster,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Eforeman@yahoo.com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215.555.9876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1919 S. 19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Street Philadelphia,</a:t>
                      </a:r>
                      <a:r>
                        <a:rPr lang="en-US" sz="1600" baseline="0" dirty="0" smtClean="0"/>
                        <a:t>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82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Kit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Fisto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Kfisto@gmail.com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717.555.1234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560 Lois Lane Pittsburgh, PA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13848"/>
              </p:ext>
            </p:extLst>
          </p:nvPr>
        </p:nvGraphicFramePr>
        <p:xfrm>
          <a:off x="3809709" y="4523872"/>
          <a:ext cx="2331918" cy="21336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0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38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Bravo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Dwight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Shrute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O‘Houlihan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8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Kit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Fisto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860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All Columns in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/>
              <a:t>salesdb.Customer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73172"/>
              </p:ext>
            </p:extLst>
          </p:nvPr>
        </p:nvGraphicFramePr>
        <p:xfrm>
          <a:off x="252217" y="2753894"/>
          <a:ext cx="10832878" cy="24275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95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Johnny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Bravo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Jbravo@gmail.com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215.555.5678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1624</a:t>
                      </a:r>
                      <a:r>
                        <a:rPr lang="en-US" sz="1600" baseline="0" dirty="0" smtClean="0"/>
                        <a:t> N. 18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baseline="0" dirty="0" smtClean="0"/>
                        <a:t> Street Philadelphia,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Dwight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Shrute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BeetBoi@Hotmail.com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717.555.5555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r>
                        <a:rPr lang="en-US" sz="1600" baseline="0" dirty="0" smtClean="0"/>
                        <a:t> Farm Street Scranton,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O‘Houlihan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Dballislife@gmail.com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717.555.0000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 Legend Lane Lancaster,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Eforeman@yahoo.com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215.555.9876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1919 S. 19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Street Philadelphia,</a:t>
                      </a:r>
                      <a:r>
                        <a:rPr lang="en-US" sz="1600" baseline="0" dirty="0" smtClean="0"/>
                        <a:t>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82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Kit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Fisto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Kfisto@gmail.com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717.555.1234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560 Lois Lane Pittsburgh, PA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647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retrieve only unique values:</a:t>
            </a:r>
          </a:p>
          <a:p>
            <a:pPr marL="457200" lvl="1" indent="0">
              <a:buNone/>
            </a:pPr>
            <a:r>
              <a:rPr lang="en-US" dirty="0" smtClean="0"/>
              <a:t>SELECT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DISTINCT</a:t>
            </a:r>
            <a:r>
              <a:rPr lang="en-US" dirty="0"/>
              <a:t> Price</a:t>
            </a:r>
          </a:p>
          <a:p>
            <a:pPr marL="457200" lvl="1" indent="0">
              <a:buNone/>
            </a:pPr>
            <a:r>
              <a:rPr lang="en-US" dirty="0"/>
              <a:t>FROM </a:t>
            </a:r>
            <a:r>
              <a:rPr lang="en-US" dirty="0" err="1" smtClean="0"/>
              <a:t>salesdb.Product</a:t>
            </a:r>
            <a:r>
              <a:rPr lang="en-US" dirty="0" smtClean="0"/>
              <a:t>;</a:t>
            </a:r>
          </a:p>
          <a:p>
            <a:r>
              <a:rPr lang="en-US" dirty="0" smtClean="0"/>
              <a:t>To retrieve certain records only</a:t>
            </a:r>
          </a:p>
          <a:p>
            <a:pPr marL="457200" lvl="1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salesdb.Product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WHERE</a:t>
            </a:r>
            <a:r>
              <a:rPr lang="en-US" dirty="0" smtClean="0"/>
              <a:t> Price = 99.99;</a:t>
            </a:r>
          </a:p>
          <a:p>
            <a:pPr marL="457200" lvl="1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salesdb.Product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WHERE</a:t>
            </a:r>
            <a:r>
              <a:rPr lang="en-US" dirty="0" smtClean="0"/>
              <a:t> Price &gt; 5;</a:t>
            </a:r>
          </a:p>
        </p:txBody>
      </p:sp>
    </p:spTree>
    <p:extLst>
      <p:ext uri="{BB962C8B-B14F-4D97-AF65-F5344CB8AC3E}">
        <p14:creationId xmlns:p14="http://schemas.microsoft.com/office/powerpoint/2010/main" val="2016986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is a list of operators that can be used in the WHERE Clause: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56273"/>
              </p:ext>
            </p:extLst>
          </p:nvPr>
        </p:nvGraphicFramePr>
        <p:xfrm>
          <a:off x="1491916" y="2723147"/>
          <a:ext cx="5410200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  <a:r>
                        <a:rPr lang="en-US" sz="2400" baseline="0" dirty="0"/>
                        <a:t>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</a:t>
                      </a:r>
                      <a:r>
                        <a:rPr lang="en-US" sz="2400" baseline="0" dirty="0"/>
                        <a:t> than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 equal</a:t>
                      </a:r>
                      <a:r>
                        <a:rPr lang="en-US" sz="2400" baseline="0" dirty="0"/>
                        <a:t>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53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retrieve data from and insert data into a relational database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616318"/>
              </p:ext>
            </p:extLst>
          </p:nvPr>
        </p:nvGraphicFramePr>
        <p:xfrm>
          <a:off x="9935411" y="3438803"/>
          <a:ext cx="1553411" cy="2593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411">
                  <a:extLst>
                    <a:ext uri="{9D8B030D-6E8A-4147-A177-3AD203B41FA5}">
                      <a16:colId xmlns:a16="http://schemas.microsoft.com/office/drawing/2014/main" val="2452303515"/>
                    </a:ext>
                  </a:extLst>
                </a:gridCol>
              </a:tblGrid>
              <a:tr h="368611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93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75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6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35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66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66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8822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99740"/>
              </p:ext>
            </p:extLst>
          </p:nvPr>
        </p:nvGraphicFramePr>
        <p:xfrm>
          <a:off x="6799181" y="3436574"/>
          <a:ext cx="218707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74">
                  <a:extLst>
                    <a:ext uri="{9D8B030D-6E8A-4147-A177-3AD203B41FA5}">
                      <a16:colId xmlns:a16="http://schemas.microsoft.com/office/drawing/2014/main" val="2452303515"/>
                    </a:ext>
                  </a:extLst>
                </a:gridCol>
              </a:tblGrid>
              <a:tr h="309702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93889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OrderID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759532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64661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35454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ShippingInstructions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6681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548101"/>
              </p:ext>
            </p:extLst>
          </p:nvPr>
        </p:nvGraphicFramePr>
        <p:xfrm>
          <a:off x="3507873" y="3436574"/>
          <a:ext cx="21870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74">
                  <a:extLst>
                    <a:ext uri="{9D8B030D-6E8A-4147-A177-3AD203B41FA5}">
                      <a16:colId xmlns:a16="http://schemas.microsoft.com/office/drawing/2014/main" val="2452303515"/>
                    </a:ext>
                  </a:extLst>
                </a:gridCol>
              </a:tblGrid>
              <a:tr h="355510">
                <a:tc>
                  <a:txBody>
                    <a:bodyPr/>
                    <a:lstStyle/>
                    <a:p>
                      <a:r>
                        <a:rPr lang="en-US" dirty="0" smtClean="0"/>
                        <a:t>Order-Product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93889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OrderProductID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759532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64661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35454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6681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612703"/>
              </p:ext>
            </p:extLst>
          </p:nvPr>
        </p:nvGraphicFramePr>
        <p:xfrm>
          <a:off x="371643" y="3438803"/>
          <a:ext cx="21870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74">
                  <a:extLst>
                    <a:ext uri="{9D8B030D-6E8A-4147-A177-3AD203B41FA5}">
                      <a16:colId xmlns:a16="http://schemas.microsoft.com/office/drawing/2014/main" val="2452303515"/>
                    </a:ext>
                  </a:extLst>
                </a:gridCol>
              </a:tblGrid>
              <a:tr h="347489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93889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759532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64661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35454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Inventory</a:t>
                      </a:r>
                      <a:r>
                        <a:rPr lang="en-US" baseline="0" dirty="0" err="1" smtClean="0"/>
                        <a:t>Level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66818"/>
                  </a:ext>
                </a:extLst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>
            <a:off x="2558717" y="4001294"/>
            <a:ext cx="949156" cy="747169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330073" y="4748463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320715" y="4663039"/>
            <a:ext cx="196517" cy="8542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46084" y="386134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Freeform 16"/>
          <p:cNvSpPr/>
          <p:nvPr/>
        </p:nvSpPr>
        <p:spPr>
          <a:xfrm rot="10800000" flipV="1">
            <a:off x="5694947" y="4001293"/>
            <a:ext cx="1104233" cy="36216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5673558" y="4249374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679572" y="4346254"/>
            <a:ext cx="165771" cy="147415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34687" y="3861348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Freeform 22"/>
          <p:cNvSpPr/>
          <p:nvPr/>
        </p:nvSpPr>
        <p:spPr>
          <a:xfrm flipV="1">
            <a:off x="8986256" y="3969381"/>
            <a:ext cx="949156" cy="394071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8970881" y="4374878"/>
            <a:ext cx="165771" cy="147415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989256" y="4220574"/>
            <a:ext cx="147396" cy="15430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870919" y="3844094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345328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Results of a 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021"/>
            <a:ext cx="8596668" cy="450934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salesdb.Customer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 &gt;= 2000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ORDER BY </a:t>
            </a:r>
            <a:r>
              <a:rPr lang="en-US" dirty="0" err="1" smtClean="0"/>
              <a:t>FirstName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182780"/>
              </p:ext>
            </p:extLst>
          </p:nvPr>
        </p:nvGraphicFramePr>
        <p:xfrm>
          <a:off x="252217" y="2753894"/>
          <a:ext cx="10832878" cy="20923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95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Dwight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Shrute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BeetBoi@Hotmail.com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717.555.5555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r>
                        <a:rPr lang="en-US" sz="1600" baseline="0" dirty="0" smtClean="0"/>
                        <a:t> Farm Street Scranton,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Eforeman@yahoo.com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215.555.9876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1919 S. 19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Street Philadelphia,</a:t>
                      </a:r>
                      <a:r>
                        <a:rPr lang="en-US" sz="1600" baseline="0" dirty="0" smtClean="0"/>
                        <a:t>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8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Kit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Fisto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Kfisto@gmail.com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717.555.1234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560 Lois Lane Pittsburgh, PA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O‘Houlihan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Dballislife@gmail.com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717.555.0000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 Legend Lane Lancaster, PA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98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BY Ascending (ASC) and Descending (DESC)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salesdb.Product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ORDER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BY </a:t>
            </a:r>
            <a:r>
              <a:rPr lang="en-US" dirty="0" smtClean="0"/>
              <a:t>Price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ASC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* FROM </a:t>
            </a:r>
            <a:r>
              <a:rPr lang="en-US" dirty="0" err="1"/>
              <a:t>salesdb.Product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ORDER BY </a:t>
            </a:r>
            <a:r>
              <a:rPr lang="en-US" dirty="0"/>
              <a:t>Price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DESC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64663"/>
              </p:ext>
            </p:extLst>
          </p:nvPr>
        </p:nvGraphicFramePr>
        <p:xfrm>
          <a:off x="4792134" y="4015873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1341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Shake Weight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99.99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Claw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SHAM WOW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85249"/>
              </p:ext>
            </p:extLst>
          </p:nvPr>
        </p:nvGraphicFramePr>
        <p:xfrm>
          <a:off x="4792133" y="2160589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1343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Shake Weight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4.99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Claw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SHAM WOW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347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SQL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COUNT() – Returns the number of rows </a:t>
            </a:r>
            <a:endParaRPr lang="en-US" dirty="0"/>
          </a:p>
          <a:p>
            <a:r>
              <a:rPr lang="en-US" dirty="0" smtClean="0"/>
              <a:t>MAX() – Returns the largest value</a:t>
            </a:r>
          </a:p>
          <a:p>
            <a:r>
              <a:rPr lang="en-US" dirty="0" smtClean="0"/>
              <a:t>MIN() – Returns the smallest value</a:t>
            </a:r>
          </a:p>
          <a:p>
            <a:r>
              <a:rPr lang="en-US" dirty="0" smtClean="0"/>
              <a:t>SUM() – Returns the sum</a:t>
            </a:r>
          </a:p>
          <a:p>
            <a:r>
              <a:rPr lang="en-US" dirty="0" smtClean="0"/>
              <a:t>AVG() – Returns the average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48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102" y="232611"/>
            <a:ext cx="8596668" cy="778042"/>
          </a:xfrm>
        </p:spPr>
        <p:txBody>
          <a:bodyPr/>
          <a:lstStyle/>
          <a:p>
            <a:r>
              <a:rPr lang="en-US" dirty="0" smtClean="0"/>
              <a:t>Fun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102" y="1262231"/>
            <a:ext cx="8596668" cy="51465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MAX(Price) FROM </a:t>
            </a:r>
            <a:r>
              <a:rPr lang="en-US" dirty="0" err="1" smtClean="0"/>
              <a:t>salesdb.Product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COUNT(</a:t>
            </a:r>
            <a:r>
              <a:rPr lang="en-US" dirty="0" err="1" smtClean="0"/>
              <a:t>ProductID</a:t>
            </a:r>
            <a:r>
              <a:rPr lang="en-US" dirty="0" smtClean="0"/>
              <a:t>) FROM </a:t>
            </a:r>
            <a:r>
              <a:rPr lang="en-US" dirty="0" err="1" smtClean="0"/>
              <a:t>salesdb.Product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MIN(Price) FROM </a:t>
            </a:r>
            <a:r>
              <a:rPr lang="en-US" dirty="0" err="1" smtClean="0"/>
              <a:t>salesdb.Product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SUM(Price) FROM </a:t>
            </a:r>
            <a:r>
              <a:rPr lang="en-US" dirty="0" err="1" smtClean="0"/>
              <a:t>salesdb.Product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AVG(Price) FROM </a:t>
            </a:r>
            <a:r>
              <a:rPr lang="en-US" dirty="0" err="1" smtClean="0"/>
              <a:t>salesdb.Product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233454"/>
              </p:ext>
            </p:extLst>
          </p:nvPr>
        </p:nvGraphicFramePr>
        <p:xfrm>
          <a:off x="8770576" y="232611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1341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Shake Weight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99.99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Claw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SHAM WOW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4.99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46382"/>
              </p:ext>
            </p:extLst>
          </p:nvPr>
        </p:nvGraphicFramePr>
        <p:xfrm>
          <a:off x="6003467" y="1093789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99.99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533933"/>
              </p:ext>
            </p:extLst>
          </p:nvPr>
        </p:nvGraphicFramePr>
        <p:xfrm>
          <a:off x="6003467" y="2087047"/>
          <a:ext cx="325144" cy="3643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5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392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120864"/>
              </p:ext>
            </p:extLst>
          </p:nvPr>
        </p:nvGraphicFramePr>
        <p:xfrm>
          <a:off x="5995077" y="270164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4.99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824069"/>
              </p:ext>
            </p:extLst>
          </p:nvPr>
        </p:nvGraphicFramePr>
        <p:xfrm>
          <a:off x="5995076" y="3890848"/>
          <a:ext cx="814797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14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134.97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654322"/>
              </p:ext>
            </p:extLst>
          </p:nvPr>
        </p:nvGraphicFramePr>
        <p:xfrm>
          <a:off x="5907214" y="5149834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44.99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881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0737"/>
            <a:ext cx="8596668" cy="1320800"/>
          </a:xfrm>
        </p:spPr>
        <p:txBody>
          <a:bodyPr/>
          <a:lstStyle/>
          <a:p>
            <a:r>
              <a:rPr lang="en-US" dirty="0" err="1" smtClean="0"/>
              <a:t>SELECTing</a:t>
            </a:r>
            <a:r>
              <a:rPr lang="en-US" dirty="0" smtClean="0"/>
              <a:t> From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45663"/>
            <a:ext cx="8596668" cy="3880773"/>
          </a:xfrm>
        </p:spPr>
        <p:txBody>
          <a:bodyPr/>
          <a:lstStyle/>
          <a:p>
            <a:r>
              <a:rPr lang="en-US" dirty="0" smtClean="0"/>
              <a:t>To SELECT from multiple tables you must join the tables with WHERE</a:t>
            </a:r>
          </a:p>
          <a:p>
            <a:pPr lvl="1"/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dirty="0" smtClean="0"/>
              <a:t>SELECT * FROM </a:t>
            </a:r>
            <a:r>
              <a:rPr lang="en-US" dirty="0" err="1" smtClean="0">
                <a:solidFill>
                  <a:srgbClr val="00B0F0"/>
                </a:solidFill>
              </a:rPr>
              <a:t>salesdb.Customer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salesdb.Order</a:t>
            </a:r>
            <a:endParaRPr lang="en-US" dirty="0" smtClean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WHERE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Customer.CustomerID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Order.CustomerID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This Returns: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68570"/>
              </p:ext>
            </p:extLst>
          </p:nvPr>
        </p:nvGraphicFramePr>
        <p:xfrm>
          <a:off x="104275" y="2849691"/>
          <a:ext cx="11798966" cy="39017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0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1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6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6906">
                  <a:extLst>
                    <a:ext uri="{9D8B030D-6E8A-4147-A177-3AD203B41FA5}">
                      <a16:colId xmlns:a16="http://schemas.microsoft.com/office/drawing/2014/main" val="94142236"/>
                    </a:ext>
                  </a:extLst>
                </a:gridCol>
                <a:gridCol w="1321529">
                  <a:extLst>
                    <a:ext uri="{9D8B030D-6E8A-4147-A177-3AD203B41FA5}">
                      <a16:colId xmlns:a16="http://schemas.microsoft.com/office/drawing/2014/main" val="649587060"/>
                    </a:ext>
                  </a:extLst>
                </a:gridCol>
                <a:gridCol w="1935017">
                  <a:extLst>
                    <a:ext uri="{9D8B030D-6E8A-4147-A177-3AD203B41FA5}">
                      <a16:colId xmlns:a16="http://schemas.microsoft.com/office/drawing/2014/main" val="1401931761"/>
                    </a:ext>
                  </a:extLst>
                </a:gridCol>
              </a:tblGrid>
              <a:tr h="751931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Customer.CustomerID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</a:t>
                      </a:r>
                      <a:r>
                        <a:rPr lang="en-US" sz="1600" baseline="0" dirty="0" err="1" smtClean="0"/>
                        <a:t>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Order.CustomerID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9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Dwight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Shrute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BeetBoi@Hotmail.com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717.555.5555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r>
                        <a:rPr lang="en-US" sz="1600" baseline="0" dirty="0" smtClean="0"/>
                        <a:t> Farm Street Scranton, 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2017-4-15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9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Eforeman@yahoo.com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215.555.9876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1919 S. 19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Street Philadelphia,</a:t>
                      </a:r>
                      <a:r>
                        <a:rPr lang="en-US" sz="1600" baseline="0" dirty="0" smtClean="0"/>
                        <a:t> 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2017-4-25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93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Kit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Fisto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Kfisto@gmail.com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717.555.1234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560 Lois Lane Pittsburgh, PA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2017-4-30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1004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93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O‘Houlihan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Dballislife@gmail.com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717.555.0000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 Legend Lane Lancaster, 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2017-5-3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301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6295"/>
            <a:ext cx="8596668" cy="4405067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SELECT * FROM </a:t>
            </a:r>
            <a:r>
              <a:rPr lang="en-US" dirty="0" err="1">
                <a:solidFill>
                  <a:srgbClr val="00B0F0"/>
                </a:solidFill>
              </a:rPr>
              <a:t>salesdb.Customer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salesdb.Order</a:t>
            </a:r>
            <a:endParaRPr lang="en-US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WHERE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Customer.CustomerID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Order.CustomerID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290358"/>
              </p:ext>
            </p:extLst>
          </p:nvPr>
        </p:nvGraphicFramePr>
        <p:xfrm>
          <a:off x="531891" y="25908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 </a:t>
                      </a:r>
                      <a:r>
                        <a:rPr lang="en-US" sz="2000" b="1" dirty="0" err="1" smtClean="0"/>
                        <a:t>salesdb.Customer</a:t>
                      </a:r>
                      <a:r>
                        <a:rPr lang="en-US" sz="2000" b="1" dirty="0"/>
                        <a:t>, </a:t>
                      </a:r>
                      <a:r>
                        <a:rPr lang="en-US" sz="2000" b="1" dirty="0" err="1" smtClean="0"/>
                        <a:t>salesdb.Order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WHERE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</a:t>
                      </a:r>
                      <a:r>
                        <a:rPr lang="en-US" sz="2000" b="1" dirty="0" err="1" smtClean="0"/>
                        <a:t>Order.CustomerID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572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0318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CREATE</a:t>
            </a:r>
            <a:r>
              <a:rPr lang="en-US" dirty="0" smtClean="0"/>
              <a:t> statements to create a table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DROP TABLE </a:t>
            </a:r>
            <a:r>
              <a:rPr lang="en-US" dirty="0" smtClean="0"/>
              <a:t>to delete a table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ALTER TABLE </a:t>
            </a:r>
            <a:r>
              <a:rPr lang="en-US" dirty="0" smtClean="0"/>
              <a:t>to change the data in a table</a:t>
            </a:r>
          </a:p>
          <a:p>
            <a:pPr lvl="1"/>
            <a:r>
              <a:rPr lang="en-US" dirty="0"/>
              <a:t>ADD COLUMN</a:t>
            </a:r>
          </a:p>
          <a:p>
            <a:pPr lvl="1"/>
            <a:r>
              <a:rPr lang="en-US" dirty="0"/>
              <a:t>DROP COLUMN</a:t>
            </a:r>
          </a:p>
          <a:p>
            <a:pPr lvl="1"/>
            <a:r>
              <a:rPr lang="en-US" dirty="0"/>
              <a:t>CHANGE </a:t>
            </a:r>
            <a:r>
              <a:rPr lang="en-US" dirty="0" smtClean="0"/>
              <a:t>COLUMN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INSERT INTO </a:t>
            </a:r>
            <a:r>
              <a:rPr lang="en-US" dirty="0" smtClean="0"/>
              <a:t>to add a row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UPDATE</a:t>
            </a:r>
            <a:r>
              <a:rPr lang="en-US" dirty="0" smtClean="0"/>
              <a:t> and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SET </a:t>
            </a:r>
            <a:r>
              <a:rPr lang="en-US" dirty="0" smtClean="0"/>
              <a:t>to change</a:t>
            </a:r>
          </a:p>
          <a:p>
            <a:pPr marL="0" indent="0">
              <a:buNone/>
            </a:pPr>
            <a:r>
              <a:rPr lang="en-US" dirty="0" smtClean="0"/>
              <a:t>	a row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DELETE FROM </a:t>
            </a:r>
            <a:r>
              <a:rPr lang="en-US" dirty="0" smtClean="0"/>
              <a:t>to delete 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074282"/>
              </p:ext>
            </p:extLst>
          </p:nvPr>
        </p:nvGraphicFramePr>
        <p:xfrm>
          <a:off x="4343744" y="3270027"/>
          <a:ext cx="7681478" cy="3230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9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4, 62, -20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p,s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Decimal. Example: </a:t>
                      </a:r>
                      <a:r>
                        <a:rPr lang="en-US" sz="1600" dirty="0" smtClean="0"/>
                        <a:t>decimal(6,3) </a:t>
                      </a:r>
                      <a:r>
                        <a:rPr lang="en-US" sz="1600" dirty="0" smtClean="0"/>
                        <a:t>is a number that has 3 digits </a:t>
                      </a:r>
                      <a:r>
                        <a:rPr lang="en-US" sz="1600" dirty="0" smtClean="0"/>
                        <a:t>after the decimal and 6 </a:t>
                      </a:r>
                      <a:r>
                        <a:rPr lang="en-US" sz="1600" dirty="0" smtClean="0"/>
                        <a:t>digits </a:t>
                      </a:r>
                      <a:r>
                        <a:rPr lang="en-US" sz="1600" dirty="0" smtClean="0"/>
                        <a:t>total</a:t>
                      </a:r>
                      <a:r>
                        <a:rPr lang="en-US" sz="1600" baseline="0" dirty="0" smtClean="0"/>
                        <a:t> (123.456)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6.5, 0.9987, 123.456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VARCHAR(x)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</a:t>
                      </a:r>
                      <a:r>
                        <a:rPr lang="en-US" sz="1600" dirty="0" smtClean="0"/>
                        <a:t>of any characters with a maximum </a:t>
                      </a:r>
                      <a:r>
                        <a:rPr lang="en-US" sz="1600" dirty="0" smtClean="0"/>
                        <a:t>length </a:t>
                      </a:r>
                      <a:r>
                        <a:rPr lang="en-US" sz="1600" dirty="0" smtClean="0"/>
                        <a:t>of 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‘Howdy’,</a:t>
                      </a:r>
                    </a:p>
                    <a:p>
                      <a:r>
                        <a:rPr lang="en-US" sz="1600" dirty="0" smtClean="0"/>
                        <a:t> ‘She</a:t>
                      </a:r>
                      <a:r>
                        <a:rPr lang="en-US" sz="1600" baseline="0" dirty="0" smtClean="0"/>
                        <a:t> sells seashells by the sea shore’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r>
                        <a:rPr lang="en-US" sz="1600" baseline="0" dirty="0" smtClean="0"/>
                        <a:t> and t</a:t>
                      </a:r>
                      <a:r>
                        <a:rPr lang="en-US" sz="1600" dirty="0" smtClean="0"/>
                        <a:t>ime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or just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'2017-05-03 20:43:00</a:t>
                      </a:r>
                      <a:r>
                        <a:rPr lang="en-US" sz="1600" dirty="0" smtClean="0"/>
                        <a:t>',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'2017-05-03'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,1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92997"/>
              </p:ext>
            </p:extLst>
          </p:nvPr>
        </p:nvGraphicFramePr>
        <p:xfrm>
          <a:off x="6715286" y="638977"/>
          <a:ext cx="5309936" cy="222439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3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699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17">
                <a:tc>
                  <a:txBody>
                    <a:bodyPr/>
                    <a:lstStyle/>
                    <a:p>
                      <a:r>
                        <a:rPr lang="en-US" dirty="0" smtClean="0"/>
                        <a:t>NULL/NOT</a:t>
                      </a:r>
                      <a:r>
                        <a:rPr lang="en-US" baseline="0" dirty="0" smtClean="0"/>
                        <a:t> 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Defines</a:t>
                      </a:r>
                      <a:r>
                        <a:rPr lang="en-US" baseline="0" dirty="0" smtClean="0"/>
                        <a:t> whether the field can be empty (NULL) or whether it cannot (NOT NULL)</a:t>
                      </a:r>
                    </a:p>
                    <a:p>
                      <a:r>
                        <a:rPr lang="en-US" baseline="0" dirty="0" smtClean="0"/>
                        <a:t>Primary Key’s cannot be 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17">
                <a:tc>
                  <a:txBody>
                    <a:bodyPr/>
                    <a:lstStyle/>
                    <a:p>
                      <a:r>
                        <a:rPr lang="en-US" dirty="0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data-type</a:t>
                      </a:r>
                      <a:r>
                        <a:rPr lang="en-US" baseline="0" dirty="0" smtClean="0"/>
                        <a:t> of the column.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703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n-US" dirty="0" smtClean="0"/>
              <a:t> statements to retrieve data from a database</a:t>
            </a:r>
          </a:p>
          <a:p>
            <a:pPr lvl="1"/>
            <a:r>
              <a:rPr lang="en-US" dirty="0" smtClean="0"/>
              <a:t>SELECT * selects all data from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COUNT() </a:t>
            </a:r>
            <a:r>
              <a:rPr lang="en-US" dirty="0"/>
              <a:t>– Returns the number of rows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MAX() </a:t>
            </a:r>
            <a:r>
              <a:rPr lang="en-US" dirty="0"/>
              <a:t>– Returns the largest value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MIN() </a:t>
            </a:r>
            <a:r>
              <a:rPr lang="en-US" dirty="0"/>
              <a:t>– Returns the smallest value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SUM() </a:t>
            </a:r>
            <a:r>
              <a:rPr lang="en-US" dirty="0"/>
              <a:t>– Returns the sum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AVG() </a:t>
            </a:r>
            <a:r>
              <a:rPr lang="en-US" dirty="0"/>
              <a:t>– Returns the average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4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Accomplish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Query Language (SQL)</a:t>
            </a:r>
          </a:p>
          <a:p>
            <a:r>
              <a:rPr lang="en-US" dirty="0" smtClean="0"/>
              <a:t>Using SQL we can</a:t>
            </a:r>
          </a:p>
          <a:p>
            <a:pPr lvl="1"/>
            <a:r>
              <a:rPr lang="en-US" dirty="0" smtClean="0"/>
              <a:t>Retrieve data from a database</a:t>
            </a:r>
          </a:p>
          <a:p>
            <a:pPr lvl="1"/>
            <a:r>
              <a:rPr lang="en-US" dirty="0" smtClean="0"/>
              <a:t>Insert data into a database</a:t>
            </a:r>
          </a:p>
          <a:p>
            <a:pPr lvl="1"/>
            <a:r>
              <a:rPr lang="en-US" dirty="0" smtClean="0"/>
              <a:t>Update data in a database</a:t>
            </a:r>
          </a:p>
          <a:p>
            <a:pPr lvl="1"/>
            <a:r>
              <a:rPr lang="en-US" dirty="0" smtClean="0"/>
              <a:t>Delete data in a database</a:t>
            </a:r>
          </a:p>
          <a:p>
            <a:pPr lvl="1"/>
            <a:r>
              <a:rPr lang="en-US" dirty="0" smtClean="0"/>
              <a:t>Add and delete tables form a database</a:t>
            </a:r>
          </a:p>
          <a:p>
            <a:pPr lvl="1"/>
            <a:r>
              <a:rPr lang="en-US" dirty="0" smtClean="0"/>
              <a:t>Combine tables in a database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4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database</a:t>
            </a:r>
          </a:p>
          <a:p>
            <a:pPr lvl="1"/>
            <a:r>
              <a:rPr lang="en-US" dirty="0" smtClean="0"/>
              <a:t>Create tables</a:t>
            </a:r>
          </a:p>
          <a:p>
            <a:pPr lvl="1"/>
            <a:r>
              <a:rPr lang="en-US" dirty="0" smtClean="0"/>
              <a:t>Define columns within these tables and choose their data types</a:t>
            </a:r>
            <a:endParaRPr lang="en-US" dirty="0"/>
          </a:p>
          <a:p>
            <a:pPr lvl="2"/>
            <a:r>
              <a:rPr lang="en-US" dirty="0" smtClean="0"/>
              <a:t>Each table needs a Primary Key </a:t>
            </a:r>
          </a:p>
          <a:p>
            <a:pPr lvl="2"/>
            <a:r>
              <a:rPr lang="en-US" dirty="0" smtClean="0"/>
              <a:t>Some tables will need Foreign Key’s to communicate with other tables in the database</a:t>
            </a:r>
          </a:p>
        </p:txBody>
      </p:sp>
    </p:spTree>
    <p:extLst>
      <p:ext uri="{BB962C8B-B14F-4D97-AF65-F5344CB8AC3E}">
        <p14:creationId xmlns:p14="http://schemas.microsoft.com/office/powerpoint/2010/main" val="1182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Database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statements</a:t>
            </a:r>
          </a:p>
          <a:p>
            <a:pPr lvl="1"/>
            <a:r>
              <a:rPr lang="en-US" dirty="0" smtClean="0"/>
              <a:t>These can be used to create a table within a database</a:t>
            </a:r>
          </a:p>
          <a:p>
            <a:pPr lvl="1"/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CREATE TABLE </a:t>
            </a:r>
            <a:r>
              <a:rPr lang="en-US" dirty="0" err="1" smtClean="0"/>
              <a:t>db_name.table_name</a:t>
            </a:r>
            <a:r>
              <a:rPr lang="en-US" dirty="0" smtClean="0"/>
              <a:t> (</a:t>
            </a:r>
          </a:p>
          <a:p>
            <a:pPr marL="457200" lvl="1" indent="0">
              <a:buNone/>
            </a:pPr>
            <a:r>
              <a:rPr lang="en-US" dirty="0" smtClean="0"/>
              <a:t>ColumnName1 datatype NOT NULL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marL="457200" lvl="1" indent="0">
              <a:buNone/>
            </a:pPr>
            <a:r>
              <a:rPr lang="en-US" dirty="0" smtClean="0"/>
              <a:t>ColumnName2 datatype NULL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PRIMARY KEY </a:t>
            </a:r>
            <a:r>
              <a:rPr lang="en-US" dirty="0" smtClean="0"/>
              <a:t>(</a:t>
            </a:r>
            <a:r>
              <a:rPr lang="en-US" dirty="0" err="1" smtClean="0"/>
              <a:t>KeyName</a:t>
            </a:r>
            <a:r>
              <a:rPr lang="en-US" dirty="0" smtClean="0"/>
              <a:t>))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483102"/>
              </p:ext>
            </p:extLst>
          </p:nvPr>
        </p:nvGraphicFramePr>
        <p:xfrm>
          <a:off x="5630780" y="3489157"/>
          <a:ext cx="5309936" cy="224144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39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810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17">
                <a:tc>
                  <a:txBody>
                    <a:bodyPr/>
                    <a:lstStyle/>
                    <a:p>
                      <a:r>
                        <a:rPr lang="en-US" dirty="0" smtClean="0"/>
                        <a:t>NULL/NOT</a:t>
                      </a:r>
                      <a:r>
                        <a:rPr lang="en-US" baseline="0" dirty="0" smtClean="0"/>
                        <a:t> 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Defines</a:t>
                      </a:r>
                      <a:r>
                        <a:rPr lang="en-US" baseline="0" dirty="0" smtClean="0"/>
                        <a:t> whether the field can be empty (NULL) or whether it cannot (NOT NULL)</a:t>
                      </a:r>
                    </a:p>
                    <a:p>
                      <a:r>
                        <a:rPr lang="en-US" baseline="0" dirty="0" smtClean="0"/>
                        <a:t>Primary Key’s cannot be 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17">
                <a:tc>
                  <a:txBody>
                    <a:bodyPr/>
                    <a:lstStyle/>
                    <a:p>
                      <a:r>
                        <a:rPr lang="en-US" dirty="0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data-type</a:t>
                      </a:r>
                      <a:r>
                        <a:rPr lang="en-US" baseline="0" dirty="0" smtClean="0"/>
                        <a:t> of the column.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74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Database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CREATE TABLE </a:t>
            </a:r>
            <a:r>
              <a:rPr lang="en-US" dirty="0" err="1" smtClean="0"/>
              <a:t>salesdb.Order</a:t>
            </a:r>
            <a:r>
              <a:rPr lang="en-US" dirty="0" smtClean="0"/>
              <a:t> (</a:t>
            </a:r>
          </a:p>
          <a:p>
            <a:pPr marL="0" indent="0">
              <a:buNone/>
            </a:pPr>
            <a:r>
              <a:rPr lang="en-US" dirty="0" err="1" smtClean="0"/>
              <a:t>OrderID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 NULL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CustomerID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 NULL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OrderDate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DATE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NULL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ShippingInstructions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VARCHAR(45)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NULL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PRIMARY KEY </a:t>
            </a:r>
            <a:r>
              <a:rPr lang="en-US" dirty="0" smtClean="0"/>
              <a:t>(</a:t>
            </a:r>
            <a:r>
              <a:rPr lang="en-US" dirty="0" err="1" smtClean="0"/>
              <a:t>OrderID</a:t>
            </a:r>
            <a:r>
              <a:rPr lang="en-US" dirty="0" smtClean="0"/>
              <a:t>));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0874"/>
              </p:ext>
            </p:extLst>
          </p:nvPr>
        </p:nvGraphicFramePr>
        <p:xfrm>
          <a:off x="5612065" y="3049415"/>
          <a:ext cx="218707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74">
                  <a:extLst>
                    <a:ext uri="{9D8B030D-6E8A-4147-A177-3AD203B41FA5}">
                      <a16:colId xmlns:a16="http://schemas.microsoft.com/office/drawing/2014/main" val="2452303515"/>
                    </a:ext>
                  </a:extLst>
                </a:gridCol>
              </a:tblGrid>
              <a:tr h="309702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93889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OrderID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759532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64661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35454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ShippingInstructions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66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89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column can contain a different type of data</a:t>
            </a:r>
          </a:p>
          <a:p>
            <a:r>
              <a:rPr lang="en-US" dirty="0" smtClean="0"/>
              <a:t>The data type of each column must be specified when it is created</a:t>
            </a:r>
          </a:p>
          <a:p>
            <a:r>
              <a:rPr lang="en-US" dirty="0" smtClean="0"/>
              <a:t>A few data types: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02294"/>
              </p:ext>
            </p:extLst>
          </p:nvPr>
        </p:nvGraphicFramePr>
        <p:xfrm>
          <a:off x="810328" y="3429803"/>
          <a:ext cx="7681478" cy="32308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9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4, 62, -20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p,s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Decimal. Example: </a:t>
                      </a:r>
                      <a:r>
                        <a:rPr lang="en-US" sz="1600" dirty="0" smtClean="0"/>
                        <a:t>decimal(6,3) </a:t>
                      </a:r>
                      <a:r>
                        <a:rPr lang="en-US" sz="1600" dirty="0" smtClean="0"/>
                        <a:t>is a number that has 3 digits </a:t>
                      </a:r>
                      <a:r>
                        <a:rPr lang="en-US" sz="1600" dirty="0" smtClean="0"/>
                        <a:t>after the decimal and 6 </a:t>
                      </a:r>
                      <a:r>
                        <a:rPr lang="en-US" sz="1600" dirty="0" smtClean="0"/>
                        <a:t>digits </a:t>
                      </a:r>
                      <a:r>
                        <a:rPr lang="en-US" sz="1600" dirty="0" smtClean="0"/>
                        <a:t>total</a:t>
                      </a:r>
                      <a:r>
                        <a:rPr lang="en-US" sz="1600" baseline="0" dirty="0" smtClean="0"/>
                        <a:t> (123.456)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6.5, 0.9987, 123.456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VARCHAR(x)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</a:t>
                      </a:r>
                      <a:r>
                        <a:rPr lang="en-US" sz="1600" dirty="0" smtClean="0"/>
                        <a:t>of any characters with a maximum </a:t>
                      </a:r>
                      <a:r>
                        <a:rPr lang="en-US" sz="1600" dirty="0" smtClean="0"/>
                        <a:t>length </a:t>
                      </a:r>
                      <a:r>
                        <a:rPr lang="en-US" sz="1600" dirty="0" smtClean="0"/>
                        <a:t>of 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‘Howdy’,</a:t>
                      </a:r>
                    </a:p>
                    <a:p>
                      <a:r>
                        <a:rPr lang="en-US" sz="1600" dirty="0" smtClean="0"/>
                        <a:t> ‘She</a:t>
                      </a:r>
                      <a:r>
                        <a:rPr lang="en-US" sz="1600" baseline="0" dirty="0" smtClean="0"/>
                        <a:t> sells seashells by the sea shore’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r>
                        <a:rPr lang="en-US" sz="1600" baseline="0" dirty="0" smtClean="0"/>
                        <a:t> and t</a:t>
                      </a:r>
                      <a:r>
                        <a:rPr lang="en-US" sz="1600" dirty="0" smtClean="0"/>
                        <a:t>ime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or just 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'2017-05-03 20:43:00</a:t>
                      </a:r>
                      <a:r>
                        <a:rPr lang="en-US" sz="1600" dirty="0" smtClean="0"/>
                        <a:t>',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'2017-05-03'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,1</a:t>
                      </a:r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12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88" y="1591094"/>
            <a:ext cx="8592213" cy="526690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Foreign Key in one table connects that table to a Primary key in another table.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CREATE TABLE </a:t>
            </a:r>
            <a:r>
              <a:rPr lang="en-US" sz="1600" dirty="0" err="1" smtClean="0"/>
              <a:t>salesdb</a:t>
            </a:r>
            <a:r>
              <a:rPr lang="en-US" sz="1600" dirty="0" smtClean="0"/>
              <a:t>.`Order-Product` (</a:t>
            </a:r>
          </a:p>
          <a:p>
            <a:pPr marL="0" indent="0">
              <a:buNone/>
            </a:pPr>
            <a:r>
              <a:rPr lang="en-US" sz="1600" dirty="0" err="1" smtClean="0"/>
              <a:t>OrderProductID</a:t>
            </a:r>
            <a:r>
              <a:rPr lang="en-US" sz="1600" dirty="0" smtClean="0"/>
              <a:t> INT NOT NULL,</a:t>
            </a:r>
          </a:p>
          <a:p>
            <a:pPr marL="0" indent="0">
              <a:buNone/>
            </a:pPr>
            <a:r>
              <a:rPr lang="en-US" sz="1600" dirty="0" err="1" smtClean="0"/>
              <a:t>OrderID</a:t>
            </a:r>
            <a:r>
              <a:rPr lang="en-US" sz="1600" dirty="0" smtClean="0"/>
              <a:t> INT NULL,</a:t>
            </a:r>
          </a:p>
          <a:p>
            <a:pPr marL="0" indent="0">
              <a:buNone/>
            </a:pPr>
            <a:r>
              <a:rPr lang="en-US" sz="1600" dirty="0" err="1" smtClean="0"/>
              <a:t>ProductID</a:t>
            </a:r>
            <a:r>
              <a:rPr lang="en-US" sz="1600" dirty="0" smtClean="0"/>
              <a:t> INT NULL,</a:t>
            </a:r>
          </a:p>
          <a:p>
            <a:pPr marL="0" indent="0">
              <a:buNone/>
            </a:pPr>
            <a:r>
              <a:rPr lang="en-US" sz="1600" dirty="0" smtClean="0"/>
              <a:t>Quantity INT NULL,</a:t>
            </a:r>
          </a:p>
          <a:p>
            <a:pPr marL="0" indent="0">
              <a:buNone/>
            </a:pPr>
            <a:r>
              <a:rPr lang="en-US" sz="1600" dirty="0" smtClean="0"/>
              <a:t>PRIMARY KEY (</a:t>
            </a:r>
            <a:r>
              <a:rPr lang="en-US" sz="1600" dirty="0" err="1" smtClean="0"/>
              <a:t>OrderProductID</a:t>
            </a:r>
            <a:r>
              <a:rPr lang="en-US" sz="1600" dirty="0" smtClean="0"/>
              <a:t>),</a:t>
            </a:r>
          </a:p>
          <a:p>
            <a:pPr marL="0" indent="0">
              <a:buNone/>
            </a:pPr>
            <a:r>
              <a:rPr lang="en-US" sz="1600" dirty="0" smtClean="0"/>
              <a:t>FOREIGN KEY (</a:t>
            </a:r>
            <a:r>
              <a:rPr lang="en-US" sz="1600" dirty="0" err="1" smtClean="0"/>
              <a:t>OrderID</a:t>
            </a:r>
            <a:r>
              <a:rPr lang="en-US" sz="1600" dirty="0" smtClean="0"/>
              <a:t>) REFERENCES </a:t>
            </a:r>
            <a:r>
              <a:rPr lang="en-US" sz="1600" dirty="0" err="1" smtClean="0"/>
              <a:t>salesdb.Order</a:t>
            </a:r>
            <a:r>
              <a:rPr lang="en-US" sz="1600" dirty="0" smtClean="0"/>
              <a:t>(</a:t>
            </a:r>
            <a:r>
              <a:rPr lang="en-US" sz="1600" dirty="0" err="1" smtClean="0"/>
              <a:t>OrderID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FOREIGN KEY </a:t>
            </a:r>
            <a:r>
              <a:rPr lang="en-US" sz="1600" dirty="0" smtClean="0"/>
              <a:t>(</a:t>
            </a:r>
            <a:r>
              <a:rPr lang="en-US" sz="1600" dirty="0" err="1" smtClean="0"/>
              <a:t>ProductID</a:t>
            </a:r>
            <a:r>
              <a:rPr lang="en-US" sz="1600" dirty="0" smtClean="0"/>
              <a:t>)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REFERENCES</a:t>
            </a:r>
            <a:r>
              <a:rPr lang="en-US" sz="1600" dirty="0"/>
              <a:t> </a:t>
            </a:r>
            <a:r>
              <a:rPr lang="en-US" sz="1600" dirty="0" err="1"/>
              <a:t>salesdb.Product</a:t>
            </a:r>
            <a:r>
              <a:rPr lang="en-US" sz="1600" dirty="0"/>
              <a:t>(</a:t>
            </a:r>
            <a:r>
              <a:rPr lang="en-US" sz="1600" dirty="0" err="1"/>
              <a:t>ProductID</a:t>
            </a:r>
            <a:r>
              <a:rPr lang="en-US" sz="1600" dirty="0"/>
              <a:t>)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24610"/>
              </p:ext>
            </p:extLst>
          </p:nvPr>
        </p:nvGraphicFramePr>
        <p:xfrm>
          <a:off x="1008396" y="2322699"/>
          <a:ext cx="21870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74">
                  <a:extLst>
                    <a:ext uri="{9D8B030D-6E8A-4147-A177-3AD203B41FA5}">
                      <a16:colId xmlns:a16="http://schemas.microsoft.com/office/drawing/2014/main" val="2452303515"/>
                    </a:ext>
                  </a:extLst>
                </a:gridCol>
              </a:tblGrid>
              <a:tr h="347489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93889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759532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64661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35454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Inventory</a:t>
                      </a:r>
                      <a:r>
                        <a:rPr lang="en-US" baseline="0" dirty="0" err="1" smtClean="0"/>
                        <a:t>Level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6681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22751"/>
              </p:ext>
            </p:extLst>
          </p:nvPr>
        </p:nvGraphicFramePr>
        <p:xfrm>
          <a:off x="3916904" y="2322699"/>
          <a:ext cx="21870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74">
                  <a:extLst>
                    <a:ext uri="{9D8B030D-6E8A-4147-A177-3AD203B41FA5}">
                      <a16:colId xmlns:a16="http://schemas.microsoft.com/office/drawing/2014/main" val="2452303515"/>
                    </a:ext>
                  </a:extLst>
                </a:gridCol>
              </a:tblGrid>
              <a:tr h="355510">
                <a:tc>
                  <a:txBody>
                    <a:bodyPr/>
                    <a:lstStyle/>
                    <a:p>
                      <a:r>
                        <a:rPr lang="en-US" dirty="0" smtClean="0"/>
                        <a:t>Order-Product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93889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OrderProductID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759532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OrderID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64661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35454"/>
                  </a:ext>
                </a:extLst>
              </a:tr>
              <a:tr h="309702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66818"/>
                  </a:ext>
                </a:extLst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3220913" y="2914035"/>
            <a:ext cx="695991" cy="747169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3744219" y="3662133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746908" y="3576245"/>
            <a:ext cx="196517" cy="8542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95790" y="278551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ounded Rectangle 9"/>
          <p:cNvSpPr/>
          <p:nvPr/>
        </p:nvSpPr>
        <p:spPr>
          <a:xfrm>
            <a:off x="6273974" y="2785515"/>
            <a:ext cx="3941534" cy="10215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ProductID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rgbClr val="FFFF00"/>
                </a:solidFill>
              </a:rPr>
              <a:t>foreign key </a:t>
            </a:r>
            <a:r>
              <a:rPr lang="en-US" dirty="0" smtClean="0"/>
              <a:t>in the Order-Product table, and the </a:t>
            </a:r>
            <a:r>
              <a:rPr lang="en-US" b="1" dirty="0" smtClean="0">
                <a:solidFill>
                  <a:srgbClr val="FFFF00"/>
                </a:solidFill>
              </a:rPr>
              <a:t>primary key</a:t>
            </a:r>
            <a:r>
              <a:rPr lang="en-US" dirty="0" smtClean="0"/>
              <a:t> in the Product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9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DROP TABLE </a:t>
            </a:r>
            <a:r>
              <a:rPr lang="en-US" sz="2800" dirty="0" err="1" smtClean="0"/>
              <a:t>db_name.table_name</a:t>
            </a:r>
            <a:r>
              <a:rPr lang="en-US" sz="2800" dirty="0" smtClean="0"/>
              <a:t>;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EX: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DROP TABLE </a:t>
            </a:r>
            <a:r>
              <a:rPr lang="en-US" sz="2800" dirty="0" err="1" smtClean="0"/>
              <a:t>salesdb.Product</a:t>
            </a:r>
            <a:r>
              <a:rPr lang="en-US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20135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</TotalTime>
  <Words>1676</Words>
  <Application>Microsoft Office PowerPoint</Application>
  <PresentationFormat>Widescreen</PresentationFormat>
  <Paragraphs>557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 3</vt:lpstr>
      <vt:lpstr>Facet</vt:lpstr>
      <vt:lpstr>How to: SQL</vt:lpstr>
      <vt:lpstr>Goal</vt:lpstr>
      <vt:lpstr>How to Accomplish Our Goal</vt:lpstr>
      <vt:lpstr>Creating a Database</vt:lpstr>
      <vt:lpstr>Creating a Database (2)</vt:lpstr>
      <vt:lpstr>Creating a Database (3)</vt:lpstr>
      <vt:lpstr>Data Types</vt:lpstr>
      <vt:lpstr>Foreign Keys</vt:lpstr>
      <vt:lpstr>Deleting Tables</vt:lpstr>
      <vt:lpstr>Altering the Data in a Table</vt:lpstr>
      <vt:lpstr>Altering the Data in a Table (2)</vt:lpstr>
      <vt:lpstr>Adding a Row to a Table</vt:lpstr>
      <vt:lpstr>Changing a Row </vt:lpstr>
      <vt:lpstr>Deleting a Row</vt:lpstr>
      <vt:lpstr>Retrieving Data From a Database</vt:lpstr>
      <vt:lpstr>SELECT statements</vt:lpstr>
      <vt:lpstr>Retrieving All Columns in a Table</vt:lpstr>
      <vt:lpstr>Retrieving Values</vt:lpstr>
      <vt:lpstr>WHERE Clause</vt:lpstr>
      <vt:lpstr>Sorting Results of a Select Statement</vt:lpstr>
      <vt:lpstr>ORDER BY Ascending (ASC) and Descending (DESC)</vt:lpstr>
      <vt:lpstr>Other SQL Functions</vt:lpstr>
      <vt:lpstr>Fun With Functions</vt:lpstr>
      <vt:lpstr>SELECTing From Multiple Tables</vt:lpstr>
      <vt:lpstr>JOIN Syntax</vt:lpstr>
      <vt:lpstr>Summary</vt:lpstr>
      <vt:lpstr>Summary(2)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to: SQL</dc:title>
  <dc:creator>Samuel A Loch</dc:creator>
  <cp:lastModifiedBy>Samuel A Loch</cp:lastModifiedBy>
  <cp:revision>27</cp:revision>
  <dcterms:created xsi:type="dcterms:W3CDTF">2017-04-26T23:11:17Z</dcterms:created>
  <dcterms:modified xsi:type="dcterms:W3CDTF">2017-04-27T02:25:08Z</dcterms:modified>
</cp:coreProperties>
</file>