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1E011C2-2619-4966-8684-B0C92BF13D82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5B3D71F-03BE-4C7D-87C1-4F870169783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fade/>
  </p:transition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youtube.com/watch?v=_Wd6ZgWq5gA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6200774" cy="136879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Written by: Michael D. Watkins &amp; Max H. </a:t>
            </a:r>
            <a:r>
              <a:rPr lang="en-US" dirty="0" err="1" smtClean="0">
                <a:solidFill>
                  <a:srgbClr val="FFFF00"/>
                </a:solidFill>
              </a:rPr>
              <a:t>Bazerman</a:t>
            </a:r>
            <a:endParaRPr lang="en-US" dirty="0" smtClean="0">
              <a:solidFill>
                <a:srgbClr val="FFFF00"/>
              </a:solidFill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Presented by: Steven </a:t>
            </a:r>
            <a:r>
              <a:rPr lang="en-US" dirty="0" err="1" smtClean="0">
                <a:solidFill>
                  <a:srgbClr val="FFFF00"/>
                </a:solidFill>
              </a:rPr>
              <a:t>Leibovitz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" y="914400"/>
            <a:ext cx="7680960" cy="2438399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Predictable Surprises: The Disasters You Should Have Seen Coming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902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6581774" cy="428853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Michael D. Watkins</a:t>
            </a:r>
          </a:p>
          <a:p>
            <a:pPr marL="51435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Professor of General Management at IMD</a:t>
            </a:r>
          </a:p>
          <a:p>
            <a:pPr marL="51435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Co-founder of Genesis Advisers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Max H. </a:t>
            </a:r>
            <a:r>
              <a:rPr lang="en-US" sz="3200" dirty="0" err="1" smtClean="0">
                <a:solidFill>
                  <a:srgbClr val="FFFF00"/>
                </a:solidFill>
              </a:rPr>
              <a:t>Bazerman</a:t>
            </a:r>
            <a:endParaRPr lang="en-US" sz="3200" dirty="0" smtClean="0">
              <a:solidFill>
                <a:srgbClr val="FFFF00"/>
              </a:solidFill>
            </a:endParaRPr>
          </a:p>
          <a:p>
            <a:pPr marL="51435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Jesse </a:t>
            </a:r>
            <a:r>
              <a:rPr lang="en-US" sz="2400" dirty="0" err="1" smtClean="0">
                <a:solidFill>
                  <a:srgbClr val="FFFF00"/>
                </a:solidFill>
              </a:rPr>
              <a:t>Isidor</a:t>
            </a:r>
            <a:r>
              <a:rPr lang="en-US" sz="2400" dirty="0" smtClean="0">
                <a:solidFill>
                  <a:srgbClr val="FFFF00"/>
                </a:solidFill>
              </a:rPr>
              <a:t> Professor of Business Administration</a:t>
            </a:r>
          </a:p>
          <a:p>
            <a:pPr marL="51435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Harvard Business School</a:t>
            </a:r>
          </a:p>
          <a:p>
            <a:pPr lvl="1" indent="0">
              <a:buNone/>
            </a:pPr>
            <a:endParaRPr lang="en-US" sz="2000" dirty="0" smtClean="0">
              <a:solidFill>
                <a:srgbClr val="FFFF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Authors</a:t>
            </a:r>
            <a:endParaRPr lang="en-US" sz="4800" b="1" dirty="0">
              <a:solidFill>
                <a:srgbClr val="FFFF00"/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219200"/>
            <a:ext cx="2057400" cy="2133600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657600"/>
            <a:ext cx="2104293" cy="273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055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562974" cy="428853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Definition of Predictable Surprise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hlinkClick r:id="rId2"/>
              </a:rPr>
              <a:t>Example: 9/11</a:t>
            </a:r>
            <a:endParaRPr lang="en-US" sz="3200" dirty="0" smtClean="0">
              <a:solidFill>
                <a:srgbClr val="FFFF00"/>
              </a:solidFill>
            </a:endParaRPr>
          </a:p>
          <a:p>
            <a:pPr marL="457200" lvl="1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Had information on terrorists methods</a:t>
            </a:r>
          </a:p>
          <a:p>
            <a:pPr marL="457200" lvl="1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Could have prevented the attack</a:t>
            </a:r>
          </a:p>
          <a:p>
            <a:pPr marL="457200" lvl="1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Failure in RPM process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Are Surprises Predictable?</a:t>
            </a:r>
            <a:endParaRPr lang="en-US" sz="48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886199"/>
            <a:ext cx="5257800" cy="296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662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7680960" cy="4724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solidFill>
                  <a:srgbClr val="FFFF00"/>
                </a:solidFill>
              </a:rPr>
              <a:t>Did the leader recognize the threat?</a:t>
            </a:r>
          </a:p>
          <a:p>
            <a:pPr marL="62865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Scan the environment for emerging threats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solidFill>
                  <a:srgbClr val="FFFF00"/>
                </a:solidFill>
              </a:rPr>
              <a:t>Did the leader prioritize appropriately?</a:t>
            </a:r>
          </a:p>
          <a:p>
            <a:pPr marL="62865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Threat is recognized; not given priority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solidFill>
                  <a:srgbClr val="FFFF00"/>
                </a:solidFill>
              </a:rPr>
              <a:t>Did the leader mobilize effectively?</a:t>
            </a:r>
          </a:p>
          <a:p>
            <a:pPr marL="628650" lvl="1" indent="-45720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FFFF00"/>
                </a:solidFill>
              </a:rPr>
              <a:t>Threat is deemed serious, mobilize it</a:t>
            </a:r>
          </a:p>
          <a:p>
            <a:pPr lvl="1" indent="0">
              <a:buNone/>
            </a:pP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Three Ways to Fail</a:t>
            </a:r>
            <a:endParaRPr lang="en-US" sz="4800" b="1" dirty="0">
              <a:solidFill>
                <a:srgbClr val="FFFF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343400"/>
            <a:ext cx="2590800" cy="23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981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3716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9/11 The Surprise that Shouldn’t Have Been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52426" y="1828800"/>
            <a:ext cx="7680960" cy="435864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1993: Terrorists set off car bomb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1995: Terrorists hijacked Air France plane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U.S. security was full of holes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Easy to bring weapons on planes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Despite signals, precautionary measures weren’t taken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Once again, failure in RPM process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FFFF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454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Cognitive  </a:t>
            </a:r>
          </a:p>
          <a:p>
            <a:pPr marL="62865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Ignore the threat of predictable surprises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Organizational </a:t>
            </a:r>
          </a:p>
          <a:p>
            <a:pPr marL="62865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Frequently fail to take active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Political </a:t>
            </a:r>
            <a:r>
              <a:rPr lang="en-US" sz="3000" dirty="0" smtClean="0">
                <a:solidFill>
                  <a:srgbClr val="FFFF00"/>
                </a:solidFill>
              </a:rPr>
              <a:t> </a:t>
            </a:r>
          </a:p>
          <a:p>
            <a:pPr marL="62865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</a:rPr>
              <a:t>Corrupting political system for own benefit</a:t>
            </a:r>
          </a:p>
          <a:p>
            <a:pPr marL="628650" lvl="1" indent="-457200">
              <a:buFont typeface="Wingdings" panose="05000000000000000000" pitchFamily="2" charset="2"/>
              <a:buChar char="Ø"/>
            </a:pPr>
            <a:endParaRPr lang="en-US" sz="3000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57200"/>
            <a:ext cx="7680960" cy="1066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Causes of Predictable Surprises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206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According to Coombs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My opinion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Conclusion</a:t>
            </a:r>
            <a:endParaRPr lang="en-US" sz="4800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9400"/>
            <a:ext cx="91440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7151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Coombs, W. T. (2007, October). </a:t>
            </a:r>
            <a:r>
              <a:rPr lang="en-US" sz="2400" i="1" dirty="0">
                <a:solidFill>
                  <a:srgbClr val="FFFF00"/>
                </a:solidFill>
              </a:rPr>
              <a:t>Crisis management and </a:t>
            </a:r>
            <a:r>
              <a:rPr lang="en-US" sz="2400" i="1" dirty="0" smtClean="0">
                <a:solidFill>
                  <a:srgbClr val="FFFF00"/>
                </a:solidFill>
              </a:rPr>
              <a:t>	communications</a:t>
            </a:r>
            <a:r>
              <a:rPr lang="en-US" sz="2400" dirty="0">
                <a:solidFill>
                  <a:srgbClr val="FFFF00"/>
                </a:solidFill>
              </a:rPr>
              <a:t>. Retrieved from: </a:t>
            </a:r>
            <a:r>
              <a:rPr lang="en-US" sz="2400" dirty="0" smtClean="0">
                <a:solidFill>
                  <a:srgbClr val="FFFF00"/>
                </a:solidFill>
              </a:rPr>
              <a:t>	http</a:t>
            </a:r>
            <a:r>
              <a:rPr lang="en-US" sz="2400" dirty="0">
                <a:solidFill>
                  <a:srgbClr val="FFFF00"/>
                </a:solidFill>
              </a:rPr>
              <a:t>://</a:t>
            </a:r>
            <a:r>
              <a:rPr lang="en-US" sz="2400" dirty="0" smtClean="0">
                <a:solidFill>
                  <a:srgbClr val="FFFF00"/>
                </a:solidFill>
              </a:rPr>
              <a:t>www.instituteforpr.org/topics/crisis-	management-and-communications/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Watkins, M.D., &amp; </a:t>
            </a:r>
            <a:r>
              <a:rPr lang="en-US" sz="2400" dirty="0" err="1" smtClean="0">
                <a:solidFill>
                  <a:srgbClr val="FFFF00"/>
                </a:solidFill>
              </a:rPr>
              <a:t>Bazerman</a:t>
            </a:r>
            <a:r>
              <a:rPr lang="en-US" sz="2400" dirty="0" smtClean="0">
                <a:solidFill>
                  <a:srgbClr val="FFFF00"/>
                </a:solidFill>
              </a:rPr>
              <a:t>, M.H. (2003, April). 	</a:t>
            </a:r>
            <a:r>
              <a:rPr lang="en-US" sz="2400" i="1" dirty="0" smtClean="0">
                <a:solidFill>
                  <a:srgbClr val="FFFF00"/>
                </a:solidFill>
              </a:rPr>
              <a:t>Predictable surprises: the disasters you should have 	seen coming. </a:t>
            </a:r>
            <a:r>
              <a:rPr lang="en-US" sz="2400" dirty="0" smtClean="0">
                <a:solidFill>
                  <a:srgbClr val="FFFF00"/>
                </a:solidFill>
              </a:rPr>
              <a:t>Retrieved from: 	http</a:t>
            </a:r>
            <a:r>
              <a:rPr lang="en-US" sz="2400" dirty="0">
                <a:solidFill>
                  <a:srgbClr val="FFFF00"/>
                </a:solidFill>
              </a:rPr>
              <a:t>://</a:t>
            </a:r>
            <a:r>
              <a:rPr lang="en-US" sz="2400" dirty="0" smtClean="0">
                <a:solidFill>
                  <a:srgbClr val="FFFF00"/>
                </a:solidFill>
              </a:rPr>
              <a:t>hbr.org/2003/04/predictable-surprises-the-	disasters-you-should-have-seen-coming/</a:t>
            </a:r>
            <a:r>
              <a:rPr lang="en-US" sz="2400" dirty="0" err="1" smtClean="0">
                <a:solidFill>
                  <a:srgbClr val="FFFF00"/>
                </a:solidFill>
              </a:rPr>
              <a:t>ar</a:t>
            </a:r>
            <a:r>
              <a:rPr lang="en-US" sz="2400" dirty="0" smtClean="0">
                <a:solidFill>
                  <a:srgbClr val="FFFF00"/>
                </a:solidFill>
              </a:rPr>
              <a:t>/1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References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283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8149</TotalTime>
  <Words>221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Mylar</vt:lpstr>
      <vt:lpstr>Predictable Surprises: The Disasters You Should Have Seen Coming</vt:lpstr>
      <vt:lpstr>Authors</vt:lpstr>
      <vt:lpstr>Are Surprises Predictable?</vt:lpstr>
      <vt:lpstr>Three Ways to Fail</vt:lpstr>
      <vt:lpstr>9/11 The Surprise that Shouldn’t Have Been</vt:lpstr>
      <vt:lpstr>Causes of Predictable Surprises</vt:lpstr>
      <vt:lpstr>Conclusion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Predictable Surprises: The Disasters You Should Have Seen Coming</dc:title>
  <dc:creator>Steve</dc:creator>
  <cp:lastModifiedBy>SSS User</cp:lastModifiedBy>
  <cp:revision>30</cp:revision>
  <dcterms:created xsi:type="dcterms:W3CDTF">2013-10-26T17:30:29Z</dcterms:created>
  <dcterms:modified xsi:type="dcterms:W3CDTF">2013-11-01T15:41:31Z</dcterms:modified>
</cp:coreProperties>
</file>