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42A5153-228F-4406-B844-52D64672BA3E}">
  <a:tblStyle styleId="{742A5153-228F-4406-B844-52D64672BA3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Slab-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font" Target="fonts/RobotoSlab-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0fa50bff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0fa50bff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LEGIT.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0f9651623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0f9651623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3867a2b4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3867a2b4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0f9651623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0f9651623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3867a2b4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3867a2b4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Data Model reflects our process map entities. We are tracking our customers, their products, the chips within those products, the brands were going through, the manufacturers, and the ordering of the chips. If you notice, under chip_id, is the blockchain number. It is important to note that this number will always be changing. It is something we need to further investigate if we are going to include this in our data model because this would mean the model would constantly be changing.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0f9651623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0f9651623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can we make money off of ensuring consumers products are legitimate? Brands are losing $30.3 Billion annually due to </a:t>
            </a:r>
            <a:r>
              <a:rPr lang="en"/>
              <a:t>counterfeits. Many of these consumers believe they are buying the real product, and the brand is losing out on a sale. Brands have incentive to buy our services. The secondhand market is also booming, with profit margins above 20% and the resale apparel market accounting for $20 billion annually. However the drawback of the resale market is the inability to see product authenticity, therefore we can help the sellers authenticate their product so they can easily sell their items.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0f9651623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0f9651623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be working with third party authenticators to verify already owned products and then tag our NFC chips to ensure future protection. This will bring business to these third party authenticators while allowing us as a company to penetrate the preowned product market.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41ba8b771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41ba8b771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also incur infrastructure costs. </a:t>
            </a:r>
            <a:r>
              <a:rPr lang="en"/>
              <a:t>Originally</a:t>
            </a:r>
            <a:r>
              <a:rPr lang="en"/>
              <a:t> we didn’t say what servers we would be using, however we have come to a conclusion that we will be using Amazon EC2 servers. We will be using a large server, and pay per hour. These servers include a hardware the </a:t>
            </a:r>
            <a:r>
              <a:rPr lang="en"/>
              <a:t>blockchain</a:t>
            </a:r>
            <a:r>
              <a:rPr lang="en"/>
              <a:t> rungs on  which costs is $5.52 an hour, along with software costs that are 5 cents an hour. This software enables us to use blockchain technology, and the hardware provides higher processing power. Combined that equals $5.57 an hour, times that by the hours total for the year and we get $49,000. From there we expect to go, so we will increase the servers. Year two we will use two, and year three 4.  Id like to move onto the alst expense, the other expenses. These cover office espenses, coffee for clients and internal miscellanuos expenses.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41ba8b77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41ba8b77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54f5d6e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54f5d6e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researchandmarkets.com/reports/4438394/global-brand-counterfeiting-report-2018" TargetMode="External"/><Relationship Id="rId4" Type="http://schemas.openxmlformats.org/officeDocument/2006/relationships/hyperlink" Target="http://www.oecd.org/industry/global-trade-in-fake-goods-worth-nearly-half-a-trillion-dollars-a-year.htm" TargetMode="External"/><Relationship Id="rId5" Type="http://schemas.openxmlformats.org/officeDocument/2006/relationships/hyperlink" Target="https://www.statista.com/statistics/730675/reasons-us-consumers-sold-used-items/" TargetMode="External"/><Relationship Id="rId6" Type="http://schemas.openxmlformats.org/officeDocument/2006/relationships/hyperlink" Target="https://www.webretailer.com/lean-commerce/statistics-marketplace-seller-survey/" TargetMode="External"/><Relationship Id="rId7" Type="http://schemas.openxmlformats.org/officeDocument/2006/relationships/hyperlink" Target="https://www.thredup.com/resale" TargetMode="External"/><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ayscale.com/research/US/Job=Software_Developer/Salary" TargetMode="External"/><Relationship Id="rId4" Type="http://schemas.openxmlformats.org/officeDocument/2006/relationships/hyperlink" Target="https://www.payscale.com/research/US/Job=Software_Developer/Salary" TargetMode="External"/><Relationship Id="rId5" Type="http://schemas.openxmlformats.org/officeDocument/2006/relationships/hyperlink" Target="https://www.payscale.com/research/US/Job=Mobile_Applications_Developer/Salary" TargetMode="External"/><Relationship Id="rId6" Type="http://schemas.openxmlformats.org/officeDocument/2006/relationships/hyperlink" Target="https://www.payscale.com/research/US/Job=Mobile_Applications_Developer/Salary" TargetMode="External"/><Relationship Id="rId7" Type="http://schemas.openxmlformats.org/officeDocument/2006/relationships/hyperlink" Target="https://www.payscale.com/research/US/Job=Project_Manager%2c_Information_Technology_(IT)/Salary" TargetMode="External"/><Relationship Id="rId8" Type="http://schemas.openxmlformats.org/officeDocument/2006/relationships/hyperlink" Target="https://www.payscale.com/research/US/Job=Project_Manager%2c_Information_Technology_(IT)/Salar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2026110" y="2622350"/>
            <a:ext cx="6892500" cy="14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rgbClr val="800080"/>
                </a:solidFill>
              </a:rPr>
              <a:t>Legit.</a:t>
            </a:r>
            <a:endParaRPr b="1">
              <a:solidFill>
                <a:srgbClr val="800080"/>
              </a:solidFill>
            </a:endParaRPr>
          </a:p>
          <a:p>
            <a:pPr indent="0" lvl="0" marL="0" rtl="0" algn="l">
              <a:spcBef>
                <a:spcPts val="0"/>
              </a:spcBef>
              <a:spcAft>
                <a:spcPts val="0"/>
              </a:spcAft>
              <a:buNone/>
            </a:pPr>
            <a:r>
              <a:rPr b="1" lang="en">
                <a:solidFill>
                  <a:srgbClr val="800080"/>
                </a:solidFill>
              </a:rPr>
              <a:t>Status Report III</a:t>
            </a:r>
            <a:endParaRPr b="1">
              <a:solidFill>
                <a:srgbClr val="800080"/>
              </a:solidFill>
            </a:endParaRPr>
          </a:p>
        </p:txBody>
      </p:sp>
      <p:sp>
        <p:nvSpPr>
          <p:cNvPr id="64" name="Google Shape;64;p13"/>
          <p:cNvSpPr txBox="1"/>
          <p:nvPr>
            <p:ph idx="4294967295" type="subTitle"/>
          </p:nvPr>
        </p:nvSpPr>
        <p:spPr>
          <a:xfrm>
            <a:off x="2026112" y="3931050"/>
            <a:ext cx="5783400" cy="90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00">
                <a:solidFill>
                  <a:srgbClr val="666666"/>
                </a:solidFill>
              </a:rPr>
              <a:t> Prince Patel, Andrew Min, Jacqueline Henry &amp; Henry Wadsworth</a:t>
            </a:r>
            <a:endParaRPr sz="1000">
              <a:solidFill>
                <a:srgbClr val="666666"/>
              </a:solidFill>
            </a:endParaRPr>
          </a:p>
        </p:txBody>
      </p:sp>
      <p:pic>
        <p:nvPicPr>
          <p:cNvPr id="65" name="Google Shape;65;p13"/>
          <p:cNvPicPr preferRelativeResize="0"/>
          <p:nvPr/>
        </p:nvPicPr>
        <p:blipFill>
          <a:blip r:embed="rId3">
            <a:alphaModFix/>
          </a:blip>
          <a:stretch>
            <a:fillRect/>
          </a:stretch>
        </p:blipFill>
        <p:spPr>
          <a:xfrm>
            <a:off x="76200" y="2489048"/>
            <a:ext cx="2199578" cy="2199578"/>
          </a:xfrm>
          <a:prstGeom prst="rect">
            <a:avLst/>
          </a:prstGeom>
          <a:noFill/>
          <a:ln>
            <a:noFill/>
          </a:ln>
        </p:spPr>
      </p:pic>
      <p:sp>
        <p:nvSpPr>
          <p:cNvPr id="66" name="Google Shape;66;p13"/>
          <p:cNvSpPr/>
          <p:nvPr/>
        </p:nvSpPr>
        <p:spPr>
          <a:xfrm>
            <a:off x="0" y="5063350"/>
            <a:ext cx="9144000" cy="801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Works Cited</a:t>
            </a:r>
            <a:endParaRPr>
              <a:solidFill>
                <a:srgbClr val="800080"/>
              </a:solidFill>
            </a:endParaRPr>
          </a:p>
        </p:txBody>
      </p:sp>
      <p:sp>
        <p:nvSpPr>
          <p:cNvPr id="145" name="Google Shape;145;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u="sng">
                <a:solidFill>
                  <a:srgbClr val="000000"/>
                </a:solidFill>
                <a:hlinkClick r:id="rId3"/>
              </a:rPr>
              <a:t>https://www.researchandmarkets.com/reports/4438394/global-brand-counterfeiting-report-2018</a:t>
            </a:r>
            <a:endParaRPr>
              <a:solidFill>
                <a:srgbClr val="000000"/>
              </a:solidFill>
            </a:endParaRPr>
          </a:p>
          <a:p>
            <a:pPr indent="-342900" lvl="0" marL="457200" rtl="0" algn="l">
              <a:spcBef>
                <a:spcPts val="0"/>
              </a:spcBef>
              <a:spcAft>
                <a:spcPts val="0"/>
              </a:spcAft>
              <a:buClr>
                <a:srgbClr val="000000"/>
              </a:buClr>
              <a:buSzPts val="1800"/>
              <a:buChar char="●"/>
            </a:pPr>
            <a:r>
              <a:rPr lang="en" u="sng">
                <a:solidFill>
                  <a:srgbClr val="000000"/>
                </a:solidFill>
                <a:hlinkClick r:id="rId4"/>
              </a:rPr>
              <a:t>http://www.oecd.org/industry/global-trade-in-fake-goods-worth-nearly-half-a-trillion-dollars-a-year.htm</a:t>
            </a:r>
            <a:endParaRPr>
              <a:solidFill>
                <a:srgbClr val="000000"/>
              </a:solidFill>
            </a:endParaRPr>
          </a:p>
          <a:p>
            <a:pPr indent="-342900" lvl="0" marL="457200" rtl="0" algn="l">
              <a:spcBef>
                <a:spcPts val="0"/>
              </a:spcBef>
              <a:spcAft>
                <a:spcPts val="0"/>
              </a:spcAft>
              <a:buClr>
                <a:srgbClr val="000000"/>
              </a:buClr>
              <a:buSzPts val="1800"/>
              <a:buChar char="●"/>
            </a:pPr>
            <a:r>
              <a:rPr lang="en" u="sng">
                <a:solidFill>
                  <a:srgbClr val="000000"/>
                </a:solidFill>
                <a:hlinkClick r:id="rId5"/>
              </a:rPr>
              <a:t>https://www.statista.com/statistics/730675/reasons-us-consumers-sold-used-items/</a:t>
            </a:r>
            <a:endParaRPr>
              <a:solidFill>
                <a:srgbClr val="000000"/>
              </a:solidFill>
            </a:endParaRPr>
          </a:p>
          <a:p>
            <a:pPr indent="-342900" lvl="0" marL="457200" rtl="0" algn="l">
              <a:spcBef>
                <a:spcPts val="0"/>
              </a:spcBef>
              <a:spcAft>
                <a:spcPts val="0"/>
              </a:spcAft>
              <a:buClr>
                <a:srgbClr val="000000"/>
              </a:buClr>
              <a:buSzPts val="1800"/>
              <a:buChar char="●"/>
            </a:pPr>
            <a:r>
              <a:rPr lang="en" u="sng">
                <a:solidFill>
                  <a:srgbClr val="000000"/>
                </a:solidFill>
                <a:hlinkClick r:id="rId6"/>
              </a:rPr>
              <a:t>https://www.webretailer.com/lean-commerce/statistics-marketplace-seller-survey/</a:t>
            </a:r>
            <a:endParaRPr>
              <a:solidFill>
                <a:srgbClr val="000000"/>
              </a:solidFill>
            </a:endParaRPr>
          </a:p>
          <a:p>
            <a:pPr indent="-342900" lvl="0" marL="457200" rtl="0" algn="l">
              <a:spcBef>
                <a:spcPts val="0"/>
              </a:spcBef>
              <a:spcAft>
                <a:spcPts val="0"/>
              </a:spcAft>
              <a:buClr>
                <a:srgbClr val="000000"/>
              </a:buClr>
              <a:buSzPts val="1800"/>
              <a:buChar char="●"/>
            </a:pPr>
            <a:r>
              <a:rPr lang="en" u="sng">
                <a:solidFill>
                  <a:srgbClr val="000000"/>
                </a:solidFill>
                <a:hlinkClick r:id="rId7"/>
              </a:rPr>
              <a:t>https://www.thredup.com/resale</a:t>
            </a:r>
            <a:endParaRPr>
              <a:solidFill>
                <a:srgbClr val="000000"/>
              </a:solidFill>
            </a:endParaRPr>
          </a:p>
          <a:p>
            <a:pPr indent="0" lvl="0" marL="457200" rtl="0" algn="l">
              <a:spcBef>
                <a:spcPts val="1600"/>
              </a:spcBef>
              <a:spcAft>
                <a:spcPts val="1600"/>
              </a:spcAft>
              <a:buNone/>
            </a:pPr>
            <a:r>
              <a:t/>
            </a:r>
            <a:endParaRPr/>
          </a:p>
        </p:txBody>
      </p:sp>
      <p:pic>
        <p:nvPicPr>
          <p:cNvPr id="146" name="Google Shape;146;p22"/>
          <p:cNvPicPr preferRelativeResize="0"/>
          <p:nvPr/>
        </p:nvPicPr>
        <p:blipFill>
          <a:blip r:embed="rId8">
            <a:alphaModFix/>
          </a:blip>
          <a:stretch>
            <a:fillRect/>
          </a:stretch>
        </p:blipFill>
        <p:spPr>
          <a:xfrm>
            <a:off x="8558150" y="0"/>
            <a:ext cx="585848" cy="585848"/>
          </a:xfrm>
          <a:prstGeom prst="rect">
            <a:avLst/>
          </a:prstGeom>
          <a:noFill/>
          <a:ln>
            <a:noFill/>
          </a:ln>
          <a:effectLst>
            <a:outerShdw blurRad="57150" rotWithShape="0" algn="bl" dir="5400000" dist="19050">
              <a:srgbClr val="000000">
                <a:alpha val="50000"/>
              </a:srgbClr>
            </a:outerShdw>
          </a:effectLst>
        </p:spPr>
      </p:pic>
      <p:sp>
        <p:nvSpPr>
          <p:cNvPr id="147" name="Google Shape;147;p22"/>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2910000" y="0"/>
            <a:ext cx="6220500" cy="516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type="title"/>
          </p:nvPr>
        </p:nvSpPr>
        <p:spPr>
          <a:xfrm>
            <a:off x="0" y="458025"/>
            <a:ext cx="28893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solidFill>
                  <a:srgbClr val="800080"/>
                </a:solidFill>
              </a:rPr>
              <a:t>Process Map</a:t>
            </a:r>
            <a:endParaRPr sz="2800">
              <a:solidFill>
                <a:srgbClr val="800080"/>
              </a:solidFill>
            </a:endParaRPr>
          </a:p>
        </p:txBody>
      </p:sp>
      <p:pic>
        <p:nvPicPr>
          <p:cNvPr id="73" name="Google Shape;73;p14"/>
          <p:cNvPicPr preferRelativeResize="0"/>
          <p:nvPr/>
        </p:nvPicPr>
        <p:blipFill rotWithShape="1">
          <a:blip r:embed="rId3">
            <a:alphaModFix/>
          </a:blip>
          <a:srcRect b="12030" l="0" r="0" t="13796"/>
          <a:stretch/>
        </p:blipFill>
        <p:spPr>
          <a:xfrm>
            <a:off x="3063176" y="125250"/>
            <a:ext cx="6067327" cy="5018247"/>
          </a:xfrm>
          <a:prstGeom prst="rect">
            <a:avLst/>
          </a:prstGeom>
          <a:noFill/>
          <a:ln>
            <a:noFill/>
          </a:ln>
        </p:spPr>
      </p:pic>
      <p:cxnSp>
        <p:nvCxnSpPr>
          <p:cNvPr id="74" name="Google Shape;74;p14"/>
          <p:cNvCxnSpPr/>
          <p:nvPr/>
        </p:nvCxnSpPr>
        <p:spPr>
          <a:xfrm flipH="1">
            <a:off x="2889300" y="-15300"/>
            <a:ext cx="20700" cy="5162400"/>
          </a:xfrm>
          <a:prstGeom prst="straightConnector1">
            <a:avLst/>
          </a:prstGeom>
          <a:noFill/>
          <a:ln cap="flat" cmpd="sng" w="76200">
            <a:solidFill>
              <a:srgbClr val="800080"/>
            </a:solidFill>
            <a:prstDash val="solid"/>
            <a:round/>
            <a:headEnd len="med" w="med" type="none"/>
            <a:tailEnd len="med" w="med" type="none"/>
          </a:ln>
        </p:spPr>
      </p:cxnSp>
      <p:pic>
        <p:nvPicPr>
          <p:cNvPr id="75" name="Google Shape;75;p14"/>
          <p:cNvPicPr preferRelativeResize="0"/>
          <p:nvPr/>
        </p:nvPicPr>
        <p:blipFill>
          <a:blip r:embed="rId4">
            <a:alphaModFix/>
          </a:blip>
          <a:stretch>
            <a:fillRect/>
          </a:stretch>
        </p:blipFill>
        <p:spPr>
          <a:xfrm>
            <a:off x="8558150" y="0"/>
            <a:ext cx="585848" cy="585848"/>
          </a:xfrm>
          <a:prstGeom prst="rect">
            <a:avLst/>
          </a:prstGeom>
          <a:noFill/>
          <a:ln>
            <a:noFill/>
          </a:ln>
        </p:spPr>
      </p:pic>
      <p:sp>
        <p:nvSpPr>
          <p:cNvPr id="76" name="Google Shape;76;p14"/>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p:nvPr/>
        </p:nvSpPr>
        <p:spPr>
          <a:xfrm>
            <a:off x="10350" y="979675"/>
            <a:ext cx="9144000" cy="4163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5"/>
          <p:cNvPicPr preferRelativeResize="0"/>
          <p:nvPr/>
        </p:nvPicPr>
        <p:blipFill rotWithShape="1">
          <a:blip r:embed="rId3">
            <a:alphaModFix/>
          </a:blip>
          <a:srcRect b="7180" l="0" r="0" t="8338"/>
          <a:stretch/>
        </p:blipFill>
        <p:spPr>
          <a:xfrm>
            <a:off x="2163600" y="997775"/>
            <a:ext cx="4837500" cy="4127499"/>
          </a:xfrm>
          <a:prstGeom prst="rect">
            <a:avLst/>
          </a:prstGeom>
          <a:noFill/>
          <a:ln>
            <a:noFill/>
          </a:ln>
        </p:spPr>
      </p:pic>
      <p:cxnSp>
        <p:nvCxnSpPr>
          <p:cNvPr id="83" name="Google Shape;83;p15"/>
          <p:cNvCxnSpPr/>
          <p:nvPr/>
        </p:nvCxnSpPr>
        <p:spPr>
          <a:xfrm>
            <a:off x="-10250" y="1000300"/>
            <a:ext cx="9163500" cy="10200"/>
          </a:xfrm>
          <a:prstGeom prst="straightConnector1">
            <a:avLst/>
          </a:prstGeom>
          <a:noFill/>
          <a:ln cap="flat" cmpd="sng" w="76200">
            <a:solidFill>
              <a:srgbClr val="800080"/>
            </a:solidFill>
            <a:prstDash val="solid"/>
            <a:round/>
            <a:headEnd len="med" w="med" type="none"/>
            <a:tailEnd len="med" w="med" type="none"/>
          </a:ln>
        </p:spPr>
      </p:cxnSp>
      <p:sp>
        <p:nvSpPr>
          <p:cNvPr id="84" name="Google Shape;84;p15"/>
          <p:cNvSpPr txBox="1"/>
          <p:nvPr/>
        </p:nvSpPr>
        <p:spPr>
          <a:xfrm>
            <a:off x="0" y="175225"/>
            <a:ext cx="3669600" cy="10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800080"/>
                </a:solidFill>
                <a:latin typeface="Roboto Slab"/>
                <a:ea typeface="Roboto Slab"/>
                <a:cs typeface="Roboto Slab"/>
                <a:sym typeface="Roboto Slab"/>
              </a:rPr>
              <a:t>System Architecture</a:t>
            </a:r>
            <a:endParaRPr>
              <a:solidFill>
                <a:srgbClr val="800080"/>
              </a:solidFill>
            </a:endParaRPr>
          </a:p>
        </p:txBody>
      </p:sp>
      <p:pic>
        <p:nvPicPr>
          <p:cNvPr id="85" name="Google Shape;85;p15"/>
          <p:cNvPicPr preferRelativeResize="0"/>
          <p:nvPr/>
        </p:nvPicPr>
        <p:blipFill>
          <a:blip r:embed="rId4">
            <a:alphaModFix/>
          </a:blip>
          <a:stretch>
            <a:fillRect/>
          </a:stretch>
        </p:blipFill>
        <p:spPr>
          <a:xfrm>
            <a:off x="8558150" y="0"/>
            <a:ext cx="585848" cy="5858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2000"/>
                                        <p:tgtEl>
                                          <p:spTgt spid="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2000"/>
                                        <p:tgtEl>
                                          <p:spTgt spid="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2000"/>
                                        <p:tgtEl>
                                          <p:spTgt spid="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2329625" y="533400"/>
            <a:ext cx="6814375" cy="5143499"/>
          </a:xfrm>
          <a:prstGeom prst="rect">
            <a:avLst/>
          </a:prstGeom>
          <a:noFill/>
          <a:ln>
            <a:noFill/>
          </a:ln>
        </p:spPr>
      </p:pic>
      <p:sp>
        <p:nvSpPr>
          <p:cNvPr id="91" name="Google Shape;91;p16"/>
          <p:cNvSpPr txBox="1"/>
          <p:nvPr>
            <p:ph type="title"/>
          </p:nvPr>
        </p:nvSpPr>
        <p:spPr>
          <a:xfrm>
            <a:off x="82600" y="4697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Data Model</a:t>
            </a:r>
            <a:endParaRPr>
              <a:solidFill>
                <a:srgbClr val="800080"/>
              </a:solidFill>
            </a:endParaRPr>
          </a:p>
        </p:txBody>
      </p:sp>
      <p:sp>
        <p:nvSpPr>
          <p:cNvPr id="92" name="Google Shape;92;p16"/>
          <p:cNvSpPr/>
          <p:nvPr/>
        </p:nvSpPr>
        <p:spPr>
          <a:xfrm>
            <a:off x="2387950" y="-5850"/>
            <a:ext cx="6814500" cy="69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6"/>
          <p:cNvPicPr preferRelativeResize="0"/>
          <p:nvPr/>
        </p:nvPicPr>
        <p:blipFill>
          <a:blip r:embed="rId4">
            <a:alphaModFix/>
          </a:blip>
          <a:stretch>
            <a:fillRect/>
          </a:stretch>
        </p:blipFill>
        <p:spPr>
          <a:xfrm>
            <a:off x="8558150" y="0"/>
            <a:ext cx="585848" cy="585848"/>
          </a:xfrm>
          <a:prstGeom prst="rect">
            <a:avLst/>
          </a:prstGeom>
          <a:noFill/>
          <a:ln>
            <a:noFill/>
          </a:ln>
        </p:spPr>
      </p:pic>
      <p:sp>
        <p:nvSpPr>
          <p:cNvPr id="94" name="Google Shape;94;p16"/>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16"/>
          <p:cNvCxnSpPr/>
          <p:nvPr/>
        </p:nvCxnSpPr>
        <p:spPr>
          <a:xfrm flipH="1">
            <a:off x="2329625" y="-5850"/>
            <a:ext cx="23400" cy="5155200"/>
          </a:xfrm>
          <a:prstGeom prst="straightConnector1">
            <a:avLst/>
          </a:prstGeom>
          <a:noFill/>
          <a:ln cap="flat" cmpd="sng" w="76200">
            <a:solidFill>
              <a:srgbClr val="80008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Business Case</a:t>
            </a:r>
            <a:endParaRPr>
              <a:solidFill>
                <a:srgbClr val="800080"/>
              </a:solidFill>
            </a:endParaRPr>
          </a:p>
        </p:txBody>
      </p:sp>
      <p:sp>
        <p:nvSpPr>
          <p:cNvPr id="101" name="Google Shape;101;p17"/>
          <p:cNvSpPr txBox="1"/>
          <p:nvPr>
            <p:ph idx="1" type="body"/>
          </p:nvPr>
        </p:nvSpPr>
        <p:spPr>
          <a:xfrm>
            <a:off x="387900" y="1489825"/>
            <a:ext cx="51678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Luxury Brands are losing </a:t>
            </a:r>
            <a:r>
              <a:rPr b="1" lang="en" sz="1800">
                <a:solidFill>
                  <a:srgbClr val="800080"/>
                </a:solidFill>
              </a:rPr>
              <a:t>$30.3 Billion annually</a:t>
            </a:r>
            <a:endParaRPr b="1" sz="1800">
              <a:solidFill>
                <a:srgbClr val="800080"/>
              </a:solidFill>
            </a:endParaRPr>
          </a:p>
          <a:p>
            <a:pPr indent="-342900" lvl="0" marL="457200" rtl="0" algn="l">
              <a:spcBef>
                <a:spcPts val="0"/>
              </a:spcBef>
              <a:spcAft>
                <a:spcPts val="0"/>
              </a:spcAft>
              <a:buClr>
                <a:srgbClr val="000000"/>
              </a:buClr>
              <a:buSzPts val="1800"/>
              <a:buChar char="●"/>
            </a:pPr>
            <a:r>
              <a:rPr lang="en" sz="1800">
                <a:solidFill>
                  <a:srgbClr val="000000"/>
                </a:solidFill>
              </a:rPr>
              <a:t>60% of the reason why people sell their used items is to earn money</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55% of online marketplace sellers have a </a:t>
            </a:r>
            <a:r>
              <a:rPr b="1" lang="en" sz="1800">
                <a:solidFill>
                  <a:srgbClr val="800080"/>
                </a:solidFill>
              </a:rPr>
              <a:t>profit margin of above 20%</a:t>
            </a:r>
            <a:endParaRPr b="1" sz="1800">
              <a:solidFill>
                <a:srgbClr val="800080"/>
              </a:solidFill>
            </a:endParaRPr>
          </a:p>
          <a:p>
            <a:pPr indent="-342900" lvl="0" marL="457200" rtl="0" algn="l">
              <a:spcBef>
                <a:spcPts val="0"/>
              </a:spcBef>
              <a:spcAft>
                <a:spcPts val="0"/>
              </a:spcAft>
              <a:buClr>
                <a:srgbClr val="000000"/>
              </a:buClr>
              <a:buSzPts val="1800"/>
              <a:buChar char="●"/>
            </a:pPr>
            <a:r>
              <a:rPr lang="en" sz="1800">
                <a:solidFill>
                  <a:srgbClr val="000000"/>
                </a:solidFill>
              </a:rPr>
              <a:t>49% of the resale market make up apparel - totaling </a:t>
            </a:r>
            <a:r>
              <a:rPr b="1" lang="en" sz="1800">
                <a:solidFill>
                  <a:srgbClr val="800080"/>
                </a:solidFill>
              </a:rPr>
              <a:t>$20 Billion</a:t>
            </a:r>
            <a:endParaRPr b="1" sz="1800">
              <a:solidFill>
                <a:srgbClr val="800080"/>
              </a:solidFill>
            </a:endParaRPr>
          </a:p>
          <a:p>
            <a:pPr indent="-342900" lvl="0" marL="457200" rtl="0" algn="l">
              <a:spcBef>
                <a:spcPts val="0"/>
              </a:spcBef>
              <a:spcAft>
                <a:spcPts val="0"/>
              </a:spcAft>
              <a:buClr>
                <a:srgbClr val="800080"/>
              </a:buClr>
              <a:buSzPts val="1800"/>
              <a:buChar char="●"/>
            </a:pPr>
            <a:r>
              <a:rPr b="1" lang="en" sz="1800">
                <a:solidFill>
                  <a:srgbClr val="800080"/>
                </a:solidFill>
              </a:rPr>
              <a:t>Brand Exclusivity, Sustained Brand Value</a:t>
            </a:r>
            <a:endParaRPr b="1" sz="1800">
              <a:solidFill>
                <a:srgbClr val="800080"/>
              </a:solidFill>
            </a:endParaRPr>
          </a:p>
          <a:p>
            <a:pPr indent="-342900" lvl="0" marL="457200" rtl="0" algn="l">
              <a:spcBef>
                <a:spcPts val="0"/>
              </a:spcBef>
              <a:spcAft>
                <a:spcPts val="0"/>
              </a:spcAft>
              <a:buClr>
                <a:srgbClr val="800080"/>
              </a:buClr>
              <a:buSzPts val="1800"/>
              <a:buChar char="●"/>
            </a:pPr>
            <a:r>
              <a:rPr b="1" lang="en" sz="1800">
                <a:solidFill>
                  <a:srgbClr val="800080"/>
                </a:solidFill>
              </a:rPr>
              <a:t>Reduced Depreciation</a:t>
            </a:r>
            <a:endParaRPr b="1" sz="1800">
              <a:solidFill>
                <a:srgbClr val="800080"/>
              </a:solidFill>
            </a:endParaRPr>
          </a:p>
        </p:txBody>
      </p:sp>
      <p:pic>
        <p:nvPicPr>
          <p:cNvPr id="102" name="Google Shape;102;p17"/>
          <p:cNvPicPr preferRelativeResize="0"/>
          <p:nvPr/>
        </p:nvPicPr>
        <p:blipFill>
          <a:blip r:embed="rId3">
            <a:alphaModFix/>
          </a:blip>
          <a:stretch>
            <a:fillRect/>
          </a:stretch>
        </p:blipFill>
        <p:spPr>
          <a:xfrm>
            <a:off x="5447425" y="1691525"/>
            <a:ext cx="3466875" cy="1949825"/>
          </a:xfrm>
          <a:prstGeom prst="rect">
            <a:avLst/>
          </a:prstGeom>
          <a:noFill/>
          <a:ln>
            <a:noFill/>
          </a:ln>
        </p:spPr>
      </p:pic>
      <p:sp>
        <p:nvSpPr>
          <p:cNvPr id="103" name="Google Shape;103;p17"/>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7"/>
          <p:cNvPicPr preferRelativeResize="0"/>
          <p:nvPr/>
        </p:nvPicPr>
        <p:blipFill>
          <a:blip r:embed="rId4">
            <a:alphaModFix/>
          </a:blip>
          <a:stretch>
            <a:fillRect/>
          </a:stretch>
        </p:blipFill>
        <p:spPr>
          <a:xfrm>
            <a:off x="8558150" y="0"/>
            <a:ext cx="585848" cy="585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Competitive Analysis</a:t>
            </a:r>
            <a:endParaRPr>
              <a:solidFill>
                <a:srgbClr val="800080"/>
              </a:solidFill>
            </a:endParaRPr>
          </a:p>
        </p:txBody>
      </p:sp>
      <p:sp>
        <p:nvSpPr>
          <p:cNvPr id="110" name="Google Shape;110;p18"/>
          <p:cNvSpPr txBox="1"/>
          <p:nvPr>
            <p:ph idx="1" type="body"/>
          </p:nvPr>
        </p:nvSpPr>
        <p:spPr>
          <a:xfrm>
            <a:off x="387900" y="1378500"/>
            <a:ext cx="39999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sz="1800">
                <a:solidFill>
                  <a:srgbClr val="434343"/>
                </a:solidFill>
              </a:rPr>
              <a:t>New Products through brands</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Luxury Brands</a:t>
            </a:r>
            <a:endParaRPr sz="1800">
              <a:solidFill>
                <a:srgbClr val="434343"/>
              </a:solidFill>
            </a:endParaRPr>
          </a:p>
          <a:p>
            <a:pPr indent="-342900" lvl="2" marL="1371600" rtl="0" algn="l">
              <a:spcBef>
                <a:spcPts val="0"/>
              </a:spcBef>
              <a:spcAft>
                <a:spcPts val="0"/>
              </a:spcAft>
              <a:buClr>
                <a:srgbClr val="434343"/>
              </a:buClr>
              <a:buSzPts val="1800"/>
              <a:buChar char="■"/>
            </a:pPr>
            <a:r>
              <a:rPr lang="en" sz="1800">
                <a:solidFill>
                  <a:srgbClr val="434343"/>
                </a:solidFill>
              </a:rPr>
              <a:t>i.e.: LV, Adidas, Rolex, H</a:t>
            </a:r>
            <a:r>
              <a:rPr lang="en" sz="1800">
                <a:solidFill>
                  <a:srgbClr val="434343"/>
                </a:solidFill>
              </a:rPr>
              <a:t>ennessy </a:t>
            </a:r>
            <a:r>
              <a:rPr lang="en" sz="1800">
                <a:solidFill>
                  <a:srgbClr val="434343"/>
                </a:solidFill>
              </a:rPr>
              <a:t> </a:t>
            </a:r>
            <a:endParaRPr sz="1800">
              <a:solidFill>
                <a:srgbClr val="434343"/>
              </a:solidFill>
            </a:endParaRPr>
          </a:p>
          <a:p>
            <a:pPr indent="0" lvl="0" marL="457200" rtl="0" algn="l">
              <a:spcBef>
                <a:spcPts val="1600"/>
              </a:spcBef>
              <a:spcAft>
                <a:spcPts val="1600"/>
              </a:spcAft>
              <a:buNone/>
            </a:pPr>
            <a:r>
              <a:t/>
            </a:r>
            <a:endParaRPr>
              <a:solidFill>
                <a:srgbClr val="434343"/>
              </a:solidFill>
            </a:endParaRPr>
          </a:p>
        </p:txBody>
      </p:sp>
      <p:sp>
        <p:nvSpPr>
          <p:cNvPr id="111" name="Google Shape;111;p18"/>
          <p:cNvSpPr txBox="1"/>
          <p:nvPr>
            <p:ph idx="2" type="body"/>
          </p:nvPr>
        </p:nvSpPr>
        <p:spPr>
          <a:xfrm>
            <a:off x="4756200" y="1378500"/>
            <a:ext cx="3999900" cy="147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sz="1800">
                <a:solidFill>
                  <a:srgbClr val="434343"/>
                </a:solidFill>
              </a:rPr>
              <a:t>Owned/Current p</a:t>
            </a:r>
            <a:r>
              <a:rPr lang="en" sz="1800">
                <a:solidFill>
                  <a:srgbClr val="434343"/>
                </a:solidFill>
              </a:rPr>
              <a:t>roducts through partners</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GOAT</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Pawn Shops</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Antique Stores</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Second Hand Sellers</a:t>
            </a:r>
            <a:endParaRPr sz="1800">
              <a:solidFill>
                <a:srgbClr val="434343"/>
              </a:solidFill>
            </a:endParaRPr>
          </a:p>
        </p:txBody>
      </p:sp>
      <p:pic>
        <p:nvPicPr>
          <p:cNvPr id="112" name="Google Shape;112;p18"/>
          <p:cNvPicPr preferRelativeResize="0"/>
          <p:nvPr/>
        </p:nvPicPr>
        <p:blipFill>
          <a:blip r:embed="rId3">
            <a:alphaModFix/>
          </a:blip>
          <a:stretch>
            <a:fillRect/>
          </a:stretch>
        </p:blipFill>
        <p:spPr>
          <a:xfrm>
            <a:off x="5963350" y="3319500"/>
            <a:ext cx="1669500" cy="1669500"/>
          </a:xfrm>
          <a:prstGeom prst="rect">
            <a:avLst/>
          </a:prstGeom>
          <a:noFill/>
          <a:ln>
            <a:noFill/>
          </a:ln>
        </p:spPr>
      </p:pic>
      <p:pic>
        <p:nvPicPr>
          <p:cNvPr id="113" name="Google Shape;113;p18"/>
          <p:cNvPicPr preferRelativeResize="0"/>
          <p:nvPr/>
        </p:nvPicPr>
        <p:blipFill>
          <a:blip r:embed="rId4">
            <a:alphaModFix amt="73000"/>
          </a:blip>
          <a:stretch>
            <a:fillRect/>
          </a:stretch>
        </p:blipFill>
        <p:spPr>
          <a:xfrm>
            <a:off x="1236599" y="3008750"/>
            <a:ext cx="2603650" cy="1731426"/>
          </a:xfrm>
          <a:prstGeom prst="rect">
            <a:avLst/>
          </a:prstGeom>
          <a:noFill/>
          <a:ln>
            <a:noFill/>
          </a:ln>
        </p:spPr>
      </p:pic>
      <p:sp>
        <p:nvSpPr>
          <p:cNvPr id="114" name="Google Shape;114;p18"/>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8"/>
          <p:cNvPicPr preferRelativeResize="0"/>
          <p:nvPr/>
        </p:nvPicPr>
        <p:blipFill>
          <a:blip r:embed="rId5">
            <a:alphaModFix/>
          </a:blip>
          <a:stretch>
            <a:fillRect/>
          </a:stretch>
        </p:blipFill>
        <p:spPr>
          <a:xfrm>
            <a:off x="8558150" y="0"/>
            <a:ext cx="585848" cy="5858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87900" y="2108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Financial</a:t>
            </a:r>
            <a:r>
              <a:rPr lang="en">
                <a:solidFill>
                  <a:srgbClr val="800080"/>
                </a:solidFill>
              </a:rPr>
              <a:t> Analysis</a:t>
            </a:r>
            <a:endParaRPr>
              <a:solidFill>
                <a:srgbClr val="800080"/>
              </a:solidFill>
            </a:endParaRPr>
          </a:p>
        </p:txBody>
      </p:sp>
      <p:sp>
        <p:nvSpPr>
          <p:cNvPr id="121" name="Google Shape;121;p19"/>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9"/>
          <p:cNvPicPr preferRelativeResize="0"/>
          <p:nvPr/>
        </p:nvPicPr>
        <p:blipFill>
          <a:blip r:embed="rId3">
            <a:alphaModFix/>
          </a:blip>
          <a:stretch>
            <a:fillRect/>
          </a:stretch>
        </p:blipFill>
        <p:spPr>
          <a:xfrm>
            <a:off x="8558150" y="0"/>
            <a:ext cx="585848" cy="585848"/>
          </a:xfrm>
          <a:prstGeom prst="rect">
            <a:avLst/>
          </a:prstGeom>
          <a:noFill/>
          <a:ln>
            <a:noFill/>
          </a:ln>
        </p:spPr>
      </p:pic>
      <p:pic>
        <p:nvPicPr>
          <p:cNvPr id="123" name="Google Shape;123;p19"/>
          <p:cNvPicPr preferRelativeResize="0"/>
          <p:nvPr/>
        </p:nvPicPr>
        <p:blipFill>
          <a:blip r:embed="rId4">
            <a:alphaModFix/>
          </a:blip>
          <a:stretch>
            <a:fillRect/>
          </a:stretch>
        </p:blipFill>
        <p:spPr>
          <a:xfrm>
            <a:off x="1063575" y="848450"/>
            <a:ext cx="7440676" cy="4220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Labor Costs</a:t>
            </a:r>
            <a:endParaRPr>
              <a:solidFill>
                <a:srgbClr val="800080"/>
              </a:solidFill>
            </a:endParaRPr>
          </a:p>
        </p:txBody>
      </p:sp>
      <p:graphicFrame>
        <p:nvGraphicFramePr>
          <p:cNvPr id="129" name="Google Shape;129;p20"/>
          <p:cNvGraphicFramePr/>
          <p:nvPr/>
        </p:nvGraphicFramePr>
        <p:xfrm>
          <a:off x="4763" y="1616075"/>
          <a:ext cx="3000000" cy="3000000"/>
        </p:xfrm>
        <a:graphic>
          <a:graphicData uri="http://schemas.openxmlformats.org/drawingml/2006/table">
            <a:tbl>
              <a:tblPr>
                <a:noFill/>
                <a:tableStyleId>{742A5153-228F-4406-B844-52D64672BA3E}</a:tableStyleId>
              </a:tblPr>
              <a:tblGrid>
                <a:gridCol w="1238250"/>
                <a:gridCol w="600075"/>
                <a:gridCol w="819150"/>
                <a:gridCol w="1695450"/>
                <a:gridCol w="4781550"/>
              </a:tblGrid>
              <a:tr h="314325">
                <a:tc>
                  <a:txBody>
                    <a:bodyPr>
                      <a:noAutofit/>
                    </a:bodyPr>
                    <a:lstStyle/>
                    <a:p>
                      <a:pPr indent="0" lvl="0" marL="0" rtl="0" algn="ctr">
                        <a:lnSpc>
                          <a:spcPct val="115000"/>
                        </a:lnSpc>
                        <a:spcBef>
                          <a:spcPts val="0"/>
                        </a:spcBef>
                        <a:spcAft>
                          <a:spcPts val="0"/>
                        </a:spcAft>
                        <a:buNone/>
                      </a:pPr>
                      <a:r>
                        <a:rPr b="1" lang="en" sz="1000">
                          <a:latin typeface="Verdana"/>
                          <a:ea typeface="Verdana"/>
                          <a:cs typeface="Verdana"/>
                          <a:sym typeface="Verdana"/>
                        </a:rPr>
                        <a:t>Job description</a:t>
                      </a:r>
                      <a:endParaRPr b="1"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 sz="1000">
                          <a:latin typeface="Verdana"/>
                          <a:ea typeface="Verdana"/>
                          <a:cs typeface="Verdana"/>
                          <a:sym typeface="Verdana"/>
                        </a:rPr>
                        <a:t>Hourly Rate</a:t>
                      </a:r>
                      <a:endParaRPr b="1"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 sz="1000">
                          <a:latin typeface="Verdana"/>
                          <a:ea typeface="Verdana"/>
                          <a:cs typeface="Verdana"/>
                          <a:sym typeface="Verdana"/>
                        </a:rPr>
                        <a:t>Estimated Hours</a:t>
                      </a:r>
                      <a:endParaRPr b="1"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 sz="1000">
                          <a:latin typeface="Verdana"/>
                          <a:ea typeface="Verdana"/>
                          <a:cs typeface="Verdana"/>
                          <a:sym typeface="Verdana"/>
                        </a:rPr>
                        <a:t>Total Costs</a:t>
                      </a:r>
                      <a:endParaRPr b="1"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 sz="1000">
                          <a:latin typeface="Verdana"/>
                          <a:ea typeface="Verdana"/>
                          <a:cs typeface="Verdana"/>
                          <a:sym typeface="Verdana"/>
                        </a:rPr>
                        <a:t>Reference Source(s) for Rate</a:t>
                      </a:r>
                      <a:endParaRPr b="1"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r>
              <a:tr h="161925">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r>
              <a:tr h="161925">
                <a:tc>
                  <a:txBody>
                    <a:bodyPr>
                      <a:noAutofit/>
                    </a:bodyPr>
                    <a:lstStyle/>
                    <a:p>
                      <a:pPr indent="0" lvl="0" marL="0" rtl="0" algn="l">
                        <a:lnSpc>
                          <a:spcPct val="115000"/>
                        </a:lnSpc>
                        <a:spcBef>
                          <a:spcPts val="0"/>
                        </a:spcBef>
                        <a:spcAft>
                          <a:spcPts val="0"/>
                        </a:spcAft>
                        <a:buNone/>
                      </a:pPr>
                      <a:r>
                        <a:rPr lang="en" sz="1000">
                          <a:latin typeface="Verdana"/>
                          <a:ea typeface="Verdana"/>
                          <a:cs typeface="Verdana"/>
                          <a:sym typeface="Verdana"/>
                        </a:rPr>
                        <a:t>General developer</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$27.46</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2080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$57,116.80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lnSpc>
                          <a:spcPct val="115000"/>
                        </a:lnSpc>
                        <a:spcBef>
                          <a:spcPts val="0"/>
                        </a:spcBef>
                        <a:spcAft>
                          <a:spcPts val="0"/>
                        </a:spcAft>
                        <a:buNone/>
                      </a:pPr>
                      <a:r>
                        <a:rPr lang="en" sz="1000" u="sng">
                          <a:solidFill>
                            <a:schemeClr val="hlink"/>
                          </a:solidFill>
                          <a:latin typeface="Verdana"/>
                          <a:ea typeface="Verdana"/>
                          <a:cs typeface="Verdana"/>
                          <a:sym typeface="Verdana"/>
                          <a:hlinkClick r:id="rId3"/>
                        </a:rPr>
                        <a:t>https://www.payscale.com/research/US/Job=Software_Developer/Salary</a:t>
                      </a:r>
                      <a:endParaRPr sz="1000" u="sng">
                        <a:solidFill>
                          <a:schemeClr val="hlink"/>
                        </a:solidFill>
                        <a:latin typeface="Verdana"/>
                        <a:ea typeface="Verdana"/>
                        <a:cs typeface="Verdana"/>
                        <a:sym typeface="Verdana"/>
                        <a:hlinkClick r:id="rId4"/>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r>
              <a:tr h="314325">
                <a:tc>
                  <a:txBody>
                    <a:bodyPr>
                      <a:noAutofit/>
                    </a:bodyPr>
                    <a:lstStyle/>
                    <a:p>
                      <a:pPr indent="0" lvl="0" marL="0" rtl="0" algn="l">
                        <a:lnSpc>
                          <a:spcPct val="115000"/>
                        </a:lnSpc>
                        <a:spcBef>
                          <a:spcPts val="0"/>
                        </a:spcBef>
                        <a:spcAft>
                          <a:spcPts val="0"/>
                        </a:spcAft>
                        <a:buNone/>
                      </a:pPr>
                      <a:r>
                        <a:rPr lang="en" sz="1000">
                          <a:latin typeface="Verdana"/>
                          <a:ea typeface="Verdana"/>
                          <a:cs typeface="Verdana"/>
                          <a:sym typeface="Verdana"/>
                        </a:rPr>
                        <a:t>Mobile application developer</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$23.96</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2080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$49,836.80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lnSpc>
                          <a:spcPct val="115000"/>
                        </a:lnSpc>
                        <a:spcBef>
                          <a:spcPts val="0"/>
                        </a:spcBef>
                        <a:spcAft>
                          <a:spcPts val="0"/>
                        </a:spcAft>
                        <a:buNone/>
                      </a:pPr>
                      <a:r>
                        <a:rPr lang="en" sz="1000" u="sng">
                          <a:solidFill>
                            <a:schemeClr val="hlink"/>
                          </a:solidFill>
                          <a:latin typeface="Verdana"/>
                          <a:ea typeface="Verdana"/>
                          <a:cs typeface="Verdana"/>
                          <a:sym typeface="Verdana"/>
                          <a:hlinkClick r:id="rId5"/>
                        </a:rPr>
                        <a:t>https://www.payscale.com/research/US/Job=Mobile_Applications_Developer/Salary</a:t>
                      </a:r>
                      <a:endParaRPr sz="1000" u="sng">
                        <a:solidFill>
                          <a:schemeClr val="hlink"/>
                        </a:solidFill>
                        <a:latin typeface="Verdana"/>
                        <a:ea typeface="Verdana"/>
                        <a:cs typeface="Verdana"/>
                        <a:sym typeface="Verdana"/>
                        <a:hlinkClick r:id="rId6"/>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r>
              <a:tr h="161925">
                <a:tc>
                  <a:txBody>
                    <a:bodyPr>
                      <a:noAutofit/>
                    </a:bodyPr>
                    <a:lstStyle/>
                    <a:p>
                      <a:pPr indent="0" lvl="0" marL="0" rtl="0" algn="l">
                        <a:lnSpc>
                          <a:spcPct val="115000"/>
                        </a:lnSpc>
                        <a:spcBef>
                          <a:spcPts val="0"/>
                        </a:spcBef>
                        <a:spcAft>
                          <a:spcPts val="0"/>
                        </a:spcAft>
                        <a:buNone/>
                      </a:pPr>
                      <a:r>
                        <a:rPr lang="en" sz="1000">
                          <a:latin typeface="Verdana"/>
                          <a:ea typeface="Verdana"/>
                          <a:cs typeface="Verdana"/>
                          <a:sym typeface="Verdana"/>
                        </a:rPr>
                        <a:t>Project Manager</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$45.08</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2080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$93,766.40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lnSpc>
                          <a:spcPct val="115000"/>
                        </a:lnSpc>
                        <a:spcBef>
                          <a:spcPts val="0"/>
                        </a:spcBef>
                        <a:spcAft>
                          <a:spcPts val="0"/>
                        </a:spcAft>
                        <a:buNone/>
                      </a:pPr>
                      <a:r>
                        <a:rPr lang="en" sz="1000" u="sng">
                          <a:solidFill>
                            <a:schemeClr val="hlink"/>
                          </a:solidFill>
                          <a:latin typeface="Verdana"/>
                          <a:ea typeface="Verdana"/>
                          <a:cs typeface="Verdana"/>
                          <a:sym typeface="Verdana"/>
                          <a:hlinkClick r:id="rId7"/>
                        </a:rPr>
                        <a:t>https://www.payscale.com/research/US/Job=Project_Manager%2c_Information_Technology_(IT)/Salary</a:t>
                      </a:r>
                      <a:endParaRPr sz="1000" u="sng">
                        <a:solidFill>
                          <a:schemeClr val="hlink"/>
                        </a:solidFill>
                        <a:latin typeface="Verdana"/>
                        <a:ea typeface="Verdana"/>
                        <a:cs typeface="Verdana"/>
                        <a:sym typeface="Verdana"/>
                        <a:hlinkClick r:id="rId8"/>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r>
              <a:tr h="161925">
                <a:tc>
                  <a:txBody>
                    <a:bodyPr>
                      <a:noAutofit/>
                    </a:bodyPr>
                    <a:lstStyle/>
                    <a:p>
                      <a:pPr indent="0" lvl="0" marL="0" rtl="0" algn="l">
                        <a:lnSpc>
                          <a:spcPct val="115000"/>
                        </a:lnSpc>
                        <a:spcBef>
                          <a:spcPts val="0"/>
                        </a:spcBef>
                        <a:spcAft>
                          <a:spcPts val="0"/>
                        </a:spcAft>
                        <a:buNone/>
                      </a:pPr>
                      <a:r>
                        <a:rPr lang="en" sz="1000">
                          <a:latin typeface="Verdana"/>
                          <a:ea typeface="Verdana"/>
                          <a:cs typeface="Verdana"/>
                          <a:sym typeface="Verdana"/>
                        </a:rPr>
                        <a:t>Founders</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r">
                        <a:lnSpc>
                          <a:spcPct val="115000"/>
                        </a:lnSpc>
                        <a:spcBef>
                          <a:spcPts val="0"/>
                        </a:spcBef>
                        <a:spcAft>
                          <a:spcPts val="0"/>
                        </a:spcAft>
                        <a:buNone/>
                      </a:pPr>
                      <a:r>
                        <a:rPr lang="en" sz="1000">
                          <a:latin typeface="Verdana"/>
                          <a:ea typeface="Verdana"/>
                          <a:cs typeface="Verdana"/>
                          <a:sym typeface="Verdana"/>
                        </a:rPr>
                        <a:t>$200,000</a:t>
                      </a:r>
                      <a:endParaRPr sz="1000">
                        <a:latin typeface="Verdana"/>
                        <a:ea typeface="Verdana"/>
                        <a:cs typeface="Verdana"/>
                        <a:sym typeface="Verdana"/>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t/>
                      </a:r>
                      <a:endParaRPr/>
                    </a:p>
                  </a:txBody>
                  <a:tcPr marT="91425" marB="91425"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solidFill>
                      <a:srgbClr val="F3F3F3"/>
                    </a:solidFill>
                  </a:tcPr>
                </a:tc>
              </a:tr>
            </a:tbl>
          </a:graphicData>
        </a:graphic>
      </p:graphicFrame>
      <p:sp>
        <p:nvSpPr>
          <p:cNvPr id="130" name="Google Shape;130;p20"/>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800080"/>
                </a:solidFill>
              </a:rPr>
              <a:t>Prototype in Progress</a:t>
            </a:r>
            <a:endParaRPr>
              <a:solidFill>
                <a:srgbClr val="800080"/>
              </a:solidFill>
            </a:endParaRPr>
          </a:p>
        </p:txBody>
      </p:sp>
      <p:sp>
        <p:nvSpPr>
          <p:cNvPr id="136" name="Google Shape;136;p21"/>
          <p:cNvSpPr/>
          <p:nvPr/>
        </p:nvSpPr>
        <p:spPr>
          <a:xfrm>
            <a:off x="494750" y="1224250"/>
            <a:ext cx="484500" cy="61800"/>
          </a:xfrm>
          <a:prstGeom prst="rect">
            <a:avLst/>
          </a:prstGeom>
          <a:solidFill>
            <a:srgbClr val="800080"/>
          </a:solid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1"/>
          <p:cNvPicPr preferRelativeResize="0"/>
          <p:nvPr/>
        </p:nvPicPr>
        <p:blipFill>
          <a:blip r:embed="rId3">
            <a:alphaModFix/>
          </a:blip>
          <a:stretch>
            <a:fillRect/>
          </a:stretch>
        </p:blipFill>
        <p:spPr>
          <a:xfrm>
            <a:off x="494760" y="1224250"/>
            <a:ext cx="2077160" cy="3694575"/>
          </a:xfrm>
          <a:prstGeom prst="rect">
            <a:avLst/>
          </a:prstGeom>
          <a:noFill/>
          <a:ln>
            <a:noFill/>
          </a:ln>
        </p:spPr>
      </p:pic>
      <p:pic>
        <p:nvPicPr>
          <p:cNvPr id="138" name="Google Shape;138;p21"/>
          <p:cNvPicPr preferRelativeResize="0"/>
          <p:nvPr/>
        </p:nvPicPr>
        <p:blipFill>
          <a:blip r:embed="rId4">
            <a:alphaModFix/>
          </a:blip>
          <a:stretch>
            <a:fillRect/>
          </a:stretch>
        </p:blipFill>
        <p:spPr>
          <a:xfrm>
            <a:off x="6465469" y="0"/>
            <a:ext cx="2380463" cy="5143499"/>
          </a:xfrm>
          <a:prstGeom prst="rect">
            <a:avLst/>
          </a:prstGeom>
          <a:noFill/>
          <a:ln>
            <a:noFill/>
          </a:ln>
        </p:spPr>
      </p:pic>
      <p:pic>
        <p:nvPicPr>
          <p:cNvPr id="139" name="Google Shape;139;p21"/>
          <p:cNvPicPr preferRelativeResize="0"/>
          <p:nvPr/>
        </p:nvPicPr>
        <p:blipFill>
          <a:blip r:embed="rId5">
            <a:alphaModFix/>
          </a:blip>
          <a:stretch>
            <a:fillRect/>
          </a:stretch>
        </p:blipFill>
        <p:spPr>
          <a:xfrm>
            <a:off x="3533419" y="1224250"/>
            <a:ext cx="2077160" cy="3694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