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2"/>
  </p:notesMasterIdLst>
  <p:sldIdLst>
    <p:sldId id="256" r:id="rId2"/>
    <p:sldId id="259" r:id="rId3"/>
    <p:sldId id="260" r:id="rId4"/>
    <p:sldId id="261" r:id="rId5"/>
    <p:sldId id="263" r:id="rId6"/>
    <p:sldId id="262" r:id="rId7"/>
    <p:sldId id="264" r:id="rId8"/>
    <p:sldId id="266" r:id="rId9"/>
    <p:sldId id="265"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62" autoAdjust="0"/>
  </p:normalViewPr>
  <p:slideViewPr>
    <p:cSldViewPr>
      <p:cViewPr>
        <p:scale>
          <a:sx n="60" d="100"/>
          <a:sy n="60" d="100"/>
        </p:scale>
        <p:origin x="-72" y="-22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B9F40F-1893-4045-8520-079C578FE491}" type="doc">
      <dgm:prSet loTypeId="urn:microsoft.com/office/officeart/2005/8/layout/gear1" loCatId="process" qsTypeId="urn:microsoft.com/office/officeart/2005/8/quickstyle/simple1" qsCatId="simple" csTypeId="urn:microsoft.com/office/officeart/2005/8/colors/accent1_2" csCatId="accent1" phldr="1"/>
      <dgm:spPr/>
    </dgm:pt>
    <dgm:pt modelId="{EE364810-F2B5-4068-BA51-C7F4EDE41DF4}">
      <dgm:prSet phldrT="[Text]"/>
      <dgm:spPr/>
      <dgm:t>
        <a:bodyPr/>
        <a:lstStyle/>
        <a:p>
          <a:r>
            <a:rPr lang="en-US" dirty="0" smtClean="0"/>
            <a:t>Sales Team</a:t>
          </a:r>
          <a:endParaRPr lang="en-US" dirty="0"/>
        </a:p>
      </dgm:t>
    </dgm:pt>
    <dgm:pt modelId="{217DD23D-5136-4731-8385-018E21C6AF6B}" type="parTrans" cxnId="{2DA599AB-328F-4296-9EBC-58F92E30C3D9}">
      <dgm:prSet/>
      <dgm:spPr/>
      <dgm:t>
        <a:bodyPr/>
        <a:lstStyle/>
        <a:p>
          <a:endParaRPr lang="en-US"/>
        </a:p>
      </dgm:t>
    </dgm:pt>
    <dgm:pt modelId="{0F44F9CF-ADB3-4263-ACF0-3EF468C15482}" type="sibTrans" cxnId="{2DA599AB-328F-4296-9EBC-58F92E30C3D9}">
      <dgm:prSet/>
      <dgm:spPr/>
      <dgm:t>
        <a:bodyPr/>
        <a:lstStyle/>
        <a:p>
          <a:endParaRPr lang="en-US"/>
        </a:p>
      </dgm:t>
    </dgm:pt>
    <dgm:pt modelId="{303D5B83-B4BC-4397-9CED-D98788F4E7A9}">
      <dgm:prSet/>
      <dgm:spPr/>
      <dgm:t>
        <a:bodyPr/>
        <a:lstStyle/>
        <a:p>
          <a:r>
            <a:rPr lang="en-US" dirty="0" smtClean="0"/>
            <a:t>Sales Support</a:t>
          </a:r>
          <a:endParaRPr lang="en-US" dirty="0" smtClean="0"/>
        </a:p>
      </dgm:t>
    </dgm:pt>
    <dgm:pt modelId="{0722B905-9101-4635-B7A7-8C3100B262F3}" type="parTrans" cxnId="{D4C0A0E5-EE36-4D7B-B09A-C3218ACCF71A}">
      <dgm:prSet/>
      <dgm:spPr/>
      <dgm:t>
        <a:bodyPr/>
        <a:lstStyle/>
        <a:p>
          <a:endParaRPr lang="en-US"/>
        </a:p>
      </dgm:t>
    </dgm:pt>
    <dgm:pt modelId="{89278A80-108B-41BB-A0F7-7B9E3C540F85}" type="sibTrans" cxnId="{D4C0A0E5-EE36-4D7B-B09A-C3218ACCF71A}">
      <dgm:prSet/>
      <dgm:spPr/>
      <dgm:t>
        <a:bodyPr/>
        <a:lstStyle/>
        <a:p>
          <a:endParaRPr lang="en-US"/>
        </a:p>
      </dgm:t>
    </dgm:pt>
    <dgm:pt modelId="{12035CF1-9D24-4607-8778-DDDB3B1B6311}">
      <dgm:prSet/>
      <dgm:spPr/>
      <dgm:t>
        <a:bodyPr/>
        <a:lstStyle/>
        <a:p>
          <a:r>
            <a:rPr lang="en-US" dirty="0" smtClean="0"/>
            <a:t>Customer Service</a:t>
          </a:r>
          <a:endParaRPr lang="en-US" dirty="0" smtClean="0"/>
        </a:p>
      </dgm:t>
    </dgm:pt>
    <dgm:pt modelId="{86D8D1CA-AD6B-48F8-A4C1-ADF73141B03E}" type="parTrans" cxnId="{1976F087-42D9-41C3-A359-4EDE31F1FB28}">
      <dgm:prSet/>
      <dgm:spPr/>
      <dgm:t>
        <a:bodyPr/>
        <a:lstStyle/>
        <a:p>
          <a:endParaRPr lang="en-US"/>
        </a:p>
      </dgm:t>
    </dgm:pt>
    <dgm:pt modelId="{74514D01-DE69-4B12-91DF-472DCE0CA86B}" type="sibTrans" cxnId="{1976F087-42D9-41C3-A359-4EDE31F1FB28}">
      <dgm:prSet/>
      <dgm:spPr/>
      <dgm:t>
        <a:bodyPr/>
        <a:lstStyle/>
        <a:p>
          <a:endParaRPr lang="en-US"/>
        </a:p>
      </dgm:t>
    </dgm:pt>
    <dgm:pt modelId="{96BDD208-026E-42D6-8F73-AB2D2A332747}" type="pres">
      <dgm:prSet presAssocID="{96B9F40F-1893-4045-8520-079C578FE491}" presName="composite" presStyleCnt="0">
        <dgm:presLayoutVars>
          <dgm:chMax val="3"/>
          <dgm:animLvl val="lvl"/>
          <dgm:resizeHandles val="exact"/>
        </dgm:presLayoutVars>
      </dgm:prSet>
      <dgm:spPr/>
    </dgm:pt>
    <dgm:pt modelId="{FBE41D3B-EADD-4AD4-96BF-BD2841AD16C4}" type="pres">
      <dgm:prSet presAssocID="{EE364810-F2B5-4068-BA51-C7F4EDE41DF4}" presName="gear1" presStyleLbl="node1" presStyleIdx="0" presStyleCnt="3">
        <dgm:presLayoutVars>
          <dgm:chMax val="1"/>
          <dgm:bulletEnabled val="1"/>
        </dgm:presLayoutVars>
      </dgm:prSet>
      <dgm:spPr/>
      <dgm:t>
        <a:bodyPr/>
        <a:lstStyle/>
        <a:p>
          <a:endParaRPr lang="en-US"/>
        </a:p>
      </dgm:t>
    </dgm:pt>
    <dgm:pt modelId="{DBF2D265-9ABF-471F-B8F4-9C07D551ACA1}" type="pres">
      <dgm:prSet presAssocID="{EE364810-F2B5-4068-BA51-C7F4EDE41DF4}" presName="gear1srcNode" presStyleLbl="node1" presStyleIdx="0" presStyleCnt="3"/>
      <dgm:spPr/>
    </dgm:pt>
    <dgm:pt modelId="{8035E06A-B11A-43A5-B46E-260BB13549A9}" type="pres">
      <dgm:prSet presAssocID="{EE364810-F2B5-4068-BA51-C7F4EDE41DF4}" presName="gear1dstNode" presStyleLbl="node1" presStyleIdx="0" presStyleCnt="3"/>
      <dgm:spPr/>
    </dgm:pt>
    <dgm:pt modelId="{3A2153E7-AEB9-47F6-808F-3268BF1B0667}" type="pres">
      <dgm:prSet presAssocID="{303D5B83-B4BC-4397-9CED-D98788F4E7A9}" presName="gear2" presStyleLbl="node1" presStyleIdx="1" presStyleCnt="3">
        <dgm:presLayoutVars>
          <dgm:chMax val="1"/>
          <dgm:bulletEnabled val="1"/>
        </dgm:presLayoutVars>
      </dgm:prSet>
      <dgm:spPr/>
    </dgm:pt>
    <dgm:pt modelId="{1BA68A5E-7C43-45E0-8435-EDB925223551}" type="pres">
      <dgm:prSet presAssocID="{303D5B83-B4BC-4397-9CED-D98788F4E7A9}" presName="gear2srcNode" presStyleLbl="node1" presStyleIdx="1" presStyleCnt="3"/>
      <dgm:spPr/>
    </dgm:pt>
    <dgm:pt modelId="{5C9E55AD-76D4-475F-ACF9-43BA6F95C750}" type="pres">
      <dgm:prSet presAssocID="{303D5B83-B4BC-4397-9CED-D98788F4E7A9}" presName="gear2dstNode" presStyleLbl="node1" presStyleIdx="1" presStyleCnt="3"/>
      <dgm:spPr/>
    </dgm:pt>
    <dgm:pt modelId="{37D1F116-3B9D-40FA-A075-A6A72F36F05D}" type="pres">
      <dgm:prSet presAssocID="{12035CF1-9D24-4607-8778-DDDB3B1B6311}" presName="gear3" presStyleLbl="node1" presStyleIdx="2" presStyleCnt="3"/>
      <dgm:spPr/>
      <dgm:t>
        <a:bodyPr/>
        <a:lstStyle/>
        <a:p>
          <a:endParaRPr lang="en-US"/>
        </a:p>
      </dgm:t>
    </dgm:pt>
    <dgm:pt modelId="{1CCF11D6-8691-4E67-8905-734630C83FBD}" type="pres">
      <dgm:prSet presAssocID="{12035CF1-9D24-4607-8778-DDDB3B1B6311}" presName="gear3tx" presStyleLbl="node1" presStyleIdx="2" presStyleCnt="3">
        <dgm:presLayoutVars>
          <dgm:chMax val="1"/>
          <dgm:bulletEnabled val="1"/>
        </dgm:presLayoutVars>
      </dgm:prSet>
      <dgm:spPr/>
      <dgm:t>
        <a:bodyPr/>
        <a:lstStyle/>
        <a:p>
          <a:endParaRPr lang="en-US"/>
        </a:p>
      </dgm:t>
    </dgm:pt>
    <dgm:pt modelId="{6A55E551-E986-41D4-A68A-AF5824176D0F}" type="pres">
      <dgm:prSet presAssocID="{12035CF1-9D24-4607-8778-DDDB3B1B6311}" presName="gear3srcNode" presStyleLbl="node1" presStyleIdx="2" presStyleCnt="3"/>
      <dgm:spPr/>
    </dgm:pt>
    <dgm:pt modelId="{702EB9FB-C0D7-4E75-8171-36A7A849BAF8}" type="pres">
      <dgm:prSet presAssocID="{12035CF1-9D24-4607-8778-DDDB3B1B6311}" presName="gear3dstNode" presStyleLbl="node1" presStyleIdx="2" presStyleCnt="3"/>
      <dgm:spPr/>
    </dgm:pt>
    <dgm:pt modelId="{596A5DDD-4CB0-4B6F-AB1A-F96103E9647F}" type="pres">
      <dgm:prSet presAssocID="{0F44F9CF-ADB3-4263-ACF0-3EF468C15482}" presName="connector1" presStyleLbl="sibTrans2D1" presStyleIdx="0" presStyleCnt="3"/>
      <dgm:spPr/>
    </dgm:pt>
    <dgm:pt modelId="{5E17E5C4-509D-488C-B629-F15DE4DB5E74}" type="pres">
      <dgm:prSet presAssocID="{89278A80-108B-41BB-A0F7-7B9E3C540F85}" presName="connector2" presStyleLbl="sibTrans2D1" presStyleIdx="1" presStyleCnt="3"/>
      <dgm:spPr/>
    </dgm:pt>
    <dgm:pt modelId="{885C9236-BF1A-4BF2-818F-DFAC60D8B201}" type="pres">
      <dgm:prSet presAssocID="{74514D01-DE69-4B12-91DF-472DCE0CA86B}" presName="connector3" presStyleLbl="sibTrans2D1" presStyleIdx="2" presStyleCnt="3"/>
      <dgm:spPr/>
    </dgm:pt>
  </dgm:ptLst>
  <dgm:cxnLst>
    <dgm:cxn modelId="{A284CC44-8315-4445-85D0-E92E48EEA9CE}" type="presOf" srcId="{303D5B83-B4BC-4397-9CED-D98788F4E7A9}" destId="{3A2153E7-AEB9-47F6-808F-3268BF1B0667}" srcOrd="0" destOrd="0" presId="urn:microsoft.com/office/officeart/2005/8/layout/gear1"/>
    <dgm:cxn modelId="{2DA599AB-328F-4296-9EBC-58F92E30C3D9}" srcId="{96B9F40F-1893-4045-8520-079C578FE491}" destId="{EE364810-F2B5-4068-BA51-C7F4EDE41DF4}" srcOrd="0" destOrd="0" parTransId="{217DD23D-5136-4731-8385-018E21C6AF6B}" sibTransId="{0F44F9CF-ADB3-4263-ACF0-3EF468C15482}"/>
    <dgm:cxn modelId="{6B18D279-35BD-44D5-A71B-1D74668A676D}" type="presOf" srcId="{74514D01-DE69-4B12-91DF-472DCE0CA86B}" destId="{885C9236-BF1A-4BF2-818F-DFAC60D8B201}" srcOrd="0" destOrd="0" presId="urn:microsoft.com/office/officeart/2005/8/layout/gear1"/>
    <dgm:cxn modelId="{177897E2-2D84-4BA1-8740-61159E98F664}" type="presOf" srcId="{12035CF1-9D24-4607-8778-DDDB3B1B6311}" destId="{37D1F116-3B9D-40FA-A075-A6A72F36F05D}" srcOrd="0" destOrd="0" presId="urn:microsoft.com/office/officeart/2005/8/layout/gear1"/>
    <dgm:cxn modelId="{EE60504E-04DE-494C-B970-C38A7BA4CFDE}" type="presOf" srcId="{96B9F40F-1893-4045-8520-079C578FE491}" destId="{96BDD208-026E-42D6-8F73-AB2D2A332747}" srcOrd="0" destOrd="0" presId="urn:microsoft.com/office/officeart/2005/8/layout/gear1"/>
    <dgm:cxn modelId="{B78DE363-555A-422E-B57B-E40CC2DA433E}" type="presOf" srcId="{303D5B83-B4BC-4397-9CED-D98788F4E7A9}" destId="{5C9E55AD-76D4-475F-ACF9-43BA6F95C750}" srcOrd="2" destOrd="0" presId="urn:microsoft.com/office/officeart/2005/8/layout/gear1"/>
    <dgm:cxn modelId="{1976F087-42D9-41C3-A359-4EDE31F1FB28}" srcId="{96B9F40F-1893-4045-8520-079C578FE491}" destId="{12035CF1-9D24-4607-8778-DDDB3B1B6311}" srcOrd="2" destOrd="0" parTransId="{86D8D1CA-AD6B-48F8-A4C1-ADF73141B03E}" sibTransId="{74514D01-DE69-4B12-91DF-472DCE0CA86B}"/>
    <dgm:cxn modelId="{88A839B1-9CBC-46C5-8E4F-92409455B559}" type="presOf" srcId="{12035CF1-9D24-4607-8778-DDDB3B1B6311}" destId="{6A55E551-E986-41D4-A68A-AF5824176D0F}" srcOrd="2" destOrd="0" presId="urn:microsoft.com/office/officeart/2005/8/layout/gear1"/>
    <dgm:cxn modelId="{D1808F7A-1BBF-49A9-8DDE-0D7E6629B59C}" type="presOf" srcId="{EE364810-F2B5-4068-BA51-C7F4EDE41DF4}" destId="{DBF2D265-9ABF-471F-B8F4-9C07D551ACA1}" srcOrd="1" destOrd="0" presId="urn:microsoft.com/office/officeart/2005/8/layout/gear1"/>
    <dgm:cxn modelId="{92BD0059-DC54-42CC-A702-E498BAB432D6}" type="presOf" srcId="{EE364810-F2B5-4068-BA51-C7F4EDE41DF4}" destId="{FBE41D3B-EADD-4AD4-96BF-BD2841AD16C4}" srcOrd="0" destOrd="0" presId="urn:microsoft.com/office/officeart/2005/8/layout/gear1"/>
    <dgm:cxn modelId="{317D9DFF-85D4-4D9B-BEC5-0FF24D3AE5FD}" type="presOf" srcId="{EE364810-F2B5-4068-BA51-C7F4EDE41DF4}" destId="{8035E06A-B11A-43A5-B46E-260BB13549A9}" srcOrd="2" destOrd="0" presId="urn:microsoft.com/office/officeart/2005/8/layout/gear1"/>
    <dgm:cxn modelId="{8CC63532-C998-4A3D-B404-03B156FF69DE}" type="presOf" srcId="{89278A80-108B-41BB-A0F7-7B9E3C540F85}" destId="{5E17E5C4-509D-488C-B629-F15DE4DB5E74}" srcOrd="0" destOrd="0" presId="urn:microsoft.com/office/officeart/2005/8/layout/gear1"/>
    <dgm:cxn modelId="{704274AC-9B4F-4E38-ADC7-CB02606F63A0}" type="presOf" srcId="{12035CF1-9D24-4607-8778-DDDB3B1B6311}" destId="{702EB9FB-C0D7-4E75-8171-36A7A849BAF8}" srcOrd="3" destOrd="0" presId="urn:microsoft.com/office/officeart/2005/8/layout/gear1"/>
    <dgm:cxn modelId="{D66FAF5B-51DF-4D9A-89B7-E7A58AF834B7}" type="presOf" srcId="{0F44F9CF-ADB3-4263-ACF0-3EF468C15482}" destId="{596A5DDD-4CB0-4B6F-AB1A-F96103E9647F}" srcOrd="0" destOrd="0" presId="urn:microsoft.com/office/officeart/2005/8/layout/gear1"/>
    <dgm:cxn modelId="{6C7EFC0E-E22A-4369-A278-E9E030CB8F77}" type="presOf" srcId="{303D5B83-B4BC-4397-9CED-D98788F4E7A9}" destId="{1BA68A5E-7C43-45E0-8435-EDB925223551}" srcOrd="1" destOrd="0" presId="urn:microsoft.com/office/officeart/2005/8/layout/gear1"/>
    <dgm:cxn modelId="{B3D58E39-BC56-4C2F-8130-8489B8BA42EA}" type="presOf" srcId="{12035CF1-9D24-4607-8778-DDDB3B1B6311}" destId="{1CCF11D6-8691-4E67-8905-734630C83FBD}" srcOrd="1" destOrd="0" presId="urn:microsoft.com/office/officeart/2005/8/layout/gear1"/>
    <dgm:cxn modelId="{D4C0A0E5-EE36-4D7B-B09A-C3218ACCF71A}" srcId="{96B9F40F-1893-4045-8520-079C578FE491}" destId="{303D5B83-B4BC-4397-9CED-D98788F4E7A9}" srcOrd="1" destOrd="0" parTransId="{0722B905-9101-4635-B7A7-8C3100B262F3}" sibTransId="{89278A80-108B-41BB-A0F7-7B9E3C540F85}"/>
    <dgm:cxn modelId="{581BEF6C-E4F9-4AF2-A15A-93F1B71CEDF8}" type="presParOf" srcId="{96BDD208-026E-42D6-8F73-AB2D2A332747}" destId="{FBE41D3B-EADD-4AD4-96BF-BD2841AD16C4}" srcOrd="0" destOrd="0" presId="urn:microsoft.com/office/officeart/2005/8/layout/gear1"/>
    <dgm:cxn modelId="{3BF47512-B143-4882-A381-96AFD1078CCE}" type="presParOf" srcId="{96BDD208-026E-42D6-8F73-AB2D2A332747}" destId="{DBF2D265-9ABF-471F-B8F4-9C07D551ACA1}" srcOrd="1" destOrd="0" presId="urn:microsoft.com/office/officeart/2005/8/layout/gear1"/>
    <dgm:cxn modelId="{7AA7171F-3838-4C4B-A632-E48DFBE65DDB}" type="presParOf" srcId="{96BDD208-026E-42D6-8F73-AB2D2A332747}" destId="{8035E06A-B11A-43A5-B46E-260BB13549A9}" srcOrd="2" destOrd="0" presId="urn:microsoft.com/office/officeart/2005/8/layout/gear1"/>
    <dgm:cxn modelId="{502AB0B3-508A-4660-AB54-7055A5FAB5F9}" type="presParOf" srcId="{96BDD208-026E-42D6-8F73-AB2D2A332747}" destId="{3A2153E7-AEB9-47F6-808F-3268BF1B0667}" srcOrd="3" destOrd="0" presId="urn:microsoft.com/office/officeart/2005/8/layout/gear1"/>
    <dgm:cxn modelId="{6E7EEA92-0B1C-4FCE-AAFC-BF4D72ED217A}" type="presParOf" srcId="{96BDD208-026E-42D6-8F73-AB2D2A332747}" destId="{1BA68A5E-7C43-45E0-8435-EDB925223551}" srcOrd="4" destOrd="0" presId="urn:microsoft.com/office/officeart/2005/8/layout/gear1"/>
    <dgm:cxn modelId="{4BAF0163-56B0-47EE-85D6-12FDB37B647B}" type="presParOf" srcId="{96BDD208-026E-42D6-8F73-AB2D2A332747}" destId="{5C9E55AD-76D4-475F-ACF9-43BA6F95C750}" srcOrd="5" destOrd="0" presId="urn:microsoft.com/office/officeart/2005/8/layout/gear1"/>
    <dgm:cxn modelId="{05FECA49-A97F-4D84-9C9C-A4112C8D9664}" type="presParOf" srcId="{96BDD208-026E-42D6-8F73-AB2D2A332747}" destId="{37D1F116-3B9D-40FA-A075-A6A72F36F05D}" srcOrd="6" destOrd="0" presId="urn:microsoft.com/office/officeart/2005/8/layout/gear1"/>
    <dgm:cxn modelId="{383A3C1B-9499-4DD3-8B41-899A96728714}" type="presParOf" srcId="{96BDD208-026E-42D6-8F73-AB2D2A332747}" destId="{1CCF11D6-8691-4E67-8905-734630C83FBD}" srcOrd="7" destOrd="0" presId="urn:microsoft.com/office/officeart/2005/8/layout/gear1"/>
    <dgm:cxn modelId="{FA7C6B51-00A3-4356-A6A4-60D5F3585B71}" type="presParOf" srcId="{96BDD208-026E-42D6-8F73-AB2D2A332747}" destId="{6A55E551-E986-41D4-A68A-AF5824176D0F}" srcOrd="8" destOrd="0" presId="urn:microsoft.com/office/officeart/2005/8/layout/gear1"/>
    <dgm:cxn modelId="{F6FA1593-6343-4F36-B1D8-653BCC9776A0}" type="presParOf" srcId="{96BDD208-026E-42D6-8F73-AB2D2A332747}" destId="{702EB9FB-C0D7-4E75-8171-36A7A849BAF8}" srcOrd="9" destOrd="0" presId="urn:microsoft.com/office/officeart/2005/8/layout/gear1"/>
    <dgm:cxn modelId="{75AE760F-C82F-4409-9D56-420131094A3E}" type="presParOf" srcId="{96BDD208-026E-42D6-8F73-AB2D2A332747}" destId="{596A5DDD-4CB0-4B6F-AB1A-F96103E9647F}" srcOrd="10" destOrd="0" presId="urn:microsoft.com/office/officeart/2005/8/layout/gear1"/>
    <dgm:cxn modelId="{49CF47A0-041D-44E7-8CEF-26CC6EF29931}" type="presParOf" srcId="{96BDD208-026E-42D6-8F73-AB2D2A332747}" destId="{5E17E5C4-509D-488C-B629-F15DE4DB5E74}" srcOrd="11" destOrd="0" presId="urn:microsoft.com/office/officeart/2005/8/layout/gear1"/>
    <dgm:cxn modelId="{5DB1E3FD-97B8-464C-9062-CCF1F999AFBE}" type="presParOf" srcId="{96BDD208-026E-42D6-8F73-AB2D2A332747}" destId="{885C9236-BF1A-4BF2-818F-DFAC60D8B201}"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E41D3B-EADD-4AD4-96BF-BD2841AD16C4}">
      <dsp:nvSpPr>
        <dsp:cNvPr id="0" name=""/>
        <dsp:cNvSpPr/>
      </dsp:nvSpPr>
      <dsp:spPr>
        <a:xfrm>
          <a:off x="2844800" y="1828800"/>
          <a:ext cx="2235200" cy="2235200"/>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Sales Team</a:t>
          </a:r>
          <a:endParaRPr lang="en-US" sz="1700" kern="1200" dirty="0"/>
        </a:p>
      </dsp:txBody>
      <dsp:txXfrm>
        <a:off x="3294175" y="2352385"/>
        <a:ext cx="1336450" cy="1148939"/>
      </dsp:txXfrm>
    </dsp:sp>
    <dsp:sp modelId="{3A2153E7-AEB9-47F6-808F-3268BF1B0667}">
      <dsp:nvSpPr>
        <dsp:cNvPr id="0" name=""/>
        <dsp:cNvSpPr/>
      </dsp:nvSpPr>
      <dsp:spPr>
        <a:xfrm>
          <a:off x="1544320" y="1300480"/>
          <a:ext cx="1625600" cy="1625600"/>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Sales Support</a:t>
          </a:r>
          <a:endParaRPr lang="en-US" sz="1700" kern="1200" dirty="0" smtClean="0"/>
        </a:p>
      </dsp:txBody>
      <dsp:txXfrm>
        <a:off x="1953570" y="1712203"/>
        <a:ext cx="807100" cy="802154"/>
      </dsp:txXfrm>
    </dsp:sp>
    <dsp:sp modelId="{37D1F116-3B9D-40FA-A075-A6A72F36F05D}">
      <dsp:nvSpPr>
        <dsp:cNvPr id="0" name=""/>
        <dsp:cNvSpPr/>
      </dsp:nvSpPr>
      <dsp:spPr>
        <a:xfrm rot="20700000">
          <a:off x="2454821" y="178981"/>
          <a:ext cx="1592756" cy="1592756"/>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Customer Service</a:t>
          </a:r>
          <a:endParaRPr lang="en-US" sz="1700" kern="1200" dirty="0" smtClean="0"/>
        </a:p>
      </dsp:txBody>
      <dsp:txXfrm rot="-20700000">
        <a:off x="2804160" y="528320"/>
        <a:ext cx="894080" cy="894080"/>
      </dsp:txXfrm>
    </dsp:sp>
    <dsp:sp modelId="{596A5DDD-4CB0-4B6F-AB1A-F96103E9647F}">
      <dsp:nvSpPr>
        <dsp:cNvPr id="0" name=""/>
        <dsp:cNvSpPr/>
      </dsp:nvSpPr>
      <dsp:spPr>
        <a:xfrm>
          <a:off x="2671505" y="1492320"/>
          <a:ext cx="2861056" cy="2861056"/>
        </a:xfrm>
        <a:prstGeom prst="circularArrow">
          <a:avLst>
            <a:gd name="adj1" fmla="val 4687"/>
            <a:gd name="adj2" fmla="val 299029"/>
            <a:gd name="adj3" fmla="val 2513083"/>
            <a:gd name="adj4" fmla="val 15867933"/>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E17E5C4-509D-488C-B629-F15DE4DB5E74}">
      <dsp:nvSpPr>
        <dsp:cNvPr id="0" name=""/>
        <dsp:cNvSpPr/>
      </dsp:nvSpPr>
      <dsp:spPr>
        <a:xfrm>
          <a:off x="1256429" y="941355"/>
          <a:ext cx="2078736" cy="2078736"/>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85C9236-BF1A-4BF2-818F-DFAC60D8B201}">
      <dsp:nvSpPr>
        <dsp:cNvPr id="0" name=""/>
        <dsp:cNvSpPr/>
      </dsp:nvSpPr>
      <dsp:spPr>
        <a:xfrm>
          <a:off x="2086400" y="-169332"/>
          <a:ext cx="2241296" cy="2241296"/>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34763A-7156-4918-BE51-4B1FEDEE9BBD}" type="datetimeFigureOut">
              <a:rPr lang="en-US" smtClean="0"/>
              <a:t>4/4/2016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725BAF-158D-42F9-8C68-433355F2D4D6}" type="slidenum">
              <a:rPr lang="en-US" smtClean="0"/>
              <a:t>‹#›</a:t>
            </a:fld>
            <a:endParaRPr lang="en-US"/>
          </a:p>
        </p:txBody>
      </p:sp>
    </p:spTree>
    <p:extLst>
      <p:ext uri="{BB962C8B-B14F-4D97-AF65-F5344CB8AC3E}">
        <p14:creationId xmlns:p14="http://schemas.microsoft.com/office/powerpoint/2010/main" val="3651417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725BAF-158D-42F9-8C68-433355F2D4D6}" type="slidenum">
              <a:rPr lang="en-US" smtClean="0"/>
              <a:t>2</a:t>
            </a:fld>
            <a:endParaRPr lang="en-US"/>
          </a:p>
        </p:txBody>
      </p:sp>
    </p:spTree>
    <p:extLst>
      <p:ext uri="{BB962C8B-B14F-4D97-AF65-F5344CB8AC3E}">
        <p14:creationId xmlns:p14="http://schemas.microsoft.com/office/powerpoint/2010/main" val="2852780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68B9ACF-5EE6-4476-B646-1A78DEB6CD8A}"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C087E-BBAF-4173-8200-27243A058A7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8B9ACF-5EE6-4476-B646-1A78DEB6CD8A}"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C087E-BBAF-4173-8200-27243A058A7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8B9ACF-5EE6-4476-B646-1A78DEB6CD8A}"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C087E-BBAF-4173-8200-27243A058A7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8B9ACF-5EE6-4476-B646-1A78DEB6CD8A}"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C087E-BBAF-4173-8200-27243A058A7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8B9ACF-5EE6-4476-B646-1A78DEB6CD8A}"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C087E-BBAF-4173-8200-27243A058A7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68B9ACF-5EE6-4476-B646-1A78DEB6CD8A}" type="datetimeFigureOut">
              <a:rPr lang="en-US" smtClean="0"/>
              <a:t>4/4/2016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C087E-BBAF-4173-8200-27243A058A7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8B9ACF-5EE6-4476-B646-1A78DEB6CD8A}" type="datetimeFigureOut">
              <a:rPr lang="en-US" smtClean="0"/>
              <a:t>4/4/2016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DC087E-BBAF-4173-8200-27243A058A7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8B9ACF-5EE6-4476-B646-1A78DEB6CD8A}" type="datetimeFigureOut">
              <a:rPr lang="en-US" smtClean="0"/>
              <a:t>4/4/2016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DC087E-BBAF-4173-8200-27243A058A7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8B9ACF-5EE6-4476-B646-1A78DEB6CD8A}" type="datetimeFigureOut">
              <a:rPr lang="en-US" smtClean="0"/>
              <a:t>4/4/2016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DC087E-BBAF-4173-8200-27243A058A7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8B9ACF-5EE6-4476-B646-1A78DEB6CD8A}" type="datetimeFigureOut">
              <a:rPr lang="en-US" smtClean="0"/>
              <a:t>4/4/2016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C087E-BBAF-4173-8200-27243A058A79}"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68B9ACF-5EE6-4476-B646-1A78DEB6CD8A}" type="datetimeFigureOut">
              <a:rPr lang="en-US" smtClean="0"/>
              <a:t>4/4/2016</a:t>
            </a:fld>
            <a:endParaRPr lang="en-US"/>
          </a:p>
        </p:txBody>
      </p:sp>
      <p:sp>
        <p:nvSpPr>
          <p:cNvPr id="9" name="Slide Number Placeholder 8"/>
          <p:cNvSpPr>
            <a:spLocks noGrp="1"/>
          </p:cNvSpPr>
          <p:nvPr>
            <p:ph type="sldNum" sz="quarter" idx="11"/>
          </p:nvPr>
        </p:nvSpPr>
        <p:spPr/>
        <p:txBody>
          <a:bodyPr/>
          <a:lstStyle/>
          <a:p>
            <a:fld id="{27DC087E-BBAF-4173-8200-27243A058A79}"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7DC087E-BBAF-4173-8200-27243A058A79}"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68B9ACF-5EE6-4476-B646-1A78DEB6CD8A}" type="datetimeFigureOut">
              <a:rPr lang="en-US" smtClean="0"/>
              <a:t>4/4/2016</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community.mis.temple.edu/tylerpetrides/"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5181600"/>
            <a:ext cx="6858000" cy="533400"/>
          </a:xfrm>
        </p:spPr>
        <p:txBody>
          <a:bodyPr/>
          <a:lstStyle/>
          <a:p>
            <a:r>
              <a:rPr lang="en-US" dirty="0" smtClean="0"/>
              <a:t>By: Tyler </a:t>
            </a:r>
            <a:r>
              <a:rPr lang="en-US" dirty="0" err="1" smtClean="0"/>
              <a:t>Petrides</a:t>
            </a:r>
            <a:r>
              <a:rPr lang="en-US" dirty="0" smtClean="0"/>
              <a:t> </a:t>
            </a:r>
            <a:endParaRPr lang="en-US" dirty="0"/>
          </a:p>
        </p:txBody>
      </p:sp>
      <p:pic>
        <p:nvPicPr>
          <p:cNvPr id="1030" name="Picture 6" descr="http://www.internweb.com/uploads/c/t_logoremindermedia%281%2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048000"/>
            <a:ext cx="7391400" cy="152755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685800" y="609600"/>
            <a:ext cx="7086600" cy="1169551"/>
          </a:xfrm>
          <a:prstGeom prst="rect">
            <a:avLst/>
          </a:prstGeom>
          <a:noFill/>
        </p:spPr>
        <p:txBody>
          <a:bodyPr wrap="square" rtlCol="0">
            <a:spAutoFit/>
          </a:bodyPr>
          <a:lstStyle/>
          <a:p>
            <a:pPr algn="ctr"/>
            <a:r>
              <a:rPr lang="en-US" sz="7000" dirty="0" smtClean="0"/>
              <a:t>My Experience </a:t>
            </a:r>
            <a:endParaRPr lang="en-US" sz="7000"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5486400"/>
            <a:ext cx="6858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10314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7620000" cy="1143000"/>
          </a:xfrm>
        </p:spPr>
        <p:txBody>
          <a:bodyPr/>
          <a:lstStyle/>
          <a:p>
            <a:pPr algn="ctr"/>
            <a:r>
              <a:rPr lang="en-US" dirty="0" smtClean="0">
                <a:solidFill>
                  <a:schemeClr val="tx1"/>
                </a:solidFill>
              </a:rPr>
              <a:t>Questions?</a:t>
            </a:r>
            <a:endParaRPr lang="en-US" dirty="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8200" y="5486400"/>
            <a:ext cx="6858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87912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What We Provide </a:t>
            </a:r>
            <a:endParaRPr lang="en-US" dirty="0">
              <a:solidFill>
                <a:schemeClr val="tx1"/>
              </a:solidFill>
            </a:endParaRPr>
          </a:p>
        </p:txBody>
      </p:sp>
      <p:sp>
        <p:nvSpPr>
          <p:cNvPr id="3" name="Content Placeholder 2"/>
          <p:cNvSpPr>
            <a:spLocks noGrp="1"/>
          </p:cNvSpPr>
          <p:nvPr>
            <p:ph idx="1"/>
          </p:nvPr>
        </p:nvSpPr>
        <p:spPr>
          <a:xfrm>
            <a:off x="457200" y="1181100"/>
            <a:ext cx="7620000" cy="4800600"/>
          </a:xfrm>
        </p:spPr>
        <p:txBody>
          <a:bodyPr/>
          <a:lstStyle/>
          <a:p>
            <a:r>
              <a:rPr lang="en-US" dirty="0" smtClean="0"/>
              <a:t>RM provides it’s clients with a tool to stay connected to their top spheres of influence to help drive repeat and referral business their way.  </a:t>
            </a:r>
          </a:p>
          <a:p>
            <a:r>
              <a:rPr lang="en-US" dirty="0" smtClean="0"/>
              <a:t>Clientele </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5486400"/>
            <a:ext cx="6858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l 3"/>
          <p:cNvSpPr/>
          <p:nvPr/>
        </p:nvSpPr>
        <p:spPr>
          <a:xfrm>
            <a:off x="1600200" y="2514600"/>
            <a:ext cx="2819400" cy="2819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Real Estate Agents</a:t>
            </a:r>
            <a:endParaRPr lang="en-US" dirty="0"/>
          </a:p>
        </p:txBody>
      </p:sp>
      <p:sp>
        <p:nvSpPr>
          <p:cNvPr id="5" name="Oval 4"/>
          <p:cNvSpPr/>
          <p:nvPr/>
        </p:nvSpPr>
        <p:spPr>
          <a:xfrm>
            <a:off x="4267200" y="3429000"/>
            <a:ext cx="1905000" cy="1905000"/>
          </a:xfrm>
          <a:prstGeom prst="ellipse">
            <a:avLst/>
          </a:prstGeom>
          <a:solidFill>
            <a:srgbClr val="7030A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smtClean="0"/>
          </a:p>
          <a:p>
            <a:pPr algn="ctr"/>
            <a:r>
              <a:rPr lang="en-US" dirty="0" smtClean="0"/>
              <a:t>Mortgage Lenders</a:t>
            </a:r>
            <a:endParaRPr lang="en-US" dirty="0"/>
          </a:p>
        </p:txBody>
      </p:sp>
      <p:sp>
        <p:nvSpPr>
          <p:cNvPr id="8" name="Oval 7"/>
          <p:cNvSpPr/>
          <p:nvPr/>
        </p:nvSpPr>
        <p:spPr>
          <a:xfrm>
            <a:off x="3886200" y="2258291"/>
            <a:ext cx="1905000" cy="19050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Financial Advisors </a:t>
            </a:r>
            <a:endParaRPr lang="en-US" dirty="0"/>
          </a:p>
        </p:txBody>
      </p:sp>
      <p:sp>
        <p:nvSpPr>
          <p:cNvPr id="9" name="Oval 8"/>
          <p:cNvSpPr/>
          <p:nvPr/>
        </p:nvSpPr>
        <p:spPr>
          <a:xfrm>
            <a:off x="3461039" y="4476750"/>
            <a:ext cx="1297131" cy="1352550"/>
          </a:xfrm>
          <a:prstGeom prst="ellipse">
            <a:avLst/>
          </a:prstGeom>
          <a:solidFill>
            <a:srgbClr val="00B05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Other</a:t>
            </a:r>
            <a:endParaRPr lang="en-US" dirty="0"/>
          </a:p>
        </p:txBody>
      </p:sp>
    </p:spTree>
    <p:extLst>
      <p:ext uri="{BB962C8B-B14F-4D97-AF65-F5344CB8AC3E}">
        <p14:creationId xmlns:p14="http://schemas.microsoft.com/office/powerpoint/2010/main" val="2575792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391" y="152400"/>
            <a:ext cx="7620000" cy="1143000"/>
          </a:xfrm>
        </p:spPr>
        <p:txBody>
          <a:bodyPr/>
          <a:lstStyle/>
          <a:p>
            <a:r>
              <a:rPr lang="en-US" dirty="0" smtClean="0">
                <a:solidFill>
                  <a:schemeClr val="tx1"/>
                </a:solidFill>
              </a:rPr>
              <a:t>The Tool</a:t>
            </a:r>
            <a:endParaRPr lang="en-US" dirty="0">
              <a:solidFill>
                <a:schemeClr val="tx1"/>
              </a:solidFill>
            </a:endParaRPr>
          </a:p>
        </p:txBody>
      </p:sp>
      <p:sp>
        <p:nvSpPr>
          <p:cNvPr id="3" name="Content Placeholder 2"/>
          <p:cNvSpPr>
            <a:spLocks noGrp="1"/>
          </p:cNvSpPr>
          <p:nvPr>
            <p:ph idx="1"/>
          </p:nvPr>
        </p:nvSpPr>
        <p:spPr>
          <a:xfrm>
            <a:off x="381000" y="1219200"/>
            <a:ext cx="7620000" cy="4800600"/>
          </a:xfrm>
        </p:spPr>
        <p:txBody>
          <a:bodyPr/>
          <a:lstStyle/>
          <a:p>
            <a:r>
              <a:rPr lang="en-US" dirty="0" smtClean="0"/>
              <a:t>High quality 48 page customizable publication</a:t>
            </a:r>
          </a:p>
          <a:p>
            <a:r>
              <a:rPr lang="en-US" dirty="0" smtClean="0"/>
              <a:t>Gets past the trash can onto the coffee table</a:t>
            </a:r>
          </a:p>
          <a:p>
            <a:r>
              <a:rPr lang="en-US" dirty="0" smtClean="0"/>
              <a:t>Keeps our clients on top of their clients minds</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8200" y="5486400"/>
            <a:ext cx="6858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2" name="Picture 2" descr="https://account.remindermedia.com/remindermedia/images/flippreview.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876" y="2514600"/>
            <a:ext cx="7937697" cy="4191000"/>
          </a:xfrm>
          <a:prstGeom prst="rect">
            <a:avLst/>
          </a:prstGeom>
          <a:solidFill>
            <a:srgbClr val="FFFFFF">
              <a:shade val="85000"/>
            </a:srgbClr>
          </a:solidFill>
          <a:ln w="88900"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598034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How We Sell</a:t>
            </a:r>
            <a:endParaRPr lang="en-US" dirty="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8200" y="5486400"/>
            <a:ext cx="6858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val 4"/>
          <p:cNvSpPr/>
          <p:nvPr/>
        </p:nvSpPr>
        <p:spPr>
          <a:xfrm>
            <a:off x="685800" y="1483995"/>
            <a:ext cx="4152900" cy="40024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Cold Calls</a:t>
            </a:r>
            <a:endParaRPr lang="en-US" dirty="0"/>
          </a:p>
        </p:txBody>
      </p:sp>
      <p:sp>
        <p:nvSpPr>
          <p:cNvPr id="6" name="Oval 5"/>
          <p:cNvSpPr/>
          <p:nvPr/>
        </p:nvSpPr>
        <p:spPr>
          <a:xfrm>
            <a:off x="4267200" y="3429000"/>
            <a:ext cx="2743200" cy="2743200"/>
          </a:xfrm>
          <a:prstGeom prst="ellipse">
            <a:avLst/>
          </a:prstGeom>
          <a:solidFill>
            <a:srgbClr val="7030A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smtClean="0"/>
          </a:p>
          <a:p>
            <a:pPr algn="ctr"/>
            <a:r>
              <a:rPr lang="en-US" dirty="0" smtClean="0"/>
              <a:t>Presentations</a:t>
            </a:r>
            <a:endParaRPr lang="en-US" dirty="0"/>
          </a:p>
        </p:txBody>
      </p:sp>
      <p:sp>
        <p:nvSpPr>
          <p:cNvPr id="7" name="Oval 6"/>
          <p:cNvSpPr/>
          <p:nvPr/>
        </p:nvSpPr>
        <p:spPr>
          <a:xfrm>
            <a:off x="3886200" y="2258291"/>
            <a:ext cx="2133600" cy="21336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Referrals</a:t>
            </a:r>
          </a:p>
          <a:p>
            <a:pPr algn="ctr"/>
            <a:r>
              <a:rPr lang="en-US" dirty="0" smtClean="0"/>
              <a:t>(Warm Leads)</a:t>
            </a:r>
            <a:endParaRPr lang="en-US" dirty="0"/>
          </a:p>
        </p:txBody>
      </p:sp>
    </p:spTree>
    <p:extLst>
      <p:ext uri="{BB962C8B-B14F-4D97-AF65-F5344CB8AC3E}">
        <p14:creationId xmlns:p14="http://schemas.microsoft.com/office/powerpoint/2010/main" val="1973896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Fall 2015</a:t>
            </a:r>
            <a:br>
              <a:rPr lang="en-US" dirty="0">
                <a:solidFill>
                  <a:schemeClr val="tx1"/>
                </a:solidFill>
              </a:rPr>
            </a:br>
            <a:r>
              <a:rPr lang="en-US" dirty="0">
                <a:solidFill>
                  <a:schemeClr val="tx1"/>
                </a:solidFill>
              </a:rPr>
              <a:t>Business Development Intern</a:t>
            </a:r>
          </a:p>
        </p:txBody>
      </p:sp>
      <p:sp>
        <p:nvSpPr>
          <p:cNvPr id="3" name="Content Placeholder 2"/>
          <p:cNvSpPr>
            <a:spLocks noGrp="1"/>
          </p:cNvSpPr>
          <p:nvPr>
            <p:ph idx="1"/>
          </p:nvPr>
        </p:nvSpPr>
        <p:spPr/>
        <p:txBody>
          <a:bodyPr/>
          <a:lstStyle/>
          <a:p>
            <a:r>
              <a:rPr lang="en-US" dirty="0"/>
              <a:t>Daily </a:t>
            </a:r>
            <a:r>
              <a:rPr lang="en-US" dirty="0" smtClean="0"/>
              <a:t>Functions:</a:t>
            </a:r>
            <a:endParaRPr lang="en-US" dirty="0"/>
          </a:p>
          <a:p>
            <a:pPr>
              <a:buFont typeface="+mj-lt"/>
              <a:buAutoNum type="arabicPeriod"/>
            </a:pPr>
            <a:r>
              <a:rPr lang="en-US" dirty="0"/>
              <a:t>Input new and verify previous customer data within the CRM to help generate new leads for the sales team.</a:t>
            </a:r>
          </a:p>
          <a:p>
            <a:pPr>
              <a:buFont typeface="+mj-lt"/>
              <a:buAutoNum type="arabicPeriod"/>
            </a:pPr>
            <a:r>
              <a:rPr lang="en-US" dirty="0"/>
              <a:t>Collect customer data through calling offices to help generate leads for the presentation managers.</a:t>
            </a: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8200" y="5486400"/>
            <a:ext cx="6858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5766" y="4198883"/>
            <a:ext cx="8458200" cy="19733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27281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Spring 2016</a:t>
            </a:r>
            <a:r>
              <a:rPr lang="en-US" dirty="0">
                <a:solidFill>
                  <a:schemeClr val="tx1"/>
                </a:solidFill>
              </a:rPr>
              <a:t/>
            </a:r>
            <a:br>
              <a:rPr lang="en-US" dirty="0">
                <a:solidFill>
                  <a:schemeClr val="tx1"/>
                </a:solidFill>
              </a:rPr>
            </a:br>
            <a:r>
              <a:rPr lang="en-US" dirty="0" smtClean="0">
                <a:solidFill>
                  <a:schemeClr val="tx1"/>
                </a:solidFill>
              </a:rPr>
              <a:t>Sales Operations Intern</a:t>
            </a:r>
            <a:endParaRPr lang="en-US" dirty="0"/>
          </a:p>
        </p:txBody>
      </p:sp>
      <p:sp>
        <p:nvSpPr>
          <p:cNvPr id="3" name="Content Placeholder 2"/>
          <p:cNvSpPr>
            <a:spLocks noGrp="1"/>
          </p:cNvSpPr>
          <p:nvPr>
            <p:ph idx="1"/>
          </p:nvPr>
        </p:nvSpPr>
        <p:spPr/>
        <p:txBody>
          <a:bodyPr/>
          <a:lstStyle/>
          <a:p>
            <a:r>
              <a:rPr lang="en-US" dirty="0"/>
              <a:t>Daily Functions:</a:t>
            </a:r>
          </a:p>
          <a:p>
            <a:pPr>
              <a:buFont typeface="+mj-lt"/>
              <a:buAutoNum type="arabicPeriod"/>
            </a:pPr>
            <a:r>
              <a:rPr lang="en-US" dirty="0" smtClean="0"/>
              <a:t>Update and create new offices </a:t>
            </a:r>
          </a:p>
          <a:p>
            <a:pPr>
              <a:buFont typeface="+mj-lt"/>
              <a:buAutoNum type="arabicPeriod"/>
            </a:pPr>
            <a:r>
              <a:rPr lang="en-US" dirty="0"/>
              <a:t>Process referrals from </a:t>
            </a:r>
            <a:r>
              <a:rPr lang="en-US" dirty="0" smtClean="0"/>
              <a:t>customers</a:t>
            </a:r>
            <a:endParaRPr lang="en-US" dirty="0"/>
          </a:p>
          <a:p>
            <a:pPr>
              <a:buFont typeface="+mj-lt"/>
              <a:buAutoNum type="arabicPeriod"/>
            </a:pPr>
            <a:r>
              <a:rPr lang="en-US" dirty="0" smtClean="0"/>
              <a:t>Lead Analysis</a:t>
            </a:r>
          </a:p>
          <a:p>
            <a:pPr marL="411480" lvl="1" indent="0">
              <a:buNone/>
            </a:pPr>
            <a:r>
              <a:rPr lang="en-US" dirty="0" smtClean="0"/>
              <a:t>- Research online for leverage in order to make leads warmer</a:t>
            </a:r>
          </a:p>
          <a:p>
            <a:pPr marL="11430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8200" y="5486400"/>
            <a:ext cx="6858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66" y="4198883"/>
            <a:ext cx="8458200" cy="19733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646864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Manager Presentations</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Every department head gave one</a:t>
            </a:r>
          </a:p>
          <a:p>
            <a:r>
              <a:rPr lang="en-US" dirty="0" smtClean="0"/>
              <a:t>Helped show how departments can be important can be to one another even when you don’t notice</a:t>
            </a:r>
          </a:p>
          <a:p>
            <a:endParaRPr lang="en-US" dirty="0" smtClean="0"/>
          </a:p>
          <a:p>
            <a:endParaRPr lang="en-US" dirty="0"/>
          </a:p>
          <a:p>
            <a:pPr marL="11430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8200" y="5486400"/>
            <a:ext cx="6858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4" name="Diagram 3"/>
          <p:cNvGraphicFramePr/>
          <p:nvPr>
            <p:extLst>
              <p:ext uri="{D42A27DB-BD31-4B8C-83A1-F6EECF244321}">
                <p14:modId xmlns:p14="http://schemas.microsoft.com/office/powerpoint/2010/main" val="2321356333"/>
              </p:ext>
            </p:extLst>
          </p:nvPr>
        </p:nvGraphicFramePr>
        <p:xfrm>
          <a:off x="838200" y="266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481244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How School Prepare Me</a:t>
            </a:r>
            <a:endParaRPr lang="en-US" dirty="0">
              <a:solidFill>
                <a:schemeClr val="tx1"/>
              </a:solidFill>
            </a:endParaRPr>
          </a:p>
        </p:txBody>
      </p:sp>
      <p:sp>
        <p:nvSpPr>
          <p:cNvPr id="3" name="Content Placeholder 2"/>
          <p:cNvSpPr>
            <a:spLocks noGrp="1"/>
          </p:cNvSpPr>
          <p:nvPr>
            <p:ph idx="1"/>
          </p:nvPr>
        </p:nvSpPr>
        <p:spPr/>
        <p:txBody>
          <a:bodyPr>
            <a:normAutofit fontScale="92500" lnSpcReduction="10000"/>
          </a:bodyPr>
          <a:lstStyle/>
          <a:p>
            <a:r>
              <a:rPr lang="en-US" dirty="0" smtClean="0"/>
              <a:t>Core </a:t>
            </a:r>
            <a:r>
              <a:rPr lang="en-US" dirty="0" smtClean="0"/>
              <a:t>Courses</a:t>
            </a:r>
          </a:p>
          <a:p>
            <a:pPr lvl="1"/>
            <a:r>
              <a:rPr lang="en-US" dirty="0"/>
              <a:t>The knowledge I have gained in excel at Temple made me realize how much more quickly and efficiently I could generate notes by created a concatenated sentence that simply allows me to swap out the changing variables every time instead of rewriting the whole note every time. </a:t>
            </a:r>
          </a:p>
          <a:p>
            <a:r>
              <a:rPr lang="en-US" dirty="0" smtClean="0"/>
              <a:t>MIS Courses</a:t>
            </a:r>
          </a:p>
          <a:p>
            <a:pPr lvl="1"/>
            <a:r>
              <a:rPr lang="en-US" dirty="0"/>
              <a:t>My coding classes taught me to be extremely attentive to detail which is very important, a mistake in the lead information can throw off a sales caller and cost us sales. </a:t>
            </a:r>
            <a:endParaRPr lang="en-US" sz="1800" dirty="0"/>
          </a:p>
          <a:p>
            <a:pPr lvl="1"/>
            <a:r>
              <a:rPr lang="en-US" dirty="0"/>
              <a:t>My knowledge of coding also allows me to find hidden data on contacts such as emails which can sometimes be hidden within an “email me button”.</a:t>
            </a:r>
            <a:endParaRPr lang="en-US" sz="1800" dirty="0"/>
          </a:p>
          <a:p>
            <a:pPr lvl="1"/>
            <a:r>
              <a:rPr lang="en-US" dirty="0"/>
              <a:t>My knowledge of SQL has also allowed me to see how it is used in the business world as SQL scripts are used here often to help make processes easier and faster. </a:t>
            </a:r>
            <a:endParaRPr lang="en-US" sz="1800" dirty="0"/>
          </a:p>
          <a:p>
            <a:pPr lvl="1"/>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8200" y="5486400"/>
            <a:ext cx="6858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40928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Follow My Journey </a:t>
            </a:r>
            <a:endParaRPr lang="en-US" dirty="0">
              <a:solidFill>
                <a:schemeClr val="tx1"/>
              </a:solidFill>
            </a:endParaRPr>
          </a:p>
        </p:txBody>
      </p:sp>
      <p:sp>
        <p:nvSpPr>
          <p:cNvPr id="3" name="Content Placeholder 2"/>
          <p:cNvSpPr>
            <a:spLocks noGrp="1"/>
          </p:cNvSpPr>
          <p:nvPr>
            <p:ph idx="1"/>
          </p:nvPr>
        </p:nvSpPr>
        <p:spPr/>
        <p:txBody>
          <a:bodyPr/>
          <a:lstStyle/>
          <a:p>
            <a:r>
              <a:rPr lang="en-US" dirty="0">
                <a:hlinkClick r:id="rId2"/>
              </a:rPr>
              <a:t>http://community.mis.temple.edu/tylerpetrides</a:t>
            </a:r>
            <a:r>
              <a:rPr lang="en-US" dirty="0" smtClean="0">
                <a:hlinkClick r:id="rId2"/>
              </a:rPr>
              <a:t>/</a:t>
            </a:r>
            <a:endParaRPr lang="en-US" dirty="0" smtClean="0"/>
          </a:p>
          <a:p>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5486400"/>
            <a:ext cx="6858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5026" t="16594" r="16271" b="9483"/>
          <a:stretch/>
        </p:blipFill>
        <p:spPr bwMode="auto">
          <a:xfrm>
            <a:off x="1" y="2133600"/>
            <a:ext cx="8610600" cy="46954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016350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1">
      <a:dk1>
        <a:srgbClr val="2F2B20"/>
      </a:dk1>
      <a:lt1>
        <a:srgbClr val="FFFFFF"/>
      </a:lt1>
      <a:dk2>
        <a:srgbClr val="FF0000"/>
      </a:dk2>
      <a:lt2>
        <a:srgbClr val="DFDCB7"/>
      </a:lt2>
      <a:accent1>
        <a:srgbClr val="FF0000"/>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647</TotalTime>
  <Words>338</Words>
  <Application>Microsoft Office PowerPoint</Application>
  <PresentationFormat>On-screen Show (4:3)</PresentationFormat>
  <Paragraphs>48</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PowerPoint Presentation</vt:lpstr>
      <vt:lpstr>What We Provide </vt:lpstr>
      <vt:lpstr>The Tool</vt:lpstr>
      <vt:lpstr>How We Sell</vt:lpstr>
      <vt:lpstr>Fall 2015 Business Development Intern</vt:lpstr>
      <vt:lpstr>Spring 2016 Sales Operations Intern</vt:lpstr>
      <vt:lpstr>Manager Presentations</vt:lpstr>
      <vt:lpstr>How School Prepare Me</vt:lpstr>
      <vt:lpstr>Follow My Journey </vt:lpstr>
      <vt:lpstr>Questions?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Petrides</dc:creator>
  <cp:lastModifiedBy>Tyler Petrides</cp:lastModifiedBy>
  <cp:revision>17</cp:revision>
  <dcterms:created xsi:type="dcterms:W3CDTF">2016-04-02T14:03:55Z</dcterms:created>
  <dcterms:modified xsi:type="dcterms:W3CDTF">2016-04-04T14:43:59Z</dcterms:modified>
</cp:coreProperties>
</file>