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0" r:id="rId6"/>
    <p:sldId id="261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38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5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2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59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1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5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1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3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5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A05FA82-C72E-4D9E-96A3-E9DBEC8BA13E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BD07216-B3DE-496C-BBBF-20167E543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056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3657600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9669" y="461365"/>
            <a:ext cx="4289613" cy="2702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3794760"/>
            <a:ext cx="11471565" cy="173934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Alex Meyer, Alex </a:t>
            </a:r>
            <a:r>
              <a:rPr lang="en-US" sz="3200" dirty="0" err="1"/>
              <a:t>Korjeski</a:t>
            </a:r>
            <a:r>
              <a:rPr lang="en-US" sz="3200" dirty="0"/>
              <a:t>, </a:t>
            </a:r>
            <a:br>
              <a:rPr lang="en-US" sz="3200" dirty="0"/>
            </a:br>
            <a:r>
              <a:rPr lang="en-US" sz="3200" dirty="0"/>
              <a:t>Dom Falco, Louisa </a:t>
            </a:r>
            <a:r>
              <a:rPr lang="en-US" sz="3200" dirty="0" err="1"/>
              <a:t>CarletoN</a:t>
            </a:r>
            <a:r>
              <a:rPr lang="en-US" sz="3200" dirty="0"/>
              <a:t>,</a:t>
            </a:r>
            <a:br>
              <a:rPr lang="en-US" sz="3200" dirty="0"/>
            </a:br>
            <a:r>
              <a:rPr lang="en-US" sz="3200" dirty="0" err="1"/>
              <a:t>Niraj</a:t>
            </a:r>
            <a:r>
              <a:rPr lang="en-US" sz="3200" dirty="0"/>
              <a:t> Patel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566518"/>
            <a:ext cx="9144000" cy="838437"/>
          </a:xfrm>
        </p:spPr>
        <p:txBody>
          <a:bodyPr>
            <a:normAutofit/>
          </a:bodyPr>
          <a:lstStyle/>
          <a:p>
            <a:r>
              <a:rPr lang="en-US" dirty="0" err="1"/>
              <a:t>Munir</a:t>
            </a:r>
            <a:r>
              <a:rPr lang="en-US" dirty="0"/>
              <a:t> </a:t>
            </a:r>
            <a:r>
              <a:rPr lang="en-US" dirty="0" err="1"/>
              <a:t>Mandviwalla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58833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Large amounts of unstructured data are hidden within media uploaded to the internet everyday. Metadata can be very ambiguous, making it difficult to drive decision making.</a:t>
            </a:r>
          </a:p>
          <a:p>
            <a:r>
              <a:rPr lang="en-US" sz="2800" dirty="0"/>
              <a:t>Current recommendation engines use static filters to generate results. These are a selection of choices, not the individual tastes/preferences of the user.</a:t>
            </a:r>
          </a:p>
          <a:p>
            <a:r>
              <a:rPr lang="en-US" sz="2800" dirty="0"/>
              <a:t>Users are looking for a more customizable way to search for new and personalized results.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3794970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Visrecs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VisRecs</a:t>
            </a:r>
            <a:r>
              <a:rPr lang="en-US" sz="2800" dirty="0"/>
              <a:t> is a recommendation engine powered by Watson’s visual recognition system. </a:t>
            </a:r>
          </a:p>
          <a:p>
            <a:r>
              <a:rPr lang="en-US" sz="2800" dirty="0"/>
              <a:t>Our prototype recommends food, entertainment, and shopping that is tailored to each individual consumer.</a:t>
            </a:r>
          </a:p>
          <a:p>
            <a:r>
              <a:rPr lang="en-US" sz="2800" dirty="0"/>
              <a:t>Using social media, </a:t>
            </a:r>
            <a:r>
              <a:rPr lang="en-US" sz="2800" dirty="0" err="1"/>
              <a:t>VisRecs</a:t>
            </a:r>
            <a:r>
              <a:rPr lang="en-US" sz="2800" dirty="0"/>
              <a:t> uses deep learning algorithms to analyze uploads and provide users with quality recommendations.</a:t>
            </a:r>
          </a:p>
          <a:p>
            <a:r>
              <a:rPr lang="en-US" sz="2800" dirty="0"/>
              <a:t>Users can tag their photos to help Watson learn and improve their experience.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55430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Competitive Analysis and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Recommendation Service</a:t>
            </a:r>
          </a:p>
          <a:p>
            <a:r>
              <a:rPr lang="en-US" dirty="0"/>
              <a:t>Competitors:</a:t>
            </a:r>
          </a:p>
          <a:p>
            <a:pPr lvl="1"/>
            <a:r>
              <a:rPr lang="en-US" dirty="0"/>
              <a:t>Yelp</a:t>
            </a:r>
          </a:p>
          <a:p>
            <a:pPr lvl="1"/>
            <a:r>
              <a:rPr lang="en-US" dirty="0"/>
              <a:t>Google</a:t>
            </a:r>
          </a:p>
          <a:p>
            <a:pPr lvl="1"/>
            <a:r>
              <a:rPr lang="en-US" dirty="0" err="1"/>
              <a:t>Grubhub</a:t>
            </a:r>
            <a:endParaRPr lang="en-US" dirty="0"/>
          </a:p>
          <a:p>
            <a:r>
              <a:rPr lang="en-US" dirty="0"/>
              <a:t>Target Market: Philadelphia</a:t>
            </a:r>
          </a:p>
          <a:p>
            <a:r>
              <a:rPr lang="en-US" dirty="0"/>
              <a:t>Competitors use keywords to filter recommendation results. Our service is dynamic based on continuous user inputs from social media.</a:t>
            </a:r>
          </a:p>
        </p:txBody>
      </p:sp>
    </p:spTree>
    <p:extLst>
      <p:ext uri="{BB962C8B-B14F-4D97-AF65-F5344CB8AC3E}">
        <p14:creationId xmlns:p14="http://schemas.microsoft.com/office/powerpoint/2010/main" val="48849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Enterprise IT Architecture Overview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638354" y="3692106"/>
            <a:ext cx="3286664" cy="151824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Watson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005977" y="2286000"/>
            <a:ext cx="2587925" cy="393192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60188" y="4806726"/>
            <a:ext cx="2872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86863" y="3669103"/>
            <a:ext cx="3157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Pictures from Social Media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9320841" y="2536166"/>
            <a:ext cx="1971135" cy="2881223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0082121" y="5529532"/>
            <a:ext cx="457200" cy="45720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>
            <a:solidFill>
              <a:schemeClr val="bg1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Callout 23"/>
          <p:cNvSpPr/>
          <p:nvPr/>
        </p:nvSpPr>
        <p:spPr>
          <a:xfrm>
            <a:off x="2829464" y="2018580"/>
            <a:ext cx="2510287" cy="1460741"/>
          </a:xfrm>
          <a:prstGeom prst="cloud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Corpus</a:t>
            </a:r>
          </a:p>
        </p:txBody>
      </p:sp>
      <p:pic>
        <p:nvPicPr>
          <p:cNvPr id="1026" name="Picture 2" descr="https://www.seeklogo.net/wp-content/uploads/2016/05/instagram-icon-logo-vector-download.jpg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422" b="91797" l="9961" r="90430">
                        <a14:foregroundMark x1="11914" y1="22852" x2="9961" y2="68555"/>
                        <a14:foregroundMark x1="15820" y1="85352" x2="17188" y2="85938"/>
                        <a14:foregroundMark x1="15820" y1="83984" x2="34766" y2="90039"/>
                        <a14:foregroundMark x1="84375" y1="83984" x2="59570" y2="91992"/>
                        <a14:foregroundMark x1="82422" y1="84570" x2="90430" y2="71289"/>
                        <a14:foregroundMark x1="90430" y1="71289" x2="89063" y2="26172"/>
                        <a14:foregroundMark x1="89063" y1="26172" x2="77734" y2="7422"/>
                        <a14:foregroundMark x1="73633" y1="26172" x2="73047" y2="26172"/>
                        <a14:foregroundMark x1="44727" y1="33594" x2="62305" y2="33008"/>
                        <a14:foregroundMark x1="63477" y1="33008" x2="66992" y2="50977"/>
                        <a14:foregroundMark x1="66992" y1="50977" x2="61523" y2="65234"/>
                        <a14:foregroundMark x1="61523" y1="65234" x2="44141" y2="67188"/>
                        <a14:foregroundMark x1="41992" y1="67188" x2="30664" y2="59180"/>
                        <a14:foregroundMark x1="32031" y1="57031" x2="32031" y2="38281"/>
                        <a14:foregroundMark x1="32031" y1="38281" x2="48828" y2="30859"/>
                        <a14:backgroundMark x1="24609" y1="29492" x2="24609" y2="29492"/>
                        <a14:backgroundMark x1="24609" y1="29492" x2="74219" y2="17578"/>
                        <a14:backgroundMark x1="76953" y1="22266" x2="82422" y2="6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421" y="2684990"/>
            <a:ext cx="1285036" cy="128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age.freepik.com/free-icon/facebook-logo_318-49940.jpg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384" y="4026097"/>
            <a:ext cx="1127037" cy="1127037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ight Arrow 24"/>
          <p:cNvSpPr/>
          <p:nvPr/>
        </p:nvSpPr>
        <p:spPr>
          <a:xfrm rot="10800000">
            <a:off x="4382218" y="4053916"/>
            <a:ext cx="4028536" cy="19840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4390845" y="4589616"/>
            <a:ext cx="4028536" cy="198407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080" y="2359809"/>
            <a:ext cx="594741" cy="594741"/>
          </a:xfrm>
          <a:prstGeom prst="rect">
            <a:avLst/>
          </a:prstGeom>
        </p:spPr>
      </p:pic>
      <p:pic>
        <p:nvPicPr>
          <p:cNvPr id="16" name="Picture 2" descr="https://www.seeklogo.net/wp-content/uploads/2016/05/instagram-icon-logo-vector-download.jpg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422" b="91797" l="9961" r="90430">
                        <a14:foregroundMark x1="11914" y1="22852" x2="9961" y2="68555"/>
                        <a14:foregroundMark x1="15820" y1="85352" x2="17188" y2="85938"/>
                        <a14:foregroundMark x1="15820" y1="83984" x2="34766" y2="90039"/>
                        <a14:foregroundMark x1="84375" y1="83984" x2="59570" y2="91992"/>
                        <a14:foregroundMark x1="82422" y1="84570" x2="90430" y2="71289"/>
                        <a14:foregroundMark x1="90430" y1="71289" x2="89063" y2="26172"/>
                        <a14:foregroundMark x1="89063" y1="26172" x2="77734" y2="7422"/>
                        <a14:foregroundMark x1="73633" y1="26172" x2="73047" y2="26172"/>
                        <a14:foregroundMark x1="44727" y1="33594" x2="62305" y2="33008"/>
                        <a14:foregroundMark x1="63477" y1="33008" x2="66992" y2="50977"/>
                        <a14:foregroundMark x1="66992" y1="50977" x2="61523" y2="65234"/>
                        <a14:foregroundMark x1="61523" y1="65234" x2="44141" y2="67188"/>
                        <a14:foregroundMark x1="41992" y1="67188" x2="30664" y2="59180"/>
                        <a14:foregroundMark x1="32031" y1="57031" x2="32031" y2="38281"/>
                        <a14:foregroundMark x1="32031" y1="38281" x2="48828" y2="30859"/>
                        <a14:backgroundMark x1="24609" y1="29492" x2="24609" y2="29492"/>
                        <a14:backgroundMark x1="24609" y1="29492" x2="74219" y2="17578"/>
                        <a14:backgroundMark x1="76953" y1="22266" x2="82422" y2="6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22" y="2325346"/>
            <a:ext cx="690817" cy="69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809156" y="3023476"/>
            <a:ext cx="353087" cy="66863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572295" y="2989013"/>
            <a:ext cx="353087" cy="66863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35948" y="2005721"/>
            <a:ext cx="933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API</a:t>
            </a:r>
          </a:p>
        </p:txBody>
      </p:sp>
    </p:spTree>
    <p:extLst>
      <p:ext uri="{BB962C8B-B14F-4D97-AF65-F5344CB8AC3E}">
        <p14:creationId xmlns:p14="http://schemas.microsoft.com/office/powerpoint/2010/main" val="1719478555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Implementation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Phase I</a:t>
            </a:r>
            <a:endParaRPr lang="en-US" dirty="0"/>
          </a:p>
          <a:p>
            <a:pPr lvl="1"/>
            <a:r>
              <a:rPr lang="en-US" dirty="0"/>
              <a:t>Jumpstarting the corpus of Watson</a:t>
            </a:r>
          </a:p>
          <a:p>
            <a:pPr lvl="1"/>
            <a:r>
              <a:rPr lang="en-US" dirty="0"/>
              <a:t>Training Watson to recognize patterns in “baby’s first” library</a:t>
            </a:r>
          </a:p>
          <a:p>
            <a:pPr lvl="1"/>
            <a:endParaRPr lang="en-US" dirty="0"/>
          </a:p>
          <a:p>
            <a:r>
              <a:rPr lang="en-US" b="1" dirty="0"/>
              <a:t>Phase II (current phase)</a:t>
            </a:r>
            <a:endParaRPr lang="en-US" dirty="0"/>
          </a:p>
          <a:p>
            <a:pPr lvl="1"/>
            <a:r>
              <a:rPr lang="en-US" dirty="0"/>
              <a:t>Opening the corpus of Watson to the public</a:t>
            </a:r>
          </a:p>
          <a:p>
            <a:pPr lvl="1"/>
            <a:r>
              <a:rPr lang="en-US" dirty="0"/>
              <a:t>Further training Watson using people’s social media pictures</a:t>
            </a:r>
          </a:p>
          <a:p>
            <a:pPr lvl="1"/>
            <a:r>
              <a:rPr lang="en-US" dirty="0"/>
              <a:t>Allowing the public to fine-tune through tag customization</a:t>
            </a:r>
          </a:p>
          <a:p>
            <a:r>
              <a:rPr lang="en-US" b="1" dirty="0"/>
              <a:t>Phase III </a:t>
            </a:r>
            <a:endParaRPr lang="en-US" dirty="0"/>
          </a:p>
          <a:p>
            <a:pPr lvl="1"/>
            <a:r>
              <a:rPr lang="en-US" dirty="0"/>
              <a:t>Start selling analytics to local Philadelphia vendors and restaurants as well as the City of Philadelphia</a:t>
            </a:r>
          </a:p>
        </p:txBody>
      </p:sp>
    </p:spTree>
    <p:extLst>
      <p:ext uri="{BB962C8B-B14F-4D97-AF65-F5344CB8AC3E}">
        <p14:creationId xmlns:p14="http://schemas.microsoft.com/office/powerpoint/2010/main" val="820272659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163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6981"/>
            <a:ext cx="4686300" cy="1639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190" y="0"/>
            <a:ext cx="75668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368" y="1686873"/>
            <a:ext cx="6283602" cy="34428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277" y="284176"/>
            <a:ext cx="3670874" cy="15087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Financials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34277" y="2011680"/>
            <a:ext cx="3676678" cy="42062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During Year 1 we are financially sponsored by IBM.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We will begin generating ad revenue during Year 2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The final phase of the project in Year 3  is when we will begin to market data to potential clients.</a:t>
            </a:r>
          </a:p>
        </p:txBody>
      </p:sp>
    </p:spTree>
    <p:extLst>
      <p:ext uri="{BB962C8B-B14F-4D97-AF65-F5344CB8AC3E}">
        <p14:creationId xmlns:p14="http://schemas.microsoft.com/office/powerpoint/2010/main" val="3186174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Personas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02919" y="3513670"/>
            <a:ext cx="4754880" cy="567878"/>
          </a:xfrm>
        </p:spPr>
        <p:txBody>
          <a:bodyPr/>
          <a:lstStyle/>
          <a:p>
            <a:pPr algn="ctr"/>
            <a:r>
              <a:rPr lang="en-US" dirty="0"/>
              <a:t>Carl Williams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207008" y="4081548"/>
            <a:ext cx="4754880" cy="214117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College Freshman at Temple</a:t>
            </a:r>
          </a:p>
          <a:p>
            <a:r>
              <a:rPr lang="en-US" dirty="0"/>
              <a:t>Big food buff, but new to the city and not familiar with the local restaurants</a:t>
            </a:r>
          </a:p>
          <a:p>
            <a:r>
              <a:rPr lang="en-US" dirty="0"/>
              <a:t>Favorite food: Sushi</a:t>
            </a:r>
          </a:p>
          <a:p>
            <a:r>
              <a:rPr lang="en-US" dirty="0"/>
              <a:t>Uploads his Instagram and Facebook photos to </a:t>
            </a:r>
            <a:r>
              <a:rPr lang="en-US" dirty="0" err="1"/>
              <a:t>VisRecs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231230" y="3513670"/>
            <a:ext cx="4754880" cy="567878"/>
          </a:xfrm>
        </p:spPr>
        <p:txBody>
          <a:bodyPr/>
          <a:lstStyle/>
          <a:p>
            <a:pPr algn="ctr"/>
            <a:r>
              <a:rPr lang="en-US" dirty="0"/>
              <a:t>Benjamin Steeler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31230" y="4081548"/>
            <a:ext cx="4754880" cy="2141175"/>
          </a:xfrm>
        </p:spPr>
        <p:txBody>
          <a:bodyPr/>
          <a:lstStyle/>
          <a:p>
            <a:r>
              <a:rPr lang="en-US" dirty="0"/>
              <a:t>Middle aged man from Philadelphia</a:t>
            </a:r>
          </a:p>
          <a:p>
            <a:r>
              <a:rPr lang="en-US" dirty="0"/>
              <a:t>Thinks he knows what shoes he wants, but not where to get them</a:t>
            </a:r>
          </a:p>
          <a:p>
            <a:r>
              <a:rPr lang="en-US" dirty="0"/>
              <a:t>Likes certain brands more than others</a:t>
            </a:r>
          </a:p>
          <a:p>
            <a:r>
              <a:rPr lang="en-US" dirty="0"/>
              <a:t>Uploads Instagram to </a:t>
            </a:r>
            <a:r>
              <a:rPr lang="en-US" dirty="0" err="1"/>
              <a:t>VisRecs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920" y="1913470"/>
            <a:ext cx="2857500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9886" y="1913470"/>
            <a:ext cx="2040945" cy="163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534713"/>
      </p:ext>
    </p:extLst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340</TotalTime>
  <Words>369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Corbel</vt:lpstr>
      <vt:lpstr>Wingdings</vt:lpstr>
      <vt:lpstr>Banded</vt:lpstr>
      <vt:lpstr>Alex Meyer, Alex Korjeski,  Dom Falco, Louisa CarletoN, Niraj Patel</vt:lpstr>
      <vt:lpstr>The Problem</vt:lpstr>
      <vt:lpstr>What is Visrecs?</vt:lpstr>
      <vt:lpstr>Competitive Analysis and Market</vt:lpstr>
      <vt:lpstr>Enterprise IT Architecture Overview</vt:lpstr>
      <vt:lpstr>Implementation Plan</vt:lpstr>
      <vt:lpstr>Financials</vt:lpstr>
      <vt:lpstr>Personas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VisRecs</dc:title>
  <dc:creator>Louisa Carleton</dc:creator>
  <cp:lastModifiedBy>CLAAL21</cp:lastModifiedBy>
  <cp:revision>34</cp:revision>
  <dcterms:created xsi:type="dcterms:W3CDTF">2017-04-17T16:24:39Z</dcterms:created>
  <dcterms:modified xsi:type="dcterms:W3CDTF">2017-04-25T21:08:10Z</dcterms:modified>
</cp:coreProperties>
</file>