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24"/>
  </p:notesMasterIdLst>
  <p:handoutMasterIdLst>
    <p:handoutMasterId r:id="rId25"/>
  </p:handoutMasterIdLst>
  <p:sldIdLst>
    <p:sldId id="282" r:id="rId2"/>
    <p:sldId id="298" r:id="rId3"/>
    <p:sldId id="316" r:id="rId4"/>
    <p:sldId id="284" r:id="rId5"/>
    <p:sldId id="317" r:id="rId6"/>
    <p:sldId id="332" r:id="rId7"/>
    <p:sldId id="319" r:id="rId8"/>
    <p:sldId id="331" r:id="rId9"/>
    <p:sldId id="320" r:id="rId10"/>
    <p:sldId id="336" r:id="rId11"/>
    <p:sldId id="322" r:id="rId12"/>
    <p:sldId id="276" r:id="rId13"/>
    <p:sldId id="330" r:id="rId14"/>
    <p:sldId id="334" r:id="rId15"/>
    <p:sldId id="333" r:id="rId16"/>
    <p:sldId id="323" r:id="rId17"/>
    <p:sldId id="324" r:id="rId18"/>
    <p:sldId id="325" r:id="rId19"/>
    <p:sldId id="337" r:id="rId20"/>
    <p:sldId id="338" r:id="rId21"/>
    <p:sldId id="339" r:id="rId22"/>
    <p:sldId id="32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than Trzaska" initials="ET" lastIdx="6" clrIdx="0">
    <p:extLst>
      <p:ext uri="{19B8F6BF-5375-455C-9EA6-DF929625EA0E}">
        <p15:presenceInfo xmlns:p15="http://schemas.microsoft.com/office/powerpoint/2012/main" userId="aff34d5f1a86e10a" providerId="Windows Live"/>
      </p:ext>
    </p:extLst>
  </p:cmAuthor>
  <p:cmAuthor id="2" name="Lauren Morrison" initials="LM" lastIdx="3" clrIdx="1">
    <p:extLst>
      <p:ext uri="{19B8F6BF-5375-455C-9EA6-DF929625EA0E}">
        <p15:presenceInfo xmlns:p15="http://schemas.microsoft.com/office/powerpoint/2012/main" userId="a7a0d5e1d64ab24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0000"/>
    <a:srgbClr val="00355F"/>
    <a:srgbClr val="D7D7D7"/>
    <a:srgbClr val="008000"/>
    <a:srgbClr val="EFF1F5"/>
    <a:srgbClr val="595959"/>
    <a:srgbClr val="C0DEF6"/>
    <a:srgbClr val="AA0000"/>
    <a:srgbClr val="BADEF6"/>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47" autoAdjust="0"/>
    <p:restoredTop sz="95423" autoAdjust="0"/>
  </p:normalViewPr>
  <p:slideViewPr>
    <p:cSldViewPr snapToGrid="0">
      <p:cViewPr varScale="1">
        <p:scale>
          <a:sx n="117" d="100"/>
          <a:sy n="117" d="100"/>
        </p:scale>
        <p:origin x="576" y="18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29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Users\nickanstadt\Downloads\Charting%20(5).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user\Downloads\F2020_Fox%20Fund%20Excel%20Graphs%20(5).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samee\Downloads\F2020_Fox%20Fund%20Excel%20Graph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user\Downloads\Chevron%20Comps%20Table_et%20edits_debt_graph.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Users\nickanstadt\Downloads\F2020_Fox%20Fund%20Excel%20Graphs%20(3).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ownloads\F2020_Fox%20Fund%20Excel%20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Downloads\F2020_Fox%20Fund%20Excel%20Graphs%20(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zach/Downloads/F2020_Fox%20Fund%20Excel%20Graphs.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Users/zach/Downloads/F2020_Fox%20Fund%20Excel%20Graph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oleObject" Target="file:////Users\nickanstadt\Downloads\Charting%20(4).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nickanstadt\Desktop\Natural%20gas%20production%20-%20Australia%20(1).csv"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user\Downloads\Charting%20(10).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zach\Documents\OneDrive%20-%20Temple%20University\Fox%20Fund\Group%20Pitch\Graphs\F2020_Fox%20Fund%20Excel%20Graph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rgbClr val="00355F"/>
              </a:solidFill>
              <a:round/>
            </a:ln>
            <a:effectLst/>
          </c:spPr>
          <c:marker>
            <c:symbol val="none"/>
          </c:marker>
          <c:cat>
            <c:numRef>
              <c:f>Worksheet!$A$2:$A$220</c:f>
              <c:numCache>
                <c:formatCode>m/d/yy</c:formatCode>
                <c:ptCount val="219"/>
                <c:pt idx="0">
                  <c:v>43971</c:v>
                </c:pt>
                <c:pt idx="1">
                  <c:v>43972</c:v>
                </c:pt>
                <c:pt idx="2">
                  <c:v>43973</c:v>
                </c:pt>
                <c:pt idx="3">
                  <c:v>43977</c:v>
                </c:pt>
                <c:pt idx="4">
                  <c:v>43978</c:v>
                </c:pt>
                <c:pt idx="5">
                  <c:v>43979</c:v>
                </c:pt>
                <c:pt idx="6">
                  <c:v>43980</c:v>
                </c:pt>
                <c:pt idx="7">
                  <c:v>43983</c:v>
                </c:pt>
                <c:pt idx="8">
                  <c:v>43984</c:v>
                </c:pt>
                <c:pt idx="9">
                  <c:v>43985</c:v>
                </c:pt>
                <c:pt idx="10">
                  <c:v>43986</c:v>
                </c:pt>
                <c:pt idx="11">
                  <c:v>43987</c:v>
                </c:pt>
                <c:pt idx="12">
                  <c:v>43990</c:v>
                </c:pt>
                <c:pt idx="13">
                  <c:v>43991</c:v>
                </c:pt>
                <c:pt idx="14">
                  <c:v>43992</c:v>
                </c:pt>
                <c:pt idx="15">
                  <c:v>43993</c:v>
                </c:pt>
                <c:pt idx="16">
                  <c:v>43994</c:v>
                </c:pt>
                <c:pt idx="17">
                  <c:v>43997</c:v>
                </c:pt>
                <c:pt idx="18">
                  <c:v>43998</c:v>
                </c:pt>
                <c:pt idx="19">
                  <c:v>43999</c:v>
                </c:pt>
                <c:pt idx="20">
                  <c:v>44000</c:v>
                </c:pt>
                <c:pt idx="21">
                  <c:v>44001</c:v>
                </c:pt>
                <c:pt idx="22">
                  <c:v>44004</c:v>
                </c:pt>
                <c:pt idx="23">
                  <c:v>44005</c:v>
                </c:pt>
                <c:pt idx="24">
                  <c:v>44006</c:v>
                </c:pt>
                <c:pt idx="25">
                  <c:v>44007</c:v>
                </c:pt>
                <c:pt idx="26">
                  <c:v>44008</c:v>
                </c:pt>
                <c:pt idx="27">
                  <c:v>44011</c:v>
                </c:pt>
                <c:pt idx="28">
                  <c:v>44012</c:v>
                </c:pt>
                <c:pt idx="29">
                  <c:v>44013</c:v>
                </c:pt>
                <c:pt idx="30">
                  <c:v>44014</c:v>
                </c:pt>
                <c:pt idx="31">
                  <c:v>44018</c:v>
                </c:pt>
                <c:pt idx="32">
                  <c:v>44019</c:v>
                </c:pt>
                <c:pt idx="33">
                  <c:v>44020</c:v>
                </c:pt>
                <c:pt idx="34">
                  <c:v>44021</c:v>
                </c:pt>
                <c:pt idx="35">
                  <c:v>44022</c:v>
                </c:pt>
                <c:pt idx="36">
                  <c:v>44025</c:v>
                </c:pt>
                <c:pt idx="37">
                  <c:v>44026</c:v>
                </c:pt>
                <c:pt idx="38">
                  <c:v>44027</c:v>
                </c:pt>
                <c:pt idx="39">
                  <c:v>44028</c:v>
                </c:pt>
                <c:pt idx="40">
                  <c:v>44029</c:v>
                </c:pt>
                <c:pt idx="41">
                  <c:v>44032</c:v>
                </c:pt>
                <c:pt idx="42">
                  <c:v>44033</c:v>
                </c:pt>
                <c:pt idx="43">
                  <c:v>44034</c:v>
                </c:pt>
                <c:pt idx="44">
                  <c:v>44035</c:v>
                </c:pt>
                <c:pt idx="45">
                  <c:v>44036</c:v>
                </c:pt>
                <c:pt idx="46">
                  <c:v>44039</c:v>
                </c:pt>
                <c:pt idx="47">
                  <c:v>44040</c:v>
                </c:pt>
                <c:pt idx="48">
                  <c:v>44041</c:v>
                </c:pt>
                <c:pt idx="49">
                  <c:v>44042</c:v>
                </c:pt>
                <c:pt idx="50">
                  <c:v>44043</c:v>
                </c:pt>
                <c:pt idx="51">
                  <c:v>44046</c:v>
                </c:pt>
                <c:pt idx="52">
                  <c:v>44047</c:v>
                </c:pt>
                <c:pt idx="53">
                  <c:v>44048</c:v>
                </c:pt>
                <c:pt idx="54">
                  <c:v>44049</c:v>
                </c:pt>
                <c:pt idx="55">
                  <c:v>44050</c:v>
                </c:pt>
                <c:pt idx="56">
                  <c:v>44053</c:v>
                </c:pt>
                <c:pt idx="57">
                  <c:v>44054</c:v>
                </c:pt>
                <c:pt idx="58">
                  <c:v>44055</c:v>
                </c:pt>
                <c:pt idx="59">
                  <c:v>44056</c:v>
                </c:pt>
                <c:pt idx="60">
                  <c:v>44057</c:v>
                </c:pt>
                <c:pt idx="61">
                  <c:v>44060</c:v>
                </c:pt>
                <c:pt idx="62">
                  <c:v>44061</c:v>
                </c:pt>
                <c:pt idx="63">
                  <c:v>44062</c:v>
                </c:pt>
                <c:pt idx="64">
                  <c:v>44063</c:v>
                </c:pt>
                <c:pt idx="65">
                  <c:v>44064</c:v>
                </c:pt>
                <c:pt idx="66">
                  <c:v>44067</c:v>
                </c:pt>
                <c:pt idx="67">
                  <c:v>44068</c:v>
                </c:pt>
                <c:pt idx="68">
                  <c:v>44069</c:v>
                </c:pt>
                <c:pt idx="69">
                  <c:v>44070</c:v>
                </c:pt>
                <c:pt idx="70">
                  <c:v>44071</c:v>
                </c:pt>
                <c:pt idx="71">
                  <c:v>44074</c:v>
                </c:pt>
                <c:pt idx="72">
                  <c:v>44075</c:v>
                </c:pt>
                <c:pt idx="73">
                  <c:v>44076</c:v>
                </c:pt>
                <c:pt idx="74">
                  <c:v>44077</c:v>
                </c:pt>
                <c:pt idx="75">
                  <c:v>44078</c:v>
                </c:pt>
                <c:pt idx="76">
                  <c:v>44082</c:v>
                </c:pt>
                <c:pt idx="77">
                  <c:v>44083</c:v>
                </c:pt>
                <c:pt idx="78">
                  <c:v>44084</c:v>
                </c:pt>
                <c:pt idx="79">
                  <c:v>44085</c:v>
                </c:pt>
                <c:pt idx="80">
                  <c:v>44088</c:v>
                </c:pt>
                <c:pt idx="81">
                  <c:v>44089</c:v>
                </c:pt>
                <c:pt idx="82">
                  <c:v>44090</c:v>
                </c:pt>
                <c:pt idx="83">
                  <c:v>44091</c:v>
                </c:pt>
                <c:pt idx="84">
                  <c:v>44092</c:v>
                </c:pt>
                <c:pt idx="85">
                  <c:v>44095</c:v>
                </c:pt>
                <c:pt idx="86">
                  <c:v>44096</c:v>
                </c:pt>
                <c:pt idx="87">
                  <c:v>44097</c:v>
                </c:pt>
                <c:pt idx="88">
                  <c:v>44098</c:v>
                </c:pt>
                <c:pt idx="89">
                  <c:v>44099</c:v>
                </c:pt>
                <c:pt idx="90">
                  <c:v>44102</c:v>
                </c:pt>
                <c:pt idx="91">
                  <c:v>44103</c:v>
                </c:pt>
                <c:pt idx="92">
                  <c:v>44104</c:v>
                </c:pt>
                <c:pt idx="93">
                  <c:v>44105</c:v>
                </c:pt>
                <c:pt idx="94">
                  <c:v>44106</c:v>
                </c:pt>
                <c:pt idx="95">
                  <c:v>44109</c:v>
                </c:pt>
                <c:pt idx="96">
                  <c:v>44110</c:v>
                </c:pt>
                <c:pt idx="97">
                  <c:v>44111</c:v>
                </c:pt>
                <c:pt idx="98">
                  <c:v>44112</c:v>
                </c:pt>
                <c:pt idx="99">
                  <c:v>44113</c:v>
                </c:pt>
                <c:pt idx="100">
                  <c:v>44116</c:v>
                </c:pt>
                <c:pt idx="101">
                  <c:v>44117</c:v>
                </c:pt>
                <c:pt idx="102">
                  <c:v>44118</c:v>
                </c:pt>
                <c:pt idx="103">
                  <c:v>44119</c:v>
                </c:pt>
                <c:pt idx="104">
                  <c:v>44120</c:v>
                </c:pt>
                <c:pt idx="105">
                  <c:v>44123</c:v>
                </c:pt>
                <c:pt idx="106">
                  <c:v>44124</c:v>
                </c:pt>
                <c:pt idx="107">
                  <c:v>44125</c:v>
                </c:pt>
                <c:pt idx="108">
                  <c:v>44126</c:v>
                </c:pt>
                <c:pt idx="109">
                  <c:v>44127</c:v>
                </c:pt>
                <c:pt idx="110">
                  <c:v>44130</c:v>
                </c:pt>
                <c:pt idx="111">
                  <c:v>44131</c:v>
                </c:pt>
                <c:pt idx="112">
                  <c:v>44132</c:v>
                </c:pt>
                <c:pt idx="113">
                  <c:v>44133</c:v>
                </c:pt>
                <c:pt idx="114">
                  <c:v>44134</c:v>
                </c:pt>
                <c:pt idx="115">
                  <c:v>44137</c:v>
                </c:pt>
                <c:pt idx="116">
                  <c:v>44138</c:v>
                </c:pt>
                <c:pt idx="117">
                  <c:v>44139</c:v>
                </c:pt>
                <c:pt idx="118">
                  <c:v>44140</c:v>
                </c:pt>
                <c:pt idx="119">
                  <c:v>44141</c:v>
                </c:pt>
                <c:pt idx="120">
                  <c:v>44144</c:v>
                </c:pt>
                <c:pt idx="121">
                  <c:v>44145</c:v>
                </c:pt>
                <c:pt idx="122">
                  <c:v>44146</c:v>
                </c:pt>
                <c:pt idx="123">
                  <c:v>44147</c:v>
                </c:pt>
                <c:pt idx="124">
                  <c:v>44148</c:v>
                </c:pt>
                <c:pt idx="125">
                  <c:v>44151</c:v>
                </c:pt>
                <c:pt idx="126">
                  <c:v>44152</c:v>
                </c:pt>
                <c:pt idx="127">
                  <c:v>44153</c:v>
                </c:pt>
                <c:pt idx="128">
                  <c:v>44154</c:v>
                </c:pt>
                <c:pt idx="129">
                  <c:v>44155</c:v>
                </c:pt>
                <c:pt idx="130">
                  <c:v>44158</c:v>
                </c:pt>
                <c:pt idx="131">
                  <c:v>44159</c:v>
                </c:pt>
                <c:pt idx="132">
                  <c:v>44160</c:v>
                </c:pt>
                <c:pt idx="133">
                  <c:v>44162</c:v>
                </c:pt>
                <c:pt idx="134">
                  <c:v>44165</c:v>
                </c:pt>
                <c:pt idx="135">
                  <c:v>44166</c:v>
                </c:pt>
                <c:pt idx="136">
                  <c:v>44167</c:v>
                </c:pt>
                <c:pt idx="137">
                  <c:v>44168</c:v>
                </c:pt>
                <c:pt idx="138">
                  <c:v>44169</c:v>
                </c:pt>
                <c:pt idx="139">
                  <c:v>44172</c:v>
                </c:pt>
                <c:pt idx="140">
                  <c:v>44173</c:v>
                </c:pt>
                <c:pt idx="141">
                  <c:v>44174</c:v>
                </c:pt>
                <c:pt idx="142">
                  <c:v>44175</c:v>
                </c:pt>
                <c:pt idx="143">
                  <c:v>44176</c:v>
                </c:pt>
                <c:pt idx="144">
                  <c:v>44179</c:v>
                </c:pt>
                <c:pt idx="145">
                  <c:v>44180</c:v>
                </c:pt>
                <c:pt idx="146">
                  <c:v>44181</c:v>
                </c:pt>
                <c:pt idx="147">
                  <c:v>44182</c:v>
                </c:pt>
                <c:pt idx="148">
                  <c:v>44183</c:v>
                </c:pt>
                <c:pt idx="149">
                  <c:v>44186</c:v>
                </c:pt>
                <c:pt idx="150">
                  <c:v>44187</c:v>
                </c:pt>
                <c:pt idx="151">
                  <c:v>44188</c:v>
                </c:pt>
                <c:pt idx="152">
                  <c:v>44189</c:v>
                </c:pt>
                <c:pt idx="153">
                  <c:v>44193</c:v>
                </c:pt>
                <c:pt idx="154">
                  <c:v>44194</c:v>
                </c:pt>
                <c:pt idx="155">
                  <c:v>44195</c:v>
                </c:pt>
                <c:pt idx="156">
                  <c:v>44196</c:v>
                </c:pt>
                <c:pt idx="157">
                  <c:v>44200</c:v>
                </c:pt>
                <c:pt idx="158">
                  <c:v>44201</c:v>
                </c:pt>
                <c:pt idx="159">
                  <c:v>44202</c:v>
                </c:pt>
                <c:pt idx="160">
                  <c:v>44203</c:v>
                </c:pt>
                <c:pt idx="161">
                  <c:v>44204</c:v>
                </c:pt>
                <c:pt idx="162">
                  <c:v>44207</c:v>
                </c:pt>
                <c:pt idx="163">
                  <c:v>44208</c:v>
                </c:pt>
                <c:pt idx="164">
                  <c:v>44209</c:v>
                </c:pt>
                <c:pt idx="165">
                  <c:v>44210</c:v>
                </c:pt>
                <c:pt idx="166">
                  <c:v>44211</c:v>
                </c:pt>
                <c:pt idx="167">
                  <c:v>44215</c:v>
                </c:pt>
                <c:pt idx="168">
                  <c:v>44216</c:v>
                </c:pt>
                <c:pt idx="169">
                  <c:v>44217</c:v>
                </c:pt>
                <c:pt idx="170">
                  <c:v>44218</c:v>
                </c:pt>
                <c:pt idx="171">
                  <c:v>44221</c:v>
                </c:pt>
                <c:pt idx="172">
                  <c:v>44222</c:v>
                </c:pt>
                <c:pt idx="173">
                  <c:v>44223</c:v>
                </c:pt>
                <c:pt idx="174">
                  <c:v>44224</c:v>
                </c:pt>
                <c:pt idx="175">
                  <c:v>44225</c:v>
                </c:pt>
                <c:pt idx="176">
                  <c:v>44228</c:v>
                </c:pt>
                <c:pt idx="177">
                  <c:v>44229</c:v>
                </c:pt>
                <c:pt idx="178">
                  <c:v>44230</c:v>
                </c:pt>
                <c:pt idx="179">
                  <c:v>44231</c:v>
                </c:pt>
                <c:pt idx="180">
                  <c:v>44232</c:v>
                </c:pt>
                <c:pt idx="181">
                  <c:v>44235</c:v>
                </c:pt>
                <c:pt idx="182">
                  <c:v>44236</c:v>
                </c:pt>
                <c:pt idx="183">
                  <c:v>44237</c:v>
                </c:pt>
                <c:pt idx="184">
                  <c:v>44238</c:v>
                </c:pt>
                <c:pt idx="185">
                  <c:v>44239</c:v>
                </c:pt>
                <c:pt idx="186">
                  <c:v>44243</c:v>
                </c:pt>
                <c:pt idx="187">
                  <c:v>44244</c:v>
                </c:pt>
                <c:pt idx="188">
                  <c:v>44245</c:v>
                </c:pt>
                <c:pt idx="189">
                  <c:v>44246</c:v>
                </c:pt>
                <c:pt idx="190">
                  <c:v>44249</c:v>
                </c:pt>
                <c:pt idx="191">
                  <c:v>44250</c:v>
                </c:pt>
                <c:pt idx="192">
                  <c:v>44251</c:v>
                </c:pt>
                <c:pt idx="193">
                  <c:v>44252</c:v>
                </c:pt>
                <c:pt idx="194">
                  <c:v>44253</c:v>
                </c:pt>
                <c:pt idx="195">
                  <c:v>44256</c:v>
                </c:pt>
                <c:pt idx="196">
                  <c:v>44257</c:v>
                </c:pt>
                <c:pt idx="197">
                  <c:v>44258</c:v>
                </c:pt>
                <c:pt idx="198">
                  <c:v>44259</c:v>
                </c:pt>
                <c:pt idx="199">
                  <c:v>44260</c:v>
                </c:pt>
                <c:pt idx="200">
                  <c:v>44263</c:v>
                </c:pt>
                <c:pt idx="201">
                  <c:v>44264</c:v>
                </c:pt>
                <c:pt idx="202">
                  <c:v>44265</c:v>
                </c:pt>
                <c:pt idx="203">
                  <c:v>44266</c:v>
                </c:pt>
                <c:pt idx="204">
                  <c:v>44267</c:v>
                </c:pt>
                <c:pt idx="205">
                  <c:v>44270</c:v>
                </c:pt>
                <c:pt idx="206">
                  <c:v>44271</c:v>
                </c:pt>
                <c:pt idx="207">
                  <c:v>44272</c:v>
                </c:pt>
                <c:pt idx="208">
                  <c:v>44273</c:v>
                </c:pt>
                <c:pt idx="209">
                  <c:v>44274</c:v>
                </c:pt>
                <c:pt idx="210">
                  <c:v>44277</c:v>
                </c:pt>
                <c:pt idx="211">
                  <c:v>44278</c:v>
                </c:pt>
                <c:pt idx="212">
                  <c:v>44279</c:v>
                </c:pt>
                <c:pt idx="213">
                  <c:v>44280</c:v>
                </c:pt>
                <c:pt idx="214">
                  <c:v>44281</c:v>
                </c:pt>
                <c:pt idx="215">
                  <c:v>44284</c:v>
                </c:pt>
                <c:pt idx="216">
                  <c:v>44285</c:v>
                </c:pt>
                <c:pt idx="217">
                  <c:v>44286</c:v>
                </c:pt>
                <c:pt idx="218">
                  <c:v>44287</c:v>
                </c:pt>
              </c:numCache>
            </c:numRef>
          </c:cat>
          <c:val>
            <c:numRef>
              <c:f>Worksheet!$B$2:$B$220</c:f>
              <c:numCache>
                <c:formatCode>General</c:formatCode>
                <c:ptCount val="219"/>
                <c:pt idx="0">
                  <c:v>93</c:v>
                </c:pt>
                <c:pt idx="1">
                  <c:v>92.04</c:v>
                </c:pt>
                <c:pt idx="2">
                  <c:v>90.28</c:v>
                </c:pt>
                <c:pt idx="3">
                  <c:v>93.3</c:v>
                </c:pt>
                <c:pt idx="4">
                  <c:v>93.9</c:v>
                </c:pt>
                <c:pt idx="5">
                  <c:v>90.87</c:v>
                </c:pt>
                <c:pt idx="6">
                  <c:v>91.7</c:v>
                </c:pt>
                <c:pt idx="7">
                  <c:v>92.79</c:v>
                </c:pt>
                <c:pt idx="8">
                  <c:v>94.69</c:v>
                </c:pt>
                <c:pt idx="9">
                  <c:v>97.18</c:v>
                </c:pt>
                <c:pt idx="10">
                  <c:v>96.28</c:v>
                </c:pt>
                <c:pt idx="11">
                  <c:v>100.81</c:v>
                </c:pt>
                <c:pt idx="12">
                  <c:v>103.24</c:v>
                </c:pt>
                <c:pt idx="13">
                  <c:v>101.53</c:v>
                </c:pt>
                <c:pt idx="14">
                  <c:v>97.58</c:v>
                </c:pt>
                <c:pt idx="15">
                  <c:v>89.37</c:v>
                </c:pt>
                <c:pt idx="16">
                  <c:v>92.39</c:v>
                </c:pt>
                <c:pt idx="17">
                  <c:v>91.23</c:v>
                </c:pt>
                <c:pt idx="18">
                  <c:v>94.03</c:v>
                </c:pt>
                <c:pt idx="19">
                  <c:v>91.54</c:v>
                </c:pt>
                <c:pt idx="20">
                  <c:v>91.94</c:v>
                </c:pt>
                <c:pt idx="21">
                  <c:v>90.63</c:v>
                </c:pt>
                <c:pt idx="22">
                  <c:v>91.59</c:v>
                </c:pt>
                <c:pt idx="23">
                  <c:v>91.44</c:v>
                </c:pt>
                <c:pt idx="24">
                  <c:v>87.64</c:v>
                </c:pt>
                <c:pt idx="25">
                  <c:v>89.21</c:v>
                </c:pt>
                <c:pt idx="26">
                  <c:v>86.46</c:v>
                </c:pt>
                <c:pt idx="27">
                  <c:v>87.67</c:v>
                </c:pt>
                <c:pt idx="28">
                  <c:v>89.23</c:v>
                </c:pt>
                <c:pt idx="29">
                  <c:v>87.62</c:v>
                </c:pt>
                <c:pt idx="30">
                  <c:v>88.31</c:v>
                </c:pt>
                <c:pt idx="31">
                  <c:v>88.57</c:v>
                </c:pt>
                <c:pt idx="32">
                  <c:v>86.31</c:v>
                </c:pt>
                <c:pt idx="33">
                  <c:v>86.35</c:v>
                </c:pt>
                <c:pt idx="34">
                  <c:v>82.74</c:v>
                </c:pt>
                <c:pt idx="35">
                  <c:v>85.23</c:v>
                </c:pt>
                <c:pt idx="36">
                  <c:v>85.4</c:v>
                </c:pt>
                <c:pt idx="37">
                  <c:v>88.35</c:v>
                </c:pt>
                <c:pt idx="38">
                  <c:v>88.89</c:v>
                </c:pt>
                <c:pt idx="39">
                  <c:v>88.36</c:v>
                </c:pt>
                <c:pt idx="40">
                  <c:v>87.19</c:v>
                </c:pt>
                <c:pt idx="41">
                  <c:v>85.27</c:v>
                </c:pt>
                <c:pt idx="42">
                  <c:v>91.39</c:v>
                </c:pt>
                <c:pt idx="43">
                  <c:v>91.04</c:v>
                </c:pt>
                <c:pt idx="44">
                  <c:v>91.01</c:v>
                </c:pt>
                <c:pt idx="45">
                  <c:v>90.13</c:v>
                </c:pt>
                <c:pt idx="46">
                  <c:v>91.04</c:v>
                </c:pt>
                <c:pt idx="47">
                  <c:v>89.11</c:v>
                </c:pt>
                <c:pt idx="48">
                  <c:v>90.07</c:v>
                </c:pt>
                <c:pt idx="49">
                  <c:v>86.27</c:v>
                </c:pt>
                <c:pt idx="50">
                  <c:v>83.94</c:v>
                </c:pt>
                <c:pt idx="51">
                  <c:v>84.81</c:v>
                </c:pt>
                <c:pt idx="52">
                  <c:v>86.49</c:v>
                </c:pt>
                <c:pt idx="53">
                  <c:v>87.2</c:v>
                </c:pt>
                <c:pt idx="54">
                  <c:v>87.47</c:v>
                </c:pt>
                <c:pt idx="55">
                  <c:v>86.8</c:v>
                </c:pt>
                <c:pt idx="56">
                  <c:v>89.73</c:v>
                </c:pt>
                <c:pt idx="57">
                  <c:v>89.62</c:v>
                </c:pt>
                <c:pt idx="58">
                  <c:v>90.72</c:v>
                </c:pt>
                <c:pt idx="59">
                  <c:v>89.82</c:v>
                </c:pt>
                <c:pt idx="60">
                  <c:v>90.35</c:v>
                </c:pt>
                <c:pt idx="61">
                  <c:v>90.77</c:v>
                </c:pt>
                <c:pt idx="62">
                  <c:v>87.63</c:v>
                </c:pt>
                <c:pt idx="63">
                  <c:v>86.39</c:v>
                </c:pt>
                <c:pt idx="64">
                  <c:v>84.81</c:v>
                </c:pt>
                <c:pt idx="65">
                  <c:v>85.08</c:v>
                </c:pt>
                <c:pt idx="66">
                  <c:v>87.2</c:v>
                </c:pt>
                <c:pt idx="67">
                  <c:v>86.13</c:v>
                </c:pt>
                <c:pt idx="68">
                  <c:v>84.78</c:v>
                </c:pt>
                <c:pt idx="69">
                  <c:v>84.91</c:v>
                </c:pt>
                <c:pt idx="70">
                  <c:v>85.63</c:v>
                </c:pt>
                <c:pt idx="71">
                  <c:v>83.93</c:v>
                </c:pt>
                <c:pt idx="72">
                  <c:v>83.08</c:v>
                </c:pt>
                <c:pt idx="73">
                  <c:v>83.19</c:v>
                </c:pt>
                <c:pt idx="74">
                  <c:v>82.28</c:v>
                </c:pt>
                <c:pt idx="75">
                  <c:v>81.93</c:v>
                </c:pt>
                <c:pt idx="76">
                  <c:v>78.97</c:v>
                </c:pt>
                <c:pt idx="77">
                  <c:v>80.03</c:v>
                </c:pt>
                <c:pt idx="78">
                  <c:v>78.150000000000006</c:v>
                </c:pt>
                <c:pt idx="79">
                  <c:v>77.69</c:v>
                </c:pt>
                <c:pt idx="80">
                  <c:v>77.290000000000006</c:v>
                </c:pt>
                <c:pt idx="81">
                  <c:v>76.349999999999994</c:v>
                </c:pt>
                <c:pt idx="82">
                  <c:v>78.56</c:v>
                </c:pt>
                <c:pt idx="83">
                  <c:v>78.790000000000006</c:v>
                </c:pt>
                <c:pt idx="84">
                  <c:v>78.209999999999994</c:v>
                </c:pt>
                <c:pt idx="85">
                  <c:v>76.3</c:v>
                </c:pt>
                <c:pt idx="86">
                  <c:v>75.53</c:v>
                </c:pt>
                <c:pt idx="87">
                  <c:v>71.95</c:v>
                </c:pt>
                <c:pt idx="88">
                  <c:v>71.8</c:v>
                </c:pt>
                <c:pt idx="89">
                  <c:v>71.83</c:v>
                </c:pt>
                <c:pt idx="90">
                  <c:v>73.930000000000007</c:v>
                </c:pt>
                <c:pt idx="91">
                  <c:v>71.900000000000006</c:v>
                </c:pt>
                <c:pt idx="92">
                  <c:v>72</c:v>
                </c:pt>
                <c:pt idx="93">
                  <c:v>70.42</c:v>
                </c:pt>
                <c:pt idx="94">
                  <c:v>71.19</c:v>
                </c:pt>
                <c:pt idx="95">
                  <c:v>72.7</c:v>
                </c:pt>
                <c:pt idx="96">
                  <c:v>72.3</c:v>
                </c:pt>
                <c:pt idx="97">
                  <c:v>73.78</c:v>
                </c:pt>
                <c:pt idx="98">
                  <c:v>75.22</c:v>
                </c:pt>
                <c:pt idx="99">
                  <c:v>74</c:v>
                </c:pt>
                <c:pt idx="100">
                  <c:v>74.510000000000005</c:v>
                </c:pt>
                <c:pt idx="101">
                  <c:v>73.400000000000006</c:v>
                </c:pt>
                <c:pt idx="102">
                  <c:v>72.95</c:v>
                </c:pt>
                <c:pt idx="103">
                  <c:v>73.510000000000005</c:v>
                </c:pt>
                <c:pt idx="104">
                  <c:v>72.89</c:v>
                </c:pt>
                <c:pt idx="105">
                  <c:v>71.28</c:v>
                </c:pt>
                <c:pt idx="106">
                  <c:v>71.680000000000007</c:v>
                </c:pt>
                <c:pt idx="107">
                  <c:v>70.87</c:v>
                </c:pt>
                <c:pt idx="108">
                  <c:v>73.400000000000006</c:v>
                </c:pt>
                <c:pt idx="109">
                  <c:v>72.569999999999993</c:v>
                </c:pt>
                <c:pt idx="110">
                  <c:v>70.94</c:v>
                </c:pt>
                <c:pt idx="111">
                  <c:v>69.510000000000005</c:v>
                </c:pt>
                <c:pt idx="112">
                  <c:v>66.88</c:v>
                </c:pt>
                <c:pt idx="113">
                  <c:v>68.8</c:v>
                </c:pt>
                <c:pt idx="114">
                  <c:v>69.5</c:v>
                </c:pt>
                <c:pt idx="115">
                  <c:v>72.150000000000006</c:v>
                </c:pt>
                <c:pt idx="116">
                  <c:v>71.739999999999995</c:v>
                </c:pt>
                <c:pt idx="117">
                  <c:v>71.77</c:v>
                </c:pt>
                <c:pt idx="118">
                  <c:v>72.14</c:v>
                </c:pt>
                <c:pt idx="119">
                  <c:v>71.150000000000006</c:v>
                </c:pt>
                <c:pt idx="120">
                  <c:v>79.400000000000006</c:v>
                </c:pt>
                <c:pt idx="121">
                  <c:v>83.07</c:v>
                </c:pt>
                <c:pt idx="122">
                  <c:v>82.46</c:v>
                </c:pt>
                <c:pt idx="123">
                  <c:v>80.67</c:v>
                </c:pt>
                <c:pt idx="124">
                  <c:v>83.03</c:v>
                </c:pt>
                <c:pt idx="125">
                  <c:v>88.96</c:v>
                </c:pt>
                <c:pt idx="126">
                  <c:v>87.04</c:v>
                </c:pt>
                <c:pt idx="127">
                  <c:v>84.28</c:v>
                </c:pt>
                <c:pt idx="128">
                  <c:v>85.73</c:v>
                </c:pt>
                <c:pt idx="129">
                  <c:v>85.79</c:v>
                </c:pt>
                <c:pt idx="130">
                  <c:v>91.03</c:v>
                </c:pt>
                <c:pt idx="131">
                  <c:v>95.62</c:v>
                </c:pt>
                <c:pt idx="132">
                  <c:v>92.14</c:v>
                </c:pt>
                <c:pt idx="133">
                  <c:v>91.31</c:v>
                </c:pt>
                <c:pt idx="134">
                  <c:v>87.18</c:v>
                </c:pt>
                <c:pt idx="135">
                  <c:v>87.45</c:v>
                </c:pt>
                <c:pt idx="136">
                  <c:v>89.87</c:v>
                </c:pt>
                <c:pt idx="137">
                  <c:v>89.8</c:v>
                </c:pt>
                <c:pt idx="138">
                  <c:v>93.28</c:v>
                </c:pt>
                <c:pt idx="139">
                  <c:v>90.76</c:v>
                </c:pt>
                <c:pt idx="140">
                  <c:v>91.54</c:v>
                </c:pt>
                <c:pt idx="141">
                  <c:v>90.44</c:v>
                </c:pt>
                <c:pt idx="142">
                  <c:v>93.35</c:v>
                </c:pt>
                <c:pt idx="143">
                  <c:v>92.45</c:v>
                </c:pt>
                <c:pt idx="144">
                  <c:v>89.44</c:v>
                </c:pt>
                <c:pt idx="145">
                  <c:v>89.37</c:v>
                </c:pt>
                <c:pt idx="146">
                  <c:v>88.69</c:v>
                </c:pt>
                <c:pt idx="147">
                  <c:v>88.41</c:v>
                </c:pt>
                <c:pt idx="148">
                  <c:v>87.19</c:v>
                </c:pt>
                <c:pt idx="149">
                  <c:v>86.09</c:v>
                </c:pt>
                <c:pt idx="150">
                  <c:v>84.36</c:v>
                </c:pt>
                <c:pt idx="151">
                  <c:v>85.69</c:v>
                </c:pt>
                <c:pt idx="152">
                  <c:v>85.33</c:v>
                </c:pt>
                <c:pt idx="153">
                  <c:v>84.9</c:v>
                </c:pt>
                <c:pt idx="154">
                  <c:v>84.61</c:v>
                </c:pt>
                <c:pt idx="155">
                  <c:v>85.33</c:v>
                </c:pt>
                <c:pt idx="156">
                  <c:v>84.45</c:v>
                </c:pt>
                <c:pt idx="157">
                  <c:v>84.71</c:v>
                </c:pt>
                <c:pt idx="158">
                  <c:v>87</c:v>
                </c:pt>
                <c:pt idx="159">
                  <c:v>89.8</c:v>
                </c:pt>
                <c:pt idx="160">
                  <c:v>90.22</c:v>
                </c:pt>
                <c:pt idx="161">
                  <c:v>91.08</c:v>
                </c:pt>
                <c:pt idx="162">
                  <c:v>91.6</c:v>
                </c:pt>
                <c:pt idx="163">
                  <c:v>93.34</c:v>
                </c:pt>
                <c:pt idx="164">
                  <c:v>93.25</c:v>
                </c:pt>
                <c:pt idx="165">
                  <c:v>95.49</c:v>
                </c:pt>
                <c:pt idx="166">
                  <c:v>92.09</c:v>
                </c:pt>
                <c:pt idx="167">
                  <c:v>94.51</c:v>
                </c:pt>
                <c:pt idx="168">
                  <c:v>95.38</c:v>
                </c:pt>
                <c:pt idx="169">
                  <c:v>92.01</c:v>
                </c:pt>
                <c:pt idx="170">
                  <c:v>91.73</c:v>
                </c:pt>
                <c:pt idx="171">
                  <c:v>90.9</c:v>
                </c:pt>
                <c:pt idx="172">
                  <c:v>89.36</c:v>
                </c:pt>
                <c:pt idx="173">
                  <c:v>88.2</c:v>
                </c:pt>
                <c:pt idx="174">
                  <c:v>89.02</c:v>
                </c:pt>
                <c:pt idx="175">
                  <c:v>85.2</c:v>
                </c:pt>
                <c:pt idx="176">
                  <c:v>86.41</c:v>
                </c:pt>
                <c:pt idx="177">
                  <c:v>87.06</c:v>
                </c:pt>
                <c:pt idx="178">
                  <c:v>88.96</c:v>
                </c:pt>
                <c:pt idx="179">
                  <c:v>89</c:v>
                </c:pt>
                <c:pt idx="180">
                  <c:v>89.26</c:v>
                </c:pt>
                <c:pt idx="181">
                  <c:v>91.48</c:v>
                </c:pt>
                <c:pt idx="182">
                  <c:v>90.96</c:v>
                </c:pt>
                <c:pt idx="183">
                  <c:v>92.52</c:v>
                </c:pt>
                <c:pt idx="184">
                  <c:v>92.02</c:v>
                </c:pt>
                <c:pt idx="185">
                  <c:v>92.55</c:v>
                </c:pt>
                <c:pt idx="186">
                  <c:v>93.13</c:v>
                </c:pt>
                <c:pt idx="187">
                  <c:v>95.92</c:v>
                </c:pt>
                <c:pt idx="188">
                  <c:v>95</c:v>
                </c:pt>
                <c:pt idx="189">
                  <c:v>95.8</c:v>
                </c:pt>
                <c:pt idx="190">
                  <c:v>98.39</c:v>
                </c:pt>
                <c:pt idx="191">
                  <c:v>99.63</c:v>
                </c:pt>
                <c:pt idx="192">
                  <c:v>103.31</c:v>
                </c:pt>
                <c:pt idx="193">
                  <c:v>102.35</c:v>
                </c:pt>
                <c:pt idx="194">
                  <c:v>100</c:v>
                </c:pt>
                <c:pt idx="195">
                  <c:v>102.05</c:v>
                </c:pt>
                <c:pt idx="196">
                  <c:v>102.44</c:v>
                </c:pt>
                <c:pt idx="197">
                  <c:v>103.59</c:v>
                </c:pt>
                <c:pt idx="198">
                  <c:v>104.5</c:v>
                </c:pt>
                <c:pt idx="199">
                  <c:v>109</c:v>
                </c:pt>
                <c:pt idx="200">
                  <c:v>109.75</c:v>
                </c:pt>
                <c:pt idx="201">
                  <c:v>109.5</c:v>
                </c:pt>
                <c:pt idx="202">
                  <c:v>111.37</c:v>
                </c:pt>
                <c:pt idx="203">
                  <c:v>111.19</c:v>
                </c:pt>
                <c:pt idx="204">
                  <c:v>111.56</c:v>
                </c:pt>
                <c:pt idx="205">
                  <c:v>110.25</c:v>
                </c:pt>
                <c:pt idx="206">
                  <c:v>107.64</c:v>
                </c:pt>
                <c:pt idx="207">
                  <c:v>108.03</c:v>
                </c:pt>
                <c:pt idx="208">
                  <c:v>104.12</c:v>
                </c:pt>
                <c:pt idx="209">
                  <c:v>103.38</c:v>
                </c:pt>
                <c:pt idx="210">
                  <c:v>102.54</c:v>
                </c:pt>
                <c:pt idx="211">
                  <c:v>101.97</c:v>
                </c:pt>
                <c:pt idx="212">
                  <c:v>104.7</c:v>
                </c:pt>
                <c:pt idx="213">
                  <c:v>105.07</c:v>
                </c:pt>
                <c:pt idx="214">
                  <c:v>107.48</c:v>
                </c:pt>
                <c:pt idx="215">
                  <c:v>106.92</c:v>
                </c:pt>
                <c:pt idx="216">
                  <c:v>105.93</c:v>
                </c:pt>
                <c:pt idx="217">
                  <c:v>104.79</c:v>
                </c:pt>
                <c:pt idx="218">
                  <c:v>105.75</c:v>
                </c:pt>
              </c:numCache>
            </c:numRef>
          </c:val>
          <c:smooth val="0"/>
          <c:extLst>
            <c:ext xmlns:c16="http://schemas.microsoft.com/office/drawing/2014/chart" uri="{C3380CC4-5D6E-409C-BE32-E72D297353CC}">
              <c16:uniqueId val="{00000000-5C8B-744E-9F51-4258742CFF1E}"/>
            </c:ext>
          </c:extLst>
        </c:ser>
        <c:dLbls>
          <c:showLegendKey val="0"/>
          <c:showVal val="0"/>
          <c:showCatName val="0"/>
          <c:showSerName val="0"/>
          <c:showPercent val="0"/>
          <c:showBubbleSize val="0"/>
        </c:dLbls>
        <c:smooth val="0"/>
        <c:axId val="411615135"/>
        <c:axId val="411235327"/>
      </c:lineChart>
      <c:dateAx>
        <c:axId val="411615135"/>
        <c:scaling>
          <c:orientation val="minMax"/>
        </c:scaling>
        <c:delete val="0"/>
        <c:axPos val="b"/>
        <c:numFmt formatCode="[$-409]mmm\-yy;@"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badi Extra Light" panose="020B0204020104020204" pitchFamily="34" charset="0"/>
                <a:ea typeface="+mn-ea"/>
                <a:cs typeface="+mn-cs"/>
              </a:defRPr>
            </a:pPr>
            <a:endParaRPr lang="en-US"/>
          </a:p>
        </c:txPr>
        <c:crossAx val="411235327"/>
        <c:crosses val="autoZero"/>
        <c:auto val="1"/>
        <c:lblOffset val="100"/>
        <c:baseTimeUnit val="days"/>
        <c:majorUnit val="2"/>
        <c:majorTimeUnit val="months"/>
      </c:dateAx>
      <c:valAx>
        <c:axId val="411235327"/>
        <c:scaling>
          <c:orientation val="minMax"/>
          <c:min val="50"/>
        </c:scaling>
        <c:delete val="0"/>
        <c:axPos val="l"/>
        <c:numFmt formatCode="&quot;$&quot;#,##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badi Extra Light" panose="020B0204020104020204" pitchFamily="34" charset="0"/>
                <a:ea typeface="+mn-ea"/>
                <a:cs typeface="+mn-cs"/>
              </a:defRPr>
            </a:pPr>
            <a:endParaRPr lang="en-US"/>
          </a:p>
        </c:txPr>
        <c:crossAx val="411615135"/>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ysClr val="windowText" lastClr="000000"/>
                </a:solidFill>
                <a:latin typeface="Abadi" panose="020B0604020104020204" pitchFamily="34" charset="0"/>
                <a:ea typeface="+mn-ea"/>
                <a:cs typeface="+mn-cs"/>
              </a:defRPr>
            </a:pPr>
            <a:r>
              <a:rPr lang="en-US" sz="1100">
                <a:latin typeface="Abadi" panose="020B0604020104020204" pitchFamily="34" charset="0"/>
              </a:rPr>
              <a:t>Margins Analysis</a:t>
            </a:r>
          </a:p>
        </c:rich>
      </c:tx>
      <c:overlay val="0"/>
      <c:spPr>
        <a:noFill/>
        <a:ln>
          <a:noFill/>
        </a:ln>
        <a:effectLst/>
      </c:spPr>
      <c:txPr>
        <a:bodyPr rot="0" spcFirstLastPara="1" vertOverflow="ellipsis" vert="horz" wrap="square" anchor="ctr" anchorCtr="1"/>
        <a:lstStyle/>
        <a:p>
          <a:pPr>
            <a:defRPr sz="1100" b="0" i="0" u="none" strike="noStrike" kern="1200" spc="0" baseline="0">
              <a:solidFill>
                <a:sysClr val="windowText" lastClr="000000"/>
              </a:solidFill>
              <a:latin typeface="Abadi" panose="020B0604020104020204" pitchFamily="34" charset="0"/>
              <a:ea typeface="+mn-ea"/>
              <a:cs typeface="+mn-cs"/>
            </a:defRPr>
          </a:pPr>
          <a:endParaRPr lang="en-US"/>
        </a:p>
      </c:txPr>
    </c:title>
    <c:autoTitleDeleted val="0"/>
    <c:plotArea>
      <c:layout/>
      <c:lineChart>
        <c:grouping val="standard"/>
        <c:varyColors val="0"/>
        <c:ser>
          <c:idx val="0"/>
          <c:order val="0"/>
          <c:tx>
            <c:strRef>
              <c:f>Graphs!$E$67</c:f>
              <c:strCache>
                <c:ptCount val="1"/>
                <c:pt idx="0">
                  <c:v>EBITDA</c:v>
                </c:pt>
              </c:strCache>
            </c:strRef>
          </c:tx>
          <c:spPr>
            <a:ln w="28575" cap="rnd">
              <a:solidFill>
                <a:srgbClr val="00355F"/>
              </a:solidFill>
              <a:round/>
            </a:ln>
            <a:effectLst/>
          </c:spPr>
          <c:marker>
            <c:symbol val="none"/>
          </c:marker>
          <c:dPt>
            <c:idx val="3"/>
            <c:marker>
              <c:symbol val="none"/>
            </c:marker>
            <c:bubble3D val="0"/>
            <c:spPr>
              <a:ln w="28575" cap="rnd">
                <a:solidFill>
                  <a:srgbClr val="00355F"/>
                </a:solidFill>
                <a:prstDash val="sysDash"/>
                <a:round/>
              </a:ln>
              <a:effectLst/>
            </c:spPr>
            <c:extLst>
              <c:ext xmlns:c16="http://schemas.microsoft.com/office/drawing/2014/chart" uri="{C3380CC4-5D6E-409C-BE32-E72D297353CC}">
                <c16:uniqueId val="{00000001-0FE3-374A-9552-719996B5F061}"/>
              </c:ext>
            </c:extLst>
          </c:dPt>
          <c:dPt>
            <c:idx val="4"/>
            <c:marker>
              <c:symbol val="none"/>
            </c:marker>
            <c:bubble3D val="0"/>
            <c:spPr>
              <a:ln w="28575" cap="rnd">
                <a:solidFill>
                  <a:srgbClr val="00355F"/>
                </a:solidFill>
                <a:prstDash val="sysDash"/>
                <a:round/>
              </a:ln>
              <a:effectLst/>
            </c:spPr>
            <c:extLst>
              <c:ext xmlns:c16="http://schemas.microsoft.com/office/drawing/2014/chart" uri="{C3380CC4-5D6E-409C-BE32-E72D297353CC}">
                <c16:uniqueId val="{00000003-0FE3-374A-9552-719996B5F061}"/>
              </c:ext>
            </c:extLst>
          </c:dPt>
          <c:dPt>
            <c:idx val="5"/>
            <c:marker>
              <c:symbol val="none"/>
            </c:marker>
            <c:bubble3D val="0"/>
            <c:spPr>
              <a:ln w="28575" cap="rnd">
                <a:solidFill>
                  <a:srgbClr val="00355F"/>
                </a:solidFill>
                <a:prstDash val="sysDash"/>
                <a:round/>
              </a:ln>
              <a:effectLst/>
            </c:spPr>
            <c:extLst>
              <c:ext xmlns:c16="http://schemas.microsoft.com/office/drawing/2014/chart" uri="{C3380CC4-5D6E-409C-BE32-E72D297353CC}">
                <c16:uniqueId val="{00000005-0FE3-374A-9552-719996B5F061}"/>
              </c:ext>
            </c:extLst>
          </c:dPt>
          <c:cat>
            <c:strRef>
              <c:f>Graphs!$D$68:$D$73</c:f>
              <c:strCache>
                <c:ptCount val="6"/>
                <c:pt idx="0">
                  <c:v>2018A</c:v>
                </c:pt>
                <c:pt idx="1">
                  <c:v>2019A</c:v>
                </c:pt>
                <c:pt idx="2">
                  <c:v>2020E</c:v>
                </c:pt>
                <c:pt idx="3">
                  <c:v>2021E</c:v>
                </c:pt>
                <c:pt idx="4">
                  <c:v>2022E</c:v>
                </c:pt>
                <c:pt idx="5">
                  <c:v>2023E</c:v>
                </c:pt>
              </c:strCache>
            </c:strRef>
          </c:cat>
          <c:val>
            <c:numRef>
              <c:f>Graphs!$E$68:$E$73</c:f>
              <c:numCache>
                <c:formatCode>0.0%</c:formatCode>
                <c:ptCount val="6"/>
                <c:pt idx="0">
                  <c:v>0.2134574565243407</c:v>
                </c:pt>
                <c:pt idx="1">
                  <c:v>0.20963069722309427</c:v>
                </c:pt>
                <c:pt idx="2">
                  <c:v>0.15246499014851381</c:v>
                </c:pt>
                <c:pt idx="3">
                  <c:v>0.2506640326464693</c:v>
                </c:pt>
                <c:pt idx="4">
                  <c:v>0.25741312363819208</c:v>
                </c:pt>
                <c:pt idx="5">
                  <c:v>0.2539965951085828</c:v>
                </c:pt>
              </c:numCache>
            </c:numRef>
          </c:val>
          <c:smooth val="1"/>
          <c:extLst>
            <c:ext xmlns:c16="http://schemas.microsoft.com/office/drawing/2014/chart" uri="{C3380CC4-5D6E-409C-BE32-E72D297353CC}">
              <c16:uniqueId val="{00000006-0FE3-374A-9552-719996B5F061}"/>
            </c:ext>
          </c:extLst>
        </c:ser>
        <c:ser>
          <c:idx val="1"/>
          <c:order val="1"/>
          <c:tx>
            <c:strRef>
              <c:f>Graphs!$F$67</c:f>
              <c:strCache>
                <c:ptCount val="1"/>
                <c:pt idx="0">
                  <c:v>EBIT</c:v>
                </c:pt>
              </c:strCache>
            </c:strRef>
          </c:tx>
          <c:spPr>
            <a:ln w="28575" cap="rnd">
              <a:solidFill>
                <a:srgbClr val="760000"/>
              </a:solidFill>
              <a:round/>
            </a:ln>
            <a:effectLst/>
          </c:spPr>
          <c:marker>
            <c:symbol val="none"/>
          </c:marker>
          <c:dPt>
            <c:idx val="3"/>
            <c:marker>
              <c:symbol val="none"/>
            </c:marker>
            <c:bubble3D val="0"/>
            <c:spPr>
              <a:ln w="28575" cap="rnd">
                <a:solidFill>
                  <a:srgbClr val="760000"/>
                </a:solidFill>
                <a:prstDash val="sysDash"/>
                <a:round/>
              </a:ln>
              <a:effectLst/>
            </c:spPr>
            <c:extLst>
              <c:ext xmlns:c16="http://schemas.microsoft.com/office/drawing/2014/chart" uri="{C3380CC4-5D6E-409C-BE32-E72D297353CC}">
                <c16:uniqueId val="{00000008-0FE3-374A-9552-719996B5F061}"/>
              </c:ext>
            </c:extLst>
          </c:dPt>
          <c:dPt>
            <c:idx val="4"/>
            <c:marker>
              <c:symbol val="none"/>
            </c:marker>
            <c:bubble3D val="0"/>
            <c:spPr>
              <a:ln w="28575" cap="rnd">
                <a:solidFill>
                  <a:srgbClr val="760000"/>
                </a:solidFill>
                <a:prstDash val="sysDash"/>
                <a:round/>
              </a:ln>
              <a:effectLst/>
            </c:spPr>
            <c:extLst>
              <c:ext xmlns:c16="http://schemas.microsoft.com/office/drawing/2014/chart" uri="{C3380CC4-5D6E-409C-BE32-E72D297353CC}">
                <c16:uniqueId val="{0000000A-0FE3-374A-9552-719996B5F061}"/>
              </c:ext>
            </c:extLst>
          </c:dPt>
          <c:dPt>
            <c:idx val="5"/>
            <c:marker>
              <c:symbol val="none"/>
            </c:marker>
            <c:bubble3D val="0"/>
            <c:spPr>
              <a:ln w="28575" cap="rnd">
                <a:solidFill>
                  <a:srgbClr val="760000"/>
                </a:solidFill>
                <a:prstDash val="sysDash"/>
                <a:round/>
              </a:ln>
              <a:effectLst/>
            </c:spPr>
            <c:extLst>
              <c:ext xmlns:c16="http://schemas.microsoft.com/office/drawing/2014/chart" uri="{C3380CC4-5D6E-409C-BE32-E72D297353CC}">
                <c16:uniqueId val="{0000000C-0FE3-374A-9552-719996B5F061}"/>
              </c:ext>
            </c:extLst>
          </c:dPt>
          <c:cat>
            <c:strRef>
              <c:f>Graphs!$D$68:$D$73</c:f>
              <c:strCache>
                <c:ptCount val="6"/>
                <c:pt idx="0">
                  <c:v>2018A</c:v>
                </c:pt>
                <c:pt idx="1">
                  <c:v>2019A</c:v>
                </c:pt>
                <c:pt idx="2">
                  <c:v>2020E</c:v>
                </c:pt>
                <c:pt idx="3">
                  <c:v>2021E</c:v>
                </c:pt>
                <c:pt idx="4">
                  <c:v>2022E</c:v>
                </c:pt>
                <c:pt idx="5">
                  <c:v>2023E</c:v>
                </c:pt>
              </c:strCache>
            </c:strRef>
          </c:cat>
          <c:val>
            <c:numRef>
              <c:f>Graphs!$F$68:$F$73</c:f>
              <c:numCache>
                <c:formatCode>0.0%</c:formatCode>
                <c:ptCount val="6"/>
                <c:pt idx="0">
                  <c:v>9.144847480899683E-2</c:v>
                </c:pt>
                <c:pt idx="1">
                  <c:v>7.6971374753845717E-2</c:v>
                </c:pt>
                <c:pt idx="2">
                  <c:v>-3.558187326539692E-2</c:v>
                </c:pt>
                <c:pt idx="3">
                  <c:v>0.12</c:v>
                </c:pt>
                <c:pt idx="4">
                  <c:v>0.13138713851693484</c:v>
                </c:pt>
                <c:pt idx="5">
                  <c:v>0.115</c:v>
                </c:pt>
              </c:numCache>
            </c:numRef>
          </c:val>
          <c:smooth val="1"/>
          <c:extLst>
            <c:ext xmlns:c16="http://schemas.microsoft.com/office/drawing/2014/chart" uri="{C3380CC4-5D6E-409C-BE32-E72D297353CC}">
              <c16:uniqueId val="{0000000D-0FE3-374A-9552-719996B5F061}"/>
            </c:ext>
          </c:extLst>
        </c:ser>
        <c:ser>
          <c:idx val="2"/>
          <c:order val="2"/>
          <c:tx>
            <c:strRef>
              <c:f>Graphs!$G$67</c:f>
              <c:strCache>
                <c:ptCount val="1"/>
                <c:pt idx="0">
                  <c:v>Profit</c:v>
                </c:pt>
              </c:strCache>
            </c:strRef>
          </c:tx>
          <c:spPr>
            <a:ln w="28575" cap="rnd">
              <a:solidFill>
                <a:srgbClr val="7F7F7F"/>
              </a:solidFill>
              <a:round/>
            </a:ln>
            <a:effectLst/>
          </c:spPr>
          <c:marker>
            <c:symbol val="none"/>
          </c:marker>
          <c:dPt>
            <c:idx val="3"/>
            <c:marker>
              <c:symbol val="none"/>
            </c:marker>
            <c:bubble3D val="0"/>
            <c:spPr>
              <a:ln w="28575" cap="rnd">
                <a:solidFill>
                  <a:srgbClr val="7F7F7F"/>
                </a:solidFill>
                <a:prstDash val="sysDash"/>
                <a:round/>
              </a:ln>
              <a:effectLst/>
            </c:spPr>
            <c:extLst>
              <c:ext xmlns:c16="http://schemas.microsoft.com/office/drawing/2014/chart" uri="{C3380CC4-5D6E-409C-BE32-E72D297353CC}">
                <c16:uniqueId val="{0000000F-0FE3-374A-9552-719996B5F061}"/>
              </c:ext>
            </c:extLst>
          </c:dPt>
          <c:dPt>
            <c:idx val="4"/>
            <c:marker>
              <c:symbol val="none"/>
            </c:marker>
            <c:bubble3D val="0"/>
            <c:spPr>
              <a:ln w="28575" cap="rnd">
                <a:solidFill>
                  <a:srgbClr val="7F7F7F"/>
                </a:solidFill>
                <a:prstDash val="sysDash"/>
                <a:round/>
              </a:ln>
              <a:effectLst/>
            </c:spPr>
            <c:extLst>
              <c:ext xmlns:c16="http://schemas.microsoft.com/office/drawing/2014/chart" uri="{C3380CC4-5D6E-409C-BE32-E72D297353CC}">
                <c16:uniqueId val="{00000011-0FE3-374A-9552-719996B5F061}"/>
              </c:ext>
            </c:extLst>
          </c:dPt>
          <c:dPt>
            <c:idx val="5"/>
            <c:marker>
              <c:symbol val="none"/>
            </c:marker>
            <c:bubble3D val="0"/>
            <c:spPr>
              <a:ln w="28575" cap="rnd">
                <a:solidFill>
                  <a:srgbClr val="7F7F7F"/>
                </a:solidFill>
                <a:prstDash val="sysDash"/>
                <a:round/>
              </a:ln>
              <a:effectLst/>
            </c:spPr>
            <c:extLst>
              <c:ext xmlns:c16="http://schemas.microsoft.com/office/drawing/2014/chart" uri="{C3380CC4-5D6E-409C-BE32-E72D297353CC}">
                <c16:uniqueId val="{00000013-0FE3-374A-9552-719996B5F061}"/>
              </c:ext>
            </c:extLst>
          </c:dPt>
          <c:cat>
            <c:strRef>
              <c:f>Graphs!$D$68:$D$73</c:f>
              <c:strCache>
                <c:ptCount val="6"/>
                <c:pt idx="0">
                  <c:v>2018A</c:v>
                </c:pt>
                <c:pt idx="1">
                  <c:v>2019A</c:v>
                </c:pt>
                <c:pt idx="2">
                  <c:v>2020E</c:v>
                </c:pt>
                <c:pt idx="3">
                  <c:v>2021E</c:v>
                </c:pt>
                <c:pt idx="4">
                  <c:v>2022E</c:v>
                </c:pt>
                <c:pt idx="5">
                  <c:v>2023E</c:v>
                </c:pt>
              </c:strCache>
            </c:strRef>
          </c:cat>
          <c:val>
            <c:numRef>
              <c:f>Graphs!$G$68:$G$73</c:f>
              <c:numCache>
                <c:formatCode>0.0%</c:formatCode>
                <c:ptCount val="6"/>
                <c:pt idx="0">
                  <c:v>9.33695289323348E-2</c:v>
                </c:pt>
                <c:pt idx="1">
                  <c:v>2.0862467536173976E-2</c:v>
                </c:pt>
                <c:pt idx="2">
                  <c:v>-5.8716976335247133E-2</c:v>
                </c:pt>
                <c:pt idx="3">
                  <c:v>7.4103447778626944E-2</c:v>
                </c:pt>
                <c:pt idx="4">
                  <c:v>8.6101178836806527E-2</c:v>
                </c:pt>
                <c:pt idx="5">
                  <c:v>8.4257221553239489E-2</c:v>
                </c:pt>
              </c:numCache>
            </c:numRef>
          </c:val>
          <c:smooth val="1"/>
          <c:extLst>
            <c:ext xmlns:c16="http://schemas.microsoft.com/office/drawing/2014/chart" uri="{C3380CC4-5D6E-409C-BE32-E72D297353CC}">
              <c16:uniqueId val="{00000014-0FE3-374A-9552-719996B5F061}"/>
            </c:ext>
          </c:extLst>
        </c:ser>
        <c:dLbls>
          <c:showLegendKey val="0"/>
          <c:showVal val="0"/>
          <c:showCatName val="0"/>
          <c:showSerName val="0"/>
          <c:showPercent val="0"/>
          <c:showBubbleSize val="0"/>
        </c:dLbls>
        <c:smooth val="0"/>
        <c:axId val="854449656"/>
        <c:axId val="854444736"/>
      </c:lineChart>
      <c:catAx>
        <c:axId val="854449656"/>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badi Extra Light" panose="020B0204020104020204" pitchFamily="34" charset="0"/>
                <a:ea typeface="+mn-ea"/>
                <a:cs typeface="+mn-cs"/>
              </a:defRPr>
            </a:pPr>
            <a:endParaRPr lang="en-US"/>
          </a:p>
        </c:txPr>
        <c:crossAx val="854444736"/>
        <c:crosses val="autoZero"/>
        <c:auto val="1"/>
        <c:lblAlgn val="ctr"/>
        <c:lblOffset val="100"/>
        <c:noMultiLvlLbl val="0"/>
      </c:catAx>
      <c:valAx>
        <c:axId val="854444736"/>
        <c:scaling>
          <c:orientation val="minMax"/>
          <c:max val="0.30000000000000004"/>
        </c:scaling>
        <c:delete val="0"/>
        <c:axPos val="l"/>
        <c:numFmt formatCode="0.0%"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badi Extra Light" panose="020B0204020104020204" pitchFamily="34" charset="0"/>
                <a:ea typeface="+mn-ea"/>
                <a:cs typeface="+mn-cs"/>
              </a:defRPr>
            </a:pPr>
            <a:endParaRPr lang="en-US"/>
          </a:p>
        </c:txPr>
        <c:crossAx val="854449656"/>
        <c:crosses val="autoZero"/>
        <c:crossBetween val="between"/>
        <c:majorUnit val="5.000000000000001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Abadi Extra Light" panose="020B0204020104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100" b="0" i="0" u="none" strike="noStrike" kern="1200" spc="0" baseline="0">
                <a:solidFill>
                  <a:sysClr val="windowText" lastClr="000000"/>
                </a:solidFill>
                <a:latin typeface="Abadi" panose="020B0604020104020204" pitchFamily="34" charset="0"/>
                <a:ea typeface="+mn-ea"/>
                <a:cs typeface="+mn-cs"/>
              </a:defRPr>
            </a:pPr>
            <a:r>
              <a:rPr lang="en-US" sz="1100" b="0" i="0" u="none" strike="noStrike" kern="1200" spc="0" baseline="0">
                <a:solidFill>
                  <a:sysClr val="windowText" lastClr="000000"/>
                </a:solidFill>
                <a:latin typeface="Abadi" panose="020B0604020104020204" pitchFamily="34" charset="0"/>
                <a:ea typeface="+mn-ea"/>
                <a:cs typeface="+mn-cs"/>
              </a:rPr>
              <a:t>CVX- Free Cash Flow (mm)</a:t>
            </a:r>
          </a:p>
        </c:rich>
      </c:tx>
      <c:layout>
        <c:manualLayout>
          <c:xMode val="edge"/>
          <c:yMode val="edge"/>
          <c:x val="0.33383055492640706"/>
          <c:y val="6.5287407268995413E-3"/>
        </c:manualLayout>
      </c:layout>
      <c:overlay val="0"/>
      <c:spPr>
        <a:noFill/>
        <a:ln>
          <a:noFill/>
        </a:ln>
        <a:effectLst/>
      </c:spPr>
      <c:txPr>
        <a:bodyPr rot="0" spcFirstLastPara="1" vertOverflow="ellipsis" vert="horz" wrap="square" anchor="ctr" anchorCtr="1"/>
        <a:lstStyle/>
        <a:p>
          <a:pPr algn="ctr" rtl="0">
            <a:defRPr lang="en-US" sz="1100" b="0" i="0" u="none" strike="noStrike" kern="1200" spc="0" baseline="0">
              <a:solidFill>
                <a:sysClr val="windowText" lastClr="000000"/>
              </a:solidFill>
              <a:latin typeface="Abadi" panose="020B0604020104020204" pitchFamily="34" charset="0"/>
              <a:ea typeface="+mn-ea"/>
              <a:cs typeface="+mn-cs"/>
            </a:defRPr>
          </a:pPr>
          <a:endParaRPr lang="en-US"/>
        </a:p>
      </c:txPr>
    </c:title>
    <c:autoTitleDeleted val="0"/>
    <c:plotArea>
      <c:layout>
        <c:manualLayout>
          <c:layoutTarget val="inner"/>
          <c:xMode val="edge"/>
          <c:yMode val="edge"/>
          <c:x val="0.17379141535822301"/>
          <c:y val="0.12887769395859303"/>
          <c:w val="0.70047416651918459"/>
          <c:h val="0.72919076395890436"/>
        </c:manualLayout>
      </c:layout>
      <c:barChart>
        <c:barDir val="col"/>
        <c:grouping val="clustered"/>
        <c:varyColors val="0"/>
        <c:ser>
          <c:idx val="0"/>
          <c:order val="0"/>
          <c:tx>
            <c:strRef>
              <c:f>Graphs!$E$15</c:f>
              <c:strCache>
                <c:ptCount val="1"/>
                <c:pt idx="0">
                  <c:v>Free Cash Flow (FCF)</c:v>
                </c:pt>
              </c:strCache>
            </c:strRef>
          </c:tx>
          <c:spPr>
            <a:solidFill>
              <a:srgbClr val="00355F"/>
            </a:solidFill>
            <a:ln>
              <a:noFill/>
            </a:ln>
            <a:effectLst/>
          </c:spPr>
          <c:invertIfNegative val="0"/>
          <c:dPt>
            <c:idx val="2"/>
            <c:invertIfNegative val="0"/>
            <c:bubble3D val="0"/>
            <c:spPr>
              <a:solidFill>
                <a:srgbClr val="7F7F7F"/>
              </a:solidFill>
              <a:ln>
                <a:noFill/>
              </a:ln>
              <a:effectLst/>
            </c:spPr>
            <c:extLst>
              <c:ext xmlns:c16="http://schemas.microsoft.com/office/drawing/2014/chart" uri="{C3380CC4-5D6E-409C-BE32-E72D297353CC}">
                <c16:uniqueId val="{00000001-3CEF-FF40-8FDC-28907F156582}"/>
              </c:ext>
            </c:extLst>
          </c:dPt>
          <c:dPt>
            <c:idx val="3"/>
            <c:invertIfNegative val="0"/>
            <c:bubble3D val="0"/>
            <c:spPr>
              <a:solidFill>
                <a:srgbClr val="7F7F7F"/>
              </a:solidFill>
              <a:ln>
                <a:noFill/>
              </a:ln>
              <a:effectLst/>
            </c:spPr>
            <c:extLst>
              <c:ext xmlns:c16="http://schemas.microsoft.com/office/drawing/2014/chart" uri="{C3380CC4-5D6E-409C-BE32-E72D297353CC}">
                <c16:uniqueId val="{00000003-3CEF-FF40-8FDC-28907F156582}"/>
              </c:ext>
            </c:extLst>
          </c:dPt>
          <c:dPt>
            <c:idx val="4"/>
            <c:invertIfNegative val="0"/>
            <c:bubble3D val="0"/>
            <c:spPr>
              <a:solidFill>
                <a:srgbClr val="7F7F7F"/>
              </a:solidFill>
              <a:ln>
                <a:noFill/>
              </a:ln>
              <a:effectLst/>
            </c:spPr>
            <c:extLst>
              <c:ext xmlns:c16="http://schemas.microsoft.com/office/drawing/2014/chart" uri="{C3380CC4-5D6E-409C-BE32-E72D297353CC}">
                <c16:uniqueId val="{00000005-3CEF-FF40-8FDC-28907F15658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badi" panose="020B0604020104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Graphs!$D$16:$D$20</c:f>
              <c:strCache>
                <c:ptCount val="5"/>
                <c:pt idx="0">
                  <c:v>2019A</c:v>
                </c:pt>
                <c:pt idx="1">
                  <c:v>2020A</c:v>
                </c:pt>
                <c:pt idx="2">
                  <c:v>2021E</c:v>
                </c:pt>
                <c:pt idx="3">
                  <c:v>2022E</c:v>
                </c:pt>
                <c:pt idx="4">
                  <c:v>2023E</c:v>
                </c:pt>
              </c:strCache>
            </c:strRef>
          </c:cat>
          <c:val>
            <c:numRef>
              <c:f>Graphs!$E$16:$E$20</c:f>
              <c:numCache>
                <c:formatCode>"$"#,##0</c:formatCode>
                <c:ptCount val="5"/>
                <c:pt idx="0">
                  <c:v>14904</c:v>
                </c:pt>
                <c:pt idx="1">
                  <c:v>2925</c:v>
                </c:pt>
                <c:pt idx="2">
                  <c:v>17705</c:v>
                </c:pt>
                <c:pt idx="3">
                  <c:v>17737</c:v>
                </c:pt>
                <c:pt idx="4">
                  <c:v>17069</c:v>
                </c:pt>
              </c:numCache>
            </c:numRef>
          </c:val>
          <c:extLst>
            <c:ext xmlns:c16="http://schemas.microsoft.com/office/drawing/2014/chart" uri="{C3380CC4-5D6E-409C-BE32-E72D297353CC}">
              <c16:uniqueId val="{00000006-3CEF-FF40-8FDC-28907F156582}"/>
            </c:ext>
          </c:extLst>
        </c:ser>
        <c:dLbls>
          <c:showLegendKey val="0"/>
          <c:showVal val="0"/>
          <c:showCatName val="0"/>
          <c:showSerName val="0"/>
          <c:showPercent val="0"/>
          <c:showBubbleSize val="0"/>
        </c:dLbls>
        <c:gapWidth val="180"/>
        <c:axId val="805716696"/>
        <c:axId val="805711448"/>
      </c:barChart>
      <c:lineChart>
        <c:grouping val="standard"/>
        <c:varyColors val="0"/>
        <c:ser>
          <c:idx val="1"/>
          <c:order val="1"/>
          <c:tx>
            <c:strRef>
              <c:f>Graphs!$F$15</c:f>
              <c:strCache>
                <c:ptCount val="1"/>
                <c:pt idx="0">
                  <c:v>Growth Rate YoY (%)</c:v>
                </c:pt>
              </c:strCache>
            </c:strRef>
          </c:tx>
          <c:spPr>
            <a:ln w="28575" cap="rnd">
              <a:solidFill>
                <a:srgbClr val="760000"/>
              </a:solidFill>
              <a:round/>
            </a:ln>
            <a:effectLst/>
          </c:spPr>
          <c:marker>
            <c:symbol val="none"/>
          </c:marker>
          <c:dPt>
            <c:idx val="3"/>
            <c:marker>
              <c:symbol val="none"/>
            </c:marker>
            <c:bubble3D val="0"/>
            <c:spPr>
              <a:ln w="28575" cap="rnd">
                <a:solidFill>
                  <a:srgbClr val="760000"/>
                </a:solidFill>
                <a:prstDash val="dash"/>
                <a:round/>
              </a:ln>
              <a:effectLst/>
            </c:spPr>
            <c:extLst>
              <c:ext xmlns:c16="http://schemas.microsoft.com/office/drawing/2014/chart" uri="{C3380CC4-5D6E-409C-BE32-E72D297353CC}">
                <c16:uniqueId val="{00000008-3CEF-FF40-8FDC-28907F156582}"/>
              </c:ext>
            </c:extLst>
          </c:dPt>
          <c:dPt>
            <c:idx val="4"/>
            <c:marker>
              <c:symbol val="none"/>
            </c:marker>
            <c:bubble3D val="0"/>
            <c:spPr>
              <a:ln w="28575" cap="rnd">
                <a:solidFill>
                  <a:srgbClr val="760000"/>
                </a:solidFill>
                <a:prstDash val="dash"/>
                <a:round/>
              </a:ln>
              <a:effectLst/>
            </c:spPr>
            <c:extLst>
              <c:ext xmlns:c16="http://schemas.microsoft.com/office/drawing/2014/chart" uri="{C3380CC4-5D6E-409C-BE32-E72D297353CC}">
                <c16:uniqueId val="{0000000A-3CEF-FF40-8FDC-28907F156582}"/>
              </c:ext>
            </c:extLst>
          </c:dPt>
          <c:cat>
            <c:strRef>
              <c:f>Graphs!$D$16:$D$20</c:f>
              <c:strCache>
                <c:ptCount val="5"/>
                <c:pt idx="0">
                  <c:v>2019A</c:v>
                </c:pt>
                <c:pt idx="1">
                  <c:v>2020A</c:v>
                </c:pt>
                <c:pt idx="2">
                  <c:v>2021E</c:v>
                </c:pt>
                <c:pt idx="3">
                  <c:v>2022E</c:v>
                </c:pt>
                <c:pt idx="4">
                  <c:v>2023E</c:v>
                </c:pt>
              </c:strCache>
            </c:strRef>
          </c:cat>
          <c:val>
            <c:numRef>
              <c:f>Graphs!$F$16:$F$20</c:f>
              <c:numCache>
                <c:formatCode>0.0%</c:formatCode>
                <c:ptCount val="5"/>
                <c:pt idx="0">
                  <c:v>0.08</c:v>
                </c:pt>
                <c:pt idx="1">
                  <c:v>-0.80374396135265702</c:v>
                </c:pt>
                <c:pt idx="2">
                  <c:v>5.0529914529914528</c:v>
                </c:pt>
                <c:pt idx="3">
                  <c:v>1.8073990398193018E-3</c:v>
                </c:pt>
                <c:pt idx="4">
                  <c:v>-3.7661385803687164E-2</c:v>
                </c:pt>
              </c:numCache>
            </c:numRef>
          </c:val>
          <c:smooth val="1"/>
          <c:extLst>
            <c:ext xmlns:c16="http://schemas.microsoft.com/office/drawing/2014/chart" uri="{C3380CC4-5D6E-409C-BE32-E72D297353CC}">
              <c16:uniqueId val="{0000000B-3CEF-FF40-8FDC-28907F156582}"/>
            </c:ext>
          </c:extLst>
        </c:ser>
        <c:dLbls>
          <c:showLegendKey val="0"/>
          <c:showVal val="0"/>
          <c:showCatName val="0"/>
          <c:showSerName val="0"/>
          <c:showPercent val="0"/>
          <c:showBubbleSize val="0"/>
        </c:dLbls>
        <c:marker val="1"/>
        <c:smooth val="0"/>
        <c:axId val="594539080"/>
        <c:axId val="594538424"/>
      </c:lineChart>
      <c:catAx>
        <c:axId val="805716696"/>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badi Extra Light" panose="020B0204020104020204" pitchFamily="34" charset="0"/>
                <a:ea typeface="+mn-ea"/>
                <a:cs typeface="+mn-cs"/>
              </a:defRPr>
            </a:pPr>
            <a:endParaRPr lang="en-US"/>
          </a:p>
        </c:txPr>
        <c:crossAx val="805711448"/>
        <c:crosses val="autoZero"/>
        <c:auto val="1"/>
        <c:lblAlgn val="ctr"/>
        <c:lblOffset val="100"/>
        <c:noMultiLvlLbl val="0"/>
      </c:catAx>
      <c:valAx>
        <c:axId val="805711448"/>
        <c:scaling>
          <c:orientation val="minMax"/>
          <c:max val="25000"/>
          <c:min val="0"/>
        </c:scaling>
        <c:delete val="0"/>
        <c:axPos val="l"/>
        <c:numFmt formatCode="&quot;$&quot;#,##0"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badi Extra Light" panose="020B0204020104020204" pitchFamily="34" charset="0"/>
                <a:ea typeface="+mn-ea"/>
                <a:cs typeface="+mn-cs"/>
              </a:defRPr>
            </a:pPr>
            <a:endParaRPr lang="en-US"/>
          </a:p>
        </c:txPr>
        <c:crossAx val="805716696"/>
        <c:crosses val="autoZero"/>
        <c:crossBetween val="between"/>
      </c:valAx>
      <c:valAx>
        <c:axId val="594538424"/>
        <c:scaling>
          <c:orientation val="minMax"/>
          <c:max val="9"/>
          <c:min val="-4"/>
        </c:scaling>
        <c:delete val="0"/>
        <c:axPos val="r"/>
        <c:numFmt formatCode="0%" sourceLinked="0"/>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badi Extra Light" panose="020B0204020104020204" pitchFamily="34" charset="0"/>
                <a:ea typeface="+mn-ea"/>
                <a:cs typeface="+mn-cs"/>
              </a:defRPr>
            </a:pPr>
            <a:endParaRPr lang="en-US"/>
          </a:p>
        </c:txPr>
        <c:crossAx val="594539080"/>
        <c:crosses val="max"/>
        <c:crossBetween val="between"/>
        <c:majorUnit val="2"/>
      </c:valAx>
      <c:catAx>
        <c:axId val="594539080"/>
        <c:scaling>
          <c:orientation val="minMax"/>
        </c:scaling>
        <c:delete val="1"/>
        <c:axPos val="b"/>
        <c:numFmt formatCode="General" sourceLinked="1"/>
        <c:majorTickMark val="out"/>
        <c:minorTickMark val="none"/>
        <c:tickLblPos val="nextTo"/>
        <c:crossAx val="594538424"/>
        <c:crosses val="autoZero"/>
        <c:auto val="1"/>
        <c:lblAlgn val="ctr"/>
        <c:lblOffset val="100"/>
        <c:noMultiLvlLbl val="0"/>
      </c:catAx>
      <c:spPr>
        <a:noFill/>
        <a:ln>
          <a:noFill/>
        </a:ln>
        <a:effectLst/>
      </c:spPr>
    </c:plotArea>
    <c:plotVisOnly val="1"/>
    <c:dispBlanksAs val="gap"/>
    <c:showDLblsOverMax val="0"/>
  </c:chart>
  <c:spPr>
    <a:noFill/>
    <a:ln w="9525" cap="flat" cmpd="sng" algn="ctr">
      <a:noFill/>
      <a:round/>
    </a:ln>
    <a:effectLst/>
  </c:spPr>
  <c:txPr>
    <a:bodyPr/>
    <a:lstStyle/>
    <a:p>
      <a:pPr>
        <a:defRPr>
          <a:latin typeface="Abadi Extra Light" panose="020B0204020104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Charts!$C$133</c:f>
          <c:strCache>
            <c:ptCount val="1"/>
            <c:pt idx="0">
              <c:v>CVX - Debt Distribution</c:v>
            </c:pt>
          </c:strCache>
        </c:strRef>
      </c:tx>
      <c:layout>
        <c:manualLayout>
          <c:xMode val="edge"/>
          <c:yMode val="edge"/>
          <c:x val="0.36505685172374286"/>
          <c:y val="1.8235460943333514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ysClr val="windowText" lastClr="000000"/>
              </a:solidFill>
              <a:latin typeface="Abadi" panose="020B0604020104020204" pitchFamily="34" charset="0"/>
              <a:ea typeface="+mn-ea"/>
              <a:cs typeface="+mn-cs"/>
            </a:defRPr>
          </a:pPr>
          <a:endParaRPr lang="en-US"/>
        </a:p>
      </c:txPr>
    </c:title>
    <c:autoTitleDeleted val="0"/>
    <c:plotArea>
      <c:layout/>
      <c:barChart>
        <c:barDir val="col"/>
        <c:grouping val="stacked"/>
        <c:varyColors val="0"/>
        <c:ser>
          <c:idx val="0"/>
          <c:order val="0"/>
          <c:tx>
            <c:strRef>
              <c:f>Charts!$C$136</c:f>
              <c:strCache>
                <c:ptCount val="1"/>
                <c:pt idx="0">
                  <c:v>Loans</c:v>
                </c:pt>
              </c:strCache>
            </c:strRef>
          </c:tx>
          <c:spPr>
            <a:solidFill>
              <a:srgbClr val="00355F"/>
            </a:solidFill>
            <a:ln>
              <a:noFill/>
            </a:ln>
            <a:effectLst/>
          </c:spPr>
          <c:invertIfNegative val="0"/>
          <c:cat>
            <c:numRef>
              <c:f>Charts!$E$135:$Q$135</c:f>
              <c:numCache>
                <c:formatCode>0</c:formatCode>
                <c:ptCount val="13"/>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numCache>
            </c:numRef>
          </c:cat>
          <c:val>
            <c:numRef>
              <c:f>Charts!$E$136:$Q$136</c:f>
              <c:numCache>
                <c:formatCode>"$"#,##0_);\("$"#,##0\)</c:formatCode>
                <c:ptCount val="13"/>
                <c:pt idx="0">
                  <c:v>500</c:v>
                </c:pt>
                <c:pt idx="1">
                  <c:v>400</c:v>
                </c:pt>
                <c:pt idx="2">
                  <c:v>745</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00-A88E-F44D-A8FB-A47352A29F45}"/>
            </c:ext>
          </c:extLst>
        </c:ser>
        <c:ser>
          <c:idx val="1"/>
          <c:order val="1"/>
          <c:tx>
            <c:strRef>
              <c:f>Charts!$C$137</c:f>
              <c:strCache>
                <c:ptCount val="1"/>
                <c:pt idx="0">
                  <c:v>Corporates</c:v>
                </c:pt>
              </c:strCache>
            </c:strRef>
          </c:tx>
          <c:spPr>
            <a:solidFill>
              <a:srgbClr val="00355F"/>
            </a:solidFill>
            <a:ln>
              <a:noFill/>
            </a:ln>
            <a:effectLst/>
          </c:spPr>
          <c:invertIfNegative val="0"/>
          <c:cat>
            <c:numRef>
              <c:f>Charts!$E$135:$Q$135</c:f>
              <c:numCache>
                <c:formatCode>0</c:formatCode>
                <c:ptCount val="13"/>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numCache>
            </c:numRef>
          </c:cat>
          <c:val>
            <c:numRef>
              <c:f>Charts!$E$137:$Q$137</c:f>
              <c:numCache>
                <c:formatCode>"$"#,##0_);\("$"#,##0\)</c:formatCode>
                <c:ptCount val="13"/>
                <c:pt idx="0">
                  <c:v>2040</c:v>
                </c:pt>
                <c:pt idx="1">
                  <c:v>4800</c:v>
                </c:pt>
                <c:pt idx="2">
                  <c:v>5603</c:v>
                </c:pt>
                <c:pt idx="3">
                  <c:v>1650</c:v>
                </c:pt>
                <c:pt idx="4">
                  <c:v>4000</c:v>
                </c:pt>
                <c:pt idx="5">
                  <c:v>2250</c:v>
                </c:pt>
                <c:pt idx="6">
                  <c:v>2000</c:v>
                </c:pt>
                <c:pt idx="7">
                  <c:v>600</c:v>
                </c:pt>
                <c:pt idx="8">
                  <c:v>500</c:v>
                </c:pt>
                <c:pt idx="9">
                  <c:v>1500</c:v>
                </c:pt>
                <c:pt idx="10">
                  <c:v>108</c:v>
                </c:pt>
                <c:pt idx="11">
                  <c:v>221</c:v>
                </c:pt>
                <c:pt idx="12">
                  <c:v>10</c:v>
                </c:pt>
              </c:numCache>
            </c:numRef>
          </c:val>
          <c:extLst>
            <c:ext xmlns:c16="http://schemas.microsoft.com/office/drawing/2014/chart" uri="{C3380CC4-5D6E-409C-BE32-E72D297353CC}">
              <c16:uniqueId val="{00000001-A88E-F44D-A8FB-A47352A29F45}"/>
            </c:ext>
          </c:extLst>
        </c:ser>
        <c:ser>
          <c:idx val="2"/>
          <c:order val="2"/>
          <c:tx>
            <c:strRef>
              <c:f>Charts!$C$138</c:f>
              <c:strCache>
                <c:ptCount val="1"/>
                <c:pt idx="0">
                  <c:v>Municipals</c:v>
                </c:pt>
              </c:strCache>
            </c:strRef>
          </c:tx>
          <c:spPr>
            <a:solidFill>
              <a:srgbClr val="00355F"/>
            </a:solidFill>
            <a:ln>
              <a:noFill/>
            </a:ln>
            <a:effectLst/>
          </c:spPr>
          <c:invertIfNegative val="0"/>
          <c:cat>
            <c:numRef>
              <c:f>Charts!$E$135:$Q$135</c:f>
              <c:numCache>
                <c:formatCode>0</c:formatCode>
                <c:ptCount val="13"/>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numCache>
            </c:numRef>
          </c:cat>
          <c:val>
            <c:numRef>
              <c:f>Charts!$E$138:$Q$138</c:f>
              <c:numCache>
                <c:formatCode>#,##0_);\(#,##0\)</c:formatCode>
                <c:ptCount val="13"/>
                <c:pt idx="0">
                  <c:v>0</c:v>
                </c:pt>
                <c:pt idx="1">
                  <c:v>0</c:v>
                </c:pt>
                <c:pt idx="2">
                  <c:v>217</c:v>
                </c:pt>
                <c:pt idx="3">
                  <c:v>95</c:v>
                </c:pt>
                <c:pt idx="4">
                  <c:v>20</c:v>
                </c:pt>
                <c:pt idx="5">
                  <c:v>0</c:v>
                </c:pt>
                <c:pt idx="6">
                  <c:v>0</c:v>
                </c:pt>
                <c:pt idx="7">
                  <c:v>0</c:v>
                </c:pt>
                <c:pt idx="8">
                  <c:v>0</c:v>
                </c:pt>
                <c:pt idx="9">
                  <c:v>1350</c:v>
                </c:pt>
                <c:pt idx="10">
                  <c:v>0</c:v>
                </c:pt>
                <c:pt idx="11">
                  <c:v>0</c:v>
                </c:pt>
                <c:pt idx="12">
                  <c:v>0</c:v>
                </c:pt>
              </c:numCache>
            </c:numRef>
          </c:val>
          <c:extLst>
            <c:ext xmlns:c16="http://schemas.microsoft.com/office/drawing/2014/chart" uri="{C3380CC4-5D6E-409C-BE32-E72D297353CC}">
              <c16:uniqueId val="{00000002-A88E-F44D-A8FB-A47352A29F45}"/>
            </c:ext>
          </c:extLst>
        </c:ser>
        <c:dLbls>
          <c:showLegendKey val="0"/>
          <c:showVal val="0"/>
          <c:showCatName val="0"/>
          <c:showSerName val="0"/>
          <c:showPercent val="0"/>
          <c:showBubbleSize val="0"/>
        </c:dLbls>
        <c:gapWidth val="150"/>
        <c:overlap val="100"/>
        <c:axId val="-1334864160"/>
        <c:axId val="-1334860352"/>
      </c:barChart>
      <c:catAx>
        <c:axId val="-1334864160"/>
        <c:scaling>
          <c:orientation val="minMax"/>
        </c:scaling>
        <c:delete val="0"/>
        <c:axPos val="b"/>
        <c:numFmt formatCode="0" sourceLinked="1"/>
        <c:majorTickMark val="out"/>
        <c:minorTickMark val="none"/>
        <c:tickLblPos val="nextTo"/>
        <c:spPr>
          <a:noFill/>
          <a:ln w="9525" cap="flat" cmpd="sng" algn="ctr">
            <a:solidFill>
              <a:schemeClr val="tx1"/>
            </a:solidFill>
            <a:round/>
          </a:ln>
          <a:effectLst/>
        </c:spPr>
        <c:txPr>
          <a:bodyPr rot="-2700000" spcFirstLastPara="1" vertOverflow="ellipsis" wrap="square" anchor="ctr" anchorCtr="1"/>
          <a:lstStyle/>
          <a:p>
            <a:pPr>
              <a:defRPr sz="900" b="0" i="0" u="none" strike="noStrike" kern="1200" baseline="0">
                <a:solidFill>
                  <a:sysClr val="windowText" lastClr="000000"/>
                </a:solidFill>
                <a:latin typeface="Abadi Extra Light" panose="020B0204020104020204" pitchFamily="34" charset="0"/>
                <a:ea typeface="+mn-ea"/>
                <a:cs typeface="+mn-cs"/>
              </a:defRPr>
            </a:pPr>
            <a:endParaRPr lang="en-US"/>
          </a:p>
        </c:txPr>
        <c:crossAx val="-1334860352"/>
        <c:crosses val="autoZero"/>
        <c:auto val="1"/>
        <c:lblAlgn val="ctr"/>
        <c:lblOffset val="100"/>
        <c:noMultiLvlLbl val="0"/>
      </c:catAx>
      <c:valAx>
        <c:axId val="-1334860352"/>
        <c:scaling>
          <c:orientation val="minMax"/>
          <c:max val="6000"/>
        </c:scaling>
        <c:delete val="0"/>
        <c:axPos val="l"/>
        <c:numFmt formatCode="&quot;$&quot;#,##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badi Extra Light" panose="020B0204020104020204" pitchFamily="34" charset="0"/>
                <a:ea typeface="+mn-ea"/>
                <a:cs typeface="+mn-cs"/>
              </a:defRPr>
            </a:pPr>
            <a:endParaRPr lang="en-US"/>
          </a:p>
        </c:txPr>
        <c:crossAx val="-1334864160"/>
        <c:crosses val="autoZero"/>
        <c:crossBetween val="between"/>
        <c:majorUnit val="2000"/>
      </c:valAx>
      <c:spPr>
        <a:noFill/>
        <a:ln>
          <a:noFill/>
        </a:ln>
        <a:effectLst/>
      </c:spPr>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Abadi Extra Light" panose="020B0204020104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100" b="0" i="0" u="none" strike="noStrike" kern="1200" spc="0" baseline="0">
                <a:solidFill>
                  <a:sysClr val="windowText" lastClr="000000"/>
                </a:solidFill>
                <a:latin typeface="Abadi" panose="020B0604020104020204" pitchFamily="34" charset="0"/>
                <a:ea typeface="+mn-ea"/>
                <a:cs typeface="+mn-cs"/>
              </a:defRPr>
            </a:pPr>
            <a:r>
              <a:rPr lang="en-US" sz="1100" b="0" i="0" u="none" strike="noStrike" kern="1200" spc="0" baseline="0">
                <a:solidFill>
                  <a:sysClr val="windowText" lastClr="000000"/>
                </a:solidFill>
                <a:latin typeface="Abadi" panose="020B0604020104020204" pitchFamily="34" charset="0"/>
                <a:ea typeface="+mn-ea"/>
                <a:cs typeface="+mn-cs"/>
              </a:rPr>
              <a:t>CVX Earnings</a:t>
            </a:r>
          </a:p>
        </c:rich>
      </c:tx>
      <c:layout>
        <c:manualLayout>
          <c:xMode val="edge"/>
          <c:yMode val="edge"/>
          <c:x val="0.39641757718996484"/>
          <c:y val="2.6097765176613202E-2"/>
        </c:manualLayout>
      </c:layout>
      <c:overlay val="0"/>
      <c:spPr>
        <a:noFill/>
        <a:ln>
          <a:noFill/>
        </a:ln>
        <a:effectLst/>
      </c:spPr>
      <c:txPr>
        <a:bodyPr rot="0" spcFirstLastPara="1" vertOverflow="ellipsis" vert="horz" wrap="square" anchor="ctr" anchorCtr="1"/>
        <a:lstStyle/>
        <a:p>
          <a:pPr algn="ctr" rtl="0">
            <a:defRPr lang="en-US" sz="1100" b="0" i="0" u="none" strike="noStrike" kern="1200" spc="0" baseline="0">
              <a:solidFill>
                <a:sysClr val="windowText" lastClr="000000"/>
              </a:solidFill>
              <a:latin typeface="Abadi" panose="020B0604020104020204" pitchFamily="34" charset="0"/>
              <a:ea typeface="+mn-ea"/>
              <a:cs typeface="+mn-cs"/>
            </a:defRPr>
          </a:pPr>
          <a:endParaRPr lang="en-US"/>
        </a:p>
      </c:txPr>
    </c:title>
    <c:autoTitleDeleted val="0"/>
    <c:plotArea>
      <c:layout>
        <c:manualLayout>
          <c:layoutTarget val="inner"/>
          <c:xMode val="edge"/>
          <c:yMode val="edge"/>
          <c:x val="0.17379141535822301"/>
          <c:y val="0.12887769395859303"/>
          <c:w val="0.70047416651918459"/>
          <c:h val="0.77854351807310263"/>
        </c:manualLayout>
      </c:layout>
      <c:barChart>
        <c:barDir val="col"/>
        <c:grouping val="clustered"/>
        <c:varyColors val="0"/>
        <c:ser>
          <c:idx val="0"/>
          <c:order val="0"/>
          <c:tx>
            <c:strRef>
              <c:f>Graphs!$E$15</c:f>
              <c:strCache>
                <c:ptCount val="1"/>
                <c:pt idx="0">
                  <c:v>Earnings</c:v>
                </c:pt>
              </c:strCache>
            </c:strRef>
          </c:tx>
          <c:spPr>
            <a:solidFill>
              <a:srgbClr val="00355F"/>
            </a:solidFill>
            <a:ln>
              <a:noFill/>
            </a:ln>
            <a:effectLst/>
          </c:spPr>
          <c:invertIfNegative val="0"/>
          <c:dPt>
            <c:idx val="2"/>
            <c:invertIfNegative val="0"/>
            <c:bubble3D val="0"/>
            <c:spPr>
              <a:solidFill>
                <a:srgbClr val="7F7F7F"/>
              </a:solidFill>
              <a:ln>
                <a:noFill/>
              </a:ln>
              <a:effectLst/>
            </c:spPr>
            <c:extLst>
              <c:ext xmlns:c16="http://schemas.microsoft.com/office/drawing/2014/chart" uri="{C3380CC4-5D6E-409C-BE32-E72D297353CC}">
                <c16:uniqueId val="{00000001-0FF2-3245-8053-7D22B64EEAF6}"/>
              </c:ext>
            </c:extLst>
          </c:dPt>
          <c:dPt>
            <c:idx val="3"/>
            <c:invertIfNegative val="0"/>
            <c:bubble3D val="0"/>
            <c:spPr>
              <a:solidFill>
                <a:srgbClr val="7F7F7F"/>
              </a:solidFill>
              <a:ln>
                <a:noFill/>
              </a:ln>
              <a:effectLst/>
            </c:spPr>
            <c:extLst>
              <c:ext xmlns:c16="http://schemas.microsoft.com/office/drawing/2014/chart" uri="{C3380CC4-5D6E-409C-BE32-E72D297353CC}">
                <c16:uniqueId val="{00000003-0FF2-3245-8053-7D22B64EEAF6}"/>
              </c:ext>
            </c:extLst>
          </c:dPt>
          <c:dPt>
            <c:idx val="4"/>
            <c:invertIfNegative val="0"/>
            <c:bubble3D val="0"/>
            <c:spPr>
              <a:solidFill>
                <a:srgbClr val="7F7F7F"/>
              </a:solidFill>
              <a:ln>
                <a:noFill/>
              </a:ln>
              <a:effectLst/>
            </c:spPr>
            <c:extLst>
              <c:ext xmlns:c16="http://schemas.microsoft.com/office/drawing/2014/chart" uri="{C3380CC4-5D6E-409C-BE32-E72D297353CC}">
                <c16:uniqueId val="{00000005-0FF2-3245-8053-7D22B64EEAF6}"/>
              </c:ext>
            </c:extLst>
          </c:dPt>
          <c:dLbls>
            <c:dLbl>
              <c:idx val="1"/>
              <c:layout>
                <c:manualLayout>
                  <c:x val="-3.7014176352814032E-17"/>
                  <c:y val="0.1339590002689717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FF2-3245-8053-7D22B64EEAF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badi" panose="020B0604020104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Graphs!$D$16:$D$20</c:f>
              <c:strCache>
                <c:ptCount val="5"/>
                <c:pt idx="0">
                  <c:v>2019A</c:v>
                </c:pt>
                <c:pt idx="1">
                  <c:v>2020A</c:v>
                </c:pt>
                <c:pt idx="2">
                  <c:v>2021E</c:v>
                </c:pt>
                <c:pt idx="3">
                  <c:v>2022E</c:v>
                </c:pt>
                <c:pt idx="4">
                  <c:v>2023E</c:v>
                </c:pt>
              </c:strCache>
            </c:strRef>
          </c:cat>
          <c:val>
            <c:numRef>
              <c:f>Graphs!$E$16:$E$20</c:f>
              <c:numCache>
                <c:formatCode>#,##0.00</c:formatCode>
                <c:ptCount val="5"/>
                <c:pt idx="0">
                  <c:v>6.11</c:v>
                </c:pt>
                <c:pt idx="1">
                  <c:v>-0.2</c:v>
                </c:pt>
                <c:pt idx="2">
                  <c:v>5.54</c:v>
                </c:pt>
                <c:pt idx="3">
                  <c:v>6.39</c:v>
                </c:pt>
                <c:pt idx="4">
                  <c:v>6.35</c:v>
                </c:pt>
              </c:numCache>
            </c:numRef>
          </c:val>
          <c:extLst>
            <c:ext xmlns:c16="http://schemas.microsoft.com/office/drawing/2014/chart" uri="{C3380CC4-5D6E-409C-BE32-E72D297353CC}">
              <c16:uniqueId val="{00000007-0FF2-3245-8053-7D22B64EEAF6}"/>
            </c:ext>
          </c:extLst>
        </c:ser>
        <c:dLbls>
          <c:showLegendKey val="0"/>
          <c:showVal val="0"/>
          <c:showCatName val="0"/>
          <c:showSerName val="0"/>
          <c:showPercent val="0"/>
          <c:showBubbleSize val="0"/>
        </c:dLbls>
        <c:gapWidth val="180"/>
        <c:axId val="805716696"/>
        <c:axId val="805711448"/>
      </c:barChart>
      <c:lineChart>
        <c:grouping val="standard"/>
        <c:varyColors val="0"/>
        <c:ser>
          <c:idx val="1"/>
          <c:order val="1"/>
          <c:tx>
            <c:strRef>
              <c:f>Graphs!$F$15</c:f>
              <c:strCache>
                <c:ptCount val="1"/>
                <c:pt idx="0">
                  <c:v>Growth(%)</c:v>
                </c:pt>
              </c:strCache>
            </c:strRef>
          </c:tx>
          <c:spPr>
            <a:ln w="28575" cap="rnd">
              <a:solidFill>
                <a:srgbClr val="760000"/>
              </a:solidFill>
              <a:round/>
            </a:ln>
            <a:effectLst/>
          </c:spPr>
          <c:marker>
            <c:symbol val="none"/>
          </c:marker>
          <c:dPt>
            <c:idx val="3"/>
            <c:marker>
              <c:symbol val="none"/>
            </c:marker>
            <c:bubble3D val="0"/>
            <c:spPr>
              <a:ln w="28575" cap="rnd">
                <a:solidFill>
                  <a:srgbClr val="760000"/>
                </a:solidFill>
                <a:prstDash val="dash"/>
                <a:round/>
              </a:ln>
              <a:effectLst/>
            </c:spPr>
            <c:extLst>
              <c:ext xmlns:c16="http://schemas.microsoft.com/office/drawing/2014/chart" uri="{C3380CC4-5D6E-409C-BE32-E72D297353CC}">
                <c16:uniqueId val="{00000009-0FF2-3245-8053-7D22B64EEAF6}"/>
              </c:ext>
            </c:extLst>
          </c:dPt>
          <c:dPt>
            <c:idx val="4"/>
            <c:marker>
              <c:symbol val="none"/>
            </c:marker>
            <c:bubble3D val="0"/>
            <c:spPr>
              <a:ln w="28575" cap="rnd">
                <a:solidFill>
                  <a:srgbClr val="760000"/>
                </a:solidFill>
                <a:prstDash val="dash"/>
                <a:round/>
              </a:ln>
              <a:effectLst/>
            </c:spPr>
            <c:extLst>
              <c:ext xmlns:c16="http://schemas.microsoft.com/office/drawing/2014/chart" uri="{C3380CC4-5D6E-409C-BE32-E72D297353CC}">
                <c16:uniqueId val="{0000000B-0FF2-3245-8053-7D22B64EEAF6}"/>
              </c:ext>
            </c:extLst>
          </c:dPt>
          <c:cat>
            <c:strRef>
              <c:f>Graphs!$D$16:$D$20</c:f>
              <c:strCache>
                <c:ptCount val="5"/>
                <c:pt idx="0">
                  <c:v>2019A</c:v>
                </c:pt>
                <c:pt idx="1">
                  <c:v>2020A</c:v>
                </c:pt>
                <c:pt idx="2">
                  <c:v>2021E</c:v>
                </c:pt>
                <c:pt idx="3">
                  <c:v>2022E</c:v>
                </c:pt>
                <c:pt idx="4">
                  <c:v>2023E</c:v>
                </c:pt>
              </c:strCache>
            </c:strRef>
          </c:cat>
          <c:val>
            <c:numRef>
              <c:f>Graphs!$F$16:$F$20</c:f>
              <c:numCache>
                <c:formatCode>0.0%</c:formatCode>
                <c:ptCount val="5"/>
                <c:pt idx="0">
                  <c:v>0.08</c:v>
                </c:pt>
                <c:pt idx="1">
                  <c:v>-1.032733224222586</c:v>
                </c:pt>
                <c:pt idx="2">
                  <c:v>-28.7</c:v>
                </c:pt>
                <c:pt idx="3">
                  <c:v>0.1534296028880866</c:v>
                </c:pt>
                <c:pt idx="4">
                  <c:v>-6.2597809076682109E-3</c:v>
                </c:pt>
              </c:numCache>
            </c:numRef>
          </c:val>
          <c:smooth val="1"/>
          <c:extLst>
            <c:ext xmlns:c16="http://schemas.microsoft.com/office/drawing/2014/chart" uri="{C3380CC4-5D6E-409C-BE32-E72D297353CC}">
              <c16:uniqueId val="{0000000C-0FF2-3245-8053-7D22B64EEAF6}"/>
            </c:ext>
          </c:extLst>
        </c:ser>
        <c:dLbls>
          <c:showLegendKey val="0"/>
          <c:showVal val="0"/>
          <c:showCatName val="0"/>
          <c:showSerName val="0"/>
          <c:showPercent val="0"/>
          <c:showBubbleSize val="0"/>
        </c:dLbls>
        <c:marker val="1"/>
        <c:smooth val="0"/>
        <c:axId val="594539080"/>
        <c:axId val="594538424"/>
      </c:lineChart>
      <c:catAx>
        <c:axId val="805716696"/>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badi Extra Light" panose="020B0204020104020204" pitchFamily="34" charset="0"/>
                <a:ea typeface="+mn-ea"/>
                <a:cs typeface="+mn-cs"/>
              </a:defRPr>
            </a:pPr>
            <a:endParaRPr lang="en-US"/>
          </a:p>
        </c:txPr>
        <c:crossAx val="805711448"/>
        <c:crosses val="autoZero"/>
        <c:auto val="1"/>
        <c:lblAlgn val="ctr"/>
        <c:lblOffset val="100"/>
        <c:noMultiLvlLbl val="0"/>
      </c:catAx>
      <c:valAx>
        <c:axId val="805711448"/>
        <c:scaling>
          <c:orientation val="minMax"/>
          <c:max val="8"/>
          <c:min val="-2"/>
        </c:scaling>
        <c:delete val="0"/>
        <c:axPos val="l"/>
        <c:numFmt formatCode="&quot;$&quot;#,##0.00" sourceLinked="0"/>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badi Extra Light" panose="020B0204020104020204" pitchFamily="34" charset="0"/>
                <a:ea typeface="+mn-ea"/>
                <a:cs typeface="+mn-cs"/>
              </a:defRPr>
            </a:pPr>
            <a:endParaRPr lang="en-US"/>
          </a:p>
        </c:txPr>
        <c:crossAx val="805716696"/>
        <c:crosses val="autoZero"/>
        <c:crossBetween val="between"/>
      </c:valAx>
      <c:valAx>
        <c:axId val="594538424"/>
        <c:scaling>
          <c:orientation val="minMax"/>
          <c:max val="20"/>
          <c:min val="-30"/>
        </c:scaling>
        <c:delete val="0"/>
        <c:axPos val="r"/>
        <c:numFmt formatCode="0%" sourceLinked="0"/>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badi Extra Light" panose="020B0204020104020204" pitchFamily="34" charset="0"/>
                <a:ea typeface="+mn-ea"/>
                <a:cs typeface="+mn-cs"/>
              </a:defRPr>
            </a:pPr>
            <a:endParaRPr lang="en-US"/>
          </a:p>
        </c:txPr>
        <c:crossAx val="594539080"/>
        <c:crosses val="max"/>
        <c:crossBetween val="between"/>
      </c:valAx>
      <c:catAx>
        <c:axId val="594539080"/>
        <c:scaling>
          <c:orientation val="minMax"/>
        </c:scaling>
        <c:delete val="1"/>
        <c:axPos val="b"/>
        <c:numFmt formatCode="General" sourceLinked="1"/>
        <c:majorTickMark val="out"/>
        <c:minorTickMark val="none"/>
        <c:tickLblPos val="nextTo"/>
        <c:crossAx val="594538424"/>
        <c:crosses val="autoZero"/>
        <c:auto val="1"/>
        <c:lblAlgn val="ctr"/>
        <c:lblOffset val="100"/>
        <c:noMultiLvlLbl val="0"/>
      </c:catAx>
      <c:spPr>
        <a:noFill/>
        <a:ln>
          <a:noFill/>
        </a:ln>
        <a:effectLst/>
      </c:spPr>
    </c:plotArea>
    <c:plotVisOnly val="1"/>
    <c:dispBlanksAs val="gap"/>
    <c:showDLblsOverMax val="0"/>
  </c:chart>
  <c:spPr>
    <a:noFill/>
    <a:ln w="9525" cap="flat" cmpd="sng" algn="ctr">
      <a:noFill/>
      <a:round/>
    </a:ln>
    <a:effectLst/>
  </c:spPr>
  <c:txPr>
    <a:bodyPr/>
    <a:lstStyle/>
    <a:p>
      <a:pPr>
        <a:defRPr>
          <a:latin typeface="Abadi Extra Light" panose="020B02040201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badi Extra Light" panose="020B0204020104020204" pitchFamily="34" charset="0"/>
                <a:ea typeface="+mn-ea"/>
                <a:cs typeface="+mn-cs"/>
              </a:defRPr>
            </a:pPr>
            <a:r>
              <a:rPr lang="en-US" sz="1400">
                <a:solidFill>
                  <a:sysClr val="windowText" lastClr="000000"/>
                </a:solidFill>
                <a:latin typeface="Abadi" panose="020B0604020104020204" pitchFamily="34" charset="0"/>
              </a:rPr>
              <a:t>CVX FY'20 Segment Breakdown</a:t>
            </a:r>
          </a:p>
        </c:rich>
      </c:tx>
      <c:overlay val="1"/>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badi Extra Light" panose="020B0204020104020204" pitchFamily="34" charset="0"/>
              <a:ea typeface="+mn-ea"/>
              <a:cs typeface="+mn-cs"/>
            </a:defRPr>
          </a:pPr>
          <a:endParaRPr lang="en-US"/>
        </a:p>
      </c:txPr>
    </c:title>
    <c:autoTitleDeleted val="0"/>
    <c:plotArea>
      <c:layout>
        <c:manualLayout>
          <c:layoutTarget val="inner"/>
          <c:xMode val="edge"/>
          <c:yMode val="edge"/>
          <c:x val="0.25509872163415465"/>
          <c:y val="0.19129440969900394"/>
          <c:w val="0.47654499918279447"/>
          <c:h val="0.64989543589138443"/>
        </c:manualLayout>
      </c:layout>
      <c:doughnutChart>
        <c:varyColors val="1"/>
        <c:ser>
          <c:idx val="0"/>
          <c:order val="0"/>
          <c:dPt>
            <c:idx val="0"/>
            <c:bubble3D val="0"/>
            <c:spPr>
              <a:solidFill>
                <a:srgbClr val="00355F"/>
              </a:solidFill>
              <a:ln w="19050">
                <a:solidFill>
                  <a:schemeClr val="lt1"/>
                </a:solidFill>
              </a:ln>
              <a:effectLst/>
            </c:spPr>
            <c:extLst>
              <c:ext xmlns:c16="http://schemas.microsoft.com/office/drawing/2014/chart" uri="{C3380CC4-5D6E-409C-BE32-E72D297353CC}">
                <c16:uniqueId val="{00000001-C5F1-0B42-B771-9DE26F449ED6}"/>
              </c:ext>
            </c:extLst>
          </c:dPt>
          <c:dPt>
            <c:idx val="1"/>
            <c:bubble3D val="0"/>
            <c:spPr>
              <a:solidFill>
                <a:srgbClr val="760000"/>
              </a:solidFill>
              <a:ln w="19050">
                <a:solidFill>
                  <a:schemeClr val="lt1"/>
                </a:solidFill>
              </a:ln>
              <a:effectLst/>
            </c:spPr>
            <c:extLst>
              <c:ext xmlns:c16="http://schemas.microsoft.com/office/drawing/2014/chart" uri="{C3380CC4-5D6E-409C-BE32-E72D297353CC}">
                <c16:uniqueId val="{00000003-C5F1-0B42-B771-9DE26F449ED6}"/>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badi" panose="020B0604020104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Graphs!$D$6:$D$7</c:f>
              <c:strCache>
                <c:ptCount val="2"/>
                <c:pt idx="0">
                  <c:v>Downstream</c:v>
                </c:pt>
                <c:pt idx="1">
                  <c:v>Upstream</c:v>
                </c:pt>
              </c:strCache>
              <c:extLst/>
            </c:strRef>
          </c:cat>
          <c:val>
            <c:numRef>
              <c:f>Graphs!$E$6:$E$7</c:f>
              <c:numCache>
                <c:formatCode>0%</c:formatCode>
                <c:ptCount val="2"/>
                <c:pt idx="0">
                  <c:v>0.72</c:v>
                </c:pt>
                <c:pt idx="1">
                  <c:v>0.28000000000000003</c:v>
                </c:pt>
              </c:numCache>
              <c:extLst/>
            </c:numRef>
          </c:val>
          <c:extLst>
            <c:ext xmlns:c16="http://schemas.microsoft.com/office/drawing/2014/chart" uri="{C3380CC4-5D6E-409C-BE32-E72D297353CC}">
              <c16:uniqueId val="{00000004-C5F1-0B42-B771-9DE26F449ED6}"/>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8.1383519837232958E-3"/>
          <c:y val="0.79894234078808135"/>
          <c:w val="0.97129952167520672"/>
          <c:h val="0.20105778755643608"/>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ysClr val="windowText" lastClr="000000"/>
              </a:solidFill>
              <a:latin typeface="Abadi Extra Light" panose="020B0204020104020204"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latin typeface="Abadi Extra Light" panose="020B0204020104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badi Extra Light" panose="020B0204020104020204" pitchFamily="34" charset="0"/>
                <a:ea typeface="+mn-ea"/>
                <a:cs typeface="+mn-cs"/>
              </a:defRPr>
            </a:pPr>
            <a:r>
              <a:rPr lang="en-US" sz="1400" b="0" dirty="0">
                <a:solidFill>
                  <a:sysClr val="windowText" lastClr="000000"/>
                </a:solidFill>
                <a:latin typeface="Abadi" panose="020B0604020104020204" pitchFamily="34" charset="0"/>
              </a:rPr>
              <a:t>CVX</a:t>
            </a:r>
            <a:r>
              <a:rPr lang="en-US" sz="1400" b="0" baseline="0" dirty="0">
                <a:solidFill>
                  <a:sysClr val="windowText" lastClr="000000"/>
                </a:solidFill>
                <a:latin typeface="Abadi" panose="020B0604020104020204" pitchFamily="34" charset="0"/>
              </a:rPr>
              <a:t> FY'20 </a:t>
            </a:r>
            <a:r>
              <a:rPr lang="en-IN" sz="1400" b="0" i="0" u="none" strike="noStrike" baseline="0" dirty="0">
                <a:effectLst/>
                <a:latin typeface="Abadi" panose="020B0604020104020204" pitchFamily="34" charset="0"/>
              </a:rPr>
              <a:t>Super-Region Segment</a:t>
            </a:r>
            <a:r>
              <a:rPr lang="en-US" sz="1400" b="0" dirty="0">
                <a:solidFill>
                  <a:sysClr val="windowText" lastClr="000000"/>
                </a:solidFill>
                <a:latin typeface="Abadi" panose="020B0604020104020204" pitchFamily="34" charset="0"/>
              </a:rPr>
              <a:t> Breakdown</a:t>
            </a:r>
          </a:p>
        </c:rich>
      </c:tx>
      <c:layout>
        <c:manualLayout>
          <c:xMode val="edge"/>
          <c:yMode val="edge"/>
          <c:x val="0.11841320493954072"/>
          <c:y val="3.123619993455393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badi Extra Light" panose="020B0204020104020204" pitchFamily="34" charset="0"/>
              <a:ea typeface="+mn-ea"/>
              <a:cs typeface="+mn-cs"/>
            </a:defRPr>
          </a:pPr>
          <a:endParaRPr lang="en-US"/>
        </a:p>
      </c:txPr>
    </c:title>
    <c:autoTitleDeleted val="0"/>
    <c:plotArea>
      <c:layout>
        <c:manualLayout>
          <c:layoutTarget val="inner"/>
          <c:xMode val="edge"/>
          <c:yMode val="edge"/>
          <c:x val="0.29985950128563532"/>
          <c:y val="0.28838200443391176"/>
          <c:w val="0.34222891518010912"/>
          <c:h val="0.5103322567082027"/>
        </c:manualLayout>
      </c:layout>
      <c:doughnutChart>
        <c:varyColors val="1"/>
        <c:ser>
          <c:idx val="0"/>
          <c:order val="0"/>
          <c:dPt>
            <c:idx val="0"/>
            <c:bubble3D val="0"/>
            <c:spPr>
              <a:solidFill>
                <a:srgbClr val="00355F"/>
              </a:solidFill>
              <a:ln w="19050">
                <a:solidFill>
                  <a:schemeClr val="lt1"/>
                </a:solidFill>
              </a:ln>
              <a:effectLst/>
            </c:spPr>
            <c:extLst>
              <c:ext xmlns:c16="http://schemas.microsoft.com/office/drawing/2014/chart" uri="{C3380CC4-5D6E-409C-BE32-E72D297353CC}">
                <c16:uniqueId val="{00000001-D714-443C-9BE6-95F841D11E5A}"/>
              </c:ext>
            </c:extLst>
          </c:dPt>
          <c:dPt>
            <c:idx val="1"/>
            <c:bubble3D val="0"/>
            <c:spPr>
              <a:solidFill>
                <a:srgbClr val="760000"/>
              </a:solidFill>
              <a:ln w="19050">
                <a:solidFill>
                  <a:schemeClr val="lt1"/>
                </a:solidFill>
              </a:ln>
              <a:effectLst/>
            </c:spPr>
            <c:extLst>
              <c:ext xmlns:c16="http://schemas.microsoft.com/office/drawing/2014/chart" uri="{C3380CC4-5D6E-409C-BE32-E72D297353CC}">
                <c16:uniqueId val="{00000003-D714-443C-9BE6-95F841D11E5A}"/>
              </c:ext>
            </c:extLst>
          </c:dPt>
          <c:dPt>
            <c:idx val="2"/>
            <c:bubble3D val="0"/>
            <c:spPr>
              <a:solidFill>
                <a:srgbClr val="7F7F7F"/>
              </a:solidFill>
              <a:ln w="19050">
                <a:solidFill>
                  <a:schemeClr val="lt1"/>
                </a:solidFill>
              </a:ln>
              <a:effectLst/>
            </c:spPr>
            <c:extLst>
              <c:ext xmlns:c16="http://schemas.microsoft.com/office/drawing/2014/chart" uri="{C3380CC4-5D6E-409C-BE32-E72D297353CC}">
                <c16:uniqueId val="{00000005-D714-443C-9BE6-95F841D11E5A}"/>
              </c:ext>
            </c:extLst>
          </c:dPt>
          <c:dPt>
            <c:idx val="3"/>
            <c:bubble3D val="0"/>
            <c:spPr>
              <a:solidFill>
                <a:srgbClr val="C0DEF6"/>
              </a:solidFill>
              <a:ln w="19050">
                <a:solidFill>
                  <a:schemeClr val="lt1"/>
                </a:solidFill>
              </a:ln>
              <a:effectLst/>
            </c:spPr>
            <c:extLst>
              <c:ext xmlns:c16="http://schemas.microsoft.com/office/drawing/2014/chart" uri="{C3380CC4-5D6E-409C-BE32-E72D297353CC}">
                <c16:uniqueId val="{00000007-D714-443C-9BE6-95F841D11E5A}"/>
              </c:ext>
            </c:extLst>
          </c:dPt>
          <c:dLbls>
            <c:dLbl>
              <c:idx val="0"/>
              <c:layout>
                <c:manualLayout>
                  <c:x val="0.10171111736149509"/>
                  <c:y val="-9.2269946879112982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badi" panose="020B0604020104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14-443C-9BE6-95F841D11E5A}"/>
                </c:ext>
              </c:extLst>
            </c:dLbl>
            <c:dLbl>
              <c:idx val="3"/>
              <c:layout>
                <c:manualLayout>
                  <c:x val="-9.7642672667035357E-2"/>
                  <c:y val="-0.10646532332205341"/>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badi" panose="020B0604020104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714-443C-9BE6-95F841D11E5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badi" panose="020B0604020104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Graphs!$D$6:$D$9</c:f>
              <c:strCache>
                <c:ptCount val="4"/>
                <c:pt idx="0">
                  <c:v>Africa and Middle East</c:v>
                </c:pt>
                <c:pt idx="1">
                  <c:v>Americas</c:v>
                </c:pt>
                <c:pt idx="2">
                  <c:v>Asia/ Pacific</c:v>
                </c:pt>
                <c:pt idx="3">
                  <c:v>Europe</c:v>
                </c:pt>
              </c:strCache>
              <c:extLst/>
            </c:strRef>
          </c:cat>
          <c:val>
            <c:numRef>
              <c:f>Graphs!$E$6:$E$9</c:f>
              <c:numCache>
                <c:formatCode>0%</c:formatCode>
                <c:ptCount val="4"/>
                <c:pt idx="0">
                  <c:v>0.03</c:v>
                </c:pt>
                <c:pt idx="1">
                  <c:v>0.5</c:v>
                </c:pt>
                <c:pt idx="2">
                  <c:v>0.41</c:v>
                </c:pt>
                <c:pt idx="3">
                  <c:v>0.05</c:v>
                </c:pt>
              </c:numCache>
              <c:extLst/>
            </c:numRef>
          </c:val>
          <c:extLst>
            <c:ext xmlns:c16="http://schemas.microsoft.com/office/drawing/2014/chart" uri="{C3380CC4-5D6E-409C-BE32-E72D297353CC}">
              <c16:uniqueId val="{00000008-D714-443C-9BE6-95F841D11E5A}"/>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7.6993936286957011E-3"/>
          <c:y val="0.76692196697500203"/>
          <c:w val="0.97129952167520672"/>
          <c:h val="0.20105778755643608"/>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badi Extra Light" panose="020B0204020104020204"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latin typeface="Abadi Extra Light" panose="020B0204020104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1"/>
          <a:lstStyle/>
          <a:p>
            <a:pPr algn="ctr" rtl="0">
              <a:defRPr lang="en-US" sz="1400" b="0" i="0" u="none" strike="noStrike" kern="1200" spc="0" baseline="0">
                <a:solidFill>
                  <a:sysClr val="windowText" lastClr="000000"/>
                </a:solidFill>
                <a:latin typeface="Abadi" panose="020B0604020104020204" pitchFamily="34" charset="0"/>
                <a:ea typeface="+mn-ea"/>
                <a:cs typeface="+mn-cs"/>
              </a:defRPr>
            </a:pPr>
            <a:r>
              <a:rPr lang="en-US" sz="1400" b="0" i="0" u="none" strike="noStrike" kern="1200" spc="0" baseline="0" dirty="0">
                <a:solidFill>
                  <a:sysClr val="windowText" lastClr="000000"/>
                </a:solidFill>
                <a:latin typeface="Abadi" panose="020B0604020104020204" pitchFamily="34" charset="0"/>
                <a:ea typeface="+mn-ea"/>
                <a:cs typeface="+mn-cs"/>
              </a:rPr>
              <a:t>Global LNG Demand</a:t>
            </a:r>
          </a:p>
        </c:rich>
      </c:tx>
      <c:layout>
        <c:manualLayout>
          <c:xMode val="edge"/>
          <c:yMode val="edge"/>
          <c:x val="0.41950459317585304"/>
          <c:y val="1.5596328936510797E-2"/>
        </c:manualLayout>
      </c:layout>
      <c:overlay val="0"/>
      <c:spPr>
        <a:noFill/>
        <a:ln>
          <a:noFill/>
        </a:ln>
        <a:effectLst/>
      </c:spPr>
      <c:txPr>
        <a:bodyPr rot="0" spcFirstLastPara="1" vertOverflow="ellipsis" vert="horz" wrap="square" anchor="t" anchorCtr="1"/>
        <a:lstStyle/>
        <a:p>
          <a:pPr algn="ctr" rtl="0">
            <a:defRPr lang="en-US" sz="1400" b="0" i="0" u="none" strike="noStrike" kern="1200" spc="0" baseline="0">
              <a:solidFill>
                <a:sysClr val="windowText" lastClr="000000"/>
              </a:solidFill>
              <a:latin typeface="Abadi" panose="020B0604020104020204" pitchFamily="34" charset="0"/>
              <a:ea typeface="+mn-ea"/>
              <a:cs typeface="+mn-cs"/>
            </a:defRPr>
          </a:pPr>
          <a:endParaRPr lang="en-US"/>
        </a:p>
      </c:txPr>
    </c:title>
    <c:autoTitleDeleted val="0"/>
    <c:plotArea>
      <c:layout>
        <c:manualLayout>
          <c:layoutTarget val="inner"/>
          <c:xMode val="edge"/>
          <c:yMode val="edge"/>
          <c:x val="0.17379141535822301"/>
          <c:y val="0.12887769395859303"/>
          <c:w val="0.70047416651918459"/>
          <c:h val="0.64278051225373656"/>
        </c:manualLayout>
      </c:layout>
      <c:barChart>
        <c:barDir val="col"/>
        <c:grouping val="clustered"/>
        <c:varyColors val="0"/>
        <c:ser>
          <c:idx val="0"/>
          <c:order val="0"/>
          <c:tx>
            <c:strRef>
              <c:f>Graphs!$E$15</c:f>
              <c:strCache>
                <c:ptCount val="1"/>
                <c:pt idx="0">
                  <c:v>Demand</c:v>
                </c:pt>
              </c:strCache>
            </c:strRef>
          </c:tx>
          <c:spPr>
            <a:solidFill>
              <a:srgbClr val="00355F"/>
            </a:solidFill>
            <a:ln>
              <a:solidFill>
                <a:srgbClr val="7F7F7F"/>
              </a:solidFill>
            </a:ln>
            <a:effectLst/>
          </c:spPr>
          <c:invertIfNegative val="0"/>
          <c:dPt>
            <c:idx val="0"/>
            <c:invertIfNegative val="0"/>
            <c:bubble3D val="0"/>
            <c:spPr>
              <a:solidFill>
                <a:srgbClr val="00355F"/>
              </a:solidFill>
              <a:ln>
                <a:solidFill>
                  <a:srgbClr val="00355F"/>
                </a:solidFill>
              </a:ln>
              <a:effectLst/>
            </c:spPr>
            <c:extLst>
              <c:ext xmlns:c16="http://schemas.microsoft.com/office/drawing/2014/chart" uri="{C3380CC4-5D6E-409C-BE32-E72D297353CC}">
                <c16:uniqueId val="{00000001-0FA1-9B4A-8D04-6C9739C8BB2C}"/>
              </c:ext>
            </c:extLst>
          </c:dPt>
          <c:dPt>
            <c:idx val="1"/>
            <c:invertIfNegative val="0"/>
            <c:bubble3D val="0"/>
            <c:spPr>
              <a:solidFill>
                <a:srgbClr val="00355F"/>
              </a:solidFill>
              <a:ln>
                <a:solidFill>
                  <a:srgbClr val="00355F"/>
                </a:solidFill>
              </a:ln>
              <a:effectLst/>
            </c:spPr>
            <c:extLst>
              <c:ext xmlns:c16="http://schemas.microsoft.com/office/drawing/2014/chart" uri="{C3380CC4-5D6E-409C-BE32-E72D297353CC}">
                <c16:uniqueId val="{00000003-0FA1-9B4A-8D04-6C9739C8BB2C}"/>
              </c:ext>
            </c:extLst>
          </c:dPt>
          <c:dPt>
            <c:idx val="2"/>
            <c:invertIfNegative val="0"/>
            <c:bubble3D val="0"/>
            <c:spPr>
              <a:solidFill>
                <a:srgbClr val="00355F"/>
              </a:solidFill>
              <a:ln>
                <a:solidFill>
                  <a:srgbClr val="00355F"/>
                </a:solidFill>
              </a:ln>
              <a:effectLst/>
            </c:spPr>
            <c:extLst>
              <c:ext xmlns:c16="http://schemas.microsoft.com/office/drawing/2014/chart" uri="{C3380CC4-5D6E-409C-BE32-E72D297353CC}">
                <c16:uniqueId val="{00000005-0FA1-9B4A-8D04-6C9739C8BB2C}"/>
              </c:ext>
            </c:extLst>
          </c:dPt>
          <c:dPt>
            <c:idx val="3"/>
            <c:invertIfNegative val="0"/>
            <c:bubble3D val="0"/>
            <c:spPr>
              <a:solidFill>
                <a:srgbClr val="7F7F7F"/>
              </a:solidFill>
              <a:ln>
                <a:solidFill>
                  <a:srgbClr val="7F7F7F"/>
                </a:solidFill>
              </a:ln>
              <a:effectLst/>
            </c:spPr>
            <c:extLst>
              <c:ext xmlns:c16="http://schemas.microsoft.com/office/drawing/2014/chart" uri="{C3380CC4-5D6E-409C-BE32-E72D297353CC}">
                <c16:uniqueId val="{00000007-0FA1-9B4A-8D04-6C9739C8BB2C}"/>
              </c:ext>
            </c:extLst>
          </c:dPt>
          <c:dPt>
            <c:idx val="4"/>
            <c:invertIfNegative val="0"/>
            <c:bubble3D val="0"/>
            <c:spPr>
              <a:solidFill>
                <a:srgbClr val="7F7F7F"/>
              </a:solidFill>
              <a:ln>
                <a:solidFill>
                  <a:srgbClr val="7F7F7F"/>
                </a:solidFill>
              </a:ln>
              <a:effectLst/>
            </c:spPr>
            <c:extLst>
              <c:ext xmlns:c16="http://schemas.microsoft.com/office/drawing/2014/chart" uri="{C3380CC4-5D6E-409C-BE32-E72D297353CC}">
                <c16:uniqueId val="{00000009-0FA1-9B4A-8D04-6C9739C8BB2C}"/>
              </c:ext>
            </c:extLst>
          </c:dPt>
          <c:dPt>
            <c:idx val="5"/>
            <c:invertIfNegative val="0"/>
            <c:bubble3D val="0"/>
            <c:spPr>
              <a:solidFill>
                <a:srgbClr val="7F7F7F"/>
              </a:solidFill>
              <a:ln>
                <a:solidFill>
                  <a:srgbClr val="7F7F7F"/>
                </a:solidFill>
              </a:ln>
              <a:effectLst/>
            </c:spPr>
            <c:extLst>
              <c:ext xmlns:c16="http://schemas.microsoft.com/office/drawing/2014/chart" uri="{C3380CC4-5D6E-409C-BE32-E72D297353CC}">
                <c16:uniqueId val="{0000000B-0FA1-9B4A-8D04-6C9739C8BB2C}"/>
              </c:ext>
            </c:extLst>
          </c:dPt>
          <c:dPt>
            <c:idx val="6"/>
            <c:invertIfNegative val="0"/>
            <c:bubble3D val="0"/>
            <c:spPr>
              <a:solidFill>
                <a:srgbClr val="7F7F7F"/>
              </a:solidFill>
              <a:ln>
                <a:solidFill>
                  <a:srgbClr val="7F7F7F"/>
                </a:solidFill>
              </a:ln>
              <a:effectLst/>
            </c:spPr>
            <c:extLst>
              <c:ext xmlns:c16="http://schemas.microsoft.com/office/drawing/2014/chart" uri="{C3380CC4-5D6E-409C-BE32-E72D297353CC}">
                <c16:uniqueId val="{0000000D-0FA1-9B4A-8D04-6C9739C8BB2C}"/>
              </c:ext>
            </c:extLst>
          </c:dPt>
          <c:dPt>
            <c:idx val="7"/>
            <c:invertIfNegative val="0"/>
            <c:bubble3D val="0"/>
            <c:spPr>
              <a:solidFill>
                <a:srgbClr val="7F7F7F"/>
              </a:solidFill>
              <a:ln>
                <a:solidFill>
                  <a:srgbClr val="7F7F7F"/>
                </a:solidFill>
              </a:ln>
              <a:effectLst/>
            </c:spPr>
            <c:extLst>
              <c:ext xmlns:c16="http://schemas.microsoft.com/office/drawing/2014/chart" uri="{C3380CC4-5D6E-409C-BE32-E72D297353CC}">
                <c16:uniqueId val="{0000000F-0FA1-9B4A-8D04-6C9739C8BB2C}"/>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Abadi Extra Light" panose="020B0204020104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Graphs!$D$16:$D$23</c:f>
              <c:strCache>
                <c:ptCount val="8"/>
                <c:pt idx="0">
                  <c:v>2018A</c:v>
                </c:pt>
                <c:pt idx="1">
                  <c:v>2019A</c:v>
                </c:pt>
                <c:pt idx="2">
                  <c:v>2020A</c:v>
                </c:pt>
                <c:pt idx="3">
                  <c:v>2021E</c:v>
                </c:pt>
                <c:pt idx="4">
                  <c:v>2022E</c:v>
                </c:pt>
                <c:pt idx="5">
                  <c:v>2023E</c:v>
                </c:pt>
                <c:pt idx="6">
                  <c:v>2024E</c:v>
                </c:pt>
                <c:pt idx="7">
                  <c:v>2025E</c:v>
                </c:pt>
              </c:strCache>
            </c:strRef>
          </c:cat>
          <c:val>
            <c:numRef>
              <c:f>Graphs!$E$16:$E$23</c:f>
              <c:numCache>
                <c:formatCode>0.00</c:formatCode>
                <c:ptCount val="8"/>
                <c:pt idx="0">
                  <c:v>313.37</c:v>
                </c:pt>
                <c:pt idx="1">
                  <c:v>329.12</c:v>
                </c:pt>
                <c:pt idx="2">
                  <c:v>338.01</c:v>
                </c:pt>
                <c:pt idx="3">
                  <c:v>348.94</c:v>
                </c:pt>
                <c:pt idx="4">
                  <c:v>368.34</c:v>
                </c:pt>
                <c:pt idx="5">
                  <c:v>395.21</c:v>
                </c:pt>
                <c:pt idx="6">
                  <c:v>416.96</c:v>
                </c:pt>
                <c:pt idx="7">
                  <c:v>446.29</c:v>
                </c:pt>
              </c:numCache>
            </c:numRef>
          </c:val>
          <c:extLst>
            <c:ext xmlns:c16="http://schemas.microsoft.com/office/drawing/2014/chart" uri="{C3380CC4-5D6E-409C-BE32-E72D297353CC}">
              <c16:uniqueId val="{00000010-0FA1-9B4A-8D04-6C9739C8BB2C}"/>
            </c:ext>
          </c:extLst>
        </c:ser>
        <c:dLbls>
          <c:showLegendKey val="0"/>
          <c:showVal val="0"/>
          <c:showCatName val="0"/>
          <c:showSerName val="0"/>
          <c:showPercent val="0"/>
          <c:showBubbleSize val="0"/>
        </c:dLbls>
        <c:gapWidth val="180"/>
        <c:axId val="805716696"/>
        <c:axId val="805711448"/>
      </c:barChart>
      <c:lineChart>
        <c:grouping val="standard"/>
        <c:varyColors val="0"/>
        <c:ser>
          <c:idx val="1"/>
          <c:order val="1"/>
          <c:tx>
            <c:strRef>
              <c:f>Graphs!$F$15</c:f>
              <c:strCache>
                <c:ptCount val="1"/>
                <c:pt idx="0">
                  <c:v>Growth(%)</c:v>
                </c:pt>
              </c:strCache>
            </c:strRef>
          </c:tx>
          <c:spPr>
            <a:ln w="28575" cap="rnd">
              <a:solidFill>
                <a:srgbClr val="760000"/>
              </a:solidFill>
              <a:round/>
            </a:ln>
            <a:effectLst/>
          </c:spPr>
          <c:marker>
            <c:symbol val="none"/>
          </c:marker>
          <c:dPt>
            <c:idx val="0"/>
            <c:marker>
              <c:symbol val="none"/>
            </c:marker>
            <c:bubble3D val="0"/>
            <c:spPr>
              <a:ln w="28575" cap="rnd">
                <a:solidFill>
                  <a:srgbClr val="760000"/>
                </a:solidFill>
                <a:prstDash val="solid"/>
                <a:round/>
              </a:ln>
              <a:effectLst/>
            </c:spPr>
            <c:extLst>
              <c:ext xmlns:c16="http://schemas.microsoft.com/office/drawing/2014/chart" uri="{C3380CC4-5D6E-409C-BE32-E72D297353CC}">
                <c16:uniqueId val="{00000012-0FA1-9B4A-8D04-6C9739C8BB2C}"/>
              </c:ext>
            </c:extLst>
          </c:dPt>
          <c:dPt>
            <c:idx val="1"/>
            <c:marker>
              <c:symbol val="none"/>
            </c:marker>
            <c:bubble3D val="0"/>
            <c:spPr>
              <a:ln w="28575" cap="rnd">
                <a:solidFill>
                  <a:srgbClr val="760000"/>
                </a:solidFill>
                <a:prstDash val="solid"/>
                <a:round/>
              </a:ln>
              <a:effectLst/>
            </c:spPr>
            <c:extLst>
              <c:ext xmlns:c16="http://schemas.microsoft.com/office/drawing/2014/chart" uri="{C3380CC4-5D6E-409C-BE32-E72D297353CC}">
                <c16:uniqueId val="{00000014-0FA1-9B4A-8D04-6C9739C8BB2C}"/>
              </c:ext>
            </c:extLst>
          </c:dPt>
          <c:dPt>
            <c:idx val="2"/>
            <c:marker>
              <c:symbol val="none"/>
            </c:marker>
            <c:bubble3D val="0"/>
            <c:spPr>
              <a:ln w="28575" cap="rnd">
                <a:solidFill>
                  <a:srgbClr val="760000"/>
                </a:solidFill>
                <a:prstDash val="solid"/>
                <a:round/>
              </a:ln>
              <a:effectLst/>
            </c:spPr>
            <c:extLst>
              <c:ext xmlns:c16="http://schemas.microsoft.com/office/drawing/2014/chart" uri="{C3380CC4-5D6E-409C-BE32-E72D297353CC}">
                <c16:uniqueId val="{00000016-0FA1-9B4A-8D04-6C9739C8BB2C}"/>
              </c:ext>
            </c:extLst>
          </c:dPt>
          <c:dPt>
            <c:idx val="3"/>
            <c:marker>
              <c:symbol val="none"/>
            </c:marker>
            <c:bubble3D val="0"/>
            <c:spPr>
              <a:ln w="28575" cap="rnd">
                <a:solidFill>
                  <a:srgbClr val="760000"/>
                </a:solidFill>
                <a:prstDash val="sysDash"/>
                <a:round/>
              </a:ln>
              <a:effectLst/>
            </c:spPr>
            <c:extLst>
              <c:ext xmlns:c16="http://schemas.microsoft.com/office/drawing/2014/chart" uri="{C3380CC4-5D6E-409C-BE32-E72D297353CC}">
                <c16:uniqueId val="{00000018-0FA1-9B4A-8D04-6C9739C8BB2C}"/>
              </c:ext>
            </c:extLst>
          </c:dPt>
          <c:dPt>
            <c:idx val="4"/>
            <c:marker>
              <c:symbol val="none"/>
            </c:marker>
            <c:bubble3D val="0"/>
            <c:spPr>
              <a:ln w="28575" cap="rnd">
                <a:solidFill>
                  <a:srgbClr val="760000"/>
                </a:solidFill>
                <a:prstDash val="sysDash"/>
                <a:round/>
              </a:ln>
              <a:effectLst/>
            </c:spPr>
            <c:extLst>
              <c:ext xmlns:c16="http://schemas.microsoft.com/office/drawing/2014/chart" uri="{C3380CC4-5D6E-409C-BE32-E72D297353CC}">
                <c16:uniqueId val="{0000001A-0FA1-9B4A-8D04-6C9739C8BB2C}"/>
              </c:ext>
            </c:extLst>
          </c:dPt>
          <c:dPt>
            <c:idx val="5"/>
            <c:marker>
              <c:symbol val="none"/>
            </c:marker>
            <c:bubble3D val="0"/>
            <c:spPr>
              <a:ln w="28575" cap="rnd">
                <a:solidFill>
                  <a:srgbClr val="760000"/>
                </a:solidFill>
                <a:prstDash val="sysDash"/>
                <a:round/>
              </a:ln>
              <a:effectLst/>
            </c:spPr>
            <c:extLst>
              <c:ext xmlns:c16="http://schemas.microsoft.com/office/drawing/2014/chart" uri="{C3380CC4-5D6E-409C-BE32-E72D297353CC}">
                <c16:uniqueId val="{0000001C-0FA1-9B4A-8D04-6C9739C8BB2C}"/>
              </c:ext>
            </c:extLst>
          </c:dPt>
          <c:dPt>
            <c:idx val="6"/>
            <c:marker>
              <c:symbol val="none"/>
            </c:marker>
            <c:bubble3D val="0"/>
            <c:spPr>
              <a:ln w="28575" cap="rnd">
                <a:solidFill>
                  <a:srgbClr val="760000"/>
                </a:solidFill>
                <a:prstDash val="sysDash"/>
                <a:round/>
              </a:ln>
              <a:effectLst/>
            </c:spPr>
            <c:extLst>
              <c:ext xmlns:c16="http://schemas.microsoft.com/office/drawing/2014/chart" uri="{C3380CC4-5D6E-409C-BE32-E72D297353CC}">
                <c16:uniqueId val="{0000001E-0FA1-9B4A-8D04-6C9739C8BB2C}"/>
              </c:ext>
            </c:extLst>
          </c:dPt>
          <c:dPt>
            <c:idx val="7"/>
            <c:marker>
              <c:symbol val="none"/>
            </c:marker>
            <c:bubble3D val="0"/>
            <c:spPr>
              <a:ln w="28575" cap="rnd">
                <a:solidFill>
                  <a:srgbClr val="760000"/>
                </a:solidFill>
                <a:prstDash val="sysDash"/>
                <a:round/>
              </a:ln>
              <a:effectLst/>
            </c:spPr>
            <c:extLst>
              <c:ext xmlns:c16="http://schemas.microsoft.com/office/drawing/2014/chart" uri="{C3380CC4-5D6E-409C-BE32-E72D297353CC}">
                <c16:uniqueId val="{00000020-0FA1-9B4A-8D04-6C9739C8BB2C}"/>
              </c:ext>
            </c:extLst>
          </c:dPt>
          <c:cat>
            <c:strRef>
              <c:f>Graphs!$D$16:$D$23</c:f>
              <c:strCache>
                <c:ptCount val="8"/>
                <c:pt idx="0">
                  <c:v>2018A</c:v>
                </c:pt>
                <c:pt idx="1">
                  <c:v>2019A</c:v>
                </c:pt>
                <c:pt idx="2">
                  <c:v>2020A</c:v>
                </c:pt>
                <c:pt idx="3">
                  <c:v>2021E</c:v>
                </c:pt>
                <c:pt idx="4">
                  <c:v>2022E</c:v>
                </c:pt>
                <c:pt idx="5">
                  <c:v>2023E</c:v>
                </c:pt>
                <c:pt idx="6">
                  <c:v>2024E</c:v>
                </c:pt>
                <c:pt idx="7">
                  <c:v>2025E</c:v>
                </c:pt>
              </c:strCache>
            </c:strRef>
          </c:cat>
          <c:val>
            <c:numRef>
              <c:f>Graphs!$F$16:$F$23</c:f>
              <c:numCache>
                <c:formatCode>0.0%</c:formatCode>
                <c:ptCount val="8"/>
                <c:pt idx="0">
                  <c:v>0.08</c:v>
                </c:pt>
                <c:pt idx="1">
                  <c:v>5.0260075948559191E-2</c:v>
                </c:pt>
                <c:pt idx="2">
                  <c:v>2.7011424404472573E-2</c:v>
                </c:pt>
                <c:pt idx="3">
                  <c:v>3.2336321410609159E-2</c:v>
                </c:pt>
                <c:pt idx="4">
                  <c:v>5.5596950765174569E-2</c:v>
                </c:pt>
                <c:pt idx="5">
                  <c:v>7.2948905902155525E-2</c:v>
                </c:pt>
                <c:pt idx="6">
                  <c:v>5.5034032539662547E-2</c:v>
                </c:pt>
                <c:pt idx="7">
                  <c:v>7.0342478894858118E-2</c:v>
                </c:pt>
              </c:numCache>
            </c:numRef>
          </c:val>
          <c:smooth val="1"/>
          <c:extLst>
            <c:ext xmlns:c16="http://schemas.microsoft.com/office/drawing/2014/chart" uri="{C3380CC4-5D6E-409C-BE32-E72D297353CC}">
              <c16:uniqueId val="{00000021-0FA1-9B4A-8D04-6C9739C8BB2C}"/>
            </c:ext>
          </c:extLst>
        </c:ser>
        <c:dLbls>
          <c:showLegendKey val="0"/>
          <c:showVal val="0"/>
          <c:showCatName val="0"/>
          <c:showSerName val="0"/>
          <c:showPercent val="0"/>
          <c:showBubbleSize val="0"/>
        </c:dLbls>
        <c:marker val="1"/>
        <c:smooth val="0"/>
        <c:axId val="594539080"/>
        <c:axId val="594538424"/>
      </c:lineChart>
      <c:catAx>
        <c:axId val="805716696"/>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badi Extra Light" panose="020B0204020104020204" pitchFamily="34" charset="0"/>
                <a:ea typeface="+mn-ea"/>
                <a:cs typeface="+mn-cs"/>
              </a:defRPr>
            </a:pPr>
            <a:endParaRPr lang="en-US"/>
          </a:p>
        </c:txPr>
        <c:crossAx val="805711448"/>
        <c:crosses val="autoZero"/>
        <c:auto val="1"/>
        <c:lblAlgn val="ctr"/>
        <c:lblOffset val="100"/>
        <c:noMultiLvlLbl val="0"/>
      </c:catAx>
      <c:valAx>
        <c:axId val="805711448"/>
        <c:scaling>
          <c:orientation val="minMax"/>
          <c:max val="500"/>
          <c:min val="0"/>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Abadi Extra Light" panose="020B0204020104020204" pitchFamily="34" charset="0"/>
                    <a:ea typeface="+mn-ea"/>
                    <a:cs typeface="+mn-cs"/>
                  </a:defRPr>
                </a:pPr>
                <a:r>
                  <a:rPr lang="en-US" sz="1000">
                    <a:solidFill>
                      <a:sysClr val="windowText" lastClr="000000"/>
                    </a:solidFill>
                  </a:rPr>
                  <a:t>Million</a:t>
                </a:r>
                <a:r>
                  <a:rPr lang="en-US" sz="1000" baseline="0">
                    <a:solidFill>
                      <a:sysClr val="windowText" lastClr="000000"/>
                    </a:solidFill>
                  </a:rPr>
                  <a:t> metric tons</a:t>
                </a:r>
                <a:endParaRPr lang="en-US" sz="1000">
                  <a:solidFill>
                    <a:sysClr val="windowText" lastClr="000000"/>
                  </a:solidFill>
                </a:endParaRPr>
              </a:p>
            </c:rich>
          </c:tx>
          <c:layout>
            <c:manualLayout>
              <c:xMode val="edge"/>
              <c:yMode val="edge"/>
              <c:x val="7.2169823765183438E-2"/>
              <c:y val="0.2707748588038473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badi Extra Light" panose="020B0204020104020204" pitchFamily="34" charset="0"/>
                  <a:ea typeface="+mn-ea"/>
                  <a:cs typeface="+mn-cs"/>
                </a:defRPr>
              </a:pPr>
              <a:endParaRPr lang="en-US"/>
            </a:p>
          </c:txPr>
        </c:title>
        <c:numFmt formatCode="0" sourceLinked="0"/>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badi Extra Light" panose="020B0204020104020204" pitchFamily="34" charset="0"/>
                <a:ea typeface="+mn-ea"/>
                <a:cs typeface="+mn-cs"/>
              </a:defRPr>
            </a:pPr>
            <a:endParaRPr lang="en-US"/>
          </a:p>
        </c:txPr>
        <c:crossAx val="805716696"/>
        <c:crosses val="autoZero"/>
        <c:crossBetween val="between"/>
        <c:majorUnit val="100"/>
      </c:valAx>
      <c:valAx>
        <c:axId val="594538424"/>
        <c:scaling>
          <c:orientation val="minMax"/>
          <c:max val="0.2"/>
          <c:min val="-0.1"/>
        </c:scaling>
        <c:delete val="0"/>
        <c:axPos val="r"/>
        <c:numFmt formatCode="0%" sourceLinked="0"/>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badi Extra Light" panose="020B0204020104020204" pitchFamily="34" charset="0"/>
                <a:ea typeface="+mn-ea"/>
                <a:cs typeface="+mn-cs"/>
              </a:defRPr>
            </a:pPr>
            <a:endParaRPr lang="en-US"/>
          </a:p>
        </c:txPr>
        <c:crossAx val="594539080"/>
        <c:crosses val="max"/>
        <c:crossBetween val="between"/>
      </c:valAx>
      <c:catAx>
        <c:axId val="594539080"/>
        <c:scaling>
          <c:orientation val="minMax"/>
        </c:scaling>
        <c:delete val="1"/>
        <c:axPos val="b"/>
        <c:numFmt formatCode="General" sourceLinked="1"/>
        <c:majorTickMark val="out"/>
        <c:minorTickMark val="none"/>
        <c:tickLblPos val="nextTo"/>
        <c:crossAx val="594538424"/>
        <c:crosses val="autoZero"/>
        <c:auto val="1"/>
        <c:lblAlgn val="ctr"/>
        <c:lblOffset val="100"/>
        <c:noMultiLvlLbl val="0"/>
      </c:catAx>
      <c:spPr>
        <a:noFill/>
        <a:ln>
          <a:noFill/>
        </a:ln>
        <a:effectLst/>
      </c:spPr>
    </c:plotArea>
    <c:legend>
      <c:legendPos val="b"/>
      <c:layout>
        <c:manualLayout>
          <c:xMode val="edge"/>
          <c:yMode val="edge"/>
          <c:x val="0.26440776963626694"/>
          <c:y val="0.87304721245682471"/>
          <c:w val="0.50768260038456736"/>
          <c:h val="0.1074368914584525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badi Extra Light" panose="020B0204020104020204"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latin typeface="Abadi Extra Light" panose="020B0204020104020204" pitchFamily="34" charset="0"/>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ysClr val="windowText" lastClr="000000"/>
                </a:solidFill>
                <a:latin typeface="Abadi Extra Light" panose="020B0204020104020204" pitchFamily="34" charset="0"/>
                <a:ea typeface="+mn-ea"/>
                <a:cs typeface="+mn-cs"/>
              </a:defRPr>
            </a:pPr>
            <a:r>
              <a:rPr lang="en-US" sz="1400">
                <a:solidFill>
                  <a:sysClr val="windowText" lastClr="000000"/>
                </a:solidFill>
                <a:latin typeface="Abadi" panose="020B0604020104020204" pitchFamily="34" charset="0"/>
              </a:rPr>
              <a:t>LNG Demand</a:t>
            </a:r>
            <a:r>
              <a:rPr lang="en-US" sz="1400" baseline="0">
                <a:solidFill>
                  <a:sysClr val="windowText" lastClr="000000"/>
                </a:solidFill>
                <a:latin typeface="Abadi" panose="020B0604020104020204" pitchFamily="34" charset="0"/>
              </a:rPr>
              <a:t> by Region (2020)</a:t>
            </a:r>
            <a:endParaRPr lang="en-US" sz="1400">
              <a:solidFill>
                <a:sysClr val="windowText" lastClr="000000"/>
              </a:solidFill>
              <a:latin typeface="Abadi" panose="020B0604020104020204" pitchFamily="34" charset="0"/>
            </a:endParaRPr>
          </a:p>
        </c:rich>
      </c:tx>
      <c:overlay val="1"/>
      <c:spPr>
        <a:noFill/>
        <a:ln>
          <a:noFill/>
        </a:ln>
        <a:effectLst/>
      </c:spPr>
      <c:txPr>
        <a:bodyPr rot="0" spcFirstLastPara="1" vertOverflow="ellipsis" vert="horz" wrap="square" anchor="ctr" anchorCtr="0"/>
        <a:lstStyle/>
        <a:p>
          <a:pPr>
            <a:defRPr sz="1400" b="0" i="0" u="none" strike="noStrike" kern="1200" spc="0" baseline="0">
              <a:solidFill>
                <a:sysClr val="windowText" lastClr="000000"/>
              </a:solidFill>
              <a:latin typeface="Abadi Extra Light" panose="020B0204020104020204" pitchFamily="34" charset="0"/>
              <a:ea typeface="+mn-ea"/>
              <a:cs typeface="+mn-cs"/>
            </a:defRPr>
          </a:pPr>
          <a:endParaRPr lang="en-US"/>
        </a:p>
      </c:txPr>
    </c:title>
    <c:autoTitleDeleted val="0"/>
    <c:plotArea>
      <c:layout>
        <c:manualLayout>
          <c:layoutTarget val="inner"/>
          <c:xMode val="edge"/>
          <c:yMode val="edge"/>
          <c:x val="0.25509872163415465"/>
          <c:y val="0.19129440969900394"/>
          <c:w val="0.47654499918279447"/>
          <c:h val="0.64989543589138443"/>
        </c:manualLayout>
      </c:layout>
      <c:doughnutChart>
        <c:varyColors val="1"/>
        <c:ser>
          <c:idx val="0"/>
          <c:order val="0"/>
          <c:dPt>
            <c:idx val="0"/>
            <c:bubble3D val="0"/>
            <c:spPr>
              <a:solidFill>
                <a:srgbClr val="00355F"/>
              </a:solidFill>
              <a:ln w="19050">
                <a:solidFill>
                  <a:schemeClr val="lt1"/>
                </a:solidFill>
              </a:ln>
              <a:effectLst/>
            </c:spPr>
            <c:extLst>
              <c:ext xmlns:c16="http://schemas.microsoft.com/office/drawing/2014/chart" uri="{C3380CC4-5D6E-409C-BE32-E72D297353CC}">
                <c16:uniqueId val="{00000001-3540-D342-84E2-D12F34F23DCB}"/>
              </c:ext>
            </c:extLst>
          </c:dPt>
          <c:dPt>
            <c:idx val="1"/>
            <c:bubble3D val="0"/>
            <c:spPr>
              <a:solidFill>
                <a:srgbClr val="760000"/>
              </a:solidFill>
              <a:ln w="19050">
                <a:solidFill>
                  <a:schemeClr val="lt1"/>
                </a:solidFill>
              </a:ln>
              <a:effectLst/>
            </c:spPr>
            <c:extLst>
              <c:ext xmlns:c16="http://schemas.microsoft.com/office/drawing/2014/chart" uri="{C3380CC4-5D6E-409C-BE32-E72D297353CC}">
                <c16:uniqueId val="{00000003-3540-D342-84E2-D12F34F23DCB}"/>
              </c:ext>
            </c:extLst>
          </c:dPt>
          <c:dPt>
            <c:idx val="2"/>
            <c:bubble3D val="0"/>
            <c:spPr>
              <a:solidFill>
                <a:srgbClr val="7F7F7F"/>
              </a:solidFill>
              <a:ln w="19050">
                <a:solidFill>
                  <a:schemeClr val="lt1"/>
                </a:solidFill>
              </a:ln>
              <a:effectLst/>
            </c:spPr>
            <c:extLst>
              <c:ext xmlns:c16="http://schemas.microsoft.com/office/drawing/2014/chart" uri="{C3380CC4-5D6E-409C-BE32-E72D297353CC}">
                <c16:uniqueId val="{00000005-3540-D342-84E2-D12F34F23DCB}"/>
              </c:ext>
            </c:extLst>
          </c:dPt>
          <c:dPt>
            <c:idx val="3"/>
            <c:bubble3D val="0"/>
            <c:spPr>
              <a:solidFill>
                <a:srgbClr val="C0DEF6"/>
              </a:solidFill>
              <a:ln w="19050">
                <a:solidFill>
                  <a:schemeClr val="lt1"/>
                </a:solidFill>
              </a:ln>
              <a:effectLst/>
            </c:spPr>
            <c:extLst>
              <c:ext xmlns:c16="http://schemas.microsoft.com/office/drawing/2014/chart" uri="{C3380CC4-5D6E-409C-BE32-E72D297353CC}">
                <c16:uniqueId val="{00000007-3540-D342-84E2-D12F34F23DCB}"/>
              </c:ext>
            </c:extLst>
          </c:dPt>
          <c:dPt>
            <c:idx val="4"/>
            <c:bubble3D val="0"/>
            <c:spPr>
              <a:solidFill>
                <a:srgbClr val="D7D7D7"/>
              </a:solidFill>
              <a:ln w="19050">
                <a:solidFill>
                  <a:schemeClr val="lt1"/>
                </a:solidFill>
              </a:ln>
              <a:effectLst/>
            </c:spPr>
            <c:extLst>
              <c:ext xmlns:c16="http://schemas.microsoft.com/office/drawing/2014/chart" uri="{C3380CC4-5D6E-409C-BE32-E72D297353CC}">
                <c16:uniqueId val="{00000009-3540-D342-84E2-D12F34F23DCB}"/>
              </c:ext>
            </c:extLst>
          </c:dPt>
          <c:dLbls>
            <c:dLbl>
              <c:idx val="0"/>
              <c:layout>
                <c:manualLayout>
                  <c:x val="-4.6936114732724903E-2"/>
                  <c:y val="4.13223140495867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40-D342-84E2-D12F34F23DCB}"/>
                </c:ext>
              </c:extLst>
            </c:dLbl>
            <c:dLbl>
              <c:idx val="1"/>
              <c:layout>
                <c:manualLayout>
                  <c:x val="-1.4668407090825269E-3"/>
                  <c:y val="1.0356031884903276E-2"/>
                </c:manualLayout>
              </c:layout>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bg1"/>
                      </a:solidFill>
                      <a:latin typeface="Abadi" panose="020B0604020104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6983071379441322"/>
                      <c:h val="0.11628099173553721"/>
                    </c:manualLayout>
                  </c15:layout>
                </c:ext>
                <c:ext xmlns:c16="http://schemas.microsoft.com/office/drawing/2014/chart" uri="{C3380CC4-5D6E-409C-BE32-E72D297353CC}">
                  <c16:uniqueId val="{00000003-3540-D342-84E2-D12F34F23DCB}"/>
                </c:ext>
              </c:extLst>
            </c:dLbl>
            <c:dLbl>
              <c:idx val="4"/>
              <c:layout>
                <c:manualLayout>
                  <c:x val="0.13100714464598551"/>
                  <c:y val="-9.0851311456014716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Abadi" panose="020B0604020104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540-D342-84E2-D12F34F23DC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badi" panose="020B0604020104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Graphs!$D$6:$D$10</c:f>
              <c:strCache>
                <c:ptCount val="5"/>
                <c:pt idx="0">
                  <c:v>Asia Pacific</c:v>
                </c:pt>
                <c:pt idx="1">
                  <c:v>Europe</c:v>
                </c:pt>
                <c:pt idx="2">
                  <c:v>Americas</c:v>
                </c:pt>
                <c:pt idx="4">
                  <c:v>Africa</c:v>
                </c:pt>
              </c:strCache>
            </c:strRef>
          </c:cat>
          <c:val>
            <c:numRef>
              <c:f>Graphs!$E$6:$E$10</c:f>
              <c:numCache>
                <c:formatCode>0.0%</c:formatCode>
                <c:ptCount val="5"/>
                <c:pt idx="0">
                  <c:v>0.755</c:v>
                </c:pt>
                <c:pt idx="1">
                  <c:v>0.157</c:v>
                </c:pt>
                <c:pt idx="2">
                  <c:v>7.3999999999999996E-2</c:v>
                </c:pt>
                <c:pt idx="4">
                  <c:v>1.4E-2</c:v>
                </c:pt>
              </c:numCache>
            </c:numRef>
          </c:val>
          <c:extLst>
            <c:ext xmlns:c16="http://schemas.microsoft.com/office/drawing/2014/chart" uri="{C3380CC4-5D6E-409C-BE32-E72D297353CC}">
              <c16:uniqueId val="{0000000A-3540-D342-84E2-D12F34F23DCB}"/>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egendEntry>
        <c:idx val="3"/>
        <c:delete val="1"/>
      </c:legendEntry>
      <c:layout>
        <c:manualLayout>
          <c:xMode val="edge"/>
          <c:yMode val="edge"/>
          <c:x val="3.6303094060208389E-3"/>
          <c:y val="0.8368866960071345"/>
          <c:w val="0.97129952167520672"/>
          <c:h val="0.13694840699555894"/>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badi Extra Light" panose="020B0204020104020204"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latin typeface="Abadi Extra Light" panose="020B0204020104020204" pitchFamily="34" charset="0"/>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0" i="0">
                <a:solidFill>
                  <a:schemeClr val="tx1"/>
                </a:solidFill>
                <a:latin typeface="Abadi" panose="020B0604020104020204" pitchFamily="34" charset="0"/>
              </a:rPr>
              <a:t>CVX</a:t>
            </a:r>
            <a:r>
              <a:rPr lang="en-US" b="0" i="0" baseline="0">
                <a:solidFill>
                  <a:schemeClr val="tx1"/>
                </a:solidFill>
                <a:latin typeface="Abadi" panose="020B0604020104020204" pitchFamily="34" charset="0"/>
              </a:rPr>
              <a:t> One-Year Average NTM EV/EBITDA </a:t>
            </a:r>
            <a:endParaRPr lang="en-US" b="0" i="0">
              <a:solidFill>
                <a:schemeClr val="tx1"/>
              </a:solidFill>
              <a:latin typeface="Abadi" panose="020B0604020104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1940242885126233E-2"/>
          <c:y val="0.12999577735798909"/>
          <c:w val="0.90093445050137966"/>
          <c:h val="0.7565123197150011"/>
        </c:manualLayout>
      </c:layout>
      <c:lineChart>
        <c:grouping val="standard"/>
        <c:varyColors val="0"/>
        <c:ser>
          <c:idx val="0"/>
          <c:order val="0"/>
          <c:spPr>
            <a:ln w="28575" cap="rnd">
              <a:solidFill>
                <a:srgbClr val="00355F"/>
              </a:solidFill>
              <a:round/>
            </a:ln>
            <a:effectLst/>
          </c:spPr>
          <c:marker>
            <c:symbol val="none"/>
          </c:marker>
          <c:cat>
            <c:numRef>
              <c:f>Worksheet!$A$2:$A$252</c:f>
              <c:numCache>
                <c:formatCode>m/d/yy</c:formatCode>
                <c:ptCount val="251"/>
                <c:pt idx="0">
                  <c:v>43934</c:v>
                </c:pt>
                <c:pt idx="1">
                  <c:v>43935</c:v>
                </c:pt>
                <c:pt idx="2">
                  <c:v>43936</c:v>
                </c:pt>
                <c:pt idx="3">
                  <c:v>43937</c:v>
                </c:pt>
                <c:pt idx="4">
                  <c:v>43938</c:v>
                </c:pt>
                <c:pt idx="5">
                  <c:v>43941</c:v>
                </c:pt>
                <c:pt idx="6">
                  <c:v>43942</c:v>
                </c:pt>
                <c:pt idx="7">
                  <c:v>43943</c:v>
                </c:pt>
                <c:pt idx="8">
                  <c:v>43944</c:v>
                </c:pt>
                <c:pt idx="9">
                  <c:v>43945</c:v>
                </c:pt>
                <c:pt idx="10">
                  <c:v>43948</c:v>
                </c:pt>
                <c:pt idx="11">
                  <c:v>43949</c:v>
                </c:pt>
                <c:pt idx="12">
                  <c:v>43950</c:v>
                </c:pt>
                <c:pt idx="13">
                  <c:v>43951</c:v>
                </c:pt>
                <c:pt idx="14">
                  <c:v>43952</c:v>
                </c:pt>
                <c:pt idx="15">
                  <c:v>43955</c:v>
                </c:pt>
                <c:pt idx="16">
                  <c:v>43956</c:v>
                </c:pt>
                <c:pt idx="17">
                  <c:v>43957</c:v>
                </c:pt>
                <c:pt idx="18">
                  <c:v>43958</c:v>
                </c:pt>
                <c:pt idx="19">
                  <c:v>43959</c:v>
                </c:pt>
                <c:pt idx="20">
                  <c:v>43962</c:v>
                </c:pt>
                <c:pt idx="21">
                  <c:v>43963</c:v>
                </c:pt>
                <c:pt idx="22">
                  <c:v>43964</c:v>
                </c:pt>
                <c:pt idx="23">
                  <c:v>43965</c:v>
                </c:pt>
                <c:pt idx="24">
                  <c:v>43966</c:v>
                </c:pt>
                <c:pt idx="25">
                  <c:v>43969</c:v>
                </c:pt>
                <c:pt idx="26">
                  <c:v>43970</c:v>
                </c:pt>
                <c:pt idx="27">
                  <c:v>43971</c:v>
                </c:pt>
                <c:pt idx="28">
                  <c:v>43972</c:v>
                </c:pt>
                <c:pt idx="29">
                  <c:v>43973</c:v>
                </c:pt>
                <c:pt idx="30">
                  <c:v>43977</c:v>
                </c:pt>
                <c:pt idx="31">
                  <c:v>43978</c:v>
                </c:pt>
                <c:pt idx="32">
                  <c:v>43979</c:v>
                </c:pt>
                <c:pt idx="33">
                  <c:v>43980</c:v>
                </c:pt>
                <c:pt idx="34">
                  <c:v>43983</c:v>
                </c:pt>
                <c:pt idx="35">
                  <c:v>43984</c:v>
                </c:pt>
                <c:pt idx="36">
                  <c:v>43985</c:v>
                </c:pt>
                <c:pt idx="37">
                  <c:v>43986</c:v>
                </c:pt>
                <c:pt idx="38">
                  <c:v>43987</c:v>
                </c:pt>
                <c:pt idx="39">
                  <c:v>43990</c:v>
                </c:pt>
                <c:pt idx="40">
                  <c:v>43991</c:v>
                </c:pt>
                <c:pt idx="41">
                  <c:v>43992</c:v>
                </c:pt>
                <c:pt idx="42">
                  <c:v>43993</c:v>
                </c:pt>
                <c:pt idx="43">
                  <c:v>43994</c:v>
                </c:pt>
                <c:pt idx="44">
                  <c:v>43997</c:v>
                </c:pt>
                <c:pt idx="45">
                  <c:v>43998</c:v>
                </c:pt>
                <c:pt idx="46">
                  <c:v>43999</c:v>
                </c:pt>
                <c:pt idx="47">
                  <c:v>44000</c:v>
                </c:pt>
                <c:pt idx="48">
                  <c:v>44001</c:v>
                </c:pt>
                <c:pt idx="49">
                  <c:v>44004</c:v>
                </c:pt>
                <c:pt idx="50">
                  <c:v>44005</c:v>
                </c:pt>
                <c:pt idx="51">
                  <c:v>44006</c:v>
                </c:pt>
                <c:pt idx="52">
                  <c:v>44007</c:v>
                </c:pt>
                <c:pt idx="53">
                  <c:v>44008</c:v>
                </c:pt>
                <c:pt idx="54">
                  <c:v>44011</c:v>
                </c:pt>
                <c:pt idx="55">
                  <c:v>44012</c:v>
                </c:pt>
                <c:pt idx="56">
                  <c:v>44013</c:v>
                </c:pt>
                <c:pt idx="57">
                  <c:v>44014</c:v>
                </c:pt>
                <c:pt idx="58">
                  <c:v>44018</c:v>
                </c:pt>
                <c:pt idx="59">
                  <c:v>44019</c:v>
                </c:pt>
                <c:pt idx="60">
                  <c:v>44020</c:v>
                </c:pt>
                <c:pt idx="61">
                  <c:v>44021</c:v>
                </c:pt>
                <c:pt idx="62">
                  <c:v>44022</c:v>
                </c:pt>
                <c:pt idx="63">
                  <c:v>44025</c:v>
                </c:pt>
                <c:pt idx="64">
                  <c:v>44026</c:v>
                </c:pt>
                <c:pt idx="65">
                  <c:v>44027</c:v>
                </c:pt>
                <c:pt idx="66">
                  <c:v>44028</c:v>
                </c:pt>
                <c:pt idx="67">
                  <c:v>44029</c:v>
                </c:pt>
                <c:pt idx="68">
                  <c:v>44032</c:v>
                </c:pt>
                <c:pt idx="69">
                  <c:v>44033</c:v>
                </c:pt>
                <c:pt idx="70">
                  <c:v>44034</c:v>
                </c:pt>
                <c:pt idx="71">
                  <c:v>44035</c:v>
                </c:pt>
                <c:pt idx="72">
                  <c:v>44036</c:v>
                </c:pt>
                <c:pt idx="73">
                  <c:v>44039</c:v>
                </c:pt>
                <c:pt idx="74">
                  <c:v>44040</c:v>
                </c:pt>
                <c:pt idx="75">
                  <c:v>44041</c:v>
                </c:pt>
                <c:pt idx="76">
                  <c:v>44042</c:v>
                </c:pt>
                <c:pt idx="77">
                  <c:v>44043</c:v>
                </c:pt>
                <c:pt idx="78">
                  <c:v>44046</c:v>
                </c:pt>
                <c:pt idx="79">
                  <c:v>44047</c:v>
                </c:pt>
                <c:pt idx="80">
                  <c:v>44048</c:v>
                </c:pt>
                <c:pt idx="81">
                  <c:v>44049</c:v>
                </c:pt>
                <c:pt idx="82">
                  <c:v>44050</c:v>
                </c:pt>
                <c:pt idx="83">
                  <c:v>44053</c:v>
                </c:pt>
                <c:pt idx="84">
                  <c:v>44054</c:v>
                </c:pt>
                <c:pt idx="85">
                  <c:v>44055</c:v>
                </c:pt>
                <c:pt idx="86">
                  <c:v>44056</c:v>
                </c:pt>
                <c:pt idx="87">
                  <c:v>44057</c:v>
                </c:pt>
                <c:pt idx="88">
                  <c:v>44060</c:v>
                </c:pt>
                <c:pt idx="89">
                  <c:v>44061</c:v>
                </c:pt>
                <c:pt idx="90">
                  <c:v>44062</c:v>
                </c:pt>
                <c:pt idx="91">
                  <c:v>44063</c:v>
                </c:pt>
                <c:pt idx="92">
                  <c:v>44064</c:v>
                </c:pt>
                <c:pt idx="93">
                  <c:v>44067</c:v>
                </c:pt>
                <c:pt idx="94">
                  <c:v>44068</c:v>
                </c:pt>
                <c:pt idx="95">
                  <c:v>44069</c:v>
                </c:pt>
                <c:pt idx="96">
                  <c:v>44070</c:v>
                </c:pt>
                <c:pt idx="97">
                  <c:v>44071</c:v>
                </c:pt>
                <c:pt idx="98">
                  <c:v>44074</c:v>
                </c:pt>
                <c:pt idx="99">
                  <c:v>44075</c:v>
                </c:pt>
                <c:pt idx="100">
                  <c:v>44076</c:v>
                </c:pt>
                <c:pt idx="101">
                  <c:v>44077</c:v>
                </c:pt>
                <c:pt idx="102">
                  <c:v>44078</c:v>
                </c:pt>
                <c:pt idx="103">
                  <c:v>44082</c:v>
                </c:pt>
                <c:pt idx="104">
                  <c:v>44083</c:v>
                </c:pt>
                <c:pt idx="105">
                  <c:v>44084</c:v>
                </c:pt>
                <c:pt idx="106">
                  <c:v>44085</c:v>
                </c:pt>
                <c:pt idx="107">
                  <c:v>44088</c:v>
                </c:pt>
                <c:pt idx="108">
                  <c:v>44089</c:v>
                </c:pt>
                <c:pt idx="109">
                  <c:v>44090</c:v>
                </c:pt>
                <c:pt idx="110">
                  <c:v>44091</c:v>
                </c:pt>
                <c:pt idx="111">
                  <c:v>44092</c:v>
                </c:pt>
                <c:pt idx="112">
                  <c:v>44095</c:v>
                </c:pt>
                <c:pt idx="113">
                  <c:v>44096</c:v>
                </c:pt>
                <c:pt idx="114">
                  <c:v>44097</c:v>
                </c:pt>
                <c:pt idx="115">
                  <c:v>44098</c:v>
                </c:pt>
                <c:pt idx="116">
                  <c:v>44099</c:v>
                </c:pt>
                <c:pt idx="117">
                  <c:v>44102</c:v>
                </c:pt>
                <c:pt idx="118">
                  <c:v>44103</c:v>
                </c:pt>
                <c:pt idx="119">
                  <c:v>44104</c:v>
                </c:pt>
                <c:pt idx="120">
                  <c:v>44105</c:v>
                </c:pt>
                <c:pt idx="121">
                  <c:v>44106</c:v>
                </c:pt>
                <c:pt idx="122">
                  <c:v>44109</c:v>
                </c:pt>
                <c:pt idx="123">
                  <c:v>44110</c:v>
                </c:pt>
                <c:pt idx="124">
                  <c:v>44111</c:v>
                </c:pt>
                <c:pt idx="125">
                  <c:v>44112</c:v>
                </c:pt>
                <c:pt idx="126">
                  <c:v>44113</c:v>
                </c:pt>
                <c:pt idx="127">
                  <c:v>44116</c:v>
                </c:pt>
                <c:pt idx="128">
                  <c:v>44117</c:v>
                </c:pt>
                <c:pt idx="129">
                  <c:v>44118</c:v>
                </c:pt>
                <c:pt idx="130">
                  <c:v>44119</c:v>
                </c:pt>
                <c:pt idx="131">
                  <c:v>44120</c:v>
                </c:pt>
                <c:pt idx="132">
                  <c:v>44123</c:v>
                </c:pt>
                <c:pt idx="133">
                  <c:v>44124</c:v>
                </c:pt>
                <c:pt idx="134">
                  <c:v>44125</c:v>
                </c:pt>
                <c:pt idx="135">
                  <c:v>44126</c:v>
                </c:pt>
                <c:pt idx="136">
                  <c:v>44127</c:v>
                </c:pt>
                <c:pt idx="137">
                  <c:v>44130</c:v>
                </c:pt>
                <c:pt idx="138">
                  <c:v>44131</c:v>
                </c:pt>
                <c:pt idx="139">
                  <c:v>44132</c:v>
                </c:pt>
                <c:pt idx="140">
                  <c:v>44133</c:v>
                </c:pt>
                <c:pt idx="141">
                  <c:v>44134</c:v>
                </c:pt>
                <c:pt idx="142">
                  <c:v>44137</c:v>
                </c:pt>
                <c:pt idx="143">
                  <c:v>44138</c:v>
                </c:pt>
                <c:pt idx="144">
                  <c:v>44139</c:v>
                </c:pt>
                <c:pt idx="145">
                  <c:v>44140</c:v>
                </c:pt>
                <c:pt idx="146">
                  <c:v>44141</c:v>
                </c:pt>
                <c:pt idx="147">
                  <c:v>44144</c:v>
                </c:pt>
                <c:pt idx="148">
                  <c:v>44145</c:v>
                </c:pt>
                <c:pt idx="149">
                  <c:v>44146</c:v>
                </c:pt>
                <c:pt idx="150">
                  <c:v>44147</c:v>
                </c:pt>
                <c:pt idx="151">
                  <c:v>44148</c:v>
                </c:pt>
                <c:pt idx="152">
                  <c:v>44151</c:v>
                </c:pt>
                <c:pt idx="153">
                  <c:v>44152</c:v>
                </c:pt>
                <c:pt idx="154">
                  <c:v>44153</c:v>
                </c:pt>
                <c:pt idx="155">
                  <c:v>44154</c:v>
                </c:pt>
                <c:pt idx="156">
                  <c:v>44155</c:v>
                </c:pt>
                <c:pt idx="157">
                  <c:v>44158</c:v>
                </c:pt>
                <c:pt idx="158">
                  <c:v>44159</c:v>
                </c:pt>
                <c:pt idx="159">
                  <c:v>44160</c:v>
                </c:pt>
                <c:pt idx="160">
                  <c:v>44162</c:v>
                </c:pt>
                <c:pt idx="161">
                  <c:v>44165</c:v>
                </c:pt>
                <c:pt idx="162">
                  <c:v>44166</c:v>
                </c:pt>
                <c:pt idx="163">
                  <c:v>44167</c:v>
                </c:pt>
                <c:pt idx="164">
                  <c:v>44168</c:v>
                </c:pt>
                <c:pt idx="165">
                  <c:v>44169</c:v>
                </c:pt>
                <c:pt idx="166">
                  <c:v>44172</c:v>
                </c:pt>
                <c:pt idx="167">
                  <c:v>44173</c:v>
                </c:pt>
                <c:pt idx="168">
                  <c:v>44174</c:v>
                </c:pt>
                <c:pt idx="169">
                  <c:v>44175</c:v>
                </c:pt>
                <c:pt idx="170">
                  <c:v>44176</c:v>
                </c:pt>
                <c:pt idx="171">
                  <c:v>44179</c:v>
                </c:pt>
                <c:pt idx="172">
                  <c:v>44180</c:v>
                </c:pt>
                <c:pt idx="173">
                  <c:v>44181</c:v>
                </c:pt>
                <c:pt idx="174">
                  <c:v>44182</c:v>
                </c:pt>
                <c:pt idx="175">
                  <c:v>44183</c:v>
                </c:pt>
                <c:pt idx="176">
                  <c:v>44186</c:v>
                </c:pt>
                <c:pt idx="177">
                  <c:v>44187</c:v>
                </c:pt>
                <c:pt idx="178">
                  <c:v>44188</c:v>
                </c:pt>
                <c:pt idx="179">
                  <c:v>44189</c:v>
                </c:pt>
                <c:pt idx="180">
                  <c:v>44193</c:v>
                </c:pt>
                <c:pt idx="181">
                  <c:v>44194</c:v>
                </c:pt>
                <c:pt idx="182">
                  <c:v>44195</c:v>
                </c:pt>
                <c:pt idx="183">
                  <c:v>44196</c:v>
                </c:pt>
                <c:pt idx="184">
                  <c:v>44200</c:v>
                </c:pt>
                <c:pt idx="185">
                  <c:v>44201</c:v>
                </c:pt>
                <c:pt idx="186">
                  <c:v>44202</c:v>
                </c:pt>
                <c:pt idx="187">
                  <c:v>44203</c:v>
                </c:pt>
                <c:pt idx="188">
                  <c:v>44204</c:v>
                </c:pt>
                <c:pt idx="189">
                  <c:v>44207</c:v>
                </c:pt>
                <c:pt idx="190">
                  <c:v>44208</c:v>
                </c:pt>
                <c:pt idx="191">
                  <c:v>44209</c:v>
                </c:pt>
                <c:pt idx="192">
                  <c:v>44210</c:v>
                </c:pt>
                <c:pt idx="193">
                  <c:v>44211</c:v>
                </c:pt>
                <c:pt idx="194">
                  <c:v>44215</c:v>
                </c:pt>
                <c:pt idx="195">
                  <c:v>44216</c:v>
                </c:pt>
                <c:pt idx="196">
                  <c:v>44217</c:v>
                </c:pt>
                <c:pt idx="197">
                  <c:v>44218</c:v>
                </c:pt>
                <c:pt idx="198">
                  <c:v>44221</c:v>
                </c:pt>
                <c:pt idx="199">
                  <c:v>44222</c:v>
                </c:pt>
                <c:pt idx="200">
                  <c:v>44223</c:v>
                </c:pt>
                <c:pt idx="201">
                  <c:v>44224</c:v>
                </c:pt>
                <c:pt idx="202">
                  <c:v>44225</c:v>
                </c:pt>
                <c:pt idx="203">
                  <c:v>44228</c:v>
                </c:pt>
                <c:pt idx="204">
                  <c:v>44229</c:v>
                </c:pt>
                <c:pt idx="205">
                  <c:v>44230</c:v>
                </c:pt>
                <c:pt idx="206">
                  <c:v>44231</c:v>
                </c:pt>
                <c:pt idx="207">
                  <c:v>44232</c:v>
                </c:pt>
                <c:pt idx="208">
                  <c:v>44235</c:v>
                </c:pt>
                <c:pt idx="209">
                  <c:v>44236</c:v>
                </c:pt>
                <c:pt idx="210">
                  <c:v>44237</c:v>
                </c:pt>
                <c:pt idx="211">
                  <c:v>44238</c:v>
                </c:pt>
                <c:pt idx="212">
                  <c:v>44239</c:v>
                </c:pt>
                <c:pt idx="213">
                  <c:v>44243</c:v>
                </c:pt>
                <c:pt idx="214">
                  <c:v>44244</c:v>
                </c:pt>
                <c:pt idx="215">
                  <c:v>44245</c:v>
                </c:pt>
                <c:pt idx="216">
                  <c:v>44246</c:v>
                </c:pt>
                <c:pt idx="217">
                  <c:v>44249</c:v>
                </c:pt>
                <c:pt idx="218">
                  <c:v>44250</c:v>
                </c:pt>
                <c:pt idx="219">
                  <c:v>44251</c:v>
                </c:pt>
                <c:pt idx="220">
                  <c:v>44252</c:v>
                </c:pt>
                <c:pt idx="221">
                  <c:v>44253</c:v>
                </c:pt>
                <c:pt idx="222">
                  <c:v>44256</c:v>
                </c:pt>
                <c:pt idx="223">
                  <c:v>44257</c:v>
                </c:pt>
                <c:pt idx="224">
                  <c:v>44258</c:v>
                </c:pt>
                <c:pt idx="225">
                  <c:v>44259</c:v>
                </c:pt>
                <c:pt idx="226">
                  <c:v>44260</c:v>
                </c:pt>
                <c:pt idx="227">
                  <c:v>44263</c:v>
                </c:pt>
                <c:pt idx="228">
                  <c:v>44264</c:v>
                </c:pt>
                <c:pt idx="229">
                  <c:v>44265</c:v>
                </c:pt>
                <c:pt idx="230">
                  <c:v>44266</c:v>
                </c:pt>
                <c:pt idx="231">
                  <c:v>44267</c:v>
                </c:pt>
                <c:pt idx="232">
                  <c:v>44270</c:v>
                </c:pt>
                <c:pt idx="233">
                  <c:v>44271</c:v>
                </c:pt>
                <c:pt idx="234">
                  <c:v>44272</c:v>
                </c:pt>
                <c:pt idx="235">
                  <c:v>44273</c:v>
                </c:pt>
                <c:pt idx="236">
                  <c:v>44274</c:v>
                </c:pt>
                <c:pt idx="237">
                  <c:v>44277</c:v>
                </c:pt>
                <c:pt idx="238">
                  <c:v>44278</c:v>
                </c:pt>
                <c:pt idx="239">
                  <c:v>44279</c:v>
                </c:pt>
                <c:pt idx="240">
                  <c:v>44280</c:v>
                </c:pt>
                <c:pt idx="241">
                  <c:v>44281</c:v>
                </c:pt>
                <c:pt idx="242">
                  <c:v>44284</c:v>
                </c:pt>
                <c:pt idx="243">
                  <c:v>44285</c:v>
                </c:pt>
                <c:pt idx="244">
                  <c:v>44286</c:v>
                </c:pt>
                <c:pt idx="245">
                  <c:v>44287</c:v>
                </c:pt>
                <c:pt idx="246">
                  <c:v>44291</c:v>
                </c:pt>
                <c:pt idx="247">
                  <c:v>44292</c:v>
                </c:pt>
                <c:pt idx="248">
                  <c:v>44293</c:v>
                </c:pt>
                <c:pt idx="249">
                  <c:v>44294</c:v>
                </c:pt>
                <c:pt idx="250">
                  <c:v>44295</c:v>
                </c:pt>
              </c:numCache>
            </c:numRef>
          </c:cat>
          <c:val>
            <c:numRef>
              <c:f>Worksheet!$B$2:$B$252</c:f>
              <c:numCache>
                <c:formatCode>General</c:formatCode>
                <c:ptCount val="251"/>
                <c:pt idx="0">
                  <c:v>7.45</c:v>
                </c:pt>
                <c:pt idx="1">
                  <c:v>7.43</c:v>
                </c:pt>
                <c:pt idx="2">
                  <c:v>7.27</c:v>
                </c:pt>
                <c:pt idx="3">
                  <c:v>7.2</c:v>
                </c:pt>
                <c:pt idx="4">
                  <c:v>8.08</c:v>
                </c:pt>
                <c:pt idx="5">
                  <c:v>7.75</c:v>
                </c:pt>
                <c:pt idx="6">
                  <c:v>7.6</c:v>
                </c:pt>
                <c:pt idx="7">
                  <c:v>7.82</c:v>
                </c:pt>
                <c:pt idx="8">
                  <c:v>8</c:v>
                </c:pt>
                <c:pt idx="9">
                  <c:v>8.02</c:v>
                </c:pt>
                <c:pt idx="10">
                  <c:v>8.23</c:v>
                </c:pt>
                <c:pt idx="11">
                  <c:v>8.24</c:v>
                </c:pt>
                <c:pt idx="12">
                  <c:v>8.61</c:v>
                </c:pt>
                <c:pt idx="13">
                  <c:v>8.4</c:v>
                </c:pt>
                <c:pt idx="14">
                  <c:v>9.52</c:v>
                </c:pt>
                <c:pt idx="15">
                  <c:v>10.199999999999999</c:v>
                </c:pt>
                <c:pt idx="16">
                  <c:v>10.25</c:v>
                </c:pt>
                <c:pt idx="17">
                  <c:v>9.9700000000000006</c:v>
                </c:pt>
                <c:pt idx="18">
                  <c:v>10.210000000000001</c:v>
                </c:pt>
                <c:pt idx="19">
                  <c:v>10.47</c:v>
                </c:pt>
                <c:pt idx="20">
                  <c:v>10.17</c:v>
                </c:pt>
                <c:pt idx="21">
                  <c:v>9.9499999999999993</c:v>
                </c:pt>
                <c:pt idx="22">
                  <c:v>9.69</c:v>
                </c:pt>
                <c:pt idx="23">
                  <c:v>9.81</c:v>
                </c:pt>
                <c:pt idx="24">
                  <c:v>9.7100000000000009</c:v>
                </c:pt>
                <c:pt idx="25">
                  <c:v>10.01</c:v>
                </c:pt>
                <c:pt idx="26">
                  <c:v>9.64</c:v>
                </c:pt>
                <c:pt idx="27">
                  <c:v>9.94</c:v>
                </c:pt>
                <c:pt idx="28">
                  <c:v>9.85</c:v>
                </c:pt>
                <c:pt idx="29">
                  <c:v>9.68</c:v>
                </c:pt>
                <c:pt idx="30">
                  <c:v>9.92</c:v>
                </c:pt>
                <c:pt idx="31">
                  <c:v>9.9700000000000006</c:v>
                </c:pt>
                <c:pt idx="32">
                  <c:v>9.69</c:v>
                </c:pt>
                <c:pt idx="33">
                  <c:v>9.76</c:v>
                </c:pt>
                <c:pt idx="34">
                  <c:v>9.84</c:v>
                </c:pt>
                <c:pt idx="35">
                  <c:v>10.01</c:v>
                </c:pt>
                <c:pt idx="36">
                  <c:v>10.17</c:v>
                </c:pt>
                <c:pt idx="37">
                  <c:v>10.11</c:v>
                </c:pt>
                <c:pt idx="38">
                  <c:v>10.43</c:v>
                </c:pt>
                <c:pt idx="39">
                  <c:v>10.58</c:v>
                </c:pt>
                <c:pt idx="40">
                  <c:v>10.35</c:v>
                </c:pt>
                <c:pt idx="41">
                  <c:v>9.98</c:v>
                </c:pt>
                <c:pt idx="42">
                  <c:v>9.23</c:v>
                </c:pt>
                <c:pt idx="43">
                  <c:v>9.43</c:v>
                </c:pt>
                <c:pt idx="44">
                  <c:v>9.3000000000000007</c:v>
                </c:pt>
                <c:pt idx="45">
                  <c:v>9.5500000000000007</c:v>
                </c:pt>
                <c:pt idx="46">
                  <c:v>9.32</c:v>
                </c:pt>
                <c:pt idx="47">
                  <c:v>9.35</c:v>
                </c:pt>
                <c:pt idx="48">
                  <c:v>9.2200000000000006</c:v>
                </c:pt>
                <c:pt idx="49">
                  <c:v>9.24</c:v>
                </c:pt>
                <c:pt idx="50">
                  <c:v>9.2200000000000006</c:v>
                </c:pt>
                <c:pt idx="51">
                  <c:v>8.8800000000000008</c:v>
                </c:pt>
                <c:pt idx="52">
                  <c:v>9.01</c:v>
                </c:pt>
                <c:pt idx="53">
                  <c:v>8.7899999999999991</c:v>
                </c:pt>
                <c:pt idx="54">
                  <c:v>8.8699999999999992</c:v>
                </c:pt>
                <c:pt idx="55">
                  <c:v>9.0299999999999994</c:v>
                </c:pt>
                <c:pt idx="56">
                  <c:v>8.7799999999999994</c:v>
                </c:pt>
                <c:pt idx="57">
                  <c:v>8.83</c:v>
                </c:pt>
                <c:pt idx="58">
                  <c:v>8.8000000000000007</c:v>
                </c:pt>
                <c:pt idx="59">
                  <c:v>8.6</c:v>
                </c:pt>
                <c:pt idx="60">
                  <c:v>8.6</c:v>
                </c:pt>
                <c:pt idx="61">
                  <c:v>8.2799999999999994</c:v>
                </c:pt>
                <c:pt idx="62">
                  <c:v>8.41</c:v>
                </c:pt>
                <c:pt idx="63">
                  <c:v>8.42</c:v>
                </c:pt>
                <c:pt idx="64">
                  <c:v>8.66</c:v>
                </c:pt>
                <c:pt idx="65">
                  <c:v>8.66</c:v>
                </c:pt>
                <c:pt idx="66">
                  <c:v>8.51</c:v>
                </c:pt>
                <c:pt idx="67">
                  <c:v>8.11</c:v>
                </c:pt>
                <c:pt idx="68">
                  <c:v>7.91</c:v>
                </c:pt>
                <c:pt idx="69">
                  <c:v>8.36</c:v>
                </c:pt>
                <c:pt idx="70">
                  <c:v>8.2100000000000009</c:v>
                </c:pt>
                <c:pt idx="71">
                  <c:v>8.2200000000000006</c:v>
                </c:pt>
                <c:pt idx="72">
                  <c:v>8.15</c:v>
                </c:pt>
                <c:pt idx="73">
                  <c:v>8.1999999999999993</c:v>
                </c:pt>
                <c:pt idx="74">
                  <c:v>8.0500000000000007</c:v>
                </c:pt>
                <c:pt idx="75">
                  <c:v>8.1199999999999992</c:v>
                </c:pt>
                <c:pt idx="76">
                  <c:v>7.81</c:v>
                </c:pt>
                <c:pt idx="77">
                  <c:v>7.78</c:v>
                </c:pt>
                <c:pt idx="78">
                  <c:v>7.91</c:v>
                </c:pt>
                <c:pt idx="79">
                  <c:v>8.0399999999999991</c:v>
                </c:pt>
                <c:pt idx="80">
                  <c:v>8.06</c:v>
                </c:pt>
                <c:pt idx="81">
                  <c:v>8.07</c:v>
                </c:pt>
                <c:pt idx="82">
                  <c:v>8.01</c:v>
                </c:pt>
                <c:pt idx="83">
                  <c:v>8.2200000000000006</c:v>
                </c:pt>
                <c:pt idx="84">
                  <c:v>8.1999999999999993</c:v>
                </c:pt>
                <c:pt idx="85">
                  <c:v>8.2799999999999994</c:v>
                </c:pt>
                <c:pt idx="86">
                  <c:v>8.1999999999999993</c:v>
                </c:pt>
                <c:pt idx="87">
                  <c:v>8.1999999999999993</c:v>
                </c:pt>
                <c:pt idx="88">
                  <c:v>8.26</c:v>
                </c:pt>
                <c:pt idx="89">
                  <c:v>8</c:v>
                </c:pt>
                <c:pt idx="90">
                  <c:v>7.89</c:v>
                </c:pt>
                <c:pt idx="91">
                  <c:v>7.76</c:v>
                </c:pt>
                <c:pt idx="92">
                  <c:v>7.73</c:v>
                </c:pt>
                <c:pt idx="93">
                  <c:v>7.87</c:v>
                </c:pt>
                <c:pt idx="94">
                  <c:v>7.78</c:v>
                </c:pt>
                <c:pt idx="95">
                  <c:v>7.67</c:v>
                </c:pt>
                <c:pt idx="96">
                  <c:v>7.67</c:v>
                </c:pt>
                <c:pt idx="97">
                  <c:v>7.72</c:v>
                </c:pt>
                <c:pt idx="98">
                  <c:v>7.56</c:v>
                </c:pt>
                <c:pt idx="99">
                  <c:v>7.61</c:v>
                </c:pt>
                <c:pt idx="100">
                  <c:v>7.61</c:v>
                </c:pt>
                <c:pt idx="101">
                  <c:v>7.53</c:v>
                </c:pt>
                <c:pt idx="102">
                  <c:v>7.5</c:v>
                </c:pt>
                <c:pt idx="103">
                  <c:v>7.17</c:v>
                </c:pt>
                <c:pt idx="104">
                  <c:v>7.24</c:v>
                </c:pt>
                <c:pt idx="105">
                  <c:v>7.09</c:v>
                </c:pt>
                <c:pt idx="106">
                  <c:v>7.07</c:v>
                </c:pt>
                <c:pt idx="107">
                  <c:v>7.02</c:v>
                </c:pt>
                <c:pt idx="108">
                  <c:v>6.94</c:v>
                </c:pt>
                <c:pt idx="109">
                  <c:v>7.1</c:v>
                </c:pt>
                <c:pt idx="110">
                  <c:v>7.12</c:v>
                </c:pt>
                <c:pt idx="111">
                  <c:v>7.06</c:v>
                </c:pt>
                <c:pt idx="112">
                  <c:v>6.9</c:v>
                </c:pt>
                <c:pt idx="113">
                  <c:v>6.87</c:v>
                </c:pt>
                <c:pt idx="114">
                  <c:v>6.59</c:v>
                </c:pt>
                <c:pt idx="115">
                  <c:v>6.57</c:v>
                </c:pt>
                <c:pt idx="116">
                  <c:v>6.57</c:v>
                </c:pt>
                <c:pt idx="117">
                  <c:v>6.71</c:v>
                </c:pt>
                <c:pt idx="118">
                  <c:v>6.56</c:v>
                </c:pt>
                <c:pt idx="119">
                  <c:v>6.56</c:v>
                </c:pt>
                <c:pt idx="120">
                  <c:v>6.41</c:v>
                </c:pt>
                <c:pt idx="121">
                  <c:v>6.48</c:v>
                </c:pt>
                <c:pt idx="122">
                  <c:v>6.57</c:v>
                </c:pt>
                <c:pt idx="123">
                  <c:v>6.54</c:v>
                </c:pt>
                <c:pt idx="124">
                  <c:v>6.62</c:v>
                </c:pt>
                <c:pt idx="125">
                  <c:v>6.72</c:v>
                </c:pt>
                <c:pt idx="126">
                  <c:v>6.6</c:v>
                </c:pt>
                <c:pt idx="127">
                  <c:v>6.59</c:v>
                </c:pt>
                <c:pt idx="128">
                  <c:v>6.52</c:v>
                </c:pt>
                <c:pt idx="129">
                  <c:v>6.44</c:v>
                </c:pt>
                <c:pt idx="130">
                  <c:v>6.52</c:v>
                </c:pt>
                <c:pt idx="131">
                  <c:v>6.5</c:v>
                </c:pt>
                <c:pt idx="132">
                  <c:v>6.38</c:v>
                </c:pt>
                <c:pt idx="133">
                  <c:v>6.4</c:v>
                </c:pt>
                <c:pt idx="134">
                  <c:v>6.33</c:v>
                </c:pt>
                <c:pt idx="135">
                  <c:v>6.51</c:v>
                </c:pt>
                <c:pt idx="136">
                  <c:v>6.44</c:v>
                </c:pt>
                <c:pt idx="137">
                  <c:v>6.33</c:v>
                </c:pt>
                <c:pt idx="138">
                  <c:v>6.27</c:v>
                </c:pt>
                <c:pt idx="139">
                  <c:v>6.07</c:v>
                </c:pt>
                <c:pt idx="140">
                  <c:v>6.2</c:v>
                </c:pt>
                <c:pt idx="141">
                  <c:v>6.19</c:v>
                </c:pt>
                <c:pt idx="142">
                  <c:v>6.37</c:v>
                </c:pt>
                <c:pt idx="143">
                  <c:v>6.36</c:v>
                </c:pt>
                <c:pt idx="144">
                  <c:v>6.35</c:v>
                </c:pt>
                <c:pt idx="145">
                  <c:v>6.4</c:v>
                </c:pt>
                <c:pt idx="146">
                  <c:v>6.29</c:v>
                </c:pt>
                <c:pt idx="147">
                  <c:v>6.88</c:v>
                </c:pt>
                <c:pt idx="148">
                  <c:v>7.14</c:v>
                </c:pt>
                <c:pt idx="149">
                  <c:v>7.09</c:v>
                </c:pt>
                <c:pt idx="150">
                  <c:v>6.91</c:v>
                </c:pt>
                <c:pt idx="151">
                  <c:v>6.95</c:v>
                </c:pt>
                <c:pt idx="152">
                  <c:v>7.35</c:v>
                </c:pt>
                <c:pt idx="153">
                  <c:v>7.2</c:v>
                </c:pt>
                <c:pt idx="154">
                  <c:v>7.06</c:v>
                </c:pt>
                <c:pt idx="155">
                  <c:v>7.16</c:v>
                </c:pt>
                <c:pt idx="156">
                  <c:v>7.16</c:v>
                </c:pt>
                <c:pt idx="157">
                  <c:v>7.51</c:v>
                </c:pt>
                <c:pt idx="158">
                  <c:v>7.83</c:v>
                </c:pt>
                <c:pt idx="159">
                  <c:v>7.57</c:v>
                </c:pt>
                <c:pt idx="160">
                  <c:v>7.67</c:v>
                </c:pt>
                <c:pt idx="161">
                  <c:v>7.35</c:v>
                </c:pt>
                <c:pt idx="162">
                  <c:v>7.36</c:v>
                </c:pt>
                <c:pt idx="163">
                  <c:v>7.63</c:v>
                </c:pt>
                <c:pt idx="164">
                  <c:v>7.61</c:v>
                </c:pt>
                <c:pt idx="165">
                  <c:v>7.86</c:v>
                </c:pt>
                <c:pt idx="166">
                  <c:v>7.56</c:v>
                </c:pt>
                <c:pt idx="167">
                  <c:v>7.61</c:v>
                </c:pt>
                <c:pt idx="168">
                  <c:v>7.46</c:v>
                </c:pt>
                <c:pt idx="169">
                  <c:v>7.76</c:v>
                </c:pt>
                <c:pt idx="170">
                  <c:v>7.63</c:v>
                </c:pt>
                <c:pt idx="171">
                  <c:v>7.51</c:v>
                </c:pt>
                <c:pt idx="172">
                  <c:v>7.5</c:v>
                </c:pt>
                <c:pt idx="173">
                  <c:v>7.44</c:v>
                </c:pt>
                <c:pt idx="174">
                  <c:v>7.42</c:v>
                </c:pt>
                <c:pt idx="175">
                  <c:v>7.32</c:v>
                </c:pt>
                <c:pt idx="176">
                  <c:v>7.22</c:v>
                </c:pt>
                <c:pt idx="177">
                  <c:v>7.09</c:v>
                </c:pt>
                <c:pt idx="178">
                  <c:v>7.18</c:v>
                </c:pt>
                <c:pt idx="179">
                  <c:v>7.15</c:v>
                </c:pt>
                <c:pt idx="180">
                  <c:v>7.09</c:v>
                </c:pt>
                <c:pt idx="181">
                  <c:v>7.07</c:v>
                </c:pt>
                <c:pt idx="182">
                  <c:v>7.12</c:v>
                </c:pt>
                <c:pt idx="183">
                  <c:v>7.24</c:v>
                </c:pt>
                <c:pt idx="184">
                  <c:v>7.25</c:v>
                </c:pt>
                <c:pt idx="185">
                  <c:v>7.41</c:v>
                </c:pt>
                <c:pt idx="186">
                  <c:v>7.66</c:v>
                </c:pt>
                <c:pt idx="187">
                  <c:v>7.6</c:v>
                </c:pt>
                <c:pt idx="188">
                  <c:v>7.56</c:v>
                </c:pt>
                <c:pt idx="189">
                  <c:v>7.58</c:v>
                </c:pt>
                <c:pt idx="190">
                  <c:v>7.63</c:v>
                </c:pt>
                <c:pt idx="191">
                  <c:v>7.6</c:v>
                </c:pt>
                <c:pt idx="192">
                  <c:v>7.75</c:v>
                </c:pt>
                <c:pt idx="193">
                  <c:v>7.35</c:v>
                </c:pt>
                <c:pt idx="194">
                  <c:v>7.4</c:v>
                </c:pt>
                <c:pt idx="195">
                  <c:v>7.43</c:v>
                </c:pt>
                <c:pt idx="196">
                  <c:v>7.19</c:v>
                </c:pt>
                <c:pt idx="197">
                  <c:v>7.14</c:v>
                </c:pt>
                <c:pt idx="198">
                  <c:v>6.89</c:v>
                </c:pt>
                <c:pt idx="199">
                  <c:v>6.77</c:v>
                </c:pt>
                <c:pt idx="200">
                  <c:v>6.69</c:v>
                </c:pt>
                <c:pt idx="201">
                  <c:v>6.64</c:v>
                </c:pt>
                <c:pt idx="202">
                  <c:v>6.51</c:v>
                </c:pt>
                <c:pt idx="203">
                  <c:v>6.58</c:v>
                </c:pt>
                <c:pt idx="204">
                  <c:v>6.62</c:v>
                </c:pt>
                <c:pt idx="205">
                  <c:v>6.74</c:v>
                </c:pt>
                <c:pt idx="206">
                  <c:v>6.74</c:v>
                </c:pt>
                <c:pt idx="207">
                  <c:v>6.76</c:v>
                </c:pt>
                <c:pt idx="208">
                  <c:v>6.89</c:v>
                </c:pt>
                <c:pt idx="209">
                  <c:v>6.86</c:v>
                </c:pt>
                <c:pt idx="210">
                  <c:v>6.95</c:v>
                </c:pt>
                <c:pt idx="211">
                  <c:v>6.92</c:v>
                </c:pt>
                <c:pt idx="212">
                  <c:v>6.92</c:v>
                </c:pt>
                <c:pt idx="213">
                  <c:v>6.94</c:v>
                </c:pt>
                <c:pt idx="214">
                  <c:v>7.12</c:v>
                </c:pt>
                <c:pt idx="215">
                  <c:v>7.06</c:v>
                </c:pt>
                <c:pt idx="216">
                  <c:v>7.12</c:v>
                </c:pt>
                <c:pt idx="217">
                  <c:v>7.19</c:v>
                </c:pt>
                <c:pt idx="218">
                  <c:v>7.2</c:v>
                </c:pt>
                <c:pt idx="219">
                  <c:v>7.39</c:v>
                </c:pt>
                <c:pt idx="220">
                  <c:v>7.33</c:v>
                </c:pt>
                <c:pt idx="221">
                  <c:v>7.08</c:v>
                </c:pt>
                <c:pt idx="222">
                  <c:v>7.19</c:v>
                </c:pt>
                <c:pt idx="223">
                  <c:v>7.21</c:v>
                </c:pt>
                <c:pt idx="224">
                  <c:v>7.27</c:v>
                </c:pt>
                <c:pt idx="225">
                  <c:v>7.28</c:v>
                </c:pt>
                <c:pt idx="226">
                  <c:v>7.42</c:v>
                </c:pt>
                <c:pt idx="227">
                  <c:v>7.82</c:v>
                </c:pt>
                <c:pt idx="228">
                  <c:v>7.57</c:v>
                </c:pt>
                <c:pt idx="229">
                  <c:v>7.7</c:v>
                </c:pt>
                <c:pt idx="230">
                  <c:v>7.54</c:v>
                </c:pt>
                <c:pt idx="231">
                  <c:v>7.55</c:v>
                </c:pt>
                <c:pt idx="232">
                  <c:v>7.48</c:v>
                </c:pt>
                <c:pt idx="233">
                  <c:v>7.26</c:v>
                </c:pt>
                <c:pt idx="234">
                  <c:v>7.28</c:v>
                </c:pt>
                <c:pt idx="235">
                  <c:v>7.06</c:v>
                </c:pt>
                <c:pt idx="236">
                  <c:v>6.97</c:v>
                </c:pt>
                <c:pt idx="237">
                  <c:v>6.92</c:v>
                </c:pt>
                <c:pt idx="238">
                  <c:v>6.88</c:v>
                </c:pt>
                <c:pt idx="239">
                  <c:v>7.03</c:v>
                </c:pt>
                <c:pt idx="240">
                  <c:v>7.05</c:v>
                </c:pt>
                <c:pt idx="241">
                  <c:v>7.18</c:v>
                </c:pt>
                <c:pt idx="242">
                  <c:v>7.16</c:v>
                </c:pt>
                <c:pt idx="243">
                  <c:v>7.11</c:v>
                </c:pt>
                <c:pt idx="244">
                  <c:v>7.05</c:v>
                </c:pt>
                <c:pt idx="245">
                  <c:v>7.11</c:v>
                </c:pt>
                <c:pt idx="246">
                  <c:v>7.04</c:v>
                </c:pt>
                <c:pt idx="247">
                  <c:v>6.99</c:v>
                </c:pt>
                <c:pt idx="248">
                  <c:v>7.02</c:v>
                </c:pt>
                <c:pt idx="249">
                  <c:v>6.96</c:v>
                </c:pt>
                <c:pt idx="250">
                  <c:v>6.96</c:v>
                </c:pt>
              </c:numCache>
            </c:numRef>
          </c:val>
          <c:smooth val="0"/>
          <c:extLst>
            <c:ext xmlns:c16="http://schemas.microsoft.com/office/drawing/2014/chart" uri="{C3380CC4-5D6E-409C-BE32-E72D297353CC}">
              <c16:uniqueId val="{00000000-2DC9-D54D-B946-1DA12EF23375}"/>
            </c:ext>
          </c:extLst>
        </c:ser>
        <c:ser>
          <c:idx val="1"/>
          <c:order val="1"/>
          <c:spPr>
            <a:ln w="28575" cap="rnd">
              <a:solidFill>
                <a:srgbClr val="760000"/>
              </a:solidFill>
              <a:prstDash val="dash"/>
              <a:round/>
            </a:ln>
            <a:effectLst/>
          </c:spPr>
          <c:marker>
            <c:symbol val="none"/>
          </c:marker>
          <c:cat>
            <c:numRef>
              <c:f>Worksheet!$A$2:$A$252</c:f>
              <c:numCache>
                <c:formatCode>m/d/yy</c:formatCode>
                <c:ptCount val="251"/>
                <c:pt idx="0">
                  <c:v>43934</c:v>
                </c:pt>
                <c:pt idx="1">
                  <c:v>43935</c:v>
                </c:pt>
                <c:pt idx="2">
                  <c:v>43936</c:v>
                </c:pt>
                <c:pt idx="3">
                  <c:v>43937</c:v>
                </c:pt>
                <c:pt idx="4">
                  <c:v>43938</c:v>
                </c:pt>
                <c:pt idx="5">
                  <c:v>43941</c:v>
                </c:pt>
                <c:pt idx="6">
                  <c:v>43942</c:v>
                </c:pt>
                <c:pt idx="7">
                  <c:v>43943</c:v>
                </c:pt>
                <c:pt idx="8">
                  <c:v>43944</c:v>
                </c:pt>
                <c:pt idx="9">
                  <c:v>43945</c:v>
                </c:pt>
                <c:pt idx="10">
                  <c:v>43948</c:v>
                </c:pt>
                <c:pt idx="11">
                  <c:v>43949</c:v>
                </c:pt>
                <c:pt idx="12">
                  <c:v>43950</c:v>
                </c:pt>
                <c:pt idx="13">
                  <c:v>43951</c:v>
                </c:pt>
                <c:pt idx="14">
                  <c:v>43952</c:v>
                </c:pt>
                <c:pt idx="15">
                  <c:v>43955</c:v>
                </c:pt>
                <c:pt idx="16">
                  <c:v>43956</c:v>
                </c:pt>
                <c:pt idx="17">
                  <c:v>43957</c:v>
                </c:pt>
                <c:pt idx="18">
                  <c:v>43958</c:v>
                </c:pt>
                <c:pt idx="19">
                  <c:v>43959</c:v>
                </c:pt>
                <c:pt idx="20">
                  <c:v>43962</c:v>
                </c:pt>
                <c:pt idx="21">
                  <c:v>43963</c:v>
                </c:pt>
                <c:pt idx="22">
                  <c:v>43964</c:v>
                </c:pt>
                <c:pt idx="23">
                  <c:v>43965</c:v>
                </c:pt>
                <c:pt idx="24">
                  <c:v>43966</c:v>
                </c:pt>
                <c:pt idx="25">
                  <c:v>43969</c:v>
                </c:pt>
                <c:pt idx="26">
                  <c:v>43970</c:v>
                </c:pt>
                <c:pt idx="27">
                  <c:v>43971</c:v>
                </c:pt>
                <c:pt idx="28">
                  <c:v>43972</c:v>
                </c:pt>
                <c:pt idx="29">
                  <c:v>43973</c:v>
                </c:pt>
                <c:pt idx="30">
                  <c:v>43977</c:v>
                </c:pt>
                <c:pt idx="31">
                  <c:v>43978</c:v>
                </c:pt>
                <c:pt idx="32">
                  <c:v>43979</c:v>
                </c:pt>
                <c:pt idx="33">
                  <c:v>43980</c:v>
                </c:pt>
                <c:pt idx="34">
                  <c:v>43983</c:v>
                </c:pt>
                <c:pt idx="35">
                  <c:v>43984</c:v>
                </c:pt>
                <c:pt idx="36">
                  <c:v>43985</c:v>
                </c:pt>
                <c:pt idx="37">
                  <c:v>43986</c:v>
                </c:pt>
                <c:pt idx="38">
                  <c:v>43987</c:v>
                </c:pt>
                <c:pt idx="39">
                  <c:v>43990</c:v>
                </c:pt>
                <c:pt idx="40">
                  <c:v>43991</c:v>
                </c:pt>
                <c:pt idx="41">
                  <c:v>43992</c:v>
                </c:pt>
                <c:pt idx="42">
                  <c:v>43993</c:v>
                </c:pt>
                <c:pt idx="43">
                  <c:v>43994</c:v>
                </c:pt>
                <c:pt idx="44">
                  <c:v>43997</c:v>
                </c:pt>
                <c:pt idx="45">
                  <c:v>43998</c:v>
                </c:pt>
                <c:pt idx="46">
                  <c:v>43999</c:v>
                </c:pt>
                <c:pt idx="47">
                  <c:v>44000</c:v>
                </c:pt>
                <c:pt idx="48">
                  <c:v>44001</c:v>
                </c:pt>
                <c:pt idx="49">
                  <c:v>44004</c:v>
                </c:pt>
                <c:pt idx="50">
                  <c:v>44005</c:v>
                </c:pt>
                <c:pt idx="51">
                  <c:v>44006</c:v>
                </c:pt>
                <c:pt idx="52">
                  <c:v>44007</c:v>
                </c:pt>
                <c:pt idx="53">
                  <c:v>44008</c:v>
                </c:pt>
                <c:pt idx="54">
                  <c:v>44011</c:v>
                </c:pt>
                <c:pt idx="55">
                  <c:v>44012</c:v>
                </c:pt>
                <c:pt idx="56">
                  <c:v>44013</c:v>
                </c:pt>
                <c:pt idx="57">
                  <c:v>44014</c:v>
                </c:pt>
                <c:pt idx="58">
                  <c:v>44018</c:v>
                </c:pt>
                <c:pt idx="59">
                  <c:v>44019</c:v>
                </c:pt>
                <c:pt idx="60">
                  <c:v>44020</c:v>
                </c:pt>
                <c:pt idx="61">
                  <c:v>44021</c:v>
                </c:pt>
                <c:pt idx="62">
                  <c:v>44022</c:v>
                </c:pt>
                <c:pt idx="63">
                  <c:v>44025</c:v>
                </c:pt>
                <c:pt idx="64">
                  <c:v>44026</c:v>
                </c:pt>
                <c:pt idx="65">
                  <c:v>44027</c:v>
                </c:pt>
                <c:pt idx="66">
                  <c:v>44028</c:v>
                </c:pt>
                <c:pt idx="67">
                  <c:v>44029</c:v>
                </c:pt>
                <c:pt idx="68">
                  <c:v>44032</c:v>
                </c:pt>
                <c:pt idx="69">
                  <c:v>44033</c:v>
                </c:pt>
                <c:pt idx="70">
                  <c:v>44034</c:v>
                </c:pt>
                <c:pt idx="71">
                  <c:v>44035</c:v>
                </c:pt>
                <c:pt idx="72">
                  <c:v>44036</c:v>
                </c:pt>
                <c:pt idx="73">
                  <c:v>44039</c:v>
                </c:pt>
                <c:pt idx="74">
                  <c:v>44040</c:v>
                </c:pt>
                <c:pt idx="75">
                  <c:v>44041</c:v>
                </c:pt>
                <c:pt idx="76">
                  <c:v>44042</c:v>
                </c:pt>
                <c:pt idx="77">
                  <c:v>44043</c:v>
                </c:pt>
                <c:pt idx="78">
                  <c:v>44046</c:v>
                </c:pt>
                <c:pt idx="79">
                  <c:v>44047</c:v>
                </c:pt>
                <c:pt idx="80">
                  <c:v>44048</c:v>
                </c:pt>
                <c:pt idx="81">
                  <c:v>44049</c:v>
                </c:pt>
                <c:pt idx="82">
                  <c:v>44050</c:v>
                </c:pt>
                <c:pt idx="83">
                  <c:v>44053</c:v>
                </c:pt>
                <c:pt idx="84">
                  <c:v>44054</c:v>
                </c:pt>
                <c:pt idx="85">
                  <c:v>44055</c:v>
                </c:pt>
                <c:pt idx="86">
                  <c:v>44056</c:v>
                </c:pt>
                <c:pt idx="87">
                  <c:v>44057</c:v>
                </c:pt>
                <c:pt idx="88">
                  <c:v>44060</c:v>
                </c:pt>
                <c:pt idx="89">
                  <c:v>44061</c:v>
                </c:pt>
                <c:pt idx="90">
                  <c:v>44062</c:v>
                </c:pt>
                <c:pt idx="91">
                  <c:v>44063</c:v>
                </c:pt>
                <c:pt idx="92">
                  <c:v>44064</c:v>
                </c:pt>
                <c:pt idx="93">
                  <c:v>44067</c:v>
                </c:pt>
                <c:pt idx="94">
                  <c:v>44068</c:v>
                </c:pt>
                <c:pt idx="95">
                  <c:v>44069</c:v>
                </c:pt>
                <c:pt idx="96">
                  <c:v>44070</c:v>
                </c:pt>
                <c:pt idx="97">
                  <c:v>44071</c:v>
                </c:pt>
                <c:pt idx="98">
                  <c:v>44074</c:v>
                </c:pt>
                <c:pt idx="99">
                  <c:v>44075</c:v>
                </c:pt>
                <c:pt idx="100">
                  <c:v>44076</c:v>
                </c:pt>
                <c:pt idx="101">
                  <c:v>44077</c:v>
                </c:pt>
                <c:pt idx="102">
                  <c:v>44078</c:v>
                </c:pt>
                <c:pt idx="103">
                  <c:v>44082</c:v>
                </c:pt>
                <c:pt idx="104">
                  <c:v>44083</c:v>
                </c:pt>
                <c:pt idx="105">
                  <c:v>44084</c:v>
                </c:pt>
                <c:pt idx="106">
                  <c:v>44085</c:v>
                </c:pt>
                <c:pt idx="107">
                  <c:v>44088</c:v>
                </c:pt>
                <c:pt idx="108">
                  <c:v>44089</c:v>
                </c:pt>
                <c:pt idx="109">
                  <c:v>44090</c:v>
                </c:pt>
                <c:pt idx="110">
                  <c:v>44091</c:v>
                </c:pt>
                <c:pt idx="111">
                  <c:v>44092</c:v>
                </c:pt>
                <c:pt idx="112">
                  <c:v>44095</c:v>
                </c:pt>
                <c:pt idx="113">
                  <c:v>44096</c:v>
                </c:pt>
                <c:pt idx="114">
                  <c:v>44097</c:v>
                </c:pt>
                <c:pt idx="115">
                  <c:v>44098</c:v>
                </c:pt>
                <c:pt idx="116">
                  <c:v>44099</c:v>
                </c:pt>
                <c:pt idx="117">
                  <c:v>44102</c:v>
                </c:pt>
                <c:pt idx="118">
                  <c:v>44103</c:v>
                </c:pt>
                <c:pt idx="119">
                  <c:v>44104</c:v>
                </c:pt>
                <c:pt idx="120">
                  <c:v>44105</c:v>
                </c:pt>
                <c:pt idx="121">
                  <c:v>44106</c:v>
                </c:pt>
                <c:pt idx="122">
                  <c:v>44109</c:v>
                </c:pt>
                <c:pt idx="123">
                  <c:v>44110</c:v>
                </c:pt>
                <c:pt idx="124">
                  <c:v>44111</c:v>
                </c:pt>
                <c:pt idx="125">
                  <c:v>44112</c:v>
                </c:pt>
                <c:pt idx="126">
                  <c:v>44113</c:v>
                </c:pt>
                <c:pt idx="127">
                  <c:v>44116</c:v>
                </c:pt>
                <c:pt idx="128">
                  <c:v>44117</c:v>
                </c:pt>
                <c:pt idx="129">
                  <c:v>44118</c:v>
                </c:pt>
                <c:pt idx="130">
                  <c:v>44119</c:v>
                </c:pt>
                <c:pt idx="131">
                  <c:v>44120</c:v>
                </c:pt>
                <c:pt idx="132">
                  <c:v>44123</c:v>
                </c:pt>
                <c:pt idx="133">
                  <c:v>44124</c:v>
                </c:pt>
                <c:pt idx="134">
                  <c:v>44125</c:v>
                </c:pt>
                <c:pt idx="135">
                  <c:v>44126</c:v>
                </c:pt>
                <c:pt idx="136">
                  <c:v>44127</c:v>
                </c:pt>
                <c:pt idx="137">
                  <c:v>44130</c:v>
                </c:pt>
                <c:pt idx="138">
                  <c:v>44131</c:v>
                </c:pt>
                <c:pt idx="139">
                  <c:v>44132</c:v>
                </c:pt>
                <c:pt idx="140">
                  <c:v>44133</c:v>
                </c:pt>
                <c:pt idx="141">
                  <c:v>44134</c:v>
                </c:pt>
                <c:pt idx="142">
                  <c:v>44137</c:v>
                </c:pt>
                <c:pt idx="143">
                  <c:v>44138</c:v>
                </c:pt>
                <c:pt idx="144">
                  <c:v>44139</c:v>
                </c:pt>
                <c:pt idx="145">
                  <c:v>44140</c:v>
                </c:pt>
                <c:pt idx="146">
                  <c:v>44141</c:v>
                </c:pt>
                <c:pt idx="147">
                  <c:v>44144</c:v>
                </c:pt>
                <c:pt idx="148">
                  <c:v>44145</c:v>
                </c:pt>
                <c:pt idx="149">
                  <c:v>44146</c:v>
                </c:pt>
                <c:pt idx="150">
                  <c:v>44147</c:v>
                </c:pt>
                <c:pt idx="151">
                  <c:v>44148</c:v>
                </c:pt>
                <c:pt idx="152">
                  <c:v>44151</c:v>
                </c:pt>
                <c:pt idx="153">
                  <c:v>44152</c:v>
                </c:pt>
                <c:pt idx="154">
                  <c:v>44153</c:v>
                </c:pt>
                <c:pt idx="155">
                  <c:v>44154</c:v>
                </c:pt>
                <c:pt idx="156">
                  <c:v>44155</c:v>
                </c:pt>
                <c:pt idx="157">
                  <c:v>44158</c:v>
                </c:pt>
                <c:pt idx="158">
                  <c:v>44159</c:v>
                </c:pt>
                <c:pt idx="159">
                  <c:v>44160</c:v>
                </c:pt>
                <c:pt idx="160">
                  <c:v>44162</c:v>
                </c:pt>
                <c:pt idx="161">
                  <c:v>44165</c:v>
                </c:pt>
                <c:pt idx="162">
                  <c:v>44166</c:v>
                </c:pt>
                <c:pt idx="163">
                  <c:v>44167</c:v>
                </c:pt>
                <c:pt idx="164">
                  <c:v>44168</c:v>
                </c:pt>
                <c:pt idx="165">
                  <c:v>44169</c:v>
                </c:pt>
                <c:pt idx="166">
                  <c:v>44172</c:v>
                </c:pt>
                <c:pt idx="167">
                  <c:v>44173</c:v>
                </c:pt>
                <c:pt idx="168">
                  <c:v>44174</c:v>
                </c:pt>
                <c:pt idx="169">
                  <c:v>44175</c:v>
                </c:pt>
                <c:pt idx="170">
                  <c:v>44176</c:v>
                </c:pt>
                <c:pt idx="171">
                  <c:v>44179</c:v>
                </c:pt>
                <c:pt idx="172">
                  <c:v>44180</c:v>
                </c:pt>
                <c:pt idx="173">
                  <c:v>44181</c:v>
                </c:pt>
                <c:pt idx="174">
                  <c:v>44182</c:v>
                </c:pt>
                <c:pt idx="175">
                  <c:v>44183</c:v>
                </c:pt>
                <c:pt idx="176">
                  <c:v>44186</c:v>
                </c:pt>
                <c:pt idx="177">
                  <c:v>44187</c:v>
                </c:pt>
                <c:pt idx="178">
                  <c:v>44188</c:v>
                </c:pt>
                <c:pt idx="179">
                  <c:v>44189</c:v>
                </c:pt>
                <c:pt idx="180">
                  <c:v>44193</c:v>
                </c:pt>
                <c:pt idx="181">
                  <c:v>44194</c:v>
                </c:pt>
                <c:pt idx="182">
                  <c:v>44195</c:v>
                </c:pt>
                <c:pt idx="183">
                  <c:v>44196</c:v>
                </c:pt>
                <c:pt idx="184">
                  <c:v>44200</c:v>
                </c:pt>
                <c:pt idx="185">
                  <c:v>44201</c:v>
                </c:pt>
                <c:pt idx="186">
                  <c:v>44202</c:v>
                </c:pt>
                <c:pt idx="187">
                  <c:v>44203</c:v>
                </c:pt>
                <c:pt idx="188">
                  <c:v>44204</c:v>
                </c:pt>
                <c:pt idx="189">
                  <c:v>44207</c:v>
                </c:pt>
                <c:pt idx="190">
                  <c:v>44208</c:v>
                </c:pt>
                <c:pt idx="191">
                  <c:v>44209</c:v>
                </c:pt>
                <c:pt idx="192">
                  <c:v>44210</c:v>
                </c:pt>
                <c:pt idx="193">
                  <c:v>44211</c:v>
                </c:pt>
                <c:pt idx="194">
                  <c:v>44215</c:v>
                </c:pt>
                <c:pt idx="195">
                  <c:v>44216</c:v>
                </c:pt>
                <c:pt idx="196">
                  <c:v>44217</c:v>
                </c:pt>
                <c:pt idx="197">
                  <c:v>44218</c:v>
                </c:pt>
                <c:pt idx="198">
                  <c:v>44221</c:v>
                </c:pt>
                <c:pt idx="199">
                  <c:v>44222</c:v>
                </c:pt>
                <c:pt idx="200">
                  <c:v>44223</c:v>
                </c:pt>
                <c:pt idx="201">
                  <c:v>44224</c:v>
                </c:pt>
                <c:pt idx="202">
                  <c:v>44225</c:v>
                </c:pt>
                <c:pt idx="203">
                  <c:v>44228</c:v>
                </c:pt>
                <c:pt idx="204">
                  <c:v>44229</c:v>
                </c:pt>
                <c:pt idx="205">
                  <c:v>44230</c:v>
                </c:pt>
                <c:pt idx="206">
                  <c:v>44231</c:v>
                </c:pt>
                <c:pt idx="207">
                  <c:v>44232</c:v>
                </c:pt>
                <c:pt idx="208">
                  <c:v>44235</c:v>
                </c:pt>
                <c:pt idx="209">
                  <c:v>44236</c:v>
                </c:pt>
                <c:pt idx="210">
                  <c:v>44237</c:v>
                </c:pt>
                <c:pt idx="211">
                  <c:v>44238</c:v>
                </c:pt>
                <c:pt idx="212">
                  <c:v>44239</c:v>
                </c:pt>
                <c:pt idx="213">
                  <c:v>44243</c:v>
                </c:pt>
                <c:pt idx="214">
                  <c:v>44244</c:v>
                </c:pt>
                <c:pt idx="215">
                  <c:v>44245</c:v>
                </c:pt>
                <c:pt idx="216">
                  <c:v>44246</c:v>
                </c:pt>
                <c:pt idx="217">
                  <c:v>44249</c:v>
                </c:pt>
                <c:pt idx="218">
                  <c:v>44250</c:v>
                </c:pt>
                <c:pt idx="219">
                  <c:v>44251</c:v>
                </c:pt>
                <c:pt idx="220">
                  <c:v>44252</c:v>
                </c:pt>
                <c:pt idx="221">
                  <c:v>44253</c:v>
                </c:pt>
                <c:pt idx="222">
                  <c:v>44256</c:v>
                </c:pt>
                <c:pt idx="223">
                  <c:v>44257</c:v>
                </c:pt>
                <c:pt idx="224">
                  <c:v>44258</c:v>
                </c:pt>
                <c:pt idx="225">
                  <c:v>44259</c:v>
                </c:pt>
                <c:pt idx="226">
                  <c:v>44260</c:v>
                </c:pt>
                <c:pt idx="227">
                  <c:v>44263</c:v>
                </c:pt>
                <c:pt idx="228">
                  <c:v>44264</c:v>
                </c:pt>
                <c:pt idx="229">
                  <c:v>44265</c:v>
                </c:pt>
                <c:pt idx="230">
                  <c:v>44266</c:v>
                </c:pt>
                <c:pt idx="231">
                  <c:v>44267</c:v>
                </c:pt>
                <c:pt idx="232">
                  <c:v>44270</c:v>
                </c:pt>
                <c:pt idx="233">
                  <c:v>44271</c:v>
                </c:pt>
                <c:pt idx="234">
                  <c:v>44272</c:v>
                </c:pt>
                <c:pt idx="235">
                  <c:v>44273</c:v>
                </c:pt>
                <c:pt idx="236">
                  <c:v>44274</c:v>
                </c:pt>
                <c:pt idx="237">
                  <c:v>44277</c:v>
                </c:pt>
                <c:pt idx="238">
                  <c:v>44278</c:v>
                </c:pt>
                <c:pt idx="239">
                  <c:v>44279</c:v>
                </c:pt>
                <c:pt idx="240">
                  <c:v>44280</c:v>
                </c:pt>
                <c:pt idx="241">
                  <c:v>44281</c:v>
                </c:pt>
                <c:pt idx="242">
                  <c:v>44284</c:v>
                </c:pt>
                <c:pt idx="243">
                  <c:v>44285</c:v>
                </c:pt>
                <c:pt idx="244">
                  <c:v>44286</c:v>
                </c:pt>
                <c:pt idx="245">
                  <c:v>44287</c:v>
                </c:pt>
                <c:pt idx="246">
                  <c:v>44291</c:v>
                </c:pt>
                <c:pt idx="247">
                  <c:v>44292</c:v>
                </c:pt>
                <c:pt idx="248">
                  <c:v>44293</c:v>
                </c:pt>
                <c:pt idx="249">
                  <c:v>44294</c:v>
                </c:pt>
                <c:pt idx="250">
                  <c:v>44295</c:v>
                </c:pt>
              </c:numCache>
            </c:numRef>
          </c:cat>
          <c:val>
            <c:numRef>
              <c:f>Worksheet!$C$2:$C$252</c:f>
              <c:numCache>
                <c:formatCode>General</c:formatCode>
                <c:ptCount val="251"/>
                <c:pt idx="0">
                  <c:v>7.7329083665338629</c:v>
                </c:pt>
                <c:pt idx="1">
                  <c:v>7.7329083665338629</c:v>
                </c:pt>
                <c:pt idx="2">
                  <c:v>7.7329083665338629</c:v>
                </c:pt>
                <c:pt idx="3">
                  <c:v>7.7329083665338629</c:v>
                </c:pt>
                <c:pt idx="4">
                  <c:v>7.7329083665338629</c:v>
                </c:pt>
                <c:pt idx="5">
                  <c:v>7.7329083665338629</c:v>
                </c:pt>
                <c:pt idx="6">
                  <c:v>7.7329083665338629</c:v>
                </c:pt>
                <c:pt idx="7">
                  <c:v>7.7329083665338629</c:v>
                </c:pt>
                <c:pt idx="8">
                  <c:v>7.7329083665338629</c:v>
                </c:pt>
                <c:pt idx="9">
                  <c:v>7.7329083665338629</c:v>
                </c:pt>
                <c:pt idx="10">
                  <c:v>7.7329083665338629</c:v>
                </c:pt>
                <c:pt idx="11">
                  <c:v>7.7329083665338629</c:v>
                </c:pt>
                <c:pt idx="12">
                  <c:v>7.7329083665338629</c:v>
                </c:pt>
                <c:pt idx="13">
                  <c:v>7.7329083665338629</c:v>
                </c:pt>
                <c:pt idx="14">
                  <c:v>7.7329083665338629</c:v>
                </c:pt>
                <c:pt idx="15">
                  <c:v>7.7329083665338629</c:v>
                </c:pt>
                <c:pt idx="16">
                  <c:v>7.7329083665338629</c:v>
                </c:pt>
                <c:pt idx="17">
                  <c:v>7.7329083665338629</c:v>
                </c:pt>
                <c:pt idx="18">
                  <c:v>7.7329083665338629</c:v>
                </c:pt>
                <c:pt idx="19">
                  <c:v>7.7329083665338629</c:v>
                </c:pt>
                <c:pt idx="20">
                  <c:v>7.7329083665338629</c:v>
                </c:pt>
                <c:pt idx="21">
                  <c:v>7.7329083665338629</c:v>
                </c:pt>
                <c:pt idx="22">
                  <c:v>7.7329083665338629</c:v>
                </c:pt>
                <c:pt idx="23">
                  <c:v>7.7329083665338629</c:v>
                </c:pt>
                <c:pt idx="24">
                  <c:v>7.7329083665338629</c:v>
                </c:pt>
                <c:pt idx="25">
                  <c:v>7.7329083665338629</c:v>
                </c:pt>
                <c:pt idx="26">
                  <c:v>7.7329083665338629</c:v>
                </c:pt>
                <c:pt idx="27">
                  <c:v>7.7329083665338629</c:v>
                </c:pt>
                <c:pt idx="28">
                  <c:v>7.7329083665338629</c:v>
                </c:pt>
                <c:pt idx="29">
                  <c:v>7.7329083665338629</c:v>
                </c:pt>
                <c:pt idx="30">
                  <c:v>7.7329083665338629</c:v>
                </c:pt>
                <c:pt idx="31">
                  <c:v>7.7329083665338629</c:v>
                </c:pt>
                <c:pt idx="32">
                  <c:v>7.7329083665338629</c:v>
                </c:pt>
                <c:pt idx="33">
                  <c:v>7.7329083665338629</c:v>
                </c:pt>
                <c:pt idx="34">
                  <c:v>7.7329083665338629</c:v>
                </c:pt>
                <c:pt idx="35">
                  <c:v>7.7329083665338629</c:v>
                </c:pt>
                <c:pt idx="36">
                  <c:v>7.7329083665338629</c:v>
                </c:pt>
                <c:pt idx="37">
                  <c:v>7.7329083665338629</c:v>
                </c:pt>
                <c:pt idx="38">
                  <c:v>7.7329083665338629</c:v>
                </c:pt>
                <c:pt idx="39">
                  <c:v>7.7329083665338629</c:v>
                </c:pt>
                <c:pt idx="40">
                  <c:v>7.7329083665338629</c:v>
                </c:pt>
                <c:pt idx="41">
                  <c:v>7.7329083665338629</c:v>
                </c:pt>
                <c:pt idx="42">
                  <c:v>7.7329083665338629</c:v>
                </c:pt>
                <c:pt idx="43">
                  <c:v>7.7329083665338629</c:v>
                </c:pt>
                <c:pt idx="44">
                  <c:v>7.7329083665338629</c:v>
                </c:pt>
                <c:pt idx="45">
                  <c:v>7.7329083665338629</c:v>
                </c:pt>
                <c:pt idx="46">
                  <c:v>7.7329083665338629</c:v>
                </c:pt>
                <c:pt idx="47">
                  <c:v>7.7329083665338629</c:v>
                </c:pt>
                <c:pt idx="48">
                  <c:v>7.7329083665338629</c:v>
                </c:pt>
                <c:pt idx="49">
                  <c:v>7.7329083665338629</c:v>
                </c:pt>
                <c:pt idx="50">
                  <c:v>7.7329083665338629</c:v>
                </c:pt>
                <c:pt idx="51">
                  <c:v>7.7329083665338629</c:v>
                </c:pt>
                <c:pt idx="52">
                  <c:v>7.7329083665338629</c:v>
                </c:pt>
                <c:pt idx="53">
                  <c:v>7.7329083665338629</c:v>
                </c:pt>
                <c:pt idx="54">
                  <c:v>7.7329083665338629</c:v>
                </c:pt>
                <c:pt idx="55">
                  <c:v>7.7329083665338629</c:v>
                </c:pt>
                <c:pt idx="56">
                  <c:v>7.7329083665338629</c:v>
                </c:pt>
                <c:pt idx="57">
                  <c:v>7.7329083665338629</c:v>
                </c:pt>
                <c:pt idx="58">
                  <c:v>7.7329083665338629</c:v>
                </c:pt>
                <c:pt idx="59">
                  <c:v>7.7329083665338629</c:v>
                </c:pt>
                <c:pt idx="60">
                  <c:v>7.7329083665338629</c:v>
                </c:pt>
                <c:pt idx="61">
                  <c:v>7.7329083665338629</c:v>
                </c:pt>
                <c:pt idx="62">
                  <c:v>7.7329083665338629</c:v>
                </c:pt>
                <c:pt idx="63">
                  <c:v>7.7329083665338629</c:v>
                </c:pt>
                <c:pt idx="64">
                  <c:v>7.7329083665338629</c:v>
                </c:pt>
                <c:pt idx="65">
                  <c:v>7.7329083665338629</c:v>
                </c:pt>
                <c:pt idx="66">
                  <c:v>7.7329083665338629</c:v>
                </c:pt>
                <c:pt idx="67">
                  <c:v>7.7329083665338629</c:v>
                </c:pt>
                <c:pt idx="68">
                  <c:v>7.7329083665338629</c:v>
                </c:pt>
                <c:pt idx="69">
                  <c:v>7.7329083665338629</c:v>
                </c:pt>
                <c:pt idx="70">
                  <c:v>7.7329083665338629</c:v>
                </c:pt>
                <c:pt idx="71">
                  <c:v>7.7329083665338629</c:v>
                </c:pt>
                <c:pt idx="72">
                  <c:v>7.7329083665338629</c:v>
                </c:pt>
                <c:pt idx="73">
                  <c:v>7.7329083665338629</c:v>
                </c:pt>
                <c:pt idx="74">
                  <c:v>7.7329083665338629</c:v>
                </c:pt>
                <c:pt idx="75">
                  <c:v>7.7329083665338629</c:v>
                </c:pt>
                <c:pt idx="76">
                  <c:v>7.7329083665338629</c:v>
                </c:pt>
                <c:pt idx="77">
                  <c:v>7.7329083665338629</c:v>
                </c:pt>
                <c:pt idx="78">
                  <c:v>7.7329083665338629</c:v>
                </c:pt>
                <c:pt idx="79">
                  <c:v>7.7329083665338629</c:v>
                </c:pt>
                <c:pt idx="80">
                  <c:v>7.7329083665338629</c:v>
                </c:pt>
                <c:pt idx="81">
                  <c:v>7.7329083665338629</c:v>
                </c:pt>
                <c:pt idx="82">
                  <c:v>7.7329083665338629</c:v>
                </c:pt>
                <c:pt idx="83">
                  <c:v>7.7329083665338629</c:v>
                </c:pt>
                <c:pt idx="84">
                  <c:v>7.7329083665338629</c:v>
                </c:pt>
                <c:pt idx="85">
                  <c:v>7.7329083665338629</c:v>
                </c:pt>
                <c:pt idx="86">
                  <c:v>7.7329083665338629</c:v>
                </c:pt>
                <c:pt idx="87">
                  <c:v>7.7329083665338629</c:v>
                </c:pt>
                <c:pt idx="88">
                  <c:v>7.7329083665338629</c:v>
                </c:pt>
                <c:pt idx="89">
                  <c:v>7.7329083665338629</c:v>
                </c:pt>
                <c:pt idx="90">
                  <c:v>7.7329083665338629</c:v>
                </c:pt>
                <c:pt idx="91">
                  <c:v>7.7329083665338629</c:v>
                </c:pt>
                <c:pt idx="92">
                  <c:v>7.7329083665338629</c:v>
                </c:pt>
                <c:pt idx="93">
                  <c:v>7.7329083665338629</c:v>
                </c:pt>
                <c:pt idx="94">
                  <c:v>7.7329083665338629</c:v>
                </c:pt>
                <c:pt idx="95">
                  <c:v>7.7329083665338629</c:v>
                </c:pt>
                <c:pt idx="96">
                  <c:v>7.7329083665338629</c:v>
                </c:pt>
                <c:pt idx="97">
                  <c:v>7.7329083665338629</c:v>
                </c:pt>
                <c:pt idx="98">
                  <c:v>7.7329083665338629</c:v>
                </c:pt>
                <c:pt idx="99">
                  <c:v>7.7329083665338629</c:v>
                </c:pt>
                <c:pt idx="100">
                  <c:v>7.7329083665338629</c:v>
                </c:pt>
                <c:pt idx="101">
                  <c:v>7.7329083665338629</c:v>
                </c:pt>
                <c:pt idx="102">
                  <c:v>7.7329083665338629</c:v>
                </c:pt>
                <c:pt idx="103">
                  <c:v>7.7329083665338629</c:v>
                </c:pt>
                <c:pt idx="104">
                  <c:v>7.7329083665338629</c:v>
                </c:pt>
                <c:pt idx="105">
                  <c:v>7.7329083665338629</c:v>
                </c:pt>
                <c:pt idx="106">
                  <c:v>7.7329083665338629</c:v>
                </c:pt>
                <c:pt idx="107">
                  <c:v>7.7329083665338629</c:v>
                </c:pt>
                <c:pt idx="108">
                  <c:v>7.7329083665338629</c:v>
                </c:pt>
                <c:pt idx="109">
                  <c:v>7.7329083665338629</c:v>
                </c:pt>
                <c:pt idx="110">
                  <c:v>7.7329083665338629</c:v>
                </c:pt>
                <c:pt idx="111">
                  <c:v>7.7329083665338629</c:v>
                </c:pt>
                <c:pt idx="112">
                  <c:v>7.7329083665338629</c:v>
                </c:pt>
                <c:pt idx="113">
                  <c:v>7.7329083665338629</c:v>
                </c:pt>
                <c:pt idx="114">
                  <c:v>7.7329083665338629</c:v>
                </c:pt>
                <c:pt idx="115">
                  <c:v>7.7329083665338629</c:v>
                </c:pt>
                <c:pt idx="116">
                  <c:v>7.7329083665338629</c:v>
                </c:pt>
                <c:pt idx="117">
                  <c:v>7.7329083665338629</c:v>
                </c:pt>
                <c:pt idx="118">
                  <c:v>7.7329083665338629</c:v>
                </c:pt>
                <c:pt idx="119">
                  <c:v>7.7329083665338629</c:v>
                </c:pt>
                <c:pt idx="120">
                  <c:v>7.7329083665338629</c:v>
                </c:pt>
                <c:pt idx="121">
                  <c:v>7.7329083665338629</c:v>
                </c:pt>
                <c:pt idx="122">
                  <c:v>7.7329083665338629</c:v>
                </c:pt>
                <c:pt idx="123">
                  <c:v>7.7329083665338629</c:v>
                </c:pt>
                <c:pt idx="124">
                  <c:v>7.7329083665338629</c:v>
                </c:pt>
                <c:pt idx="125">
                  <c:v>7.7329083665338629</c:v>
                </c:pt>
                <c:pt idx="126">
                  <c:v>7.7329083665338629</c:v>
                </c:pt>
                <c:pt idx="127">
                  <c:v>7.7329083665338629</c:v>
                </c:pt>
                <c:pt idx="128">
                  <c:v>7.7329083665338629</c:v>
                </c:pt>
                <c:pt idx="129">
                  <c:v>7.7329083665338629</c:v>
                </c:pt>
                <c:pt idx="130">
                  <c:v>7.7329083665338629</c:v>
                </c:pt>
                <c:pt idx="131">
                  <c:v>7.7329083665338629</c:v>
                </c:pt>
                <c:pt idx="132">
                  <c:v>7.7329083665338629</c:v>
                </c:pt>
                <c:pt idx="133">
                  <c:v>7.7329083665338629</c:v>
                </c:pt>
                <c:pt idx="134">
                  <c:v>7.7329083665338629</c:v>
                </c:pt>
                <c:pt idx="135">
                  <c:v>7.7329083665338629</c:v>
                </c:pt>
                <c:pt idx="136">
                  <c:v>7.7329083665338629</c:v>
                </c:pt>
                <c:pt idx="137">
                  <c:v>7.7329083665338629</c:v>
                </c:pt>
                <c:pt idx="138">
                  <c:v>7.7329083665338629</c:v>
                </c:pt>
                <c:pt idx="139">
                  <c:v>7.7329083665338629</c:v>
                </c:pt>
                <c:pt idx="140">
                  <c:v>7.7329083665338629</c:v>
                </c:pt>
                <c:pt idx="141">
                  <c:v>7.7329083665338629</c:v>
                </c:pt>
                <c:pt idx="142">
                  <c:v>7.7329083665338629</c:v>
                </c:pt>
                <c:pt idx="143">
                  <c:v>7.7329083665338629</c:v>
                </c:pt>
                <c:pt idx="144">
                  <c:v>7.7329083665338629</c:v>
                </c:pt>
                <c:pt idx="145">
                  <c:v>7.7329083665338629</c:v>
                </c:pt>
                <c:pt idx="146">
                  <c:v>7.7329083665338629</c:v>
                </c:pt>
                <c:pt idx="147">
                  <c:v>7.7329083665338629</c:v>
                </c:pt>
                <c:pt idx="148">
                  <c:v>7.7329083665338629</c:v>
                </c:pt>
                <c:pt idx="149">
                  <c:v>7.7329083665338629</c:v>
                </c:pt>
                <c:pt idx="150">
                  <c:v>7.7329083665338629</c:v>
                </c:pt>
                <c:pt idx="151">
                  <c:v>7.7329083665338629</c:v>
                </c:pt>
                <c:pt idx="152">
                  <c:v>7.7329083665338629</c:v>
                </c:pt>
                <c:pt idx="153">
                  <c:v>7.7329083665338629</c:v>
                </c:pt>
                <c:pt idx="154">
                  <c:v>7.7329083665338629</c:v>
                </c:pt>
                <c:pt idx="155">
                  <c:v>7.7329083665338629</c:v>
                </c:pt>
                <c:pt idx="156">
                  <c:v>7.7329083665338629</c:v>
                </c:pt>
                <c:pt idx="157">
                  <c:v>7.7329083665338629</c:v>
                </c:pt>
                <c:pt idx="158">
                  <c:v>7.7329083665338629</c:v>
                </c:pt>
                <c:pt idx="159">
                  <c:v>7.7329083665338629</c:v>
                </c:pt>
                <c:pt idx="160">
                  <c:v>7.7329083665338629</c:v>
                </c:pt>
                <c:pt idx="161">
                  <c:v>7.7329083665338629</c:v>
                </c:pt>
                <c:pt idx="162">
                  <c:v>7.7329083665338629</c:v>
                </c:pt>
                <c:pt idx="163">
                  <c:v>7.7329083665338629</c:v>
                </c:pt>
                <c:pt idx="164">
                  <c:v>7.7329083665338629</c:v>
                </c:pt>
                <c:pt idx="165">
                  <c:v>7.7329083665338629</c:v>
                </c:pt>
                <c:pt idx="166">
                  <c:v>7.7329083665338629</c:v>
                </c:pt>
                <c:pt idx="167">
                  <c:v>7.7329083665338629</c:v>
                </c:pt>
                <c:pt idx="168">
                  <c:v>7.7329083665338629</c:v>
                </c:pt>
                <c:pt idx="169">
                  <c:v>7.7329083665338629</c:v>
                </c:pt>
                <c:pt idx="170">
                  <c:v>7.7329083665338629</c:v>
                </c:pt>
                <c:pt idx="171">
                  <c:v>7.7329083665338629</c:v>
                </c:pt>
                <c:pt idx="172">
                  <c:v>7.7329083665338629</c:v>
                </c:pt>
                <c:pt idx="173">
                  <c:v>7.7329083665338629</c:v>
                </c:pt>
                <c:pt idx="174">
                  <c:v>7.7329083665338629</c:v>
                </c:pt>
                <c:pt idx="175">
                  <c:v>7.7329083665338629</c:v>
                </c:pt>
                <c:pt idx="176">
                  <c:v>7.7329083665338629</c:v>
                </c:pt>
                <c:pt idx="177">
                  <c:v>7.7329083665338629</c:v>
                </c:pt>
                <c:pt idx="178">
                  <c:v>7.7329083665338629</c:v>
                </c:pt>
                <c:pt idx="179">
                  <c:v>7.7329083665338629</c:v>
                </c:pt>
                <c:pt idx="180">
                  <c:v>7.7329083665338629</c:v>
                </c:pt>
                <c:pt idx="181">
                  <c:v>7.7329083665338629</c:v>
                </c:pt>
                <c:pt idx="182">
                  <c:v>7.7329083665338629</c:v>
                </c:pt>
                <c:pt idx="183">
                  <c:v>7.7329083665338629</c:v>
                </c:pt>
                <c:pt idx="184">
                  <c:v>7.7329083665338629</c:v>
                </c:pt>
                <c:pt idx="185">
                  <c:v>7.7329083665338629</c:v>
                </c:pt>
                <c:pt idx="186">
                  <c:v>7.7329083665338629</c:v>
                </c:pt>
                <c:pt idx="187">
                  <c:v>7.7329083665338629</c:v>
                </c:pt>
                <c:pt idx="188">
                  <c:v>7.7329083665338629</c:v>
                </c:pt>
                <c:pt idx="189">
                  <c:v>7.7329083665338629</c:v>
                </c:pt>
                <c:pt idx="190">
                  <c:v>7.7329083665338629</c:v>
                </c:pt>
                <c:pt idx="191">
                  <c:v>7.7329083665338629</c:v>
                </c:pt>
                <c:pt idx="192">
                  <c:v>7.7329083665338629</c:v>
                </c:pt>
                <c:pt idx="193">
                  <c:v>7.7329083665338629</c:v>
                </c:pt>
                <c:pt idx="194">
                  <c:v>7.7329083665338629</c:v>
                </c:pt>
                <c:pt idx="195">
                  <c:v>7.7329083665338629</c:v>
                </c:pt>
                <c:pt idx="196">
                  <c:v>7.7329083665338629</c:v>
                </c:pt>
                <c:pt idx="197">
                  <c:v>7.7329083665338629</c:v>
                </c:pt>
                <c:pt idx="198">
                  <c:v>7.7329083665338629</c:v>
                </c:pt>
                <c:pt idx="199">
                  <c:v>7.7329083665338629</c:v>
                </c:pt>
                <c:pt idx="200">
                  <c:v>7.7329083665338629</c:v>
                </c:pt>
                <c:pt idx="201">
                  <c:v>7.7329083665338629</c:v>
                </c:pt>
                <c:pt idx="202">
                  <c:v>7.7329083665338629</c:v>
                </c:pt>
                <c:pt idx="203">
                  <c:v>7.7329083665338629</c:v>
                </c:pt>
                <c:pt idx="204">
                  <c:v>7.7329083665338629</c:v>
                </c:pt>
                <c:pt idx="205">
                  <c:v>7.7329083665338629</c:v>
                </c:pt>
                <c:pt idx="206">
                  <c:v>7.7329083665338629</c:v>
                </c:pt>
                <c:pt idx="207">
                  <c:v>7.7329083665338629</c:v>
                </c:pt>
                <c:pt idx="208">
                  <c:v>7.7329083665338629</c:v>
                </c:pt>
                <c:pt idx="209">
                  <c:v>7.7329083665338629</c:v>
                </c:pt>
                <c:pt idx="210">
                  <c:v>7.7329083665338629</c:v>
                </c:pt>
                <c:pt idx="211">
                  <c:v>7.7329083665338629</c:v>
                </c:pt>
                <c:pt idx="212">
                  <c:v>7.7329083665338629</c:v>
                </c:pt>
                <c:pt idx="213">
                  <c:v>7.7329083665338629</c:v>
                </c:pt>
                <c:pt idx="214">
                  <c:v>7.7329083665338629</c:v>
                </c:pt>
                <c:pt idx="215">
                  <c:v>7.7329083665338629</c:v>
                </c:pt>
                <c:pt idx="216">
                  <c:v>7.7329083665338629</c:v>
                </c:pt>
                <c:pt idx="217">
                  <c:v>7.7329083665338629</c:v>
                </c:pt>
                <c:pt idx="218">
                  <c:v>7.7329083665338629</c:v>
                </c:pt>
                <c:pt idx="219">
                  <c:v>7.7329083665338629</c:v>
                </c:pt>
                <c:pt idx="220">
                  <c:v>7.7329083665338629</c:v>
                </c:pt>
                <c:pt idx="221">
                  <c:v>7.7329083665338629</c:v>
                </c:pt>
                <c:pt idx="222">
                  <c:v>7.7329083665338629</c:v>
                </c:pt>
                <c:pt idx="223">
                  <c:v>7.7329083665338629</c:v>
                </c:pt>
                <c:pt idx="224">
                  <c:v>7.7329083665338629</c:v>
                </c:pt>
                <c:pt idx="225">
                  <c:v>7.7329083665338629</c:v>
                </c:pt>
                <c:pt idx="226">
                  <c:v>7.7329083665338629</c:v>
                </c:pt>
                <c:pt idx="227">
                  <c:v>7.7329083665338629</c:v>
                </c:pt>
                <c:pt idx="228">
                  <c:v>7.7329083665338629</c:v>
                </c:pt>
                <c:pt idx="229">
                  <c:v>7.7329083665338629</c:v>
                </c:pt>
                <c:pt idx="230">
                  <c:v>7.7329083665338629</c:v>
                </c:pt>
                <c:pt idx="231">
                  <c:v>7.7329083665338629</c:v>
                </c:pt>
                <c:pt idx="232">
                  <c:v>7.7329083665338629</c:v>
                </c:pt>
                <c:pt idx="233">
                  <c:v>7.7329083665338629</c:v>
                </c:pt>
                <c:pt idx="234">
                  <c:v>7.7329083665338629</c:v>
                </c:pt>
                <c:pt idx="235">
                  <c:v>7.7329083665338629</c:v>
                </c:pt>
                <c:pt idx="236">
                  <c:v>7.7329083665338629</c:v>
                </c:pt>
                <c:pt idx="237">
                  <c:v>7.7329083665338629</c:v>
                </c:pt>
                <c:pt idx="238">
                  <c:v>7.7329083665338629</c:v>
                </c:pt>
                <c:pt idx="239">
                  <c:v>7.7329083665338629</c:v>
                </c:pt>
                <c:pt idx="240">
                  <c:v>7.7329083665338629</c:v>
                </c:pt>
                <c:pt idx="241">
                  <c:v>7.7329083665338629</c:v>
                </c:pt>
                <c:pt idx="242">
                  <c:v>7.7329083665338629</c:v>
                </c:pt>
                <c:pt idx="243">
                  <c:v>7.7329083665338629</c:v>
                </c:pt>
                <c:pt idx="244">
                  <c:v>7.7329083665338629</c:v>
                </c:pt>
                <c:pt idx="245">
                  <c:v>7.7329083665338629</c:v>
                </c:pt>
                <c:pt idx="246">
                  <c:v>7.7329083665338629</c:v>
                </c:pt>
                <c:pt idx="247">
                  <c:v>7.7329083665338629</c:v>
                </c:pt>
                <c:pt idx="248">
                  <c:v>7.7329083665338629</c:v>
                </c:pt>
                <c:pt idx="249">
                  <c:v>7.7329083665338629</c:v>
                </c:pt>
                <c:pt idx="250">
                  <c:v>7.7329083665338629</c:v>
                </c:pt>
              </c:numCache>
            </c:numRef>
          </c:val>
          <c:smooth val="0"/>
          <c:extLst>
            <c:ext xmlns:c16="http://schemas.microsoft.com/office/drawing/2014/chart" uri="{C3380CC4-5D6E-409C-BE32-E72D297353CC}">
              <c16:uniqueId val="{00000001-2DC9-D54D-B946-1DA12EF23375}"/>
            </c:ext>
          </c:extLst>
        </c:ser>
        <c:dLbls>
          <c:showLegendKey val="0"/>
          <c:showVal val="0"/>
          <c:showCatName val="0"/>
          <c:showSerName val="0"/>
          <c:showPercent val="0"/>
          <c:showBubbleSize val="0"/>
        </c:dLbls>
        <c:smooth val="0"/>
        <c:axId val="1699470976"/>
        <c:axId val="1245135248"/>
      </c:lineChart>
      <c:dateAx>
        <c:axId val="1699470976"/>
        <c:scaling>
          <c:orientation val="minMax"/>
        </c:scaling>
        <c:delete val="0"/>
        <c:axPos val="b"/>
        <c:numFmt formatCode="[$-409]mmm\-yy;@"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badi Extra Light" panose="020B0204020104020204" pitchFamily="34" charset="0"/>
                <a:ea typeface="+mn-ea"/>
                <a:cs typeface="+mn-cs"/>
              </a:defRPr>
            </a:pPr>
            <a:endParaRPr lang="en-US"/>
          </a:p>
        </c:txPr>
        <c:crossAx val="1245135248"/>
        <c:crosses val="autoZero"/>
        <c:auto val="1"/>
        <c:lblOffset val="100"/>
        <c:baseTimeUnit val="days"/>
        <c:majorUnit val="1"/>
        <c:majorTimeUnit val="months"/>
      </c:dateAx>
      <c:valAx>
        <c:axId val="1245135248"/>
        <c:scaling>
          <c:orientation val="minMax"/>
          <c:min val="4"/>
        </c:scaling>
        <c:delete val="0"/>
        <c:axPos val="l"/>
        <c:numFmt formatCode="0.0\x"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Abadi Extra Light" panose="020B0204020104020204" pitchFamily="34" charset="0"/>
                <a:ea typeface="+mn-ea"/>
                <a:cs typeface="+mn-cs"/>
              </a:defRPr>
            </a:pPr>
            <a:endParaRPr lang="en-US"/>
          </a:p>
        </c:txPr>
        <c:crossAx val="1699470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0" i="0">
                <a:solidFill>
                  <a:schemeClr val="tx1"/>
                </a:solidFill>
                <a:latin typeface="Abadi" panose="020B0604020104020204" pitchFamily="34" charset="0"/>
              </a:rPr>
              <a:t>Australia</a:t>
            </a:r>
            <a:r>
              <a:rPr lang="en-US" sz="1200" b="0" i="0" baseline="0">
                <a:solidFill>
                  <a:schemeClr val="tx1"/>
                </a:solidFill>
                <a:latin typeface="Abadi" panose="020B0604020104020204" pitchFamily="34" charset="0"/>
              </a:rPr>
              <a:t> Yearly LNG Production in Tera Joules (TJ)</a:t>
            </a:r>
            <a:endParaRPr lang="en-US" sz="1200" b="0" i="0">
              <a:solidFill>
                <a:schemeClr val="tx1"/>
              </a:solidFill>
              <a:latin typeface="Abadi" panose="020B0604020104020204" pitchFamily="34" charset="0"/>
            </a:endParaRPr>
          </a:p>
        </c:rich>
      </c:tx>
      <c:layout>
        <c:manualLayout>
          <c:xMode val="edge"/>
          <c:yMode val="edge"/>
          <c:x val="0.21225932619388985"/>
          <c:y val="1.9739573621580738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'Natural gas production - Austra'!$B$5</c:f>
              <c:strCache>
                <c:ptCount val="1"/>
                <c:pt idx="0">
                  <c:v>Production</c:v>
                </c:pt>
              </c:strCache>
            </c:strRef>
          </c:tx>
          <c:spPr>
            <a:ln w="28575" cap="rnd">
              <a:solidFill>
                <a:srgbClr val="00355F"/>
              </a:solidFill>
              <a:round/>
            </a:ln>
            <a:effectLst/>
          </c:spPr>
          <c:marker>
            <c:symbol val="none"/>
          </c:marker>
          <c:dLbls>
            <c:dLbl>
              <c:idx val="6"/>
              <c:layout>
                <c:manualLayout>
                  <c:x val="-0.10103173689267347"/>
                  <c:y val="-2.5891843680760625E-17"/>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badi Extra Light" panose="020B0204020104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C7E-7C4D-85D2-5BC2B49AD18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badi" panose="020B0604020104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'Natural gas production - Austra'!$A$6:$A$12</c:f>
              <c:numCache>
                <c:formatCode>General</c:formatCode>
                <c:ptCount val="7"/>
                <c:pt idx="0">
                  <c:v>1990</c:v>
                </c:pt>
                <c:pt idx="1">
                  <c:v>1995</c:v>
                </c:pt>
                <c:pt idx="2">
                  <c:v>2000</c:v>
                </c:pt>
                <c:pt idx="3">
                  <c:v>2005</c:v>
                </c:pt>
                <c:pt idx="4">
                  <c:v>2010</c:v>
                </c:pt>
                <c:pt idx="5">
                  <c:v>2015</c:v>
                </c:pt>
                <c:pt idx="6">
                  <c:v>2019</c:v>
                </c:pt>
              </c:numCache>
            </c:numRef>
          </c:cat>
          <c:val>
            <c:numRef>
              <c:f>'Natural gas production - Austra'!$B$6:$B$12</c:f>
              <c:numCache>
                <c:formatCode>General</c:formatCode>
                <c:ptCount val="7"/>
                <c:pt idx="0">
                  <c:v>797340</c:v>
                </c:pt>
                <c:pt idx="1">
                  <c:v>1162942</c:v>
                </c:pt>
                <c:pt idx="2">
                  <c:v>1327693</c:v>
                </c:pt>
                <c:pt idx="3">
                  <c:v>1458614</c:v>
                </c:pt>
                <c:pt idx="4">
                  <c:v>2069199</c:v>
                </c:pt>
                <c:pt idx="5">
                  <c:v>2706341</c:v>
                </c:pt>
                <c:pt idx="6">
                  <c:v>5681706</c:v>
                </c:pt>
              </c:numCache>
            </c:numRef>
          </c:val>
          <c:smooth val="1"/>
          <c:extLst>
            <c:ext xmlns:c16="http://schemas.microsoft.com/office/drawing/2014/chart" uri="{C3380CC4-5D6E-409C-BE32-E72D297353CC}">
              <c16:uniqueId val="{00000000-6767-014C-A1C8-01F084C55C38}"/>
            </c:ext>
          </c:extLst>
        </c:ser>
        <c:dLbls>
          <c:showLegendKey val="0"/>
          <c:showVal val="0"/>
          <c:showCatName val="0"/>
          <c:showSerName val="0"/>
          <c:showPercent val="0"/>
          <c:showBubbleSize val="0"/>
        </c:dLbls>
        <c:smooth val="0"/>
        <c:axId val="478228944"/>
        <c:axId val="478230592"/>
      </c:lineChart>
      <c:catAx>
        <c:axId val="47822894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ln>
                  <a:noFill/>
                </a:ln>
                <a:solidFill>
                  <a:schemeClr val="tx1"/>
                </a:solidFill>
                <a:latin typeface="Abadi Extra Light" panose="020B0204020104020204" pitchFamily="34" charset="0"/>
                <a:ea typeface="+mn-ea"/>
                <a:cs typeface="+mn-cs"/>
              </a:defRPr>
            </a:pPr>
            <a:endParaRPr lang="en-US"/>
          </a:p>
        </c:txPr>
        <c:crossAx val="478230592"/>
        <c:crosses val="autoZero"/>
        <c:auto val="1"/>
        <c:lblAlgn val="ctr"/>
        <c:lblOffset val="100"/>
        <c:noMultiLvlLbl val="0"/>
      </c:catAx>
      <c:valAx>
        <c:axId val="478230592"/>
        <c:scaling>
          <c:orientation val="minMax"/>
        </c:scaling>
        <c:delete val="0"/>
        <c:axPos val="l"/>
        <c:numFmt formatCode="#,##0" sourceLinked="0"/>
        <c:majorTickMark val="out"/>
        <c:minorTickMark val="none"/>
        <c:tickLblPos val="nextTo"/>
        <c:spPr>
          <a:noFill/>
          <a:ln cap="sq">
            <a:solidFill>
              <a:schemeClr val="tx1"/>
            </a:solidFill>
            <a:round/>
          </a:ln>
          <a:effectLst/>
        </c:spPr>
        <c:txPr>
          <a:bodyPr rot="-60000000" spcFirstLastPara="1" vertOverflow="ellipsis" vert="horz" wrap="square" anchor="ctr" anchorCtr="1"/>
          <a:lstStyle/>
          <a:p>
            <a:pPr>
              <a:defRPr sz="1000" b="0" i="0" u="none" strike="noStrike" kern="1200" baseline="0">
                <a:ln>
                  <a:noFill/>
                </a:ln>
                <a:solidFill>
                  <a:schemeClr val="tx1"/>
                </a:solidFill>
                <a:latin typeface="Abadi Extra Light" panose="020B0204020104020204" pitchFamily="34" charset="0"/>
                <a:ea typeface="+mn-ea"/>
                <a:cs typeface="+mn-cs"/>
              </a:defRPr>
            </a:pPr>
            <a:endParaRPr lang="en-US"/>
          </a:p>
        </c:txPr>
        <c:crossAx val="478228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Worksheet!$B$1</c:f>
              <c:strCache>
                <c:ptCount val="1"/>
                <c:pt idx="0">
                  <c:v>Natural Gas NYMEX Near Term ($/Mmbtu) - Close</c:v>
                </c:pt>
              </c:strCache>
            </c:strRef>
          </c:tx>
          <c:spPr>
            <a:ln w="28575" cap="rnd">
              <a:solidFill>
                <a:srgbClr val="00355E"/>
              </a:solidFill>
              <a:round/>
            </a:ln>
            <a:effectLst/>
          </c:spPr>
          <c:marker>
            <c:symbol val="none"/>
          </c:marker>
          <c:dLbls>
            <c:dLbl>
              <c:idx val="748"/>
              <c:layout>
                <c:manualLayout>
                  <c:x val="-3.5919859258373614E-3"/>
                  <c:y val="-8.431933175653418E-2"/>
                </c:manualLayout>
              </c:layout>
              <c:tx>
                <c:rich>
                  <a:bodyPr/>
                  <a:lstStyle/>
                  <a:p>
                    <a:r>
                      <a:rPr lang="en-US"/>
                      <a:t>$</a:t>
                    </a:r>
                    <a:fld id="{5B8C7061-8CAB-445B-BD27-5F03B13CB301}"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A16-4875-A7FE-25819E99B3C1}"/>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badi Extra Light" panose="020B0204020104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Worksheet!$A$2:$A$750</c:f>
              <c:numCache>
                <c:formatCode>m/d/yy</c:formatCode>
                <c:ptCount val="749"/>
                <c:pt idx="0">
                  <c:v>43217</c:v>
                </c:pt>
                <c:pt idx="1">
                  <c:v>43220</c:v>
                </c:pt>
                <c:pt idx="2">
                  <c:v>43221</c:v>
                </c:pt>
                <c:pt idx="3">
                  <c:v>43222</c:v>
                </c:pt>
                <c:pt idx="4">
                  <c:v>43223</c:v>
                </c:pt>
                <c:pt idx="5">
                  <c:v>43224</c:v>
                </c:pt>
                <c:pt idx="6">
                  <c:v>43227</c:v>
                </c:pt>
                <c:pt idx="7">
                  <c:v>43228</c:v>
                </c:pt>
                <c:pt idx="8">
                  <c:v>43229</c:v>
                </c:pt>
                <c:pt idx="9">
                  <c:v>43230</c:v>
                </c:pt>
                <c:pt idx="10">
                  <c:v>43231</c:v>
                </c:pt>
                <c:pt idx="11">
                  <c:v>43234</c:v>
                </c:pt>
                <c:pt idx="12">
                  <c:v>43235</c:v>
                </c:pt>
                <c:pt idx="13">
                  <c:v>43236</c:v>
                </c:pt>
                <c:pt idx="14">
                  <c:v>43237</c:v>
                </c:pt>
                <c:pt idx="15">
                  <c:v>43238</c:v>
                </c:pt>
                <c:pt idx="16">
                  <c:v>43241</c:v>
                </c:pt>
                <c:pt idx="17">
                  <c:v>43242</c:v>
                </c:pt>
                <c:pt idx="18">
                  <c:v>43243</c:v>
                </c:pt>
                <c:pt idx="19">
                  <c:v>43244</c:v>
                </c:pt>
                <c:pt idx="20">
                  <c:v>43245</c:v>
                </c:pt>
                <c:pt idx="21">
                  <c:v>43249</c:v>
                </c:pt>
                <c:pt idx="22">
                  <c:v>43250</c:v>
                </c:pt>
                <c:pt idx="23">
                  <c:v>43251</c:v>
                </c:pt>
                <c:pt idx="24">
                  <c:v>43252</c:v>
                </c:pt>
                <c:pt idx="25">
                  <c:v>43255</c:v>
                </c:pt>
                <c:pt idx="26">
                  <c:v>43256</c:v>
                </c:pt>
                <c:pt idx="27">
                  <c:v>43257</c:v>
                </c:pt>
                <c:pt idx="28">
                  <c:v>43258</c:v>
                </c:pt>
                <c:pt idx="29">
                  <c:v>43259</c:v>
                </c:pt>
                <c:pt idx="30">
                  <c:v>43262</c:v>
                </c:pt>
                <c:pt idx="31">
                  <c:v>43263</c:v>
                </c:pt>
                <c:pt idx="32">
                  <c:v>43264</c:v>
                </c:pt>
                <c:pt idx="33">
                  <c:v>43265</c:v>
                </c:pt>
                <c:pt idx="34">
                  <c:v>43266</c:v>
                </c:pt>
                <c:pt idx="35">
                  <c:v>43269</c:v>
                </c:pt>
                <c:pt idx="36">
                  <c:v>43270</c:v>
                </c:pt>
                <c:pt idx="37">
                  <c:v>43271</c:v>
                </c:pt>
                <c:pt idx="38">
                  <c:v>43272</c:v>
                </c:pt>
                <c:pt idx="39">
                  <c:v>43273</c:v>
                </c:pt>
                <c:pt idx="40">
                  <c:v>43276</c:v>
                </c:pt>
                <c:pt idx="41">
                  <c:v>43277</c:v>
                </c:pt>
                <c:pt idx="42">
                  <c:v>43278</c:v>
                </c:pt>
                <c:pt idx="43">
                  <c:v>43279</c:v>
                </c:pt>
                <c:pt idx="44">
                  <c:v>43280</c:v>
                </c:pt>
                <c:pt idx="45">
                  <c:v>43283</c:v>
                </c:pt>
                <c:pt idx="46">
                  <c:v>43284</c:v>
                </c:pt>
                <c:pt idx="47">
                  <c:v>43286</c:v>
                </c:pt>
                <c:pt idx="48">
                  <c:v>43287</c:v>
                </c:pt>
                <c:pt idx="49">
                  <c:v>43290</c:v>
                </c:pt>
                <c:pt idx="50">
                  <c:v>43291</c:v>
                </c:pt>
                <c:pt idx="51">
                  <c:v>43292</c:v>
                </c:pt>
                <c:pt idx="52">
                  <c:v>43293</c:v>
                </c:pt>
                <c:pt idx="53">
                  <c:v>43294</c:v>
                </c:pt>
                <c:pt idx="54">
                  <c:v>43297</c:v>
                </c:pt>
                <c:pt idx="55">
                  <c:v>43298</c:v>
                </c:pt>
                <c:pt idx="56">
                  <c:v>43299</c:v>
                </c:pt>
                <c:pt idx="57">
                  <c:v>43300</c:v>
                </c:pt>
                <c:pt idx="58">
                  <c:v>43301</c:v>
                </c:pt>
                <c:pt idx="59">
                  <c:v>43304</c:v>
                </c:pt>
                <c:pt idx="60">
                  <c:v>43305</c:v>
                </c:pt>
                <c:pt idx="61">
                  <c:v>43306</c:v>
                </c:pt>
                <c:pt idx="62">
                  <c:v>43307</c:v>
                </c:pt>
                <c:pt idx="63">
                  <c:v>43308</c:v>
                </c:pt>
                <c:pt idx="64">
                  <c:v>43311</c:v>
                </c:pt>
                <c:pt idx="65">
                  <c:v>43312</c:v>
                </c:pt>
                <c:pt idx="66">
                  <c:v>43313</c:v>
                </c:pt>
                <c:pt idx="67">
                  <c:v>43314</c:v>
                </c:pt>
                <c:pt idx="68">
                  <c:v>43315</c:v>
                </c:pt>
                <c:pt idx="69">
                  <c:v>43318</c:v>
                </c:pt>
                <c:pt idx="70">
                  <c:v>43319</c:v>
                </c:pt>
                <c:pt idx="71">
                  <c:v>43320</c:v>
                </c:pt>
                <c:pt idx="72">
                  <c:v>43321</c:v>
                </c:pt>
                <c:pt idx="73">
                  <c:v>43322</c:v>
                </c:pt>
                <c:pt idx="74">
                  <c:v>43325</c:v>
                </c:pt>
                <c:pt idx="75">
                  <c:v>43326</c:v>
                </c:pt>
                <c:pt idx="76">
                  <c:v>43327</c:v>
                </c:pt>
                <c:pt idx="77">
                  <c:v>43328</c:v>
                </c:pt>
                <c:pt idx="78">
                  <c:v>43329</c:v>
                </c:pt>
                <c:pt idx="79">
                  <c:v>43332</c:v>
                </c:pt>
                <c:pt idx="80">
                  <c:v>43333</c:v>
                </c:pt>
                <c:pt idx="81">
                  <c:v>43334</c:v>
                </c:pt>
                <c:pt idx="82">
                  <c:v>43335</c:v>
                </c:pt>
                <c:pt idx="83">
                  <c:v>43336</c:v>
                </c:pt>
                <c:pt idx="84">
                  <c:v>43339</c:v>
                </c:pt>
                <c:pt idx="85">
                  <c:v>43340</c:v>
                </c:pt>
                <c:pt idx="86">
                  <c:v>43341</c:v>
                </c:pt>
                <c:pt idx="87">
                  <c:v>43342</c:v>
                </c:pt>
                <c:pt idx="88">
                  <c:v>43343</c:v>
                </c:pt>
                <c:pt idx="89">
                  <c:v>43347</c:v>
                </c:pt>
                <c:pt idx="90">
                  <c:v>43348</c:v>
                </c:pt>
                <c:pt idx="91">
                  <c:v>43349</c:v>
                </c:pt>
                <c:pt idx="92">
                  <c:v>43350</c:v>
                </c:pt>
                <c:pt idx="93">
                  <c:v>43353</c:v>
                </c:pt>
                <c:pt idx="94">
                  <c:v>43354</c:v>
                </c:pt>
                <c:pt idx="95">
                  <c:v>43355</c:v>
                </c:pt>
                <c:pt idx="96">
                  <c:v>43356</c:v>
                </c:pt>
                <c:pt idx="97">
                  <c:v>43357</c:v>
                </c:pt>
                <c:pt idx="98">
                  <c:v>43360</c:v>
                </c:pt>
                <c:pt idx="99">
                  <c:v>43361</c:v>
                </c:pt>
                <c:pt idx="100">
                  <c:v>43362</c:v>
                </c:pt>
                <c:pt idx="101">
                  <c:v>43363</c:v>
                </c:pt>
                <c:pt idx="102">
                  <c:v>43364</c:v>
                </c:pt>
                <c:pt idx="103">
                  <c:v>43367</c:v>
                </c:pt>
                <c:pt idx="104">
                  <c:v>43368</c:v>
                </c:pt>
                <c:pt idx="105">
                  <c:v>43369</c:v>
                </c:pt>
                <c:pt idx="106">
                  <c:v>43370</c:v>
                </c:pt>
                <c:pt idx="107">
                  <c:v>43371</c:v>
                </c:pt>
                <c:pt idx="108">
                  <c:v>43374</c:v>
                </c:pt>
                <c:pt idx="109">
                  <c:v>43375</c:v>
                </c:pt>
                <c:pt idx="110">
                  <c:v>43376</c:v>
                </c:pt>
                <c:pt idx="111">
                  <c:v>43377</c:v>
                </c:pt>
                <c:pt idx="112">
                  <c:v>43378</c:v>
                </c:pt>
                <c:pt idx="113">
                  <c:v>43381</c:v>
                </c:pt>
                <c:pt idx="114">
                  <c:v>43382</c:v>
                </c:pt>
                <c:pt idx="115">
                  <c:v>43383</c:v>
                </c:pt>
                <c:pt idx="116">
                  <c:v>43384</c:v>
                </c:pt>
                <c:pt idx="117">
                  <c:v>43385</c:v>
                </c:pt>
                <c:pt idx="118">
                  <c:v>43388</c:v>
                </c:pt>
                <c:pt idx="119">
                  <c:v>43389</c:v>
                </c:pt>
                <c:pt idx="120">
                  <c:v>43390</c:v>
                </c:pt>
                <c:pt idx="121">
                  <c:v>43391</c:v>
                </c:pt>
                <c:pt idx="122">
                  <c:v>43392</c:v>
                </c:pt>
                <c:pt idx="123">
                  <c:v>43395</c:v>
                </c:pt>
                <c:pt idx="124">
                  <c:v>43396</c:v>
                </c:pt>
                <c:pt idx="125">
                  <c:v>43397</c:v>
                </c:pt>
                <c:pt idx="126">
                  <c:v>43398</c:v>
                </c:pt>
                <c:pt idx="127">
                  <c:v>43399</c:v>
                </c:pt>
                <c:pt idx="128">
                  <c:v>43402</c:v>
                </c:pt>
                <c:pt idx="129">
                  <c:v>43403</c:v>
                </c:pt>
                <c:pt idx="130">
                  <c:v>43404</c:v>
                </c:pt>
                <c:pt idx="131">
                  <c:v>43405</c:v>
                </c:pt>
                <c:pt idx="132">
                  <c:v>43406</c:v>
                </c:pt>
                <c:pt idx="133">
                  <c:v>43409</c:v>
                </c:pt>
                <c:pt idx="134">
                  <c:v>43410</c:v>
                </c:pt>
                <c:pt idx="135">
                  <c:v>43411</c:v>
                </c:pt>
                <c:pt idx="136">
                  <c:v>43412</c:v>
                </c:pt>
                <c:pt idx="137">
                  <c:v>43413</c:v>
                </c:pt>
                <c:pt idx="138">
                  <c:v>43416</c:v>
                </c:pt>
                <c:pt idx="139">
                  <c:v>43417</c:v>
                </c:pt>
                <c:pt idx="140">
                  <c:v>43418</c:v>
                </c:pt>
                <c:pt idx="141">
                  <c:v>43419</c:v>
                </c:pt>
                <c:pt idx="142">
                  <c:v>43420</c:v>
                </c:pt>
                <c:pt idx="143">
                  <c:v>43423</c:v>
                </c:pt>
                <c:pt idx="144">
                  <c:v>43424</c:v>
                </c:pt>
                <c:pt idx="145">
                  <c:v>43425</c:v>
                </c:pt>
                <c:pt idx="146">
                  <c:v>43427</c:v>
                </c:pt>
                <c:pt idx="147">
                  <c:v>43430</c:v>
                </c:pt>
                <c:pt idx="148">
                  <c:v>43431</c:v>
                </c:pt>
                <c:pt idx="149">
                  <c:v>43432</c:v>
                </c:pt>
                <c:pt idx="150">
                  <c:v>43433</c:v>
                </c:pt>
                <c:pt idx="151">
                  <c:v>43434</c:v>
                </c:pt>
                <c:pt idx="152">
                  <c:v>43437</c:v>
                </c:pt>
                <c:pt idx="153">
                  <c:v>43438</c:v>
                </c:pt>
                <c:pt idx="154">
                  <c:v>43440</c:v>
                </c:pt>
                <c:pt idx="155">
                  <c:v>43441</c:v>
                </c:pt>
                <c:pt idx="156">
                  <c:v>43444</c:v>
                </c:pt>
                <c:pt idx="157">
                  <c:v>43445</c:v>
                </c:pt>
                <c:pt idx="158">
                  <c:v>43446</c:v>
                </c:pt>
                <c:pt idx="159">
                  <c:v>43447</c:v>
                </c:pt>
                <c:pt idx="160">
                  <c:v>43448</c:v>
                </c:pt>
                <c:pt idx="161">
                  <c:v>43451</c:v>
                </c:pt>
                <c:pt idx="162">
                  <c:v>43452</c:v>
                </c:pt>
                <c:pt idx="163">
                  <c:v>43453</c:v>
                </c:pt>
                <c:pt idx="164">
                  <c:v>43454</c:v>
                </c:pt>
                <c:pt idx="165">
                  <c:v>43455</c:v>
                </c:pt>
                <c:pt idx="166">
                  <c:v>43458</c:v>
                </c:pt>
                <c:pt idx="167">
                  <c:v>43460</c:v>
                </c:pt>
                <c:pt idx="168">
                  <c:v>43461</c:v>
                </c:pt>
                <c:pt idx="169">
                  <c:v>43462</c:v>
                </c:pt>
                <c:pt idx="170">
                  <c:v>43465</c:v>
                </c:pt>
                <c:pt idx="171">
                  <c:v>43467</c:v>
                </c:pt>
                <c:pt idx="172">
                  <c:v>43468</c:v>
                </c:pt>
                <c:pt idx="173">
                  <c:v>43469</c:v>
                </c:pt>
                <c:pt idx="174">
                  <c:v>43472</c:v>
                </c:pt>
                <c:pt idx="175">
                  <c:v>43473</c:v>
                </c:pt>
                <c:pt idx="176">
                  <c:v>43474</c:v>
                </c:pt>
                <c:pt idx="177">
                  <c:v>43475</c:v>
                </c:pt>
                <c:pt idx="178">
                  <c:v>43476</c:v>
                </c:pt>
                <c:pt idx="179">
                  <c:v>43479</c:v>
                </c:pt>
                <c:pt idx="180">
                  <c:v>43480</c:v>
                </c:pt>
                <c:pt idx="181">
                  <c:v>43481</c:v>
                </c:pt>
                <c:pt idx="182">
                  <c:v>43482</c:v>
                </c:pt>
                <c:pt idx="183">
                  <c:v>43483</c:v>
                </c:pt>
                <c:pt idx="184">
                  <c:v>43487</c:v>
                </c:pt>
                <c:pt idx="185">
                  <c:v>43488</c:v>
                </c:pt>
                <c:pt idx="186">
                  <c:v>43489</c:v>
                </c:pt>
                <c:pt idx="187">
                  <c:v>43490</c:v>
                </c:pt>
                <c:pt idx="188">
                  <c:v>43493</c:v>
                </c:pt>
                <c:pt idx="189">
                  <c:v>43494</c:v>
                </c:pt>
                <c:pt idx="190">
                  <c:v>43495</c:v>
                </c:pt>
                <c:pt idx="191">
                  <c:v>43496</c:v>
                </c:pt>
                <c:pt idx="192">
                  <c:v>43497</c:v>
                </c:pt>
                <c:pt idx="193">
                  <c:v>43500</c:v>
                </c:pt>
                <c:pt idx="194">
                  <c:v>43501</c:v>
                </c:pt>
                <c:pt idx="195">
                  <c:v>43502</c:v>
                </c:pt>
                <c:pt idx="196">
                  <c:v>43503</c:v>
                </c:pt>
                <c:pt idx="197">
                  <c:v>43504</c:v>
                </c:pt>
                <c:pt idx="198">
                  <c:v>43507</c:v>
                </c:pt>
                <c:pt idx="199">
                  <c:v>43508</c:v>
                </c:pt>
                <c:pt idx="200">
                  <c:v>43509</c:v>
                </c:pt>
                <c:pt idx="201">
                  <c:v>43510</c:v>
                </c:pt>
                <c:pt idx="202">
                  <c:v>43511</c:v>
                </c:pt>
                <c:pt idx="203">
                  <c:v>43515</c:v>
                </c:pt>
                <c:pt idx="204">
                  <c:v>43516</c:v>
                </c:pt>
                <c:pt idx="205">
                  <c:v>43517</c:v>
                </c:pt>
                <c:pt idx="206">
                  <c:v>43518</c:v>
                </c:pt>
                <c:pt idx="207">
                  <c:v>43521</c:v>
                </c:pt>
                <c:pt idx="208">
                  <c:v>43522</c:v>
                </c:pt>
                <c:pt idx="209">
                  <c:v>43523</c:v>
                </c:pt>
                <c:pt idx="210">
                  <c:v>43524</c:v>
                </c:pt>
                <c:pt idx="211">
                  <c:v>43525</c:v>
                </c:pt>
                <c:pt idx="212">
                  <c:v>43528</c:v>
                </c:pt>
                <c:pt idx="213">
                  <c:v>43529</c:v>
                </c:pt>
                <c:pt idx="214">
                  <c:v>43530</c:v>
                </c:pt>
                <c:pt idx="215">
                  <c:v>43531</c:v>
                </c:pt>
                <c:pt idx="216">
                  <c:v>43532</c:v>
                </c:pt>
                <c:pt idx="217">
                  <c:v>43535</c:v>
                </c:pt>
                <c:pt idx="218">
                  <c:v>43536</c:v>
                </c:pt>
                <c:pt idx="219">
                  <c:v>43537</c:v>
                </c:pt>
                <c:pt idx="220">
                  <c:v>43538</c:v>
                </c:pt>
                <c:pt idx="221">
                  <c:v>43539</c:v>
                </c:pt>
                <c:pt idx="222">
                  <c:v>43542</c:v>
                </c:pt>
                <c:pt idx="223">
                  <c:v>43543</c:v>
                </c:pt>
                <c:pt idx="224">
                  <c:v>43544</c:v>
                </c:pt>
                <c:pt idx="225">
                  <c:v>43545</c:v>
                </c:pt>
                <c:pt idx="226">
                  <c:v>43546</c:v>
                </c:pt>
                <c:pt idx="227">
                  <c:v>43549</c:v>
                </c:pt>
                <c:pt idx="228">
                  <c:v>43550</c:v>
                </c:pt>
                <c:pt idx="229">
                  <c:v>43551</c:v>
                </c:pt>
                <c:pt idx="230">
                  <c:v>43552</c:v>
                </c:pt>
                <c:pt idx="231">
                  <c:v>43553</c:v>
                </c:pt>
                <c:pt idx="232">
                  <c:v>43556</c:v>
                </c:pt>
                <c:pt idx="233">
                  <c:v>43557</c:v>
                </c:pt>
                <c:pt idx="234">
                  <c:v>43558</c:v>
                </c:pt>
                <c:pt idx="235">
                  <c:v>43559</c:v>
                </c:pt>
                <c:pt idx="236">
                  <c:v>43560</c:v>
                </c:pt>
                <c:pt idx="237">
                  <c:v>43563</c:v>
                </c:pt>
                <c:pt idx="238">
                  <c:v>43564</c:v>
                </c:pt>
                <c:pt idx="239">
                  <c:v>43565</c:v>
                </c:pt>
                <c:pt idx="240">
                  <c:v>43566</c:v>
                </c:pt>
                <c:pt idx="241">
                  <c:v>43567</c:v>
                </c:pt>
                <c:pt idx="242">
                  <c:v>43570</c:v>
                </c:pt>
                <c:pt idx="243">
                  <c:v>43571</c:v>
                </c:pt>
                <c:pt idx="244">
                  <c:v>43572</c:v>
                </c:pt>
                <c:pt idx="245">
                  <c:v>43573</c:v>
                </c:pt>
                <c:pt idx="246">
                  <c:v>43577</c:v>
                </c:pt>
                <c:pt idx="247">
                  <c:v>43578</c:v>
                </c:pt>
                <c:pt idx="248">
                  <c:v>43579</c:v>
                </c:pt>
                <c:pt idx="249">
                  <c:v>43580</c:v>
                </c:pt>
                <c:pt idx="250">
                  <c:v>43581</c:v>
                </c:pt>
                <c:pt idx="251">
                  <c:v>43584</c:v>
                </c:pt>
                <c:pt idx="252">
                  <c:v>43585</c:v>
                </c:pt>
                <c:pt idx="253">
                  <c:v>43586</c:v>
                </c:pt>
                <c:pt idx="254">
                  <c:v>43587</c:v>
                </c:pt>
                <c:pt idx="255">
                  <c:v>43588</c:v>
                </c:pt>
                <c:pt idx="256">
                  <c:v>43591</c:v>
                </c:pt>
                <c:pt idx="257">
                  <c:v>43592</c:v>
                </c:pt>
                <c:pt idx="258">
                  <c:v>43593</c:v>
                </c:pt>
                <c:pt idx="259">
                  <c:v>43594</c:v>
                </c:pt>
                <c:pt idx="260">
                  <c:v>43595</c:v>
                </c:pt>
                <c:pt idx="261">
                  <c:v>43598</c:v>
                </c:pt>
                <c:pt idx="262">
                  <c:v>43599</c:v>
                </c:pt>
                <c:pt idx="263">
                  <c:v>43600</c:v>
                </c:pt>
                <c:pt idx="264">
                  <c:v>43601</c:v>
                </c:pt>
                <c:pt idx="265">
                  <c:v>43602</c:v>
                </c:pt>
                <c:pt idx="266">
                  <c:v>43605</c:v>
                </c:pt>
                <c:pt idx="267">
                  <c:v>43606</c:v>
                </c:pt>
                <c:pt idx="268">
                  <c:v>43607</c:v>
                </c:pt>
                <c:pt idx="269">
                  <c:v>43608</c:v>
                </c:pt>
                <c:pt idx="270">
                  <c:v>43609</c:v>
                </c:pt>
                <c:pt idx="271">
                  <c:v>43613</c:v>
                </c:pt>
                <c:pt idx="272">
                  <c:v>43614</c:v>
                </c:pt>
                <c:pt idx="273">
                  <c:v>43615</c:v>
                </c:pt>
                <c:pt idx="274">
                  <c:v>43616</c:v>
                </c:pt>
                <c:pt idx="275">
                  <c:v>43619</c:v>
                </c:pt>
                <c:pt idx="276">
                  <c:v>43620</c:v>
                </c:pt>
                <c:pt idx="277">
                  <c:v>43621</c:v>
                </c:pt>
                <c:pt idx="278">
                  <c:v>43622</c:v>
                </c:pt>
                <c:pt idx="279">
                  <c:v>43623</c:v>
                </c:pt>
                <c:pt idx="280">
                  <c:v>43626</c:v>
                </c:pt>
                <c:pt idx="281">
                  <c:v>43627</c:v>
                </c:pt>
                <c:pt idx="282">
                  <c:v>43628</c:v>
                </c:pt>
                <c:pt idx="283">
                  <c:v>43629</c:v>
                </c:pt>
                <c:pt idx="284">
                  <c:v>43630</c:v>
                </c:pt>
                <c:pt idx="285">
                  <c:v>43633</c:v>
                </c:pt>
                <c:pt idx="286">
                  <c:v>43634</c:v>
                </c:pt>
                <c:pt idx="287">
                  <c:v>43635</c:v>
                </c:pt>
                <c:pt idx="288">
                  <c:v>43636</c:v>
                </c:pt>
                <c:pt idx="289">
                  <c:v>43637</c:v>
                </c:pt>
                <c:pt idx="290">
                  <c:v>43640</c:v>
                </c:pt>
                <c:pt idx="291">
                  <c:v>43641</c:v>
                </c:pt>
                <c:pt idx="292">
                  <c:v>43642</c:v>
                </c:pt>
                <c:pt idx="293">
                  <c:v>43643</c:v>
                </c:pt>
                <c:pt idx="294">
                  <c:v>43644</c:v>
                </c:pt>
                <c:pt idx="295">
                  <c:v>43647</c:v>
                </c:pt>
                <c:pt idx="296">
                  <c:v>43648</c:v>
                </c:pt>
                <c:pt idx="297">
                  <c:v>43649</c:v>
                </c:pt>
                <c:pt idx="298">
                  <c:v>43651</c:v>
                </c:pt>
                <c:pt idx="299">
                  <c:v>43654</c:v>
                </c:pt>
                <c:pt idx="300">
                  <c:v>43655</c:v>
                </c:pt>
                <c:pt idx="301">
                  <c:v>43656</c:v>
                </c:pt>
                <c:pt idx="302">
                  <c:v>43657</c:v>
                </c:pt>
                <c:pt idx="303">
                  <c:v>43658</c:v>
                </c:pt>
                <c:pt idx="304">
                  <c:v>43661</c:v>
                </c:pt>
                <c:pt idx="305">
                  <c:v>43662</c:v>
                </c:pt>
                <c:pt idx="306">
                  <c:v>43663</c:v>
                </c:pt>
                <c:pt idx="307">
                  <c:v>43664</c:v>
                </c:pt>
                <c:pt idx="308">
                  <c:v>43665</c:v>
                </c:pt>
                <c:pt idx="309">
                  <c:v>43668</c:v>
                </c:pt>
                <c:pt idx="310">
                  <c:v>43669</c:v>
                </c:pt>
                <c:pt idx="311">
                  <c:v>43670</c:v>
                </c:pt>
                <c:pt idx="312">
                  <c:v>43671</c:v>
                </c:pt>
                <c:pt idx="313">
                  <c:v>43672</c:v>
                </c:pt>
                <c:pt idx="314">
                  <c:v>43675</c:v>
                </c:pt>
                <c:pt idx="315">
                  <c:v>43676</c:v>
                </c:pt>
                <c:pt idx="316">
                  <c:v>43677</c:v>
                </c:pt>
                <c:pt idx="317">
                  <c:v>43678</c:v>
                </c:pt>
                <c:pt idx="318">
                  <c:v>43679</c:v>
                </c:pt>
                <c:pt idx="319">
                  <c:v>43682</c:v>
                </c:pt>
                <c:pt idx="320">
                  <c:v>43683</c:v>
                </c:pt>
                <c:pt idx="321">
                  <c:v>43684</c:v>
                </c:pt>
                <c:pt idx="322">
                  <c:v>43685</c:v>
                </c:pt>
                <c:pt idx="323">
                  <c:v>43686</c:v>
                </c:pt>
                <c:pt idx="324">
                  <c:v>43689</c:v>
                </c:pt>
                <c:pt idx="325">
                  <c:v>43690</c:v>
                </c:pt>
                <c:pt idx="326">
                  <c:v>43691</c:v>
                </c:pt>
                <c:pt idx="327">
                  <c:v>43692</c:v>
                </c:pt>
                <c:pt idx="328">
                  <c:v>43693</c:v>
                </c:pt>
                <c:pt idx="329">
                  <c:v>43696</c:v>
                </c:pt>
                <c:pt idx="330">
                  <c:v>43697</c:v>
                </c:pt>
                <c:pt idx="331">
                  <c:v>43698</c:v>
                </c:pt>
                <c:pt idx="332">
                  <c:v>43699</c:v>
                </c:pt>
                <c:pt idx="333">
                  <c:v>43700</c:v>
                </c:pt>
                <c:pt idx="334">
                  <c:v>43703</c:v>
                </c:pt>
                <c:pt idx="335">
                  <c:v>43704</c:v>
                </c:pt>
                <c:pt idx="336">
                  <c:v>43705</c:v>
                </c:pt>
                <c:pt idx="337">
                  <c:v>43706</c:v>
                </c:pt>
                <c:pt idx="338">
                  <c:v>43707</c:v>
                </c:pt>
                <c:pt idx="339">
                  <c:v>43711</c:v>
                </c:pt>
                <c:pt idx="340">
                  <c:v>43712</c:v>
                </c:pt>
                <c:pt idx="341">
                  <c:v>43713</c:v>
                </c:pt>
                <c:pt idx="342">
                  <c:v>43714</c:v>
                </c:pt>
                <c:pt idx="343">
                  <c:v>43717</c:v>
                </c:pt>
                <c:pt idx="344">
                  <c:v>43718</c:v>
                </c:pt>
                <c:pt idx="345">
                  <c:v>43719</c:v>
                </c:pt>
                <c:pt idx="346">
                  <c:v>43720</c:v>
                </c:pt>
                <c:pt idx="347">
                  <c:v>43721</c:v>
                </c:pt>
                <c:pt idx="348">
                  <c:v>43724</c:v>
                </c:pt>
                <c:pt idx="349">
                  <c:v>43725</c:v>
                </c:pt>
                <c:pt idx="350">
                  <c:v>43726</c:v>
                </c:pt>
                <c:pt idx="351">
                  <c:v>43727</c:v>
                </c:pt>
                <c:pt idx="352">
                  <c:v>43728</c:v>
                </c:pt>
                <c:pt idx="353">
                  <c:v>43731</c:v>
                </c:pt>
                <c:pt idx="354">
                  <c:v>43732</c:v>
                </c:pt>
                <c:pt idx="355">
                  <c:v>43733</c:v>
                </c:pt>
                <c:pt idx="356">
                  <c:v>43734</c:v>
                </c:pt>
                <c:pt idx="357">
                  <c:v>43735</c:v>
                </c:pt>
                <c:pt idx="358">
                  <c:v>43738</c:v>
                </c:pt>
                <c:pt idx="359">
                  <c:v>43739</c:v>
                </c:pt>
                <c:pt idx="360">
                  <c:v>43740</c:v>
                </c:pt>
                <c:pt idx="361">
                  <c:v>43741</c:v>
                </c:pt>
                <c:pt idx="362">
                  <c:v>43742</c:v>
                </c:pt>
                <c:pt idx="363">
                  <c:v>43745</c:v>
                </c:pt>
                <c:pt idx="364">
                  <c:v>43746</c:v>
                </c:pt>
                <c:pt idx="365">
                  <c:v>43747</c:v>
                </c:pt>
                <c:pt idx="366">
                  <c:v>43748</c:v>
                </c:pt>
                <c:pt idx="367">
                  <c:v>43749</c:v>
                </c:pt>
                <c:pt idx="368">
                  <c:v>43752</c:v>
                </c:pt>
                <c:pt idx="369">
                  <c:v>43753</c:v>
                </c:pt>
                <c:pt idx="370">
                  <c:v>43754</c:v>
                </c:pt>
                <c:pt idx="371">
                  <c:v>43755</c:v>
                </c:pt>
                <c:pt idx="372">
                  <c:v>43756</c:v>
                </c:pt>
                <c:pt idx="373">
                  <c:v>43759</c:v>
                </c:pt>
                <c:pt idx="374">
                  <c:v>43760</c:v>
                </c:pt>
                <c:pt idx="375">
                  <c:v>43761</c:v>
                </c:pt>
                <c:pt idx="376">
                  <c:v>43762</c:v>
                </c:pt>
                <c:pt idx="377">
                  <c:v>43763</c:v>
                </c:pt>
                <c:pt idx="378">
                  <c:v>43766</c:v>
                </c:pt>
                <c:pt idx="379">
                  <c:v>43767</c:v>
                </c:pt>
                <c:pt idx="380">
                  <c:v>43768</c:v>
                </c:pt>
                <c:pt idx="381">
                  <c:v>43769</c:v>
                </c:pt>
                <c:pt idx="382">
                  <c:v>43770</c:v>
                </c:pt>
                <c:pt idx="383">
                  <c:v>43773</c:v>
                </c:pt>
                <c:pt idx="384">
                  <c:v>43774</c:v>
                </c:pt>
                <c:pt idx="385">
                  <c:v>43775</c:v>
                </c:pt>
                <c:pt idx="386">
                  <c:v>43776</c:v>
                </c:pt>
                <c:pt idx="387">
                  <c:v>43777</c:v>
                </c:pt>
                <c:pt idx="388">
                  <c:v>43780</c:v>
                </c:pt>
                <c:pt idx="389">
                  <c:v>43781</c:v>
                </c:pt>
                <c:pt idx="390">
                  <c:v>43782</c:v>
                </c:pt>
                <c:pt idx="391">
                  <c:v>43783</c:v>
                </c:pt>
                <c:pt idx="392">
                  <c:v>43784</c:v>
                </c:pt>
                <c:pt idx="393">
                  <c:v>43787</c:v>
                </c:pt>
                <c:pt idx="394">
                  <c:v>43788</c:v>
                </c:pt>
                <c:pt idx="395">
                  <c:v>43789</c:v>
                </c:pt>
                <c:pt idx="396">
                  <c:v>43790</c:v>
                </c:pt>
                <c:pt idx="397">
                  <c:v>43791</c:v>
                </c:pt>
                <c:pt idx="398">
                  <c:v>43794</c:v>
                </c:pt>
                <c:pt idx="399">
                  <c:v>43795</c:v>
                </c:pt>
                <c:pt idx="400">
                  <c:v>43796</c:v>
                </c:pt>
                <c:pt idx="401">
                  <c:v>43798</c:v>
                </c:pt>
                <c:pt idx="402">
                  <c:v>43801</c:v>
                </c:pt>
                <c:pt idx="403">
                  <c:v>43802</c:v>
                </c:pt>
                <c:pt idx="404">
                  <c:v>43803</c:v>
                </c:pt>
                <c:pt idx="405">
                  <c:v>43804</c:v>
                </c:pt>
                <c:pt idx="406">
                  <c:v>43805</c:v>
                </c:pt>
                <c:pt idx="407">
                  <c:v>43808</c:v>
                </c:pt>
                <c:pt idx="408">
                  <c:v>43809</c:v>
                </c:pt>
                <c:pt idx="409">
                  <c:v>43810</c:v>
                </c:pt>
                <c:pt idx="410">
                  <c:v>43811</c:v>
                </c:pt>
                <c:pt idx="411">
                  <c:v>43812</c:v>
                </c:pt>
                <c:pt idx="412">
                  <c:v>43815</c:v>
                </c:pt>
                <c:pt idx="413">
                  <c:v>43816</c:v>
                </c:pt>
                <c:pt idx="414">
                  <c:v>43817</c:v>
                </c:pt>
                <c:pt idx="415">
                  <c:v>43818</c:v>
                </c:pt>
                <c:pt idx="416">
                  <c:v>43819</c:v>
                </c:pt>
                <c:pt idx="417">
                  <c:v>43822</c:v>
                </c:pt>
                <c:pt idx="418">
                  <c:v>43823</c:v>
                </c:pt>
                <c:pt idx="419">
                  <c:v>43825</c:v>
                </c:pt>
                <c:pt idx="420">
                  <c:v>43826</c:v>
                </c:pt>
                <c:pt idx="421">
                  <c:v>43829</c:v>
                </c:pt>
                <c:pt idx="422">
                  <c:v>43830</c:v>
                </c:pt>
                <c:pt idx="423">
                  <c:v>43832</c:v>
                </c:pt>
                <c:pt idx="424">
                  <c:v>43833</c:v>
                </c:pt>
                <c:pt idx="425">
                  <c:v>43836</c:v>
                </c:pt>
                <c:pt idx="426">
                  <c:v>43837</c:v>
                </c:pt>
                <c:pt idx="427">
                  <c:v>43838</c:v>
                </c:pt>
                <c:pt idx="428">
                  <c:v>43839</c:v>
                </c:pt>
                <c:pt idx="429">
                  <c:v>43840</c:v>
                </c:pt>
                <c:pt idx="430">
                  <c:v>43843</c:v>
                </c:pt>
                <c:pt idx="431">
                  <c:v>43844</c:v>
                </c:pt>
                <c:pt idx="432">
                  <c:v>43845</c:v>
                </c:pt>
                <c:pt idx="433">
                  <c:v>43846</c:v>
                </c:pt>
                <c:pt idx="434">
                  <c:v>43847</c:v>
                </c:pt>
                <c:pt idx="435">
                  <c:v>43851</c:v>
                </c:pt>
                <c:pt idx="436">
                  <c:v>43852</c:v>
                </c:pt>
                <c:pt idx="437">
                  <c:v>43853</c:v>
                </c:pt>
                <c:pt idx="438">
                  <c:v>43854</c:v>
                </c:pt>
                <c:pt idx="439">
                  <c:v>43857</c:v>
                </c:pt>
                <c:pt idx="440">
                  <c:v>43858</c:v>
                </c:pt>
                <c:pt idx="441">
                  <c:v>43859</c:v>
                </c:pt>
                <c:pt idx="442">
                  <c:v>43860</c:v>
                </c:pt>
                <c:pt idx="443">
                  <c:v>43861</c:v>
                </c:pt>
                <c:pt idx="444">
                  <c:v>43864</c:v>
                </c:pt>
                <c:pt idx="445">
                  <c:v>43865</c:v>
                </c:pt>
                <c:pt idx="446">
                  <c:v>43866</c:v>
                </c:pt>
                <c:pt idx="447">
                  <c:v>43867</c:v>
                </c:pt>
                <c:pt idx="448">
                  <c:v>43868</c:v>
                </c:pt>
                <c:pt idx="449">
                  <c:v>43871</c:v>
                </c:pt>
                <c:pt idx="450">
                  <c:v>43872</c:v>
                </c:pt>
                <c:pt idx="451">
                  <c:v>43873</c:v>
                </c:pt>
                <c:pt idx="452">
                  <c:v>43874</c:v>
                </c:pt>
                <c:pt idx="453">
                  <c:v>43875</c:v>
                </c:pt>
                <c:pt idx="454">
                  <c:v>43879</c:v>
                </c:pt>
                <c:pt idx="455">
                  <c:v>43880</c:v>
                </c:pt>
                <c:pt idx="456">
                  <c:v>43881</c:v>
                </c:pt>
                <c:pt idx="457">
                  <c:v>43882</c:v>
                </c:pt>
                <c:pt idx="458">
                  <c:v>43885</c:v>
                </c:pt>
                <c:pt idx="459">
                  <c:v>43886</c:v>
                </c:pt>
                <c:pt idx="460">
                  <c:v>43887</c:v>
                </c:pt>
                <c:pt idx="461">
                  <c:v>43888</c:v>
                </c:pt>
                <c:pt idx="462">
                  <c:v>43889</c:v>
                </c:pt>
                <c:pt idx="463">
                  <c:v>43892</c:v>
                </c:pt>
                <c:pt idx="464">
                  <c:v>43893</c:v>
                </c:pt>
                <c:pt idx="465">
                  <c:v>43894</c:v>
                </c:pt>
                <c:pt idx="466">
                  <c:v>43895</c:v>
                </c:pt>
                <c:pt idx="467">
                  <c:v>43896</c:v>
                </c:pt>
                <c:pt idx="468">
                  <c:v>43899</c:v>
                </c:pt>
                <c:pt idx="469">
                  <c:v>43900</c:v>
                </c:pt>
                <c:pt idx="470">
                  <c:v>43901</c:v>
                </c:pt>
                <c:pt idx="471">
                  <c:v>43902</c:v>
                </c:pt>
                <c:pt idx="472">
                  <c:v>43903</c:v>
                </c:pt>
                <c:pt idx="473">
                  <c:v>43906</c:v>
                </c:pt>
                <c:pt idx="474">
                  <c:v>43907</c:v>
                </c:pt>
                <c:pt idx="475">
                  <c:v>43908</c:v>
                </c:pt>
                <c:pt idx="476">
                  <c:v>43909</c:v>
                </c:pt>
                <c:pt idx="477">
                  <c:v>43910</c:v>
                </c:pt>
                <c:pt idx="478">
                  <c:v>43913</c:v>
                </c:pt>
                <c:pt idx="479">
                  <c:v>43914</c:v>
                </c:pt>
                <c:pt idx="480">
                  <c:v>43915</c:v>
                </c:pt>
                <c:pt idx="481">
                  <c:v>43916</c:v>
                </c:pt>
                <c:pt idx="482">
                  <c:v>43917</c:v>
                </c:pt>
                <c:pt idx="483">
                  <c:v>43920</c:v>
                </c:pt>
                <c:pt idx="484">
                  <c:v>43921</c:v>
                </c:pt>
                <c:pt idx="485">
                  <c:v>43922</c:v>
                </c:pt>
                <c:pt idx="486">
                  <c:v>43923</c:v>
                </c:pt>
                <c:pt idx="487">
                  <c:v>43924</c:v>
                </c:pt>
                <c:pt idx="488">
                  <c:v>43927</c:v>
                </c:pt>
                <c:pt idx="489">
                  <c:v>43928</c:v>
                </c:pt>
                <c:pt idx="490">
                  <c:v>43929</c:v>
                </c:pt>
                <c:pt idx="491">
                  <c:v>43930</c:v>
                </c:pt>
                <c:pt idx="492">
                  <c:v>43934</c:v>
                </c:pt>
                <c:pt idx="493">
                  <c:v>43935</c:v>
                </c:pt>
                <c:pt idx="494">
                  <c:v>43936</c:v>
                </c:pt>
                <c:pt idx="495">
                  <c:v>43937</c:v>
                </c:pt>
                <c:pt idx="496">
                  <c:v>43938</c:v>
                </c:pt>
                <c:pt idx="497">
                  <c:v>43941</c:v>
                </c:pt>
                <c:pt idx="498">
                  <c:v>43942</c:v>
                </c:pt>
                <c:pt idx="499">
                  <c:v>43943</c:v>
                </c:pt>
                <c:pt idx="500">
                  <c:v>43944</c:v>
                </c:pt>
                <c:pt idx="501">
                  <c:v>43945</c:v>
                </c:pt>
                <c:pt idx="502">
                  <c:v>43948</c:v>
                </c:pt>
                <c:pt idx="503">
                  <c:v>43949</c:v>
                </c:pt>
                <c:pt idx="504">
                  <c:v>43950</c:v>
                </c:pt>
                <c:pt idx="505">
                  <c:v>43951</c:v>
                </c:pt>
                <c:pt idx="506">
                  <c:v>43952</c:v>
                </c:pt>
                <c:pt idx="507">
                  <c:v>43955</c:v>
                </c:pt>
                <c:pt idx="508">
                  <c:v>43956</c:v>
                </c:pt>
                <c:pt idx="509">
                  <c:v>43957</c:v>
                </c:pt>
                <c:pt idx="510">
                  <c:v>43958</c:v>
                </c:pt>
                <c:pt idx="511">
                  <c:v>43959</c:v>
                </c:pt>
                <c:pt idx="512">
                  <c:v>43962</c:v>
                </c:pt>
                <c:pt idx="513">
                  <c:v>43963</c:v>
                </c:pt>
                <c:pt idx="514">
                  <c:v>43964</c:v>
                </c:pt>
                <c:pt idx="515">
                  <c:v>43965</c:v>
                </c:pt>
                <c:pt idx="516">
                  <c:v>43966</c:v>
                </c:pt>
                <c:pt idx="517">
                  <c:v>43969</c:v>
                </c:pt>
                <c:pt idx="518">
                  <c:v>43970</c:v>
                </c:pt>
                <c:pt idx="519">
                  <c:v>43971</c:v>
                </c:pt>
                <c:pt idx="520">
                  <c:v>43972</c:v>
                </c:pt>
                <c:pt idx="521">
                  <c:v>43973</c:v>
                </c:pt>
                <c:pt idx="522">
                  <c:v>43977</c:v>
                </c:pt>
                <c:pt idx="523">
                  <c:v>43978</c:v>
                </c:pt>
                <c:pt idx="524">
                  <c:v>43979</c:v>
                </c:pt>
                <c:pt idx="525">
                  <c:v>43980</c:v>
                </c:pt>
                <c:pt idx="526">
                  <c:v>43983</c:v>
                </c:pt>
                <c:pt idx="527">
                  <c:v>43984</c:v>
                </c:pt>
                <c:pt idx="528">
                  <c:v>43985</c:v>
                </c:pt>
                <c:pt idx="529">
                  <c:v>43986</c:v>
                </c:pt>
                <c:pt idx="530">
                  <c:v>43987</c:v>
                </c:pt>
                <c:pt idx="531">
                  <c:v>43990</c:v>
                </c:pt>
                <c:pt idx="532">
                  <c:v>43991</c:v>
                </c:pt>
                <c:pt idx="533">
                  <c:v>43992</c:v>
                </c:pt>
                <c:pt idx="534">
                  <c:v>43993</c:v>
                </c:pt>
                <c:pt idx="535">
                  <c:v>43994</c:v>
                </c:pt>
                <c:pt idx="536">
                  <c:v>43997</c:v>
                </c:pt>
                <c:pt idx="537">
                  <c:v>43998</c:v>
                </c:pt>
                <c:pt idx="538">
                  <c:v>43999</c:v>
                </c:pt>
                <c:pt idx="539">
                  <c:v>44000</c:v>
                </c:pt>
                <c:pt idx="540">
                  <c:v>44001</c:v>
                </c:pt>
                <c:pt idx="541">
                  <c:v>44004</c:v>
                </c:pt>
                <c:pt idx="542">
                  <c:v>44005</c:v>
                </c:pt>
                <c:pt idx="543">
                  <c:v>44006</c:v>
                </c:pt>
                <c:pt idx="544">
                  <c:v>44007</c:v>
                </c:pt>
                <c:pt idx="545">
                  <c:v>44008</c:v>
                </c:pt>
                <c:pt idx="546">
                  <c:v>44011</c:v>
                </c:pt>
                <c:pt idx="547">
                  <c:v>44012</c:v>
                </c:pt>
                <c:pt idx="548">
                  <c:v>44013</c:v>
                </c:pt>
                <c:pt idx="549">
                  <c:v>44014</c:v>
                </c:pt>
                <c:pt idx="550">
                  <c:v>44018</c:v>
                </c:pt>
                <c:pt idx="551">
                  <c:v>44019</c:v>
                </c:pt>
                <c:pt idx="552">
                  <c:v>44020</c:v>
                </c:pt>
                <c:pt idx="553">
                  <c:v>44021</c:v>
                </c:pt>
                <c:pt idx="554">
                  <c:v>44022</c:v>
                </c:pt>
                <c:pt idx="555">
                  <c:v>44025</c:v>
                </c:pt>
                <c:pt idx="556">
                  <c:v>44026</c:v>
                </c:pt>
                <c:pt idx="557">
                  <c:v>44027</c:v>
                </c:pt>
                <c:pt idx="558">
                  <c:v>44028</c:v>
                </c:pt>
                <c:pt idx="559">
                  <c:v>44029</c:v>
                </c:pt>
                <c:pt idx="560">
                  <c:v>44032</c:v>
                </c:pt>
                <c:pt idx="561">
                  <c:v>44033</c:v>
                </c:pt>
                <c:pt idx="562">
                  <c:v>44034</c:v>
                </c:pt>
                <c:pt idx="563">
                  <c:v>44035</c:v>
                </c:pt>
                <c:pt idx="564">
                  <c:v>44036</c:v>
                </c:pt>
                <c:pt idx="565">
                  <c:v>44039</c:v>
                </c:pt>
                <c:pt idx="566">
                  <c:v>44040</c:v>
                </c:pt>
                <c:pt idx="567">
                  <c:v>44041</c:v>
                </c:pt>
                <c:pt idx="568">
                  <c:v>44042</c:v>
                </c:pt>
                <c:pt idx="569">
                  <c:v>44043</c:v>
                </c:pt>
                <c:pt idx="570">
                  <c:v>44046</c:v>
                </c:pt>
                <c:pt idx="571">
                  <c:v>44047</c:v>
                </c:pt>
                <c:pt idx="572">
                  <c:v>44048</c:v>
                </c:pt>
                <c:pt idx="573">
                  <c:v>44049</c:v>
                </c:pt>
                <c:pt idx="574">
                  <c:v>44050</c:v>
                </c:pt>
                <c:pt idx="575">
                  <c:v>44053</c:v>
                </c:pt>
                <c:pt idx="576">
                  <c:v>44054</c:v>
                </c:pt>
                <c:pt idx="577">
                  <c:v>44055</c:v>
                </c:pt>
                <c:pt idx="578">
                  <c:v>44056</c:v>
                </c:pt>
                <c:pt idx="579">
                  <c:v>44057</c:v>
                </c:pt>
                <c:pt idx="580">
                  <c:v>44060</c:v>
                </c:pt>
                <c:pt idx="581">
                  <c:v>44061</c:v>
                </c:pt>
                <c:pt idx="582">
                  <c:v>44062</c:v>
                </c:pt>
                <c:pt idx="583">
                  <c:v>44063</c:v>
                </c:pt>
                <c:pt idx="584">
                  <c:v>44064</c:v>
                </c:pt>
                <c:pt idx="585">
                  <c:v>44067</c:v>
                </c:pt>
                <c:pt idx="586">
                  <c:v>44068</c:v>
                </c:pt>
                <c:pt idx="587">
                  <c:v>44069</c:v>
                </c:pt>
                <c:pt idx="588">
                  <c:v>44070</c:v>
                </c:pt>
                <c:pt idx="589">
                  <c:v>44071</c:v>
                </c:pt>
                <c:pt idx="590">
                  <c:v>44074</c:v>
                </c:pt>
                <c:pt idx="591">
                  <c:v>44075</c:v>
                </c:pt>
                <c:pt idx="592">
                  <c:v>44076</c:v>
                </c:pt>
                <c:pt idx="593">
                  <c:v>44077</c:v>
                </c:pt>
                <c:pt idx="594">
                  <c:v>44078</c:v>
                </c:pt>
                <c:pt idx="595">
                  <c:v>44082</c:v>
                </c:pt>
                <c:pt idx="596">
                  <c:v>44083</c:v>
                </c:pt>
                <c:pt idx="597">
                  <c:v>44084</c:v>
                </c:pt>
                <c:pt idx="598">
                  <c:v>44085</c:v>
                </c:pt>
                <c:pt idx="599">
                  <c:v>44088</c:v>
                </c:pt>
                <c:pt idx="600">
                  <c:v>44089</c:v>
                </c:pt>
                <c:pt idx="601">
                  <c:v>44090</c:v>
                </c:pt>
                <c:pt idx="602">
                  <c:v>44091</c:v>
                </c:pt>
                <c:pt idx="603">
                  <c:v>44092</c:v>
                </c:pt>
                <c:pt idx="604">
                  <c:v>44095</c:v>
                </c:pt>
                <c:pt idx="605">
                  <c:v>44096</c:v>
                </c:pt>
                <c:pt idx="606">
                  <c:v>44097</c:v>
                </c:pt>
                <c:pt idx="607">
                  <c:v>44098</c:v>
                </c:pt>
                <c:pt idx="608">
                  <c:v>44099</c:v>
                </c:pt>
                <c:pt idx="609">
                  <c:v>44102</c:v>
                </c:pt>
                <c:pt idx="610">
                  <c:v>44103</c:v>
                </c:pt>
                <c:pt idx="611">
                  <c:v>44104</c:v>
                </c:pt>
                <c:pt idx="612">
                  <c:v>44105</c:v>
                </c:pt>
                <c:pt idx="613">
                  <c:v>44106</c:v>
                </c:pt>
                <c:pt idx="614">
                  <c:v>44109</c:v>
                </c:pt>
                <c:pt idx="615">
                  <c:v>44110</c:v>
                </c:pt>
                <c:pt idx="616">
                  <c:v>44111</c:v>
                </c:pt>
                <c:pt idx="617">
                  <c:v>44112</c:v>
                </c:pt>
                <c:pt idx="618">
                  <c:v>44113</c:v>
                </c:pt>
                <c:pt idx="619">
                  <c:v>44116</c:v>
                </c:pt>
                <c:pt idx="620">
                  <c:v>44117</c:v>
                </c:pt>
                <c:pt idx="621">
                  <c:v>44118</c:v>
                </c:pt>
                <c:pt idx="622">
                  <c:v>44119</c:v>
                </c:pt>
                <c:pt idx="623">
                  <c:v>44120</c:v>
                </c:pt>
                <c:pt idx="624">
                  <c:v>44123</c:v>
                </c:pt>
                <c:pt idx="625">
                  <c:v>44124</c:v>
                </c:pt>
                <c:pt idx="626">
                  <c:v>44125</c:v>
                </c:pt>
                <c:pt idx="627">
                  <c:v>44126</c:v>
                </c:pt>
                <c:pt idx="628">
                  <c:v>44127</c:v>
                </c:pt>
                <c:pt idx="629">
                  <c:v>44130</c:v>
                </c:pt>
                <c:pt idx="630">
                  <c:v>44131</c:v>
                </c:pt>
                <c:pt idx="631">
                  <c:v>44132</c:v>
                </c:pt>
                <c:pt idx="632">
                  <c:v>44133</c:v>
                </c:pt>
                <c:pt idx="633">
                  <c:v>44134</c:v>
                </c:pt>
                <c:pt idx="634">
                  <c:v>44137</c:v>
                </c:pt>
                <c:pt idx="635">
                  <c:v>44138</c:v>
                </c:pt>
                <c:pt idx="636">
                  <c:v>44139</c:v>
                </c:pt>
                <c:pt idx="637">
                  <c:v>44140</c:v>
                </c:pt>
                <c:pt idx="638">
                  <c:v>44141</c:v>
                </c:pt>
                <c:pt idx="639">
                  <c:v>44144</c:v>
                </c:pt>
                <c:pt idx="640">
                  <c:v>44145</c:v>
                </c:pt>
                <c:pt idx="641">
                  <c:v>44146</c:v>
                </c:pt>
                <c:pt idx="642">
                  <c:v>44147</c:v>
                </c:pt>
                <c:pt idx="643">
                  <c:v>44148</c:v>
                </c:pt>
                <c:pt idx="644">
                  <c:v>44151</c:v>
                </c:pt>
                <c:pt idx="645">
                  <c:v>44152</c:v>
                </c:pt>
                <c:pt idx="646">
                  <c:v>44153</c:v>
                </c:pt>
                <c:pt idx="647">
                  <c:v>44154</c:v>
                </c:pt>
                <c:pt idx="648">
                  <c:v>44155</c:v>
                </c:pt>
                <c:pt idx="649">
                  <c:v>44158</c:v>
                </c:pt>
                <c:pt idx="650">
                  <c:v>44159</c:v>
                </c:pt>
                <c:pt idx="651">
                  <c:v>44160</c:v>
                </c:pt>
                <c:pt idx="652">
                  <c:v>44162</c:v>
                </c:pt>
                <c:pt idx="653">
                  <c:v>44165</c:v>
                </c:pt>
                <c:pt idx="654">
                  <c:v>44166</c:v>
                </c:pt>
                <c:pt idx="655">
                  <c:v>44167</c:v>
                </c:pt>
                <c:pt idx="656">
                  <c:v>44168</c:v>
                </c:pt>
                <c:pt idx="657">
                  <c:v>44169</c:v>
                </c:pt>
                <c:pt idx="658">
                  <c:v>44172</c:v>
                </c:pt>
                <c:pt idx="659">
                  <c:v>44173</c:v>
                </c:pt>
                <c:pt idx="660">
                  <c:v>44174</c:v>
                </c:pt>
                <c:pt idx="661">
                  <c:v>44175</c:v>
                </c:pt>
                <c:pt idx="662">
                  <c:v>44176</c:v>
                </c:pt>
                <c:pt idx="663">
                  <c:v>44179</c:v>
                </c:pt>
                <c:pt idx="664">
                  <c:v>44180</c:v>
                </c:pt>
                <c:pt idx="665">
                  <c:v>44181</c:v>
                </c:pt>
                <c:pt idx="666">
                  <c:v>44182</c:v>
                </c:pt>
                <c:pt idx="667">
                  <c:v>44183</c:v>
                </c:pt>
                <c:pt idx="668">
                  <c:v>44186</c:v>
                </c:pt>
                <c:pt idx="669">
                  <c:v>44187</c:v>
                </c:pt>
                <c:pt idx="670">
                  <c:v>44188</c:v>
                </c:pt>
                <c:pt idx="671">
                  <c:v>44189</c:v>
                </c:pt>
                <c:pt idx="672">
                  <c:v>44193</c:v>
                </c:pt>
                <c:pt idx="673">
                  <c:v>44194</c:v>
                </c:pt>
                <c:pt idx="674">
                  <c:v>44195</c:v>
                </c:pt>
                <c:pt idx="675">
                  <c:v>44196</c:v>
                </c:pt>
                <c:pt idx="676">
                  <c:v>44200</c:v>
                </c:pt>
                <c:pt idx="677">
                  <c:v>44201</c:v>
                </c:pt>
                <c:pt idx="678">
                  <c:v>44202</c:v>
                </c:pt>
                <c:pt idx="679">
                  <c:v>44203</c:v>
                </c:pt>
                <c:pt idx="680">
                  <c:v>44204</c:v>
                </c:pt>
                <c:pt idx="681">
                  <c:v>44207</c:v>
                </c:pt>
                <c:pt idx="682">
                  <c:v>44208</c:v>
                </c:pt>
                <c:pt idx="683">
                  <c:v>44209</c:v>
                </c:pt>
                <c:pt idx="684">
                  <c:v>44210</c:v>
                </c:pt>
                <c:pt idx="685">
                  <c:v>44211</c:v>
                </c:pt>
                <c:pt idx="686">
                  <c:v>44215</c:v>
                </c:pt>
                <c:pt idx="687">
                  <c:v>44216</c:v>
                </c:pt>
                <c:pt idx="688">
                  <c:v>44217</c:v>
                </c:pt>
                <c:pt idx="689">
                  <c:v>44218</c:v>
                </c:pt>
                <c:pt idx="690">
                  <c:v>44221</c:v>
                </c:pt>
                <c:pt idx="691">
                  <c:v>44222</c:v>
                </c:pt>
                <c:pt idx="692">
                  <c:v>44223</c:v>
                </c:pt>
                <c:pt idx="693">
                  <c:v>44224</c:v>
                </c:pt>
                <c:pt idx="694">
                  <c:v>44225</c:v>
                </c:pt>
                <c:pt idx="695">
                  <c:v>44228</c:v>
                </c:pt>
                <c:pt idx="696">
                  <c:v>44229</c:v>
                </c:pt>
                <c:pt idx="697">
                  <c:v>44230</c:v>
                </c:pt>
                <c:pt idx="698">
                  <c:v>44231</c:v>
                </c:pt>
                <c:pt idx="699">
                  <c:v>44232</c:v>
                </c:pt>
                <c:pt idx="700">
                  <c:v>44235</c:v>
                </c:pt>
                <c:pt idx="701">
                  <c:v>44236</c:v>
                </c:pt>
                <c:pt idx="702">
                  <c:v>44237</c:v>
                </c:pt>
                <c:pt idx="703">
                  <c:v>44238</c:v>
                </c:pt>
                <c:pt idx="704">
                  <c:v>44239</c:v>
                </c:pt>
                <c:pt idx="705">
                  <c:v>44243</c:v>
                </c:pt>
                <c:pt idx="706">
                  <c:v>44244</c:v>
                </c:pt>
                <c:pt idx="707">
                  <c:v>44245</c:v>
                </c:pt>
                <c:pt idx="708">
                  <c:v>44246</c:v>
                </c:pt>
                <c:pt idx="709">
                  <c:v>44249</c:v>
                </c:pt>
                <c:pt idx="710">
                  <c:v>44250</c:v>
                </c:pt>
                <c:pt idx="711">
                  <c:v>44251</c:v>
                </c:pt>
                <c:pt idx="712">
                  <c:v>44252</c:v>
                </c:pt>
                <c:pt idx="713">
                  <c:v>44253</c:v>
                </c:pt>
                <c:pt idx="714">
                  <c:v>44256</c:v>
                </c:pt>
                <c:pt idx="715">
                  <c:v>44257</c:v>
                </c:pt>
                <c:pt idx="716">
                  <c:v>44258</c:v>
                </c:pt>
                <c:pt idx="717">
                  <c:v>44259</c:v>
                </c:pt>
                <c:pt idx="718">
                  <c:v>44260</c:v>
                </c:pt>
                <c:pt idx="719">
                  <c:v>44263</c:v>
                </c:pt>
                <c:pt idx="720">
                  <c:v>44264</c:v>
                </c:pt>
                <c:pt idx="721">
                  <c:v>44265</c:v>
                </c:pt>
                <c:pt idx="722">
                  <c:v>44266</c:v>
                </c:pt>
                <c:pt idx="723">
                  <c:v>44267</c:v>
                </c:pt>
                <c:pt idx="724">
                  <c:v>44270</c:v>
                </c:pt>
                <c:pt idx="725">
                  <c:v>44271</c:v>
                </c:pt>
                <c:pt idx="726">
                  <c:v>44272</c:v>
                </c:pt>
                <c:pt idx="727">
                  <c:v>44273</c:v>
                </c:pt>
                <c:pt idx="728">
                  <c:v>44274</c:v>
                </c:pt>
                <c:pt idx="729">
                  <c:v>44277</c:v>
                </c:pt>
                <c:pt idx="730">
                  <c:v>44278</c:v>
                </c:pt>
                <c:pt idx="731">
                  <c:v>44279</c:v>
                </c:pt>
                <c:pt idx="732">
                  <c:v>44280</c:v>
                </c:pt>
                <c:pt idx="733">
                  <c:v>44281</c:v>
                </c:pt>
                <c:pt idx="734">
                  <c:v>44284</c:v>
                </c:pt>
                <c:pt idx="735">
                  <c:v>44285</c:v>
                </c:pt>
                <c:pt idx="736">
                  <c:v>44286</c:v>
                </c:pt>
                <c:pt idx="737">
                  <c:v>44287</c:v>
                </c:pt>
                <c:pt idx="738">
                  <c:v>44291</c:v>
                </c:pt>
                <c:pt idx="739">
                  <c:v>44292</c:v>
                </c:pt>
                <c:pt idx="740">
                  <c:v>44293</c:v>
                </c:pt>
                <c:pt idx="741">
                  <c:v>44294</c:v>
                </c:pt>
                <c:pt idx="742">
                  <c:v>44295</c:v>
                </c:pt>
                <c:pt idx="743">
                  <c:v>44298</c:v>
                </c:pt>
                <c:pt idx="744">
                  <c:v>44299</c:v>
                </c:pt>
                <c:pt idx="745">
                  <c:v>44300</c:v>
                </c:pt>
                <c:pt idx="746">
                  <c:v>44301</c:v>
                </c:pt>
                <c:pt idx="747">
                  <c:v>44302</c:v>
                </c:pt>
                <c:pt idx="748">
                  <c:v>44305</c:v>
                </c:pt>
              </c:numCache>
            </c:numRef>
          </c:cat>
          <c:val>
            <c:numRef>
              <c:f>Worksheet!$B$2:$B$750</c:f>
              <c:numCache>
                <c:formatCode>General</c:formatCode>
                <c:ptCount val="749"/>
                <c:pt idx="0">
                  <c:v>2.77</c:v>
                </c:pt>
                <c:pt idx="1">
                  <c:v>2.76</c:v>
                </c:pt>
                <c:pt idx="2">
                  <c:v>2.8</c:v>
                </c:pt>
                <c:pt idx="3">
                  <c:v>2.75</c:v>
                </c:pt>
                <c:pt idx="4">
                  <c:v>2.73</c:v>
                </c:pt>
                <c:pt idx="5">
                  <c:v>2.71</c:v>
                </c:pt>
                <c:pt idx="6">
                  <c:v>2.74</c:v>
                </c:pt>
                <c:pt idx="7">
                  <c:v>2.73</c:v>
                </c:pt>
                <c:pt idx="8">
                  <c:v>2.74</c:v>
                </c:pt>
                <c:pt idx="9">
                  <c:v>2.81</c:v>
                </c:pt>
                <c:pt idx="10">
                  <c:v>2.81</c:v>
                </c:pt>
                <c:pt idx="11">
                  <c:v>2.84</c:v>
                </c:pt>
                <c:pt idx="12">
                  <c:v>2.84</c:v>
                </c:pt>
                <c:pt idx="13">
                  <c:v>2.81</c:v>
                </c:pt>
                <c:pt idx="14">
                  <c:v>2.86</c:v>
                </c:pt>
                <c:pt idx="15">
                  <c:v>2.85</c:v>
                </c:pt>
                <c:pt idx="16">
                  <c:v>2.81</c:v>
                </c:pt>
                <c:pt idx="17">
                  <c:v>2.91</c:v>
                </c:pt>
                <c:pt idx="18">
                  <c:v>2.91</c:v>
                </c:pt>
                <c:pt idx="19">
                  <c:v>2.94</c:v>
                </c:pt>
                <c:pt idx="20">
                  <c:v>2.94</c:v>
                </c:pt>
                <c:pt idx="21">
                  <c:v>2.88</c:v>
                </c:pt>
                <c:pt idx="22">
                  <c:v>2.88</c:v>
                </c:pt>
                <c:pt idx="23">
                  <c:v>2.95</c:v>
                </c:pt>
                <c:pt idx="24">
                  <c:v>2.96</c:v>
                </c:pt>
                <c:pt idx="25">
                  <c:v>2.93</c:v>
                </c:pt>
                <c:pt idx="26">
                  <c:v>2.89</c:v>
                </c:pt>
                <c:pt idx="27">
                  <c:v>2.9</c:v>
                </c:pt>
                <c:pt idx="28">
                  <c:v>2.93</c:v>
                </c:pt>
                <c:pt idx="29">
                  <c:v>2.89</c:v>
                </c:pt>
                <c:pt idx="30">
                  <c:v>2.95</c:v>
                </c:pt>
                <c:pt idx="31">
                  <c:v>2.94</c:v>
                </c:pt>
                <c:pt idx="32">
                  <c:v>2.96</c:v>
                </c:pt>
                <c:pt idx="33">
                  <c:v>2.96</c:v>
                </c:pt>
                <c:pt idx="34">
                  <c:v>3.02</c:v>
                </c:pt>
                <c:pt idx="35">
                  <c:v>2.95</c:v>
                </c:pt>
                <c:pt idx="36">
                  <c:v>2.9</c:v>
                </c:pt>
                <c:pt idx="37">
                  <c:v>2.96</c:v>
                </c:pt>
                <c:pt idx="38">
                  <c:v>2.98</c:v>
                </c:pt>
                <c:pt idx="39">
                  <c:v>2.94</c:v>
                </c:pt>
                <c:pt idx="40">
                  <c:v>2.92</c:v>
                </c:pt>
                <c:pt idx="41">
                  <c:v>2.94</c:v>
                </c:pt>
                <c:pt idx="42">
                  <c:v>3</c:v>
                </c:pt>
                <c:pt idx="43">
                  <c:v>2.94</c:v>
                </c:pt>
                <c:pt idx="44">
                  <c:v>2.92</c:v>
                </c:pt>
                <c:pt idx="45">
                  <c:v>2.86</c:v>
                </c:pt>
                <c:pt idx="46">
                  <c:v>2.87</c:v>
                </c:pt>
                <c:pt idx="47">
                  <c:v>2.84</c:v>
                </c:pt>
                <c:pt idx="48">
                  <c:v>2.86</c:v>
                </c:pt>
                <c:pt idx="49">
                  <c:v>2.83</c:v>
                </c:pt>
                <c:pt idx="50">
                  <c:v>2.79</c:v>
                </c:pt>
                <c:pt idx="51">
                  <c:v>2.83</c:v>
                </c:pt>
                <c:pt idx="52">
                  <c:v>2.8</c:v>
                </c:pt>
                <c:pt idx="53">
                  <c:v>2.75</c:v>
                </c:pt>
                <c:pt idx="54">
                  <c:v>2.76</c:v>
                </c:pt>
                <c:pt idx="55">
                  <c:v>2.74</c:v>
                </c:pt>
                <c:pt idx="56">
                  <c:v>2.72</c:v>
                </c:pt>
                <c:pt idx="57">
                  <c:v>2.77</c:v>
                </c:pt>
                <c:pt idx="58">
                  <c:v>2.76</c:v>
                </c:pt>
                <c:pt idx="59">
                  <c:v>2.72</c:v>
                </c:pt>
                <c:pt idx="60">
                  <c:v>2.73</c:v>
                </c:pt>
                <c:pt idx="61">
                  <c:v>2.77</c:v>
                </c:pt>
                <c:pt idx="62">
                  <c:v>2.78</c:v>
                </c:pt>
                <c:pt idx="63">
                  <c:v>2.82</c:v>
                </c:pt>
                <c:pt idx="64">
                  <c:v>2.8</c:v>
                </c:pt>
                <c:pt idx="65">
                  <c:v>2.78</c:v>
                </c:pt>
                <c:pt idx="66">
                  <c:v>2.76</c:v>
                </c:pt>
                <c:pt idx="67">
                  <c:v>2.82</c:v>
                </c:pt>
                <c:pt idx="68">
                  <c:v>2.85</c:v>
                </c:pt>
                <c:pt idx="69">
                  <c:v>2.86</c:v>
                </c:pt>
                <c:pt idx="70">
                  <c:v>2.9</c:v>
                </c:pt>
                <c:pt idx="71">
                  <c:v>2.95</c:v>
                </c:pt>
                <c:pt idx="72">
                  <c:v>2.96</c:v>
                </c:pt>
                <c:pt idx="73">
                  <c:v>2.94</c:v>
                </c:pt>
                <c:pt idx="74">
                  <c:v>2.93</c:v>
                </c:pt>
                <c:pt idx="75">
                  <c:v>2.96</c:v>
                </c:pt>
                <c:pt idx="76">
                  <c:v>2.94</c:v>
                </c:pt>
                <c:pt idx="77">
                  <c:v>2.91</c:v>
                </c:pt>
                <c:pt idx="78">
                  <c:v>2.95</c:v>
                </c:pt>
                <c:pt idx="79">
                  <c:v>2.94</c:v>
                </c:pt>
                <c:pt idx="80">
                  <c:v>2.98</c:v>
                </c:pt>
                <c:pt idx="81">
                  <c:v>2.96</c:v>
                </c:pt>
                <c:pt idx="82">
                  <c:v>2.96</c:v>
                </c:pt>
                <c:pt idx="83">
                  <c:v>2.92</c:v>
                </c:pt>
                <c:pt idx="84">
                  <c:v>2.88</c:v>
                </c:pt>
                <c:pt idx="85">
                  <c:v>2.85</c:v>
                </c:pt>
                <c:pt idx="86">
                  <c:v>2.9</c:v>
                </c:pt>
                <c:pt idx="87">
                  <c:v>2.87</c:v>
                </c:pt>
                <c:pt idx="88">
                  <c:v>2.92</c:v>
                </c:pt>
                <c:pt idx="89">
                  <c:v>2.82</c:v>
                </c:pt>
                <c:pt idx="90">
                  <c:v>2.79</c:v>
                </c:pt>
                <c:pt idx="91">
                  <c:v>2.77</c:v>
                </c:pt>
                <c:pt idx="92">
                  <c:v>2.78</c:v>
                </c:pt>
                <c:pt idx="93">
                  <c:v>2.8</c:v>
                </c:pt>
                <c:pt idx="94">
                  <c:v>2.83</c:v>
                </c:pt>
                <c:pt idx="95">
                  <c:v>2.83</c:v>
                </c:pt>
                <c:pt idx="96">
                  <c:v>2.82</c:v>
                </c:pt>
                <c:pt idx="97">
                  <c:v>2.77</c:v>
                </c:pt>
                <c:pt idx="98">
                  <c:v>2.81</c:v>
                </c:pt>
                <c:pt idx="99">
                  <c:v>2.93</c:v>
                </c:pt>
                <c:pt idx="100">
                  <c:v>2.91</c:v>
                </c:pt>
                <c:pt idx="101">
                  <c:v>2.98</c:v>
                </c:pt>
                <c:pt idx="102">
                  <c:v>2.98</c:v>
                </c:pt>
                <c:pt idx="103">
                  <c:v>3.04</c:v>
                </c:pt>
                <c:pt idx="104">
                  <c:v>3.08</c:v>
                </c:pt>
                <c:pt idx="105">
                  <c:v>3.02</c:v>
                </c:pt>
                <c:pt idx="106">
                  <c:v>3.06</c:v>
                </c:pt>
                <c:pt idx="107">
                  <c:v>3.01</c:v>
                </c:pt>
                <c:pt idx="108">
                  <c:v>3.09</c:v>
                </c:pt>
                <c:pt idx="109">
                  <c:v>3.17</c:v>
                </c:pt>
                <c:pt idx="110">
                  <c:v>3.23</c:v>
                </c:pt>
                <c:pt idx="111">
                  <c:v>3.17</c:v>
                </c:pt>
                <c:pt idx="112">
                  <c:v>3.14</c:v>
                </c:pt>
                <c:pt idx="113">
                  <c:v>3.27</c:v>
                </c:pt>
                <c:pt idx="114">
                  <c:v>3.27</c:v>
                </c:pt>
                <c:pt idx="115">
                  <c:v>3.28</c:v>
                </c:pt>
                <c:pt idx="116">
                  <c:v>3.22</c:v>
                </c:pt>
                <c:pt idx="117">
                  <c:v>3.16</c:v>
                </c:pt>
                <c:pt idx="118">
                  <c:v>3.24</c:v>
                </c:pt>
                <c:pt idx="119">
                  <c:v>3.24</c:v>
                </c:pt>
                <c:pt idx="120">
                  <c:v>3.32</c:v>
                </c:pt>
                <c:pt idx="121">
                  <c:v>3.2</c:v>
                </c:pt>
                <c:pt idx="122">
                  <c:v>3.25</c:v>
                </c:pt>
                <c:pt idx="123">
                  <c:v>3.14</c:v>
                </c:pt>
                <c:pt idx="124">
                  <c:v>3.21</c:v>
                </c:pt>
                <c:pt idx="125">
                  <c:v>3.17</c:v>
                </c:pt>
                <c:pt idx="126">
                  <c:v>3.2</c:v>
                </c:pt>
                <c:pt idx="127">
                  <c:v>3.19</c:v>
                </c:pt>
                <c:pt idx="128">
                  <c:v>3.19</c:v>
                </c:pt>
                <c:pt idx="129">
                  <c:v>3.19</c:v>
                </c:pt>
                <c:pt idx="130">
                  <c:v>3.26</c:v>
                </c:pt>
                <c:pt idx="131">
                  <c:v>3.24</c:v>
                </c:pt>
                <c:pt idx="132">
                  <c:v>3.28</c:v>
                </c:pt>
                <c:pt idx="133">
                  <c:v>3.57</c:v>
                </c:pt>
                <c:pt idx="134">
                  <c:v>3.56</c:v>
                </c:pt>
                <c:pt idx="135">
                  <c:v>3.56</c:v>
                </c:pt>
                <c:pt idx="136">
                  <c:v>3.54</c:v>
                </c:pt>
                <c:pt idx="137">
                  <c:v>3.72</c:v>
                </c:pt>
                <c:pt idx="138">
                  <c:v>3.79</c:v>
                </c:pt>
                <c:pt idx="139">
                  <c:v>4.0999999999999996</c:v>
                </c:pt>
                <c:pt idx="140">
                  <c:v>4.84</c:v>
                </c:pt>
                <c:pt idx="141">
                  <c:v>4.04</c:v>
                </c:pt>
                <c:pt idx="142">
                  <c:v>4.2699999999999996</c:v>
                </c:pt>
                <c:pt idx="143">
                  <c:v>4.7</c:v>
                </c:pt>
                <c:pt idx="144">
                  <c:v>4.5199999999999996</c:v>
                </c:pt>
                <c:pt idx="145">
                  <c:v>4.45</c:v>
                </c:pt>
                <c:pt idx="146">
                  <c:v>4.3099999999999996</c:v>
                </c:pt>
                <c:pt idx="147">
                  <c:v>4.25</c:v>
                </c:pt>
                <c:pt idx="148">
                  <c:v>4.26</c:v>
                </c:pt>
                <c:pt idx="149">
                  <c:v>4.71</c:v>
                </c:pt>
                <c:pt idx="150">
                  <c:v>4.6500000000000004</c:v>
                </c:pt>
                <c:pt idx="151">
                  <c:v>4.6100000000000003</c:v>
                </c:pt>
                <c:pt idx="152">
                  <c:v>4.34</c:v>
                </c:pt>
                <c:pt idx="153">
                  <c:v>4.46</c:v>
                </c:pt>
                <c:pt idx="154">
                  <c:v>4.33</c:v>
                </c:pt>
                <c:pt idx="155">
                  <c:v>4.49</c:v>
                </c:pt>
                <c:pt idx="156">
                  <c:v>4.54</c:v>
                </c:pt>
                <c:pt idx="157">
                  <c:v>4.41</c:v>
                </c:pt>
                <c:pt idx="158">
                  <c:v>4.1399999999999997</c:v>
                </c:pt>
                <c:pt idx="159">
                  <c:v>4.12</c:v>
                </c:pt>
                <c:pt idx="160">
                  <c:v>3.83</c:v>
                </c:pt>
                <c:pt idx="161">
                  <c:v>3.53</c:v>
                </c:pt>
                <c:pt idx="162">
                  <c:v>3.84</c:v>
                </c:pt>
                <c:pt idx="163">
                  <c:v>3.73</c:v>
                </c:pt>
                <c:pt idx="164">
                  <c:v>3.58</c:v>
                </c:pt>
                <c:pt idx="165">
                  <c:v>3.82</c:v>
                </c:pt>
                <c:pt idx="166">
                  <c:v>3.47</c:v>
                </c:pt>
                <c:pt idx="167">
                  <c:v>3.54</c:v>
                </c:pt>
                <c:pt idx="168">
                  <c:v>3.64</c:v>
                </c:pt>
                <c:pt idx="169">
                  <c:v>3.3</c:v>
                </c:pt>
                <c:pt idx="170">
                  <c:v>2.94</c:v>
                </c:pt>
                <c:pt idx="171">
                  <c:v>2.96</c:v>
                </c:pt>
                <c:pt idx="172">
                  <c:v>2.94</c:v>
                </c:pt>
                <c:pt idx="173">
                  <c:v>3.04</c:v>
                </c:pt>
                <c:pt idx="174">
                  <c:v>2.94</c:v>
                </c:pt>
                <c:pt idx="175">
                  <c:v>2.97</c:v>
                </c:pt>
                <c:pt idx="176">
                  <c:v>2.98</c:v>
                </c:pt>
                <c:pt idx="177">
                  <c:v>2.97</c:v>
                </c:pt>
                <c:pt idx="178">
                  <c:v>3.1</c:v>
                </c:pt>
                <c:pt idx="179">
                  <c:v>3.59</c:v>
                </c:pt>
                <c:pt idx="180">
                  <c:v>3.5</c:v>
                </c:pt>
                <c:pt idx="181">
                  <c:v>3.38</c:v>
                </c:pt>
                <c:pt idx="182">
                  <c:v>3.41</c:v>
                </c:pt>
                <c:pt idx="183">
                  <c:v>3.48</c:v>
                </c:pt>
                <c:pt idx="184">
                  <c:v>3.04</c:v>
                </c:pt>
                <c:pt idx="185">
                  <c:v>2.98</c:v>
                </c:pt>
                <c:pt idx="186">
                  <c:v>3.1</c:v>
                </c:pt>
                <c:pt idx="187">
                  <c:v>3.18</c:v>
                </c:pt>
                <c:pt idx="188">
                  <c:v>2.91</c:v>
                </c:pt>
                <c:pt idx="189">
                  <c:v>2.95</c:v>
                </c:pt>
                <c:pt idx="190">
                  <c:v>2.85</c:v>
                </c:pt>
                <c:pt idx="191">
                  <c:v>2.81</c:v>
                </c:pt>
                <c:pt idx="192">
                  <c:v>2.73</c:v>
                </c:pt>
                <c:pt idx="193">
                  <c:v>2.66</c:v>
                </c:pt>
                <c:pt idx="194">
                  <c:v>2.66</c:v>
                </c:pt>
                <c:pt idx="195">
                  <c:v>2.66</c:v>
                </c:pt>
                <c:pt idx="196">
                  <c:v>2.5499999999999998</c:v>
                </c:pt>
                <c:pt idx="197">
                  <c:v>2.58</c:v>
                </c:pt>
                <c:pt idx="198">
                  <c:v>2.64</c:v>
                </c:pt>
                <c:pt idx="199">
                  <c:v>2.69</c:v>
                </c:pt>
                <c:pt idx="200">
                  <c:v>2.58</c:v>
                </c:pt>
                <c:pt idx="201">
                  <c:v>2.57</c:v>
                </c:pt>
                <c:pt idx="202">
                  <c:v>2.63</c:v>
                </c:pt>
                <c:pt idx="203">
                  <c:v>2.66</c:v>
                </c:pt>
                <c:pt idx="204">
                  <c:v>2.64</c:v>
                </c:pt>
                <c:pt idx="205">
                  <c:v>2.7</c:v>
                </c:pt>
                <c:pt idx="206">
                  <c:v>2.72</c:v>
                </c:pt>
                <c:pt idx="207">
                  <c:v>2.84</c:v>
                </c:pt>
                <c:pt idx="208">
                  <c:v>2.85</c:v>
                </c:pt>
                <c:pt idx="209">
                  <c:v>2.8</c:v>
                </c:pt>
                <c:pt idx="210">
                  <c:v>2.81</c:v>
                </c:pt>
                <c:pt idx="211">
                  <c:v>2.86</c:v>
                </c:pt>
                <c:pt idx="212">
                  <c:v>2.86</c:v>
                </c:pt>
                <c:pt idx="213">
                  <c:v>2.88</c:v>
                </c:pt>
                <c:pt idx="214">
                  <c:v>2.84</c:v>
                </c:pt>
                <c:pt idx="215">
                  <c:v>2.87</c:v>
                </c:pt>
                <c:pt idx="216">
                  <c:v>2.87</c:v>
                </c:pt>
                <c:pt idx="217">
                  <c:v>2.77</c:v>
                </c:pt>
                <c:pt idx="218">
                  <c:v>2.77</c:v>
                </c:pt>
                <c:pt idx="219">
                  <c:v>2.82</c:v>
                </c:pt>
                <c:pt idx="220">
                  <c:v>2.85</c:v>
                </c:pt>
                <c:pt idx="221">
                  <c:v>2.79</c:v>
                </c:pt>
                <c:pt idx="222">
                  <c:v>2.85</c:v>
                </c:pt>
                <c:pt idx="223">
                  <c:v>2.87</c:v>
                </c:pt>
                <c:pt idx="224">
                  <c:v>2.82</c:v>
                </c:pt>
                <c:pt idx="225">
                  <c:v>2.82</c:v>
                </c:pt>
                <c:pt idx="226">
                  <c:v>2.75</c:v>
                </c:pt>
                <c:pt idx="227">
                  <c:v>2.75</c:v>
                </c:pt>
                <c:pt idx="228">
                  <c:v>2.74</c:v>
                </c:pt>
                <c:pt idx="229">
                  <c:v>2.71</c:v>
                </c:pt>
                <c:pt idx="230">
                  <c:v>2.71</c:v>
                </c:pt>
                <c:pt idx="231">
                  <c:v>2.66</c:v>
                </c:pt>
                <c:pt idx="232">
                  <c:v>2.71</c:v>
                </c:pt>
                <c:pt idx="233">
                  <c:v>2.68</c:v>
                </c:pt>
                <c:pt idx="234">
                  <c:v>2.68</c:v>
                </c:pt>
                <c:pt idx="235">
                  <c:v>2.64</c:v>
                </c:pt>
                <c:pt idx="236">
                  <c:v>2.66</c:v>
                </c:pt>
                <c:pt idx="237">
                  <c:v>2.71</c:v>
                </c:pt>
                <c:pt idx="238">
                  <c:v>2.7</c:v>
                </c:pt>
                <c:pt idx="239">
                  <c:v>2.7</c:v>
                </c:pt>
                <c:pt idx="240">
                  <c:v>2.66</c:v>
                </c:pt>
                <c:pt idx="241">
                  <c:v>2.66</c:v>
                </c:pt>
                <c:pt idx="242">
                  <c:v>2.59</c:v>
                </c:pt>
                <c:pt idx="243">
                  <c:v>2.57</c:v>
                </c:pt>
                <c:pt idx="244">
                  <c:v>2.52</c:v>
                </c:pt>
                <c:pt idx="245">
                  <c:v>2.4900000000000002</c:v>
                </c:pt>
                <c:pt idx="246">
                  <c:v>2.52</c:v>
                </c:pt>
                <c:pt idx="247">
                  <c:v>2.46</c:v>
                </c:pt>
                <c:pt idx="248">
                  <c:v>2.46</c:v>
                </c:pt>
                <c:pt idx="249">
                  <c:v>2.5099999999999998</c:v>
                </c:pt>
                <c:pt idx="250">
                  <c:v>2.57</c:v>
                </c:pt>
                <c:pt idx="251">
                  <c:v>2.59</c:v>
                </c:pt>
                <c:pt idx="252">
                  <c:v>2.58</c:v>
                </c:pt>
                <c:pt idx="253">
                  <c:v>2.62</c:v>
                </c:pt>
                <c:pt idx="254">
                  <c:v>2.59</c:v>
                </c:pt>
                <c:pt idx="255">
                  <c:v>2.57</c:v>
                </c:pt>
                <c:pt idx="256">
                  <c:v>2.52</c:v>
                </c:pt>
                <c:pt idx="257">
                  <c:v>2.54</c:v>
                </c:pt>
                <c:pt idx="258">
                  <c:v>2.61</c:v>
                </c:pt>
                <c:pt idx="259">
                  <c:v>2.6</c:v>
                </c:pt>
                <c:pt idx="260">
                  <c:v>2.62</c:v>
                </c:pt>
                <c:pt idx="261">
                  <c:v>2.62</c:v>
                </c:pt>
                <c:pt idx="262">
                  <c:v>2.66</c:v>
                </c:pt>
                <c:pt idx="263">
                  <c:v>2.6</c:v>
                </c:pt>
                <c:pt idx="264">
                  <c:v>2.64</c:v>
                </c:pt>
                <c:pt idx="265">
                  <c:v>2.63</c:v>
                </c:pt>
                <c:pt idx="266">
                  <c:v>2.67</c:v>
                </c:pt>
                <c:pt idx="267">
                  <c:v>2.61</c:v>
                </c:pt>
                <c:pt idx="268">
                  <c:v>2.54</c:v>
                </c:pt>
                <c:pt idx="269">
                  <c:v>2.58</c:v>
                </c:pt>
                <c:pt idx="270">
                  <c:v>2.6</c:v>
                </c:pt>
                <c:pt idx="271">
                  <c:v>2.58</c:v>
                </c:pt>
                <c:pt idx="272">
                  <c:v>2.63</c:v>
                </c:pt>
                <c:pt idx="273">
                  <c:v>2.5499999999999998</c:v>
                </c:pt>
                <c:pt idx="274">
                  <c:v>2.4500000000000002</c:v>
                </c:pt>
                <c:pt idx="275">
                  <c:v>2.4</c:v>
                </c:pt>
                <c:pt idx="276">
                  <c:v>2.42</c:v>
                </c:pt>
                <c:pt idx="277">
                  <c:v>2.38</c:v>
                </c:pt>
                <c:pt idx="278">
                  <c:v>2.3199999999999998</c:v>
                </c:pt>
                <c:pt idx="279">
                  <c:v>2.34</c:v>
                </c:pt>
                <c:pt idx="280">
                  <c:v>2.36</c:v>
                </c:pt>
                <c:pt idx="281">
                  <c:v>2.4</c:v>
                </c:pt>
                <c:pt idx="282">
                  <c:v>2.39</c:v>
                </c:pt>
                <c:pt idx="283">
                  <c:v>2.33</c:v>
                </c:pt>
                <c:pt idx="284">
                  <c:v>2.39</c:v>
                </c:pt>
                <c:pt idx="285">
                  <c:v>2.39</c:v>
                </c:pt>
                <c:pt idx="286">
                  <c:v>2.33</c:v>
                </c:pt>
                <c:pt idx="287">
                  <c:v>2.2799999999999998</c:v>
                </c:pt>
                <c:pt idx="288">
                  <c:v>2.19</c:v>
                </c:pt>
                <c:pt idx="289">
                  <c:v>2.19</c:v>
                </c:pt>
                <c:pt idx="290">
                  <c:v>2.2999999999999998</c:v>
                </c:pt>
                <c:pt idx="291">
                  <c:v>2.31</c:v>
                </c:pt>
                <c:pt idx="292">
                  <c:v>2.29</c:v>
                </c:pt>
                <c:pt idx="293">
                  <c:v>2.3199999999999998</c:v>
                </c:pt>
                <c:pt idx="294">
                  <c:v>2.31</c:v>
                </c:pt>
                <c:pt idx="295">
                  <c:v>2.27</c:v>
                </c:pt>
                <c:pt idx="296">
                  <c:v>2.2400000000000002</c:v>
                </c:pt>
                <c:pt idx="297">
                  <c:v>2.29</c:v>
                </c:pt>
                <c:pt idx="298">
                  <c:v>2.42</c:v>
                </c:pt>
                <c:pt idx="299">
                  <c:v>2.4</c:v>
                </c:pt>
                <c:pt idx="300">
                  <c:v>2.42</c:v>
                </c:pt>
                <c:pt idx="301">
                  <c:v>2.44</c:v>
                </c:pt>
                <c:pt idx="302">
                  <c:v>2.42</c:v>
                </c:pt>
                <c:pt idx="303">
                  <c:v>2.4500000000000002</c:v>
                </c:pt>
                <c:pt idx="304">
                  <c:v>2.41</c:v>
                </c:pt>
                <c:pt idx="305">
                  <c:v>2.31</c:v>
                </c:pt>
                <c:pt idx="306">
                  <c:v>2.2999999999999998</c:v>
                </c:pt>
                <c:pt idx="307">
                  <c:v>2.29</c:v>
                </c:pt>
                <c:pt idx="308">
                  <c:v>2.25</c:v>
                </c:pt>
                <c:pt idx="309">
                  <c:v>2.31</c:v>
                </c:pt>
                <c:pt idx="310">
                  <c:v>2.2999999999999998</c:v>
                </c:pt>
                <c:pt idx="311">
                  <c:v>2.2200000000000002</c:v>
                </c:pt>
                <c:pt idx="312">
                  <c:v>2.2400000000000002</c:v>
                </c:pt>
                <c:pt idx="313">
                  <c:v>2.17</c:v>
                </c:pt>
                <c:pt idx="314">
                  <c:v>2.14</c:v>
                </c:pt>
                <c:pt idx="315">
                  <c:v>2.14</c:v>
                </c:pt>
                <c:pt idx="316">
                  <c:v>2.23</c:v>
                </c:pt>
                <c:pt idx="317">
                  <c:v>2.2000000000000002</c:v>
                </c:pt>
                <c:pt idx="318">
                  <c:v>2.12</c:v>
                </c:pt>
                <c:pt idx="319">
                  <c:v>2.0699999999999998</c:v>
                </c:pt>
                <c:pt idx="320">
                  <c:v>2.11</c:v>
                </c:pt>
                <c:pt idx="321">
                  <c:v>2.08</c:v>
                </c:pt>
                <c:pt idx="322">
                  <c:v>2.13</c:v>
                </c:pt>
                <c:pt idx="323">
                  <c:v>2.12</c:v>
                </c:pt>
                <c:pt idx="324">
                  <c:v>2.1</c:v>
                </c:pt>
                <c:pt idx="325">
                  <c:v>2.15</c:v>
                </c:pt>
                <c:pt idx="326">
                  <c:v>2.14</c:v>
                </c:pt>
                <c:pt idx="327">
                  <c:v>2.23</c:v>
                </c:pt>
                <c:pt idx="328">
                  <c:v>2.2000000000000002</c:v>
                </c:pt>
                <c:pt idx="329">
                  <c:v>2.21</c:v>
                </c:pt>
                <c:pt idx="330">
                  <c:v>2.2200000000000002</c:v>
                </c:pt>
                <c:pt idx="331">
                  <c:v>2.17</c:v>
                </c:pt>
                <c:pt idx="332">
                  <c:v>2.16</c:v>
                </c:pt>
                <c:pt idx="333">
                  <c:v>2.15</c:v>
                </c:pt>
                <c:pt idx="334">
                  <c:v>2.23</c:v>
                </c:pt>
                <c:pt idx="335">
                  <c:v>2.2000000000000002</c:v>
                </c:pt>
                <c:pt idx="336">
                  <c:v>2.25</c:v>
                </c:pt>
                <c:pt idx="337">
                  <c:v>2.2999999999999998</c:v>
                </c:pt>
                <c:pt idx="338">
                  <c:v>2.29</c:v>
                </c:pt>
                <c:pt idx="339">
                  <c:v>2.36</c:v>
                </c:pt>
                <c:pt idx="340">
                  <c:v>2.44</c:v>
                </c:pt>
                <c:pt idx="341">
                  <c:v>2.44</c:v>
                </c:pt>
                <c:pt idx="342">
                  <c:v>2.5</c:v>
                </c:pt>
                <c:pt idx="343">
                  <c:v>2.58</c:v>
                </c:pt>
                <c:pt idx="344">
                  <c:v>2.58</c:v>
                </c:pt>
                <c:pt idx="345">
                  <c:v>2.5499999999999998</c:v>
                </c:pt>
                <c:pt idx="346">
                  <c:v>2.57</c:v>
                </c:pt>
                <c:pt idx="347">
                  <c:v>2.61</c:v>
                </c:pt>
                <c:pt idx="348">
                  <c:v>2.68</c:v>
                </c:pt>
                <c:pt idx="349">
                  <c:v>2.67</c:v>
                </c:pt>
                <c:pt idx="350">
                  <c:v>2.64</c:v>
                </c:pt>
                <c:pt idx="351">
                  <c:v>2.54</c:v>
                </c:pt>
                <c:pt idx="352">
                  <c:v>2.5299999999999998</c:v>
                </c:pt>
                <c:pt idx="353">
                  <c:v>2.5299999999999998</c:v>
                </c:pt>
                <c:pt idx="354">
                  <c:v>2.5</c:v>
                </c:pt>
                <c:pt idx="355">
                  <c:v>2.5</c:v>
                </c:pt>
                <c:pt idx="356">
                  <c:v>2.4300000000000002</c:v>
                </c:pt>
                <c:pt idx="357">
                  <c:v>2.4</c:v>
                </c:pt>
                <c:pt idx="358">
                  <c:v>2.33</c:v>
                </c:pt>
                <c:pt idx="359">
                  <c:v>2.2799999999999998</c:v>
                </c:pt>
                <c:pt idx="360">
                  <c:v>2.25</c:v>
                </c:pt>
                <c:pt idx="361">
                  <c:v>2.33</c:v>
                </c:pt>
                <c:pt idx="362">
                  <c:v>2.35</c:v>
                </c:pt>
                <c:pt idx="363">
                  <c:v>2.2999999999999998</c:v>
                </c:pt>
                <c:pt idx="364">
                  <c:v>2.29</c:v>
                </c:pt>
                <c:pt idx="365">
                  <c:v>2.23</c:v>
                </c:pt>
                <c:pt idx="366">
                  <c:v>2.2200000000000002</c:v>
                </c:pt>
                <c:pt idx="367">
                  <c:v>2.21</c:v>
                </c:pt>
                <c:pt idx="368">
                  <c:v>2.2799999999999998</c:v>
                </c:pt>
                <c:pt idx="369">
                  <c:v>2.34</c:v>
                </c:pt>
                <c:pt idx="370">
                  <c:v>2.2999999999999998</c:v>
                </c:pt>
                <c:pt idx="371">
                  <c:v>2.3199999999999998</c:v>
                </c:pt>
                <c:pt idx="372">
                  <c:v>2.3199999999999998</c:v>
                </c:pt>
                <c:pt idx="373">
                  <c:v>2.2400000000000002</c:v>
                </c:pt>
                <c:pt idx="374">
                  <c:v>2.27</c:v>
                </c:pt>
                <c:pt idx="375">
                  <c:v>2.2799999999999998</c:v>
                </c:pt>
                <c:pt idx="376">
                  <c:v>2.3199999999999998</c:v>
                </c:pt>
                <c:pt idx="377">
                  <c:v>2.2999999999999998</c:v>
                </c:pt>
                <c:pt idx="378">
                  <c:v>2.4500000000000002</c:v>
                </c:pt>
                <c:pt idx="379">
                  <c:v>2.6</c:v>
                </c:pt>
                <c:pt idx="380">
                  <c:v>2.69</c:v>
                </c:pt>
                <c:pt idx="381">
                  <c:v>2.63</c:v>
                </c:pt>
                <c:pt idx="382">
                  <c:v>2.71</c:v>
                </c:pt>
                <c:pt idx="383">
                  <c:v>2.82</c:v>
                </c:pt>
                <c:pt idx="384">
                  <c:v>2.86</c:v>
                </c:pt>
                <c:pt idx="385">
                  <c:v>2.83</c:v>
                </c:pt>
                <c:pt idx="386">
                  <c:v>2.77</c:v>
                </c:pt>
                <c:pt idx="387">
                  <c:v>2.79</c:v>
                </c:pt>
                <c:pt idx="388">
                  <c:v>2.64</c:v>
                </c:pt>
                <c:pt idx="389">
                  <c:v>2.62</c:v>
                </c:pt>
                <c:pt idx="390">
                  <c:v>2.6</c:v>
                </c:pt>
                <c:pt idx="391">
                  <c:v>2.65</c:v>
                </c:pt>
                <c:pt idx="392">
                  <c:v>2.69</c:v>
                </c:pt>
                <c:pt idx="393">
                  <c:v>2.57</c:v>
                </c:pt>
                <c:pt idx="394">
                  <c:v>2.5099999999999998</c:v>
                </c:pt>
                <c:pt idx="395">
                  <c:v>2.56</c:v>
                </c:pt>
                <c:pt idx="396">
                  <c:v>2.57</c:v>
                </c:pt>
                <c:pt idx="397">
                  <c:v>2.67</c:v>
                </c:pt>
                <c:pt idx="398">
                  <c:v>2.5299999999999998</c:v>
                </c:pt>
                <c:pt idx="399">
                  <c:v>2.4700000000000002</c:v>
                </c:pt>
                <c:pt idx="400">
                  <c:v>2.5</c:v>
                </c:pt>
                <c:pt idx="401">
                  <c:v>2.2799999999999998</c:v>
                </c:pt>
                <c:pt idx="402">
                  <c:v>2.33</c:v>
                </c:pt>
                <c:pt idx="403">
                  <c:v>2.44</c:v>
                </c:pt>
                <c:pt idx="404">
                  <c:v>2.4</c:v>
                </c:pt>
                <c:pt idx="405">
                  <c:v>2.4300000000000002</c:v>
                </c:pt>
                <c:pt idx="406">
                  <c:v>2.33</c:v>
                </c:pt>
                <c:pt idx="407">
                  <c:v>2.23</c:v>
                </c:pt>
                <c:pt idx="408">
                  <c:v>2.2599999999999998</c:v>
                </c:pt>
                <c:pt idx="409">
                  <c:v>2.2400000000000002</c:v>
                </c:pt>
                <c:pt idx="410">
                  <c:v>2.33</c:v>
                </c:pt>
                <c:pt idx="411">
                  <c:v>2.2999999999999998</c:v>
                </c:pt>
                <c:pt idx="412">
                  <c:v>2.34</c:v>
                </c:pt>
                <c:pt idx="413">
                  <c:v>2.3199999999999998</c:v>
                </c:pt>
                <c:pt idx="414">
                  <c:v>2.29</c:v>
                </c:pt>
                <c:pt idx="415">
                  <c:v>2.27</c:v>
                </c:pt>
                <c:pt idx="416">
                  <c:v>2.33</c:v>
                </c:pt>
                <c:pt idx="417">
                  <c:v>2.21</c:v>
                </c:pt>
                <c:pt idx="418">
                  <c:v>2.17</c:v>
                </c:pt>
                <c:pt idx="419">
                  <c:v>2.29</c:v>
                </c:pt>
                <c:pt idx="420">
                  <c:v>2.16</c:v>
                </c:pt>
                <c:pt idx="421">
                  <c:v>2.19</c:v>
                </c:pt>
                <c:pt idx="422">
                  <c:v>2.19</c:v>
                </c:pt>
                <c:pt idx="423">
                  <c:v>2.12</c:v>
                </c:pt>
                <c:pt idx="424">
                  <c:v>2.13</c:v>
                </c:pt>
                <c:pt idx="425">
                  <c:v>2.13</c:v>
                </c:pt>
                <c:pt idx="426">
                  <c:v>2.16</c:v>
                </c:pt>
                <c:pt idx="427">
                  <c:v>2.14</c:v>
                </c:pt>
                <c:pt idx="428">
                  <c:v>2.17</c:v>
                </c:pt>
                <c:pt idx="429">
                  <c:v>2.2000000000000002</c:v>
                </c:pt>
                <c:pt idx="430">
                  <c:v>2.1800000000000002</c:v>
                </c:pt>
                <c:pt idx="431">
                  <c:v>2.19</c:v>
                </c:pt>
                <c:pt idx="432">
                  <c:v>2.12</c:v>
                </c:pt>
                <c:pt idx="433">
                  <c:v>2.08</c:v>
                </c:pt>
                <c:pt idx="434">
                  <c:v>2</c:v>
                </c:pt>
                <c:pt idx="435">
                  <c:v>1.9</c:v>
                </c:pt>
                <c:pt idx="436">
                  <c:v>1.91</c:v>
                </c:pt>
                <c:pt idx="437">
                  <c:v>1.93</c:v>
                </c:pt>
                <c:pt idx="438">
                  <c:v>1.89</c:v>
                </c:pt>
                <c:pt idx="439">
                  <c:v>1.9</c:v>
                </c:pt>
                <c:pt idx="440">
                  <c:v>1.93</c:v>
                </c:pt>
                <c:pt idx="441">
                  <c:v>1.88</c:v>
                </c:pt>
                <c:pt idx="442">
                  <c:v>1.83</c:v>
                </c:pt>
                <c:pt idx="443">
                  <c:v>1.84</c:v>
                </c:pt>
                <c:pt idx="444">
                  <c:v>1.82</c:v>
                </c:pt>
                <c:pt idx="445">
                  <c:v>1.87</c:v>
                </c:pt>
                <c:pt idx="446">
                  <c:v>1.86</c:v>
                </c:pt>
                <c:pt idx="447">
                  <c:v>1.86</c:v>
                </c:pt>
                <c:pt idx="448">
                  <c:v>1.86</c:v>
                </c:pt>
                <c:pt idx="449">
                  <c:v>1.77</c:v>
                </c:pt>
                <c:pt idx="450">
                  <c:v>1.79</c:v>
                </c:pt>
                <c:pt idx="451">
                  <c:v>1.84</c:v>
                </c:pt>
                <c:pt idx="452">
                  <c:v>1.83</c:v>
                </c:pt>
                <c:pt idx="453">
                  <c:v>1.84</c:v>
                </c:pt>
                <c:pt idx="454">
                  <c:v>1.98</c:v>
                </c:pt>
                <c:pt idx="455">
                  <c:v>1.96</c:v>
                </c:pt>
                <c:pt idx="456">
                  <c:v>1.92</c:v>
                </c:pt>
                <c:pt idx="457">
                  <c:v>1.91</c:v>
                </c:pt>
                <c:pt idx="458">
                  <c:v>1.83</c:v>
                </c:pt>
                <c:pt idx="459">
                  <c:v>1.85</c:v>
                </c:pt>
                <c:pt idx="460">
                  <c:v>1.82</c:v>
                </c:pt>
                <c:pt idx="461">
                  <c:v>1.75</c:v>
                </c:pt>
                <c:pt idx="462">
                  <c:v>1.68</c:v>
                </c:pt>
                <c:pt idx="463">
                  <c:v>1.76</c:v>
                </c:pt>
                <c:pt idx="464">
                  <c:v>1.8</c:v>
                </c:pt>
                <c:pt idx="465">
                  <c:v>1.83</c:v>
                </c:pt>
                <c:pt idx="466">
                  <c:v>1.77</c:v>
                </c:pt>
                <c:pt idx="467">
                  <c:v>1.71</c:v>
                </c:pt>
                <c:pt idx="468">
                  <c:v>1.78</c:v>
                </c:pt>
                <c:pt idx="469">
                  <c:v>1.94</c:v>
                </c:pt>
                <c:pt idx="470">
                  <c:v>1.88</c:v>
                </c:pt>
                <c:pt idx="471">
                  <c:v>1.84</c:v>
                </c:pt>
                <c:pt idx="472">
                  <c:v>1.87</c:v>
                </c:pt>
                <c:pt idx="473">
                  <c:v>1.81</c:v>
                </c:pt>
                <c:pt idx="474">
                  <c:v>1.73</c:v>
                </c:pt>
                <c:pt idx="475">
                  <c:v>1.6</c:v>
                </c:pt>
                <c:pt idx="476">
                  <c:v>1.65</c:v>
                </c:pt>
                <c:pt idx="477">
                  <c:v>1.6</c:v>
                </c:pt>
                <c:pt idx="478">
                  <c:v>1.6</c:v>
                </c:pt>
                <c:pt idx="479">
                  <c:v>1.65</c:v>
                </c:pt>
                <c:pt idx="480">
                  <c:v>1.66</c:v>
                </c:pt>
                <c:pt idx="481">
                  <c:v>1.64</c:v>
                </c:pt>
                <c:pt idx="482">
                  <c:v>1.63</c:v>
                </c:pt>
                <c:pt idx="483">
                  <c:v>1.69</c:v>
                </c:pt>
                <c:pt idx="484">
                  <c:v>1.64</c:v>
                </c:pt>
                <c:pt idx="485">
                  <c:v>1.59</c:v>
                </c:pt>
                <c:pt idx="486">
                  <c:v>1.55</c:v>
                </c:pt>
                <c:pt idx="487">
                  <c:v>1.62</c:v>
                </c:pt>
                <c:pt idx="488">
                  <c:v>1.73</c:v>
                </c:pt>
                <c:pt idx="489">
                  <c:v>1.85</c:v>
                </c:pt>
                <c:pt idx="490">
                  <c:v>1.78</c:v>
                </c:pt>
                <c:pt idx="491">
                  <c:v>1.73</c:v>
                </c:pt>
                <c:pt idx="492">
                  <c:v>1.72</c:v>
                </c:pt>
                <c:pt idx="493">
                  <c:v>1.65</c:v>
                </c:pt>
                <c:pt idx="494">
                  <c:v>1.6</c:v>
                </c:pt>
                <c:pt idx="495">
                  <c:v>1.69</c:v>
                </c:pt>
                <c:pt idx="496">
                  <c:v>1.75</c:v>
                </c:pt>
                <c:pt idx="497">
                  <c:v>1.92</c:v>
                </c:pt>
                <c:pt idx="498">
                  <c:v>1.82</c:v>
                </c:pt>
                <c:pt idx="499">
                  <c:v>1.94</c:v>
                </c:pt>
                <c:pt idx="500">
                  <c:v>1.81</c:v>
                </c:pt>
                <c:pt idx="501">
                  <c:v>1.75</c:v>
                </c:pt>
                <c:pt idx="502">
                  <c:v>1.82</c:v>
                </c:pt>
                <c:pt idx="503">
                  <c:v>1.79</c:v>
                </c:pt>
                <c:pt idx="504">
                  <c:v>1.87</c:v>
                </c:pt>
                <c:pt idx="505">
                  <c:v>1.95</c:v>
                </c:pt>
                <c:pt idx="506">
                  <c:v>1.89</c:v>
                </c:pt>
                <c:pt idx="507">
                  <c:v>1.99</c:v>
                </c:pt>
                <c:pt idx="508">
                  <c:v>2.13</c:v>
                </c:pt>
                <c:pt idx="509">
                  <c:v>1.94</c:v>
                </c:pt>
                <c:pt idx="510">
                  <c:v>1.89</c:v>
                </c:pt>
                <c:pt idx="511">
                  <c:v>1.82</c:v>
                </c:pt>
                <c:pt idx="512">
                  <c:v>1.83</c:v>
                </c:pt>
                <c:pt idx="513">
                  <c:v>1.72</c:v>
                </c:pt>
                <c:pt idx="514">
                  <c:v>1.62</c:v>
                </c:pt>
                <c:pt idx="515">
                  <c:v>1.68</c:v>
                </c:pt>
                <c:pt idx="516">
                  <c:v>1.65</c:v>
                </c:pt>
                <c:pt idx="517">
                  <c:v>1.78</c:v>
                </c:pt>
                <c:pt idx="518">
                  <c:v>1.83</c:v>
                </c:pt>
                <c:pt idx="519">
                  <c:v>1.77</c:v>
                </c:pt>
                <c:pt idx="520">
                  <c:v>1.71</c:v>
                </c:pt>
                <c:pt idx="521">
                  <c:v>1.73</c:v>
                </c:pt>
                <c:pt idx="522">
                  <c:v>1.79</c:v>
                </c:pt>
                <c:pt idx="523">
                  <c:v>1.72</c:v>
                </c:pt>
                <c:pt idx="524">
                  <c:v>1.83</c:v>
                </c:pt>
                <c:pt idx="525">
                  <c:v>1.85</c:v>
                </c:pt>
                <c:pt idx="526">
                  <c:v>1.77</c:v>
                </c:pt>
                <c:pt idx="527">
                  <c:v>1.78</c:v>
                </c:pt>
                <c:pt idx="528">
                  <c:v>1.82</c:v>
                </c:pt>
                <c:pt idx="529">
                  <c:v>1.82</c:v>
                </c:pt>
                <c:pt idx="530">
                  <c:v>1.78</c:v>
                </c:pt>
                <c:pt idx="531">
                  <c:v>1.79</c:v>
                </c:pt>
                <c:pt idx="532">
                  <c:v>1.77</c:v>
                </c:pt>
                <c:pt idx="533">
                  <c:v>1.78</c:v>
                </c:pt>
                <c:pt idx="534">
                  <c:v>1.81</c:v>
                </c:pt>
                <c:pt idx="535">
                  <c:v>1.73</c:v>
                </c:pt>
                <c:pt idx="536">
                  <c:v>1.67</c:v>
                </c:pt>
                <c:pt idx="537">
                  <c:v>1.61</c:v>
                </c:pt>
                <c:pt idx="538">
                  <c:v>1.64</c:v>
                </c:pt>
                <c:pt idx="539">
                  <c:v>1.64</c:v>
                </c:pt>
                <c:pt idx="540">
                  <c:v>1.67</c:v>
                </c:pt>
                <c:pt idx="541">
                  <c:v>1.66</c:v>
                </c:pt>
                <c:pt idx="542">
                  <c:v>1.64</c:v>
                </c:pt>
                <c:pt idx="543">
                  <c:v>1.6</c:v>
                </c:pt>
                <c:pt idx="544">
                  <c:v>1.48</c:v>
                </c:pt>
                <c:pt idx="545">
                  <c:v>1.5</c:v>
                </c:pt>
                <c:pt idx="546">
                  <c:v>1.71</c:v>
                </c:pt>
                <c:pt idx="547">
                  <c:v>1.75</c:v>
                </c:pt>
                <c:pt idx="548">
                  <c:v>1.67</c:v>
                </c:pt>
                <c:pt idx="549">
                  <c:v>1.73</c:v>
                </c:pt>
                <c:pt idx="550">
                  <c:v>1.83</c:v>
                </c:pt>
                <c:pt idx="551">
                  <c:v>1.88</c:v>
                </c:pt>
                <c:pt idx="552">
                  <c:v>1.82</c:v>
                </c:pt>
                <c:pt idx="553">
                  <c:v>1.78</c:v>
                </c:pt>
                <c:pt idx="554">
                  <c:v>1.8</c:v>
                </c:pt>
                <c:pt idx="555">
                  <c:v>1.74</c:v>
                </c:pt>
                <c:pt idx="556">
                  <c:v>1.75</c:v>
                </c:pt>
                <c:pt idx="557">
                  <c:v>1.78</c:v>
                </c:pt>
                <c:pt idx="558">
                  <c:v>1.72</c:v>
                </c:pt>
                <c:pt idx="559">
                  <c:v>1.72</c:v>
                </c:pt>
                <c:pt idx="560">
                  <c:v>1.64</c:v>
                </c:pt>
                <c:pt idx="561">
                  <c:v>1.68</c:v>
                </c:pt>
                <c:pt idx="562">
                  <c:v>1.68</c:v>
                </c:pt>
                <c:pt idx="563">
                  <c:v>1.78</c:v>
                </c:pt>
                <c:pt idx="564">
                  <c:v>1.81</c:v>
                </c:pt>
                <c:pt idx="565">
                  <c:v>1.73</c:v>
                </c:pt>
                <c:pt idx="566">
                  <c:v>1.8</c:v>
                </c:pt>
                <c:pt idx="567">
                  <c:v>1.85</c:v>
                </c:pt>
                <c:pt idx="568">
                  <c:v>1.83</c:v>
                </c:pt>
                <c:pt idx="569">
                  <c:v>1.8</c:v>
                </c:pt>
                <c:pt idx="570">
                  <c:v>2.1</c:v>
                </c:pt>
                <c:pt idx="571">
                  <c:v>2.19</c:v>
                </c:pt>
                <c:pt idx="572">
                  <c:v>2.19</c:v>
                </c:pt>
                <c:pt idx="573">
                  <c:v>2.17</c:v>
                </c:pt>
                <c:pt idx="574">
                  <c:v>2.2400000000000002</c:v>
                </c:pt>
                <c:pt idx="575">
                  <c:v>2.15</c:v>
                </c:pt>
                <c:pt idx="576">
                  <c:v>2.17</c:v>
                </c:pt>
                <c:pt idx="577">
                  <c:v>2.15</c:v>
                </c:pt>
                <c:pt idx="578">
                  <c:v>2.1800000000000002</c:v>
                </c:pt>
                <c:pt idx="579">
                  <c:v>2.36</c:v>
                </c:pt>
                <c:pt idx="580">
                  <c:v>2.34</c:v>
                </c:pt>
                <c:pt idx="581">
                  <c:v>2.42</c:v>
                </c:pt>
                <c:pt idx="582">
                  <c:v>2.4300000000000002</c:v>
                </c:pt>
                <c:pt idx="583">
                  <c:v>2.35</c:v>
                </c:pt>
                <c:pt idx="584">
                  <c:v>2.4500000000000002</c:v>
                </c:pt>
                <c:pt idx="585">
                  <c:v>2.5099999999999998</c:v>
                </c:pt>
                <c:pt idx="586">
                  <c:v>2.4900000000000002</c:v>
                </c:pt>
                <c:pt idx="587">
                  <c:v>2.46</c:v>
                </c:pt>
                <c:pt idx="588">
                  <c:v>2.58</c:v>
                </c:pt>
                <c:pt idx="589">
                  <c:v>2.66</c:v>
                </c:pt>
                <c:pt idx="590">
                  <c:v>2.63</c:v>
                </c:pt>
                <c:pt idx="591">
                  <c:v>2.5299999999999998</c:v>
                </c:pt>
                <c:pt idx="592">
                  <c:v>2.4900000000000002</c:v>
                </c:pt>
                <c:pt idx="593">
                  <c:v>2.4900000000000002</c:v>
                </c:pt>
                <c:pt idx="594">
                  <c:v>2.59</c:v>
                </c:pt>
                <c:pt idx="595">
                  <c:v>2.4</c:v>
                </c:pt>
                <c:pt idx="596">
                  <c:v>2.41</c:v>
                </c:pt>
                <c:pt idx="597">
                  <c:v>2.3199999999999998</c:v>
                </c:pt>
                <c:pt idx="598">
                  <c:v>2.27</c:v>
                </c:pt>
                <c:pt idx="599">
                  <c:v>2.31</c:v>
                </c:pt>
                <c:pt idx="600">
                  <c:v>2.36</c:v>
                </c:pt>
                <c:pt idx="601">
                  <c:v>2.27</c:v>
                </c:pt>
                <c:pt idx="602">
                  <c:v>2.04</c:v>
                </c:pt>
                <c:pt idx="603">
                  <c:v>2.0499999999999998</c:v>
                </c:pt>
                <c:pt idx="604">
                  <c:v>1.83</c:v>
                </c:pt>
                <c:pt idx="605">
                  <c:v>1.83</c:v>
                </c:pt>
                <c:pt idx="606">
                  <c:v>2.13</c:v>
                </c:pt>
                <c:pt idx="607">
                  <c:v>2.25</c:v>
                </c:pt>
                <c:pt idx="608">
                  <c:v>2.14</c:v>
                </c:pt>
                <c:pt idx="609">
                  <c:v>2.1</c:v>
                </c:pt>
                <c:pt idx="610">
                  <c:v>2.56</c:v>
                </c:pt>
                <c:pt idx="611">
                  <c:v>2.5299999999999998</c:v>
                </c:pt>
                <c:pt idx="612">
                  <c:v>2.5299999999999998</c:v>
                </c:pt>
                <c:pt idx="613">
                  <c:v>2.44</c:v>
                </c:pt>
                <c:pt idx="614">
                  <c:v>2.62</c:v>
                </c:pt>
                <c:pt idx="615">
                  <c:v>2.52</c:v>
                </c:pt>
                <c:pt idx="616">
                  <c:v>2.61</c:v>
                </c:pt>
                <c:pt idx="617">
                  <c:v>2.63</c:v>
                </c:pt>
                <c:pt idx="618">
                  <c:v>2.74</c:v>
                </c:pt>
                <c:pt idx="619">
                  <c:v>2.88</c:v>
                </c:pt>
                <c:pt idx="620">
                  <c:v>2.85</c:v>
                </c:pt>
                <c:pt idx="621">
                  <c:v>2.64</c:v>
                </c:pt>
                <c:pt idx="622">
                  <c:v>2.77</c:v>
                </c:pt>
                <c:pt idx="623">
                  <c:v>2.77</c:v>
                </c:pt>
                <c:pt idx="624">
                  <c:v>2.79</c:v>
                </c:pt>
                <c:pt idx="625">
                  <c:v>2.91</c:v>
                </c:pt>
                <c:pt idx="626">
                  <c:v>3.02</c:v>
                </c:pt>
                <c:pt idx="627">
                  <c:v>3.01</c:v>
                </c:pt>
                <c:pt idx="628">
                  <c:v>2.97</c:v>
                </c:pt>
                <c:pt idx="629">
                  <c:v>3.02</c:v>
                </c:pt>
                <c:pt idx="630">
                  <c:v>3.02</c:v>
                </c:pt>
                <c:pt idx="631">
                  <c:v>3</c:v>
                </c:pt>
                <c:pt idx="632">
                  <c:v>3.3</c:v>
                </c:pt>
                <c:pt idx="633">
                  <c:v>3.35</c:v>
                </c:pt>
                <c:pt idx="634">
                  <c:v>3.24</c:v>
                </c:pt>
                <c:pt idx="635">
                  <c:v>3.06</c:v>
                </c:pt>
                <c:pt idx="636">
                  <c:v>3.05</c:v>
                </c:pt>
                <c:pt idx="637">
                  <c:v>2.94</c:v>
                </c:pt>
                <c:pt idx="638">
                  <c:v>2.89</c:v>
                </c:pt>
                <c:pt idx="639">
                  <c:v>2.86</c:v>
                </c:pt>
                <c:pt idx="640">
                  <c:v>2.95</c:v>
                </c:pt>
                <c:pt idx="641">
                  <c:v>3.03</c:v>
                </c:pt>
                <c:pt idx="642">
                  <c:v>2.98</c:v>
                </c:pt>
                <c:pt idx="643">
                  <c:v>3</c:v>
                </c:pt>
                <c:pt idx="644">
                  <c:v>2.7</c:v>
                </c:pt>
                <c:pt idx="645">
                  <c:v>2.69</c:v>
                </c:pt>
                <c:pt idx="646">
                  <c:v>2.71</c:v>
                </c:pt>
                <c:pt idx="647">
                  <c:v>2.59</c:v>
                </c:pt>
                <c:pt idx="648">
                  <c:v>2.65</c:v>
                </c:pt>
                <c:pt idx="649">
                  <c:v>2.71</c:v>
                </c:pt>
                <c:pt idx="650">
                  <c:v>2.77</c:v>
                </c:pt>
                <c:pt idx="651">
                  <c:v>2.9</c:v>
                </c:pt>
                <c:pt idx="652">
                  <c:v>2.84</c:v>
                </c:pt>
                <c:pt idx="653">
                  <c:v>2.88</c:v>
                </c:pt>
                <c:pt idx="654">
                  <c:v>2.88</c:v>
                </c:pt>
                <c:pt idx="655">
                  <c:v>2.78</c:v>
                </c:pt>
                <c:pt idx="656">
                  <c:v>2.5099999999999998</c:v>
                </c:pt>
                <c:pt idx="657">
                  <c:v>2.58</c:v>
                </c:pt>
                <c:pt idx="658">
                  <c:v>2.41</c:v>
                </c:pt>
                <c:pt idx="659">
                  <c:v>2.4</c:v>
                </c:pt>
                <c:pt idx="660">
                  <c:v>2.44</c:v>
                </c:pt>
                <c:pt idx="661">
                  <c:v>2.5499999999999998</c:v>
                </c:pt>
                <c:pt idx="662">
                  <c:v>2.59</c:v>
                </c:pt>
                <c:pt idx="663">
                  <c:v>2.68</c:v>
                </c:pt>
                <c:pt idx="664">
                  <c:v>2.68</c:v>
                </c:pt>
                <c:pt idx="665">
                  <c:v>2.68</c:v>
                </c:pt>
                <c:pt idx="666">
                  <c:v>2.64</c:v>
                </c:pt>
                <c:pt idx="667">
                  <c:v>2.7</c:v>
                </c:pt>
                <c:pt idx="668">
                  <c:v>2.71</c:v>
                </c:pt>
                <c:pt idx="669">
                  <c:v>2.78</c:v>
                </c:pt>
                <c:pt idx="670">
                  <c:v>2.61</c:v>
                </c:pt>
                <c:pt idx="671">
                  <c:v>2.52</c:v>
                </c:pt>
                <c:pt idx="672">
                  <c:v>2.31</c:v>
                </c:pt>
                <c:pt idx="673">
                  <c:v>2.4700000000000002</c:v>
                </c:pt>
                <c:pt idx="674">
                  <c:v>2.42</c:v>
                </c:pt>
                <c:pt idx="675">
                  <c:v>2.54</c:v>
                </c:pt>
                <c:pt idx="676">
                  <c:v>2.58</c:v>
                </c:pt>
                <c:pt idx="677">
                  <c:v>2.7</c:v>
                </c:pt>
                <c:pt idx="678">
                  <c:v>2.72</c:v>
                </c:pt>
                <c:pt idx="679">
                  <c:v>2.73</c:v>
                </c:pt>
                <c:pt idx="680">
                  <c:v>2.7</c:v>
                </c:pt>
                <c:pt idx="681">
                  <c:v>2.75</c:v>
                </c:pt>
                <c:pt idx="682">
                  <c:v>2.75</c:v>
                </c:pt>
                <c:pt idx="683">
                  <c:v>2.73</c:v>
                </c:pt>
                <c:pt idx="684">
                  <c:v>2.67</c:v>
                </c:pt>
                <c:pt idx="685">
                  <c:v>2.74</c:v>
                </c:pt>
                <c:pt idx="686">
                  <c:v>2.5499999999999998</c:v>
                </c:pt>
                <c:pt idx="687">
                  <c:v>2.54</c:v>
                </c:pt>
                <c:pt idx="688">
                  <c:v>2.4900000000000002</c:v>
                </c:pt>
                <c:pt idx="689">
                  <c:v>2.4500000000000002</c:v>
                </c:pt>
                <c:pt idx="690">
                  <c:v>2.6</c:v>
                </c:pt>
                <c:pt idx="691">
                  <c:v>2.66</c:v>
                </c:pt>
                <c:pt idx="692">
                  <c:v>2.76</c:v>
                </c:pt>
                <c:pt idx="693">
                  <c:v>2.66</c:v>
                </c:pt>
                <c:pt idx="694">
                  <c:v>2.56</c:v>
                </c:pt>
                <c:pt idx="695">
                  <c:v>2.85</c:v>
                </c:pt>
                <c:pt idx="696">
                  <c:v>2.85</c:v>
                </c:pt>
                <c:pt idx="697">
                  <c:v>2.79</c:v>
                </c:pt>
                <c:pt idx="698">
                  <c:v>2.94</c:v>
                </c:pt>
                <c:pt idx="699">
                  <c:v>2.86</c:v>
                </c:pt>
                <c:pt idx="700">
                  <c:v>2.88</c:v>
                </c:pt>
                <c:pt idx="701">
                  <c:v>2.83</c:v>
                </c:pt>
                <c:pt idx="702">
                  <c:v>2.91</c:v>
                </c:pt>
                <c:pt idx="703">
                  <c:v>2.87</c:v>
                </c:pt>
                <c:pt idx="704">
                  <c:v>2.91</c:v>
                </c:pt>
                <c:pt idx="705">
                  <c:v>3.13</c:v>
                </c:pt>
                <c:pt idx="706">
                  <c:v>3.22</c:v>
                </c:pt>
                <c:pt idx="707">
                  <c:v>3.08</c:v>
                </c:pt>
                <c:pt idx="708">
                  <c:v>3.07</c:v>
                </c:pt>
                <c:pt idx="709">
                  <c:v>2.95</c:v>
                </c:pt>
                <c:pt idx="710">
                  <c:v>2.88</c:v>
                </c:pt>
                <c:pt idx="711">
                  <c:v>2.85</c:v>
                </c:pt>
                <c:pt idx="712">
                  <c:v>2.78</c:v>
                </c:pt>
                <c:pt idx="713">
                  <c:v>2.77</c:v>
                </c:pt>
                <c:pt idx="714">
                  <c:v>2.78</c:v>
                </c:pt>
                <c:pt idx="715">
                  <c:v>2.84</c:v>
                </c:pt>
                <c:pt idx="716">
                  <c:v>2.82</c:v>
                </c:pt>
                <c:pt idx="717">
                  <c:v>2.75</c:v>
                </c:pt>
                <c:pt idx="718">
                  <c:v>2.7</c:v>
                </c:pt>
                <c:pt idx="719">
                  <c:v>2.66</c:v>
                </c:pt>
                <c:pt idx="720">
                  <c:v>2.66</c:v>
                </c:pt>
                <c:pt idx="721">
                  <c:v>2.69</c:v>
                </c:pt>
                <c:pt idx="722">
                  <c:v>2.67</c:v>
                </c:pt>
                <c:pt idx="723">
                  <c:v>2.6</c:v>
                </c:pt>
                <c:pt idx="724">
                  <c:v>2.48</c:v>
                </c:pt>
                <c:pt idx="725">
                  <c:v>2.56</c:v>
                </c:pt>
                <c:pt idx="726">
                  <c:v>2.5299999999999998</c:v>
                </c:pt>
                <c:pt idx="727">
                  <c:v>2.48</c:v>
                </c:pt>
                <c:pt idx="728">
                  <c:v>2.54</c:v>
                </c:pt>
                <c:pt idx="729">
                  <c:v>2.58</c:v>
                </c:pt>
                <c:pt idx="730">
                  <c:v>2.5099999999999998</c:v>
                </c:pt>
                <c:pt idx="731">
                  <c:v>2.52</c:v>
                </c:pt>
                <c:pt idx="732">
                  <c:v>2.57</c:v>
                </c:pt>
                <c:pt idx="733">
                  <c:v>2.56</c:v>
                </c:pt>
                <c:pt idx="734">
                  <c:v>2.59</c:v>
                </c:pt>
                <c:pt idx="735">
                  <c:v>2.62</c:v>
                </c:pt>
                <c:pt idx="736">
                  <c:v>2.61</c:v>
                </c:pt>
                <c:pt idx="737">
                  <c:v>2.64</c:v>
                </c:pt>
                <c:pt idx="738">
                  <c:v>2.5099999999999998</c:v>
                </c:pt>
                <c:pt idx="739">
                  <c:v>2.46</c:v>
                </c:pt>
                <c:pt idx="740">
                  <c:v>2.52</c:v>
                </c:pt>
                <c:pt idx="741">
                  <c:v>2.52</c:v>
                </c:pt>
                <c:pt idx="742">
                  <c:v>2.5299999999999998</c:v>
                </c:pt>
                <c:pt idx="743">
                  <c:v>2.56</c:v>
                </c:pt>
                <c:pt idx="744">
                  <c:v>2.62</c:v>
                </c:pt>
                <c:pt idx="745">
                  <c:v>2.62</c:v>
                </c:pt>
                <c:pt idx="746">
                  <c:v>2.66</c:v>
                </c:pt>
                <c:pt idx="747">
                  <c:v>2.68</c:v>
                </c:pt>
                <c:pt idx="748">
                  <c:v>2.68</c:v>
                </c:pt>
              </c:numCache>
            </c:numRef>
          </c:val>
          <c:smooth val="0"/>
          <c:extLst>
            <c:ext xmlns:c16="http://schemas.microsoft.com/office/drawing/2014/chart" uri="{C3380CC4-5D6E-409C-BE32-E72D297353CC}">
              <c16:uniqueId val="{00000001-CA16-4875-A7FE-25819E99B3C1}"/>
            </c:ext>
          </c:extLst>
        </c:ser>
        <c:dLbls>
          <c:showLegendKey val="0"/>
          <c:showVal val="0"/>
          <c:showCatName val="0"/>
          <c:showSerName val="0"/>
          <c:showPercent val="0"/>
          <c:showBubbleSize val="0"/>
        </c:dLbls>
        <c:smooth val="0"/>
        <c:axId val="641087992"/>
        <c:axId val="641082744"/>
      </c:lineChart>
      <c:dateAx>
        <c:axId val="641087992"/>
        <c:scaling>
          <c:orientation val="minMax"/>
        </c:scaling>
        <c:delete val="0"/>
        <c:axPos val="b"/>
        <c:numFmt formatCode="[$-409]mmm\-yy;@" sourceLinked="0"/>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badi Extra Light" panose="020B0204020104020204" pitchFamily="34" charset="0"/>
                <a:ea typeface="+mn-ea"/>
                <a:cs typeface="+mn-cs"/>
              </a:defRPr>
            </a:pPr>
            <a:endParaRPr lang="en-US"/>
          </a:p>
        </c:txPr>
        <c:crossAx val="641082744"/>
        <c:crosses val="autoZero"/>
        <c:auto val="1"/>
        <c:lblOffset val="100"/>
        <c:baseTimeUnit val="days"/>
        <c:majorUnit val="7"/>
        <c:majorTimeUnit val="months"/>
      </c:dateAx>
      <c:valAx>
        <c:axId val="641082744"/>
        <c:scaling>
          <c:orientation val="minMax"/>
        </c:scaling>
        <c:delete val="0"/>
        <c:axPos val="l"/>
        <c:numFmt formatCode="&quot;$&quot;#,##0.00" sourceLinked="0"/>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badi Extra Light" panose="020B0204020104020204" pitchFamily="34" charset="0"/>
                <a:ea typeface="+mn-ea"/>
                <a:cs typeface="+mn-cs"/>
              </a:defRPr>
            </a:pPr>
            <a:endParaRPr lang="en-US"/>
          </a:p>
        </c:txPr>
        <c:crossAx val="64108799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badi Extra Light" panose="020B0204020104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1"/>
          <a:lstStyle/>
          <a:p>
            <a:pPr algn="ctr" rtl="0">
              <a:defRPr lang="en-US" sz="1400" b="0" i="0" u="none" strike="noStrike" kern="1200" spc="0" baseline="0">
                <a:solidFill>
                  <a:sysClr val="windowText" lastClr="000000"/>
                </a:solidFill>
                <a:latin typeface="Abadi" panose="020B0604020104020204" pitchFamily="34" charset="0"/>
                <a:ea typeface="+mn-ea"/>
                <a:cs typeface="+mn-cs"/>
              </a:defRPr>
            </a:pPr>
            <a:r>
              <a:rPr lang="en-US" sz="1400" b="0" i="0" u="none" strike="noStrike" kern="1200" spc="0" baseline="0" dirty="0">
                <a:solidFill>
                  <a:sysClr val="windowText" lastClr="000000"/>
                </a:solidFill>
                <a:latin typeface="Abadi" panose="020B0604020104020204" pitchFamily="34" charset="0"/>
                <a:ea typeface="+mn-ea"/>
                <a:cs typeface="+mn-cs"/>
              </a:rPr>
              <a:t>CVX Revenue (mm)</a:t>
            </a:r>
          </a:p>
        </c:rich>
      </c:tx>
      <c:layout>
        <c:manualLayout>
          <c:xMode val="edge"/>
          <c:yMode val="edge"/>
          <c:x val="0.37744564680717246"/>
          <c:y val="6.5288255052034583E-3"/>
        </c:manualLayout>
      </c:layout>
      <c:overlay val="0"/>
      <c:spPr>
        <a:noFill/>
        <a:ln>
          <a:noFill/>
        </a:ln>
        <a:effectLst/>
      </c:spPr>
      <c:txPr>
        <a:bodyPr rot="0" spcFirstLastPara="1" vertOverflow="ellipsis" vert="horz" wrap="square" anchor="t" anchorCtr="1"/>
        <a:lstStyle/>
        <a:p>
          <a:pPr algn="ctr" rtl="0">
            <a:defRPr lang="en-US" sz="1400" b="0" i="0" u="none" strike="noStrike" kern="1200" spc="0" baseline="0">
              <a:solidFill>
                <a:sysClr val="windowText" lastClr="000000"/>
              </a:solidFill>
              <a:latin typeface="Abadi" panose="020B0604020104020204" pitchFamily="34" charset="0"/>
              <a:ea typeface="+mn-ea"/>
              <a:cs typeface="+mn-cs"/>
            </a:defRPr>
          </a:pPr>
          <a:endParaRPr lang="en-US"/>
        </a:p>
      </c:txPr>
    </c:title>
    <c:autoTitleDeleted val="0"/>
    <c:plotArea>
      <c:layout>
        <c:manualLayout>
          <c:layoutTarget val="inner"/>
          <c:xMode val="edge"/>
          <c:yMode val="edge"/>
          <c:x val="0.17379141535822301"/>
          <c:y val="0.12887769395859303"/>
          <c:w val="0.70047416651918459"/>
          <c:h val="0.64278051225373656"/>
        </c:manualLayout>
      </c:layout>
      <c:barChart>
        <c:barDir val="col"/>
        <c:grouping val="clustered"/>
        <c:varyColors val="0"/>
        <c:ser>
          <c:idx val="0"/>
          <c:order val="0"/>
          <c:tx>
            <c:strRef>
              <c:f>Graphs!$E$15</c:f>
              <c:strCache>
                <c:ptCount val="1"/>
                <c:pt idx="0">
                  <c:v>Revenue</c:v>
                </c:pt>
              </c:strCache>
            </c:strRef>
          </c:tx>
          <c:spPr>
            <a:solidFill>
              <a:srgbClr val="00355F"/>
            </a:solidFill>
            <a:ln>
              <a:noFill/>
            </a:ln>
            <a:effectLst/>
          </c:spPr>
          <c:invertIfNegative val="0"/>
          <c:dPt>
            <c:idx val="1"/>
            <c:invertIfNegative val="0"/>
            <c:bubble3D val="0"/>
            <c:spPr>
              <a:solidFill>
                <a:srgbClr val="00355F"/>
              </a:solidFill>
              <a:ln>
                <a:noFill/>
              </a:ln>
              <a:effectLst/>
            </c:spPr>
            <c:extLst>
              <c:ext xmlns:c16="http://schemas.microsoft.com/office/drawing/2014/chart" uri="{C3380CC4-5D6E-409C-BE32-E72D297353CC}">
                <c16:uniqueId val="{00000001-60FE-4946-843F-DA48ECDA46D4}"/>
              </c:ext>
            </c:extLst>
          </c:dPt>
          <c:dPt>
            <c:idx val="2"/>
            <c:invertIfNegative val="0"/>
            <c:bubble3D val="0"/>
            <c:spPr>
              <a:solidFill>
                <a:srgbClr val="7F7F7F"/>
              </a:solidFill>
              <a:ln>
                <a:noFill/>
              </a:ln>
              <a:effectLst/>
            </c:spPr>
            <c:extLst>
              <c:ext xmlns:c16="http://schemas.microsoft.com/office/drawing/2014/chart" uri="{C3380CC4-5D6E-409C-BE32-E72D297353CC}">
                <c16:uniqueId val="{00000003-60FE-4946-843F-DA48ECDA46D4}"/>
              </c:ext>
            </c:extLst>
          </c:dPt>
          <c:dPt>
            <c:idx val="3"/>
            <c:invertIfNegative val="0"/>
            <c:bubble3D val="0"/>
            <c:spPr>
              <a:solidFill>
                <a:srgbClr val="7F7F7F"/>
              </a:solidFill>
              <a:ln>
                <a:noFill/>
              </a:ln>
              <a:effectLst/>
            </c:spPr>
            <c:extLst>
              <c:ext xmlns:c16="http://schemas.microsoft.com/office/drawing/2014/chart" uri="{C3380CC4-5D6E-409C-BE32-E72D297353CC}">
                <c16:uniqueId val="{00000005-60FE-4946-843F-DA48ECDA46D4}"/>
              </c:ext>
            </c:extLst>
          </c:dPt>
          <c:dPt>
            <c:idx val="4"/>
            <c:invertIfNegative val="0"/>
            <c:bubble3D val="0"/>
            <c:spPr>
              <a:solidFill>
                <a:srgbClr val="7F7F7F"/>
              </a:solidFill>
              <a:ln>
                <a:noFill/>
              </a:ln>
              <a:effectLst/>
            </c:spPr>
            <c:extLst>
              <c:ext xmlns:c16="http://schemas.microsoft.com/office/drawing/2014/chart" uri="{C3380CC4-5D6E-409C-BE32-E72D297353CC}">
                <c16:uniqueId val="{00000007-60FE-4946-843F-DA48ECDA46D4}"/>
              </c:ext>
            </c:extLst>
          </c:dPt>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badi" panose="020B0604020104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Graphs!$D$16:$D$20</c:f>
              <c:strCache>
                <c:ptCount val="5"/>
                <c:pt idx="0">
                  <c:v>2019A</c:v>
                </c:pt>
                <c:pt idx="1">
                  <c:v>2020A</c:v>
                </c:pt>
                <c:pt idx="2">
                  <c:v>2021E</c:v>
                </c:pt>
                <c:pt idx="3">
                  <c:v>2022E</c:v>
                </c:pt>
                <c:pt idx="4">
                  <c:v>2023E</c:v>
                </c:pt>
              </c:strCache>
            </c:strRef>
          </c:cat>
          <c:val>
            <c:numRef>
              <c:f>Graphs!$E$16:$E$20</c:f>
              <c:numCache>
                <c:formatCode>0.00</c:formatCode>
                <c:ptCount val="5"/>
                <c:pt idx="0" formatCode="&quot;$&quot;#,##0">
                  <c:v>146516</c:v>
                </c:pt>
                <c:pt idx="1">
                  <c:v>94692</c:v>
                </c:pt>
                <c:pt idx="2">
                  <c:v>138664</c:v>
                </c:pt>
                <c:pt idx="3">
                  <c:v>143202</c:v>
                </c:pt>
                <c:pt idx="4">
                  <c:v>144508</c:v>
                </c:pt>
              </c:numCache>
            </c:numRef>
          </c:val>
          <c:extLst>
            <c:ext xmlns:c16="http://schemas.microsoft.com/office/drawing/2014/chart" uri="{C3380CC4-5D6E-409C-BE32-E72D297353CC}">
              <c16:uniqueId val="{00000008-60FE-4946-843F-DA48ECDA46D4}"/>
            </c:ext>
          </c:extLst>
        </c:ser>
        <c:dLbls>
          <c:showLegendKey val="0"/>
          <c:showVal val="0"/>
          <c:showCatName val="0"/>
          <c:showSerName val="0"/>
          <c:showPercent val="0"/>
          <c:showBubbleSize val="0"/>
        </c:dLbls>
        <c:gapWidth val="180"/>
        <c:axId val="805716696"/>
        <c:axId val="805711448"/>
      </c:barChart>
      <c:lineChart>
        <c:grouping val="standard"/>
        <c:varyColors val="0"/>
        <c:ser>
          <c:idx val="1"/>
          <c:order val="1"/>
          <c:tx>
            <c:strRef>
              <c:f>Graphs!$F$15</c:f>
              <c:strCache>
                <c:ptCount val="1"/>
                <c:pt idx="0">
                  <c:v>Growth(%)</c:v>
                </c:pt>
              </c:strCache>
            </c:strRef>
          </c:tx>
          <c:spPr>
            <a:ln w="28575" cap="rnd">
              <a:solidFill>
                <a:srgbClr val="760000"/>
              </a:solidFill>
              <a:round/>
            </a:ln>
            <a:effectLst/>
          </c:spPr>
          <c:marker>
            <c:symbol val="none"/>
          </c:marker>
          <c:dPt>
            <c:idx val="2"/>
            <c:marker>
              <c:symbol val="none"/>
            </c:marker>
            <c:bubble3D val="0"/>
            <c:spPr>
              <a:ln w="28575" cap="rnd">
                <a:solidFill>
                  <a:srgbClr val="760000"/>
                </a:solidFill>
                <a:prstDash val="sysDash"/>
                <a:round/>
              </a:ln>
              <a:effectLst/>
            </c:spPr>
            <c:extLst>
              <c:ext xmlns:c16="http://schemas.microsoft.com/office/drawing/2014/chart" uri="{C3380CC4-5D6E-409C-BE32-E72D297353CC}">
                <c16:uniqueId val="{0000000A-60FE-4946-843F-DA48ECDA46D4}"/>
              </c:ext>
            </c:extLst>
          </c:dPt>
          <c:dPt>
            <c:idx val="3"/>
            <c:marker>
              <c:symbol val="none"/>
            </c:marker>
            <c:bubble3D val="0"/>
            <c:spPr>
              <a:ln w="28575" cap="rnd">
                <a:solidFill>
                  <a:srgbClr val="760000"/>
                </a:solidFill>
                <a:prstDash val="sysDash"/>
                <a:round/>
              </a:ln>
              <a:effectLst/>
            </c:spPr>
            <c:extLst>
              <c:ext xmlns:c16="http://schemas.microsoft.com/office/drawing/2014/chart" uri="{C3380CC4-5D6E-409C-BE32-E72D297353CC}">
                <c16:uniqueId val="{0000000C-60FE-4946-843F-DA48ECDA46D4}"/>
              </c:ext>
            </c:extLst>
          </c:dPt>
          <c:dPt>
            <c:idx val="4"/>
            <c:marker>
              <c:symbol val="none"/>
            </c:marker>
            <c:bubble3D val="0"/>
            <c:spPr>
              <a:ln w="28575" cap="rnd">
                <a:solidFill>
                  <a:srgbClr val="760000"/>
                </a:solidFill>
                <a:prstDash val="sysDash"/>
                <a:round/>
              </a:ln>
              <a:effectLst/>
            </c:spPr>
            <c:extLst>
              <c:ext xmlns:c16="http://schemas.microsoft.com/office/drawing/2014/chart" uri="{C3380CC4-5D6E-409C-BE32-E72D297353CC}">
                <c16:uniqueId val="{0000000E-60FE-4946-843F-DA48ECDA46D4}"/>
              </c:ext>
            </c:extLst>
          </c:dPt>
          <c:cat>
            <c:strRef>
              <c:f>Graphs!$D$16:$D$20</c:f>
              <c:strCache>
                <c:ptCount val="5"/>
                <c:pt idx="0">
                  <c:v>2019A</c:v>
                </c:pt>
                <c:pt idx="1">
                  <c:v>2020A</c:v>
                </c:pt>
                <c:pt idx="2">
                  <c:v>2021E</c:v>
                </c:pt>
                <c:pt idx="3">
                  <c:v>2022E</c:v>
                </c:pt>
                <c:pt idx="4">
                  <c:v>2023E</c:v>
                </c:pt>
              </c:strCache>
            </c:strRef>
          </c:cat>
          <c:val>
            <c:numRef>
              <c:f>Graphs!$F$16:$F$20</c:f>
              <c:numCache>
                <c:formatCode>0.0%</c:formatCode>
                <c:ptCount val="5"/>
                <c:pt idx="0">
                  <c:v>0</c:v>
                </c:pt>
                <c:pt idx="1">
                  <c:v>-0.35370000000000001</c:v>
                </c:pt>
                <c:pt idx="2">
                  <c:v>0.46400000000000002</c:v>
                </c:pt>
                <c:pt idx="3">
                  <c:v>3.3000000000000002E-2</c:v>
                </c:pt>
                <c:pt idx="4">
                  <c:v>9.1199843577602913E-3</c:v>
                </c:pt>
              </c:numCache>
            </c:numRef>
          </c:val>
          <c:smooth val="1"/>
          <c:extLst>
            <c:ext xmlns:c16="http://schemas.microsoft.com/office/drawing/2014/chart" uri="{C3380CC4-5D6E-409C-BE32-E72D297353CC}">
              <c16:uniqueId val="{0000000F-60FE-4946-843F-DA48ECDA46D4}"/>
            </c:ext>
          </c:extLst>
        </c:ser>
        <c:dLbls>
          <c:showLegendKey val="0"/>
          <c:showVal val="0"/>
          <c:showCatName val="0"/>
          <c:showSerName val="0"/>
          <c:showPercent val="0"/>
          <c:showBubbleSize val="0"/>
        </c:dLbls>
        <c:marker val="1"/>
        <c:smooth val="0"/>
        <c:axId val="594539080"/>
        <c:axId val="594538424"/>
      </c:lineChart>
      <c:catAx>
        <c:axId val="805716696"/>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badi Extra Light" panose="020B0204020104020204" pitchFamily="34" charset="0"/>
                <a:ea typeface="+mn-ea"/>
                <a:cs typeface="+mn-cs"/>
              </a:defRPr>
            </a:pPr>
            <a:endParaRPr lang="en-US"/>
          </a:p>
        </c:txPr>
        <c:crossAx val="805711448"/>
        <c:crosses val="autoZero"/>
        <c:auto val="1"/>
        <c:lblAlgn val="ctr"/>
        <c:lblOffset val="100"/>
        <c:noMultiLvlLbl val="0"/>
      </c:catAx>
      <c:valAx>
        <c:axId val="805711448"/>
        <c:scaling>
          <c:orientation val="minMax"/>
          <c:max val="160000"/>
          <c:min val="50000"/>
        </c:scaling>
        <c:delete val="0"/>
        <c:axPos val="l"/>
        <c:numFmt formatCode="&quot;$&quot;#,##0" sourceLinked="0"/>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badi Extra Light" panose="020B0204020104020204" pitchFamily="34" charset="0"/>
                <a:ea typeface="+mn-ea"/>
                <a:cs typeface="+mn-cs"/>
              </a:defRPr>
            </a:pPr>
            <a:endParaRPr lang="en-US"/>
          </a:p>
        </c:txPr>
        <c:crossAx val="805716696"/>
        <c:crosses val="autoZero"/>
        <c:crossBetween val="between"/>
      </c:valAx>
      <c:valAx>
        <c:axId val="594538424"/>
        <c:scaling>
          <c:orientation val="minMax"/>
          <c:max val="0.75000000000000011"/>
          <c:min val="-0.5"/>
        </c:scaling>
        <c:delete val="0"/>
        <c:axPos val="r"/>
        <c:numFmt formatCode="0%" sourceLinked="0"/>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badi Extra Light" panose="020B0204020104020204" pitchFamily="34" charset="0"/>
                <a:ea typeface="+mn-ea"/>
                <a:cs typeface="+mn-cs"/>
              </a:defRPr>
            </a:pPr>
            <a:endParaRPr lang="en-US"/>
          </a:p>
        </c:txPr>
        <c:crossAx val="594539080"/>
        <c:crosses val="max"/>
        <c:crossBetween val="between"/>
        <c:majorUnit val="0.25"/>
      </c:valAx>
      <c:catAx>
        <c:axId val="594539080"/>
        <c:scaling>
          <c:orientation val="minMax"/>
        </c:scaling>
        <c:delete val="1"/>
        <c:axPos val="b"/>
        <c:numFmt formatCode="General" sourceLinked="1"/>
        <c:majorTickMark val="out"/>
        <c:minorTickMark val="none"/>
        <c:tickLblPos val="nextTo"/>
        <c:crossAx val="594538424"/>
        <c:crosses val="autoZero"/>
        <c:auto val="1"/>
        <c:lblAlgn val="ctr"/>
        <c:lblOffset val="100"/>
        <c:noMultiLvlLbl val="0"/>
      </c:catAx>
      <c:spPr>
        <a:noFill/>
        <a:ln>
          <a:noFill/>
        </a:ln>
        <a:effectLst/>
      </c:spPr>
    </c:plotArea>
    <c:plotVisOnly val="1"/>
    <c:dispBlanksAs val="gap"/>
    <c:showDLblsOverMax val="0"/>
  </c:chart>
  <c:spPr>
    <a:noFill/>
    <a:ln w="9525" cap="flat" cmpd="sng" algn="ctr">
      <a:noFill/>
      <a:round/>
    </a:ln>
    <a:effectLst/>
  </c:spPr>
  <c:txPr>
    <a:bodyPr/>
    <a:lstStyle/>
    <a:p>
      <a:pPr>
        <a:defRPr>
          <a:latin typeface="Abadi Extra Light" panose="020B02040201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drawing1.xml><?xml version="1.0" encoding="utf-8"?>
<c:userShapes xmlns:c="http://schemas.openxmlformats.org/drawingml/2006/chart">
  <cdr:relSizeAnchor xmlns:cdr="http://schemas.openxmlformats.org/drawingml/2006/chartDrawing">
    <cdr:from>
      <cdr:x>0.75458</cdr:x>
      <cdr:y>0.89855</cdr:y>
    </cdr:from>
    <cdr:to>
      <cdr:x>1</cdr:x>
      <cdr:y>1</cdr:y>
    </cdr:to>
    <cdr:sp macro="" textlink="">
      <cdr:nvSpPr>
        <cdr:cNvPr id="2" name="Text Box 1"/>
        <cdr:cNvSpPr txBox="1"/>
      </cdr:nvSpPr>
      <cdr:spPr>
        <a:xfrm xmlns:a="http://schemas.openxmlformats.org/drawingml/2006/main">
          <a:off x="2616200" y="1574800"/>
          <a:ext cx="850900" cy="177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0" i="0">
              <a:latin typeface="Abadi Extra Light" panose="020B0204020104020204" pitchFamily="34" charset="0"/>
            </a:rPr>
            <a:t>Source: Statista</a:t>
          </a:r>
        </a:p>
      </cdr:txBody>
    </cdr:sp>
  </cdr:relSizeAnchor>
</c:userShapes>
</file>

<file path=ppt/drawings/drawing2.xml><?xml version="1.0" encoding="utf-8"?>
<c:userShapes xmlns:c="http://schemas.openxmlformats.org/drawingml/2006/chart">
  <cdr:relSizeAnchor xmlns:cdr="http://schemas.openxmlformats.org/drawingml/2006/chartDrawing">
    <cdr:from>
      <cdr:x>0.76432</cdr:x>
      <cdr:y>0.91716</cdr:y>
    </cdr:from>
    <cdr:to>
      <cdr:x>0.94911</cdr:x>
      <cdr:y>1</cdr:y>
    </cdr:to>
    <cdr:sp macro="" textlink="">
      <cdr:nvSpPr>
        <cdr:cNvPr id="2" name="Text Box 1"/>
        <cdr:cNvSpPr txBox="1"/>
      </cdr:nvSpPr>
      <cdr:spPr>
        <a:xfrm xmlns:a="http://schemas.openxmlformats.org/drawingml/2006/main">
          <a:off x="3772221" y="2529913"/>
          <a:ext cx="912016" cy="2285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b="0" i="0" dirty="0">
              <a:latin typeface="Abadi Extra Light" panose="020B0204020104020204" pitchFamily="34" charset="0"/>
            </a:rPr>
            <a:t>Source: Statista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1C5C10-67B2-4F17-A39F-6780AA0093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0D7B8CC-D590-4F60-BDB5-D5E7394338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6BD88F-58B5-46DF-9324-0F895E1191FB}" type="datetimeFigureOut">
              <a:rPr lang="en-US" smtClean="0"/>
              <a:t>4/23/21</a:t>
            </a:fld>
            <a:endParaRPr lang="en-US"/>
          </a:p>
        </p:txBody>
      </p:sp>
      <p:sp>
        <p:nvSpPr>
          <p:cNvPr id="4" name="Footer Placeholder 3">
            <a:extLst>
              <a:ext uri="{FF2B5EF4-FFF2-40B4-BE49-F238E27FC236}">
                <a16:creationId xmlns:a16="http://schemas.microsoft.com/office/drawing/2014/main" id="{CE8002AA-753A-4B90-BAFF-707E40F68D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C38DEBD-2411-4881-A9B9-DC30EDEABC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B51221A-11DD-47F9-890F-547B29DAEA73}" type="slidenum">
              <a:rPr lang="en-US" smtClean="0"/>
              <a:t>‹#›</a:t>
            </a:fld>
            <a:endParaRPr lang="en-US"/>
          </a:p>
        </p:txBody>
      </p:sp>
    </p:spTree>
    <p:extLst>
      <p:ext uri="{BB962C8B-B14F-4D97-AF65-F5344CB8AC3E}">
        <p14:creationId xmlns:p14="http://schemas.microsoft.com/office/powerpoint/2010/main" val="2926545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DD4942-0C8D-4432-85F1-8BD9A12D1CD5}" type="datetimeFigureOut">
              <a:rPr lang="en-US" smtClean="0"/>
              <a:t>4/23/21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076636-A476-4CF0-9786-F83CBA81AEEB}" type="slidenum">
              <a:rPr lang="en-US" smtClean="0"/>
              <a:t>‹#›</a:t>
            </a:fld>
            <a:endParaRPr lang="en-US"/>
          </a:p>
        </p:txBody>
      </p:sp>
    </p:spTree>
    <p:extLst>
      <p:ext uri="{BB962C8B-B14F-4D97-AF65-F5344CB8AC3E}">
        <p14:creationId xmlns:p14="http://schemas.microsoft.com/office/powerpoint/2010/main" val="2861593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76636-A476-4CF0-9786-F83CBA81AEEB}" type="slidenum">
              <a:rPr lang="en-US" smtClean="0"/>
              <a:t>4</a:t>
            </a:fld>
            <a:endParaRPr lang="en-US"/>
          </a:p>
        </p:txBody>
      </p:sp>
    </p:spTree>
    <p:extLst>
      <p:ext uri="{BB962C8B-B14F-4D97-AF65-F5344CB8AC3E}">
        <p14:creationId xmlns:p14="http://schemas.microsoft.com/office/powerpoint/2010/main" val="1882542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076636-A476-4CF0-9786-F83CBA81AEEB}" type="slidenum">
              <a:rPr lang="en-US" smtClean="0"/>
              <a:t>20</a:t>
            </a:fld>
            <a:endParaRPr lang="en-US"/>
          </a:p>
        </p:txBody>
      </p:sp>
    </p:spTree>
    <p:extLst>
      <p:ext uri="{BB962C8B-B14F-4D97-AF65-F5344CB8AC3E}">
        <p14:creationId xmlns:p14="http://schemas.microsoft.com/office/powerpoint/2010/main" val="168875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076636-A476-4CF0-9786-F83CBA81AEEB}" type="slidenum">
              <a:rPr lang="en-US" smtClean="0"/>
              <a:t>21</a:t>
            </a:fld>
            <a:endParaRPr lang="en-US"/>
          </a:p>
        </p:txBody>
      </p:sp>
    </p:spTree>
    <p:extLst>
      <p:ext uri="{BB962C8B-B14F-4D97-AF65-F5344CB8AC3E}">
        <p14:creationId xmlns:p14="http://schemas.microsoft.com/office/powerpoint/2010/main" val="168875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76636-A476-4CF0-9786-F83CBA81AEEB}" type="slidenum">
              <a:rPr lang="en-US" smtClean="0"/>
              <a:t>22</a:t>
            </a:fld>
            <a:endParaRPr lang="en-US"/>
          </a:p>
        </p:txBody>
      </p:sp>
    </p:spTree>
    <p:extLst>
      <p:ext uri="{BB962C8B-B14F-4D97-AF65-F5344CB8AC3E}">
        <p14:creationId xmlns:p14="http://schemas.microsoft.com/office/powerpoint/2010/main" val="309147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sz="1200">
              <a:latin typeface="Abadi Extra Light" panose="020B0204020104020204" pitchFamily="34" charset="0"/>
            </a:endParaRPr>
          </a:p>
        </p:txBody>
      </p:sp>
      <p:sp>
        <p:nvSpPr>
          <p:cNvPr id="4" name="Slide Number Placeholder 3"/>
          <p:cNvSpPr>
            <a:spLocks noGrp="1"/>
          </p:cNvSpPr>
          <p:nvPr>
            <p:ph type="sldNum" sz="quarter" idx="5"/>
          </p:nvPr>
        </p:nvSpPr>
        <p:spPr/>
        <p:txBody>
          <a:bodyPr/>
          <a:lstStyle/>
          <a:p>
            <a:fld id="{F7076636-A476-4CF0-9786-F83CBA81AEEB}" type="slidenum">
              <a:rPr lang="en-US" smtClean="0"/>
              <a:t>6</a:t>
            </a:fld>
            <a:endParaRPr lang="en-US"/>
          </a:p>
        </p:txBody>
      </p:sp>
    </p:spTree>
    <p:extLst>
      <p:ext uri="{BB962C8B-B14F-4D97-AF65-F5344CB8AC3E}">
        <p14:creationId xmlns:p14="http://schemas.microsoft.com/office/powerpoint/2010/main" val="1771636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76636-A476-4CF0-9786-F83CBA81AEEB}" type="slidenum">
              <a:rPr lang="en-US" smtClean="0"/>
              <a:t>8</a:t>
            </a:fld>
            <a:endParaRPr lang="en-US"/>
          </a:p>
        </p:txBody>
      </p:sp>
    </p:spTree>
    <p:extLst>
      <p:ext uri="{BB962C8B-B14F-4D97-AF65-F5344CB8AC3E}">
        <p14:creationId xmlns:p14="http://schemas.microsoft.com/office/powerpoint/2010/main" val="1982076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76636-A476-4CF0-9786-F83CBA81AEEB}" type="slidenum">
              <a:rPr lang="en-US" smtClean="0"/>
              <a:t>10</a:t>
            </a:fld>
            <a:endParaRPr lang="en-US"/>
          </a:p>
        </p:txBody>
      </p:sp>
    </p:spTree>
    <p:extLst>
      <p:ext uri="{BB962C8B-B14F-4D97-AF65-F5344CB8AC3E}">
        <p14:creationId xmlns:p14="http://schemas.microsoft.com/office/powerpoint/2010/main" val="1780760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76636-A476-4CF0-9786-F83CBA81AEEB}" type="slidenum">
              <a:rPr lang="en-US" smtClean="0"/>
              <a:t>12</a:t>
            </a:fld>
            <a:endParaRPr lang="en-US"/>
          </a:p>
        </p:txBody>
      </p:sp>
    </p:spTree>
    <p:extLst>
      <p:ext uri="{BB962C8B-B14F-4D97-AF65-F5344CB8AC3E}">
        <p14:creationId xmlns:p14="http://schemas.microsoft.com/office/powerpoint/2010/main" val="1885090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76636-A476-4CF0-9786-F83CBA81AEEB}" type="slidenum">
              <a:rPr lang="en-US" smtClean="0"/>
              <a:t>13</a:t>
            </a:fld>
            <a:endParaRPr lang="en-US"/>
          </a:p>
        </p:txBody>
      </p:sp>
    </p:spTree>
    <p:extLst>
      <p:ext uri="{BB962C8B-B14F-4D97-AF65-F5344CB8AC3E}">
        <p14:creationId xmlns:p14="http://schemas.microsoft.com/office/powerpoint/2010/main" val="1982076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76636-A476-4CF0-9786-F83CBA81AEEB}" type="slidenum">
              <a:rPr lang="en-US" smtClean="0"/>
              <a:t>15</a:t>
            </a:fld>
            <a:endParaRPr lang="en-US"/>
          </a:p>
        </p:txBody>
      </p:sp>
    </p:spTree>
    <p:extLst>
      <p:ext uri="{BB962C8B-B14F-4D97-AF65-F5344CB8AC3E}">
        <p14:creationId xmlns:p14="http://schemas.microsoft.com/office/powerpoint/2010/main" val="50391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76636-A476-4CF0-9786-F83CBA81AEEB}" type="slidenum">
              <a:rPr lang="en-US" smtClean="0"/>
              <a:t>17</a:t>
            </a:fld>
            <a:endParaRPr lang="en-US"/>
          </a:p>
        </p:txBody>
      </p:sp>
    </p:spTree>
    <p:extLst>
      <p:ext uri="{BB962C8B-B14F-4D97-AF65-F5344CB8AC3E}">
        <p14:creationId xmlns:p14="http://schemas.microsoft.com/office/powerpoint/2010/main" val="3470828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76636-A476-4CF0-9786-F83CBA81AEEB}" type="slidenum">
              <a:rPr lang="en-US" smtClean="0"/>
              <a:t>19</a:t>
            </a:fld>
            <a:endParaRPr lang="en-US" dirty="0"/>
          </a:p>
        </p:txBody>
      </p:sp>
    </p:spTree>
    <p:extLst>
      <p:ext uri="{BB962C8B-B14F-4D97-AF65-F5344CB8AC3E}">
        <p14:creationId xmlns:p14="http://schemas.microsoft.com/office/powerpoint/2010/main" val="168875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8" name="Shape 15">
            <a:extLst>
              <a:ext uri="{FF2B5EF4-FFF2-40B4-BE49-F238E27FC236}">
                <a16:creationId xmlns:a16="http://schemas.microsoft.com/office/drawing/2014/main" id="{AF43928F-905B-4488-9416-F1110BBA908E}"/>
              </a:ext>
            </a:extLst>
          </p:cNvPr>
          <p:cNvSpPr/>
          <p:nvPr userDrawn="1"/>
        </p:nvSpPr>
        <p:spPr>
          <a:xfrm>
            <a:off x="609600" y="6274330"/>
            <a:ext cx="10972800" cy="18288"/>
          </a:xfrm>
          <a:prstGeom prst="rect">
            <a:avLst/>
          </a:prstGeom>
          <a:solidFill>
            <a:srgbClr val="760000"/>
          </a:solidFill>
          <a:ln>
            <a:noFill/>
          </a:ln>
        </p:spPr>
        <p:txBody>
          <a:bodyPr lIns="91425" tIns="45700" rIns="91425" bIns="45700" anchor="ctr" anchorCtr="0">
            <a:noAutofit/>
          </a:bodyPr>
          <a:lstStyle/>
          <a:p>
            <a:pPr marL="0" marR="0" lvl="0" indent="0" algn="ctr" rtl="0">
              <a:spcBef>
                <a:spcPts val="0"/>
              </a:spcBef>
              <a:buNone/>
            </a:pPr>
            <a:endParaRPr sz="1801" b="0" i="0" u="none" strike="noStrike" cap="none">
              <a:solidFill>
                <a:schemeClr val="tx1"/>
              </a:solidFill>
              <a:latin typeface="Palatino Linotype"/>
              <a:ea typeface="Palatino Linotype"/>
              <a:cs typeface="Palatino Linotype"/>
              <a:sym typeface="Palatino Linotype"/>
            </a:endParaRPr>
          </a:p>
        </p:txBody>
      </p:sp>
      <p:sp>
        <p:nvSpPr>
          <p:cNvPr id="5" name="Shape 15">
            <a:extLst>
              <a:ext uri="{FF2B5EF4-FFF2-40B4-BE49-F238E27FC236}">
                <a16:creationId xmlns:a16="http://schemas.microsoft.com/office/drawing/2014/main" id="{93ACDF72-E863-4D0B-AD33-9900671FFF7C}"/>
              </a:ext>
            </a:extLst>
          </p:cNvPr>
          <p:cNvSpPr/>
          <p:nvPr userDrawn="1"/>
        </p:nvSpPr>
        <p:spPr>
          <a:xfrm>
            <a:off x="548354" y="3419856"/>
            <a:ext cx="10972800" cy="18288"/>
          </a:xfrm>
          <a:prstGeom prst="rect">
            <a:avLst/>
          </a:prstGeom>
          <a:solidFill>
            <a:srgbClr val="760000"/>
          </a:solidFill>
          <a:ln>
            <a:noFill/>
          </a:ln>
        </p:spPr>
        <p:txBody>
          <a:bodyPr lIns="91425" tIns="45700" rIns="91425" bIns="45700" anchor="ctr" anchorCtr="0">
            <a:noAutofit/>
          </a:bodyPr>
          <a:lstStyle/>
          <a:p>
            <a:pPr marL="0" marR="0" lvl="0" indent="0" algn="ctr" rtl="0">
              <a:spcBef>
                <a:spcPts val="0"/>
              </a:spcBef>
              <a:buNone/>
            </a:pPr>
            <a:endParaRPr sz="1801" b="0" i="0" u="none" strike="noStrike" cap="none">
              <a:solidFill>
                <a:schemeClr val="tx1"/>
              </a:solidFill>
              <a:latin typeface="Palatino Linotype"/>
              <a:ea typeface="Palatino Linotype"/>
              <a:cs typeface="Palatino Linotype"/>
              <a:sym typeface="Palatino Linotype"/>
            </a:endParaRPr>
          </a:p>
        </p:txBody>
      </p:sp>
    </p:spTree>
    <p:extLst>
      <p:ext uri="{BB962C8B-B14F-4D97-AF65-F5344CB8AC3E}">
        <p14:creationId xmlns:p14="http://schemas.microsoft.com/office/powerpoint/2010/main" val="211262430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sc">
    <p:spTree>
      <p:nvGrpSpPr>
        <p:cNvPr id="1" name=""/>
        <p:cNvGrpSpPr/>
        <p:nvPr/>
      </p:nvGrpSpPr>
      <p:grpSpPr>
        <a:xfrm>
          <a:off x="0" y="0"/>
          <a:ext cx="0" cy="0"/>
          <a:chOff x="0" y="0"/>
          <a:chExt cx="0" cy="0"/>
        </a:xfrm>
      </p:grpSpPr>
      <p:sp>
        <p:nvSpPr>
          <p:cNvPr id="34" name="Text Placeholder 12">
            <a:extLst>
              <a:ext uri="{FF2B5EF4-FFF2-40B4-BE49-F238E27FC236}">
                <a16:creationId xmlns:a16="http://schemas.microsoft.com/office/drawing/2014/main" id="{85AAB783-A960-4A0F-AF11-A58881EA6426}"/>
              </a:ext>
            </a:extLst>
          </p:cNvPr>
          <p:cNvSpPr>
            <a:spLocks noGrp="1"/>
          </p:cNvSpPr>
          <p:nvPr>
            <p:ph type="body" sz="quarter" idx="21" hasCustomPrompt="1"/>
          </p:nvPr>
        </p:nvSpPr>
        <p:spPr>
          <a:xfrm>
            <a:off x="609600" y="423837"/>
            <a:ext cx="5911850" cy="543176"/>
          </a:xfrm>
        </p:spPr>
        <p:txBody>
          <a:bodyPr lIns="0" tIns="0" rIns="0" bIns="0" anchor="ctr">
            <a:normAutofit/>
          </a:bodyPr>
          <a:lstStyle>
            <a:lvl1pPr marL="0" indent="0">
              <a:buNone/>
              <a:defRPr sz="3000">
                <a:latin typeface="Abadi" panose="020B0604020104020204" pitchFamily="34" charset="0"/>
              </a:defRPr>
            </a:lvl1pPr>
          </a:lstStyle>
          <a:p>
            <a:pPr lvl="0"/>
            <a:r>
              <a:rPr lang="en-US" dirty="0"/>
              <a:t>Enter Company Name</a:t>
            </a:r>
          </a:p>
        </p:txBody>
      </p:sp>
      <p:sp>
        <p:nvSpPr>
          <p:cNvPr id="8" name="Shape 15">
            <a:extLst>
              <a:ext uri="{FF2B5EF4-FFF2-40B4-BE49-F238E27FC236}">
                <a16:creationId xmlns:a16="http://schemas.microsoft.com/office/drawing/2014/main" id="{AF43928F-905B-4488-9416-F1110BBA908E}"/>
              </a:ext>
            </a:extLst>
          </p:cNvPr>
          <p:cNvSpPr/>
          <p:nvPr userDrawn="1"/>
        </p:nvSpPr>
        <p:spPr>
          <a:xfrm>
            <a:off x="609600" y="6274330"/>
            <a:ext cx="10972800" cy="18288"/>
          </a:xfrm>
          <a:prstGeom prst="rect">
            <a:avLst/>
          </a:prstGeom>
          <a:solidFill>
            <a:srgbClr val="760000"/>
          </a:solidFill>
          <a:ln>
            <a:noFill/>
          </a:ln>
        </p:spPr>
        <p:txBody>
          <a:bodyPr lIns="91425" tIns="45700" rIns="91425" bIns="45700" anchor="ctr" anchorCtr="0">
            <a:noAutofit/>
          </a:bodyPr>
          <a:lstStyle/>
          <a:p>
            <a:pPr marL="0" marR="0" lvl="0" indent="0" algn="ctr" rtl="0">
              <a:spcBef>
                <a:spcPts val="0"/>
              </a:spcBef>
              <a:buNone/>
            </a:pPr>
            <a:endParaRPr sz="1801" b="0" i="0" u="none" strike="noStrike" cap="none">
              <a:solidFill>
                <a:schemeClr val="tx1"/>
              </a:solidFill>
              <a:latin typeface="Palatino Linotype"/>
              <a:ea typeface="Palatino Linotype"/>
              <a:cs typeface="Palatino Linotype"/>
              <a:sym typeface="Palatino Linotype"/>
            </a:endParaRPr>
          </a:p>
        </p:txBody>
      </p:sp>
      <p:sp>
        <p:nvSpPr>
          <p:cNvPr id="9" name="Shape 15">
            <a:extLst>
              <a:ext uri="{FF2B5EF4-FFF2-40B4-BE49-F238E27FC236}">
                <a16:creationId xmlns:a16="http://schemas.microsoft.com/office/drawing/2014/main" id="{C0BD17F9-0538-4AF5-B08F-F6AC225038A7}"/>
              </a:ext>
            </a:extLst>
          </p:cNvPr>
          <p:cNvSpPr/>
          <p:nvPr userDrawn="1"/>
        </p:nvSpPr>
        <p:spPr>
          <a:xfrm>
            <a:off x="609600" y="967553"/>
            <a:ext cx="10972800" cy="18288"/>
          </a:xfrm>
          <a:prstGeom prst="rect">
            <a:avLst/>
          </a:prstGeom>
          <a:solidFill>
            <a:srgbClr val="760000"/>
          </a:solidFill>
          <a:ln>
            <a:noFill/>
          </a:ln>
        </p:spPr>
        <p:txBody>
          <a:bodyPr lIns="91425" tIns="45700" rIns="91425" bIns="45700" anchor="ctr" anchorCtr="0">
            <a:noAutofit/>
          </a:bodyPr>
          <a:lstStyle/>
          <a:p>
            <a:pPr marL="0" marR="0" lvl="0" indent="0" algn="ctr" rtl="0">
              <a:spcBef>
                <a:spcPts val="0"/>
              </a:spcBef>
              <a:buNone/>
            </a:pPr>
            <a:endParaRPr sz="1801" b="0" i="0" u="none" strike="noStrike" cap="none">
              <a:solidFill>
                <a:schemeClr val="tx1"/>
              </a:solidFill>
              <a:latin typeface="Palatino Linotype"/>
              <a:ea typeface="Palatino Linotype"/>
              <a:cs typeface="Palatino Linotype"/>
              <a:sym typeface="Palatino Linotype"/>
            </a:endParaRPr>
          </a:p>
        </p:txBody>
      </p:sp>
      <p:pic>
        <p:nvPicPr>
          <p:cNvPr id="3" name="Picture 2">
            <a:extLst>
              <a:ext uri="{FF2B5EF4-FFF2-40B4-BE49-F238E27FC236}">
                <a16:creationId xmlns:a16="http://schemas.microsoft.com/office/drawing/2014/main" id="{69CD2A73-0508-4A2A-979F-ECF3796C2A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77680" y="389972"/>
            <a:ext cx="495667" cy="495667"/>
          </a:xfrm>
          <a:prstGeom prst="rect">
            <a:avLst/>
          </a:prstGeom>
        </p:spPr>
      </p:pic>
    </p:spTree>
    <p:extLst>
      <p:ext uri="{BB962C8B-B14F-4D97-AF65-F5344CB8AC3E}">
        <p14:creationId xmlns:p14="http://schemas.microsoft.com/office/powerpoint/2010/main" val="276704211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s">
    <p:spTree>
      <p:nvGrpSpPr>
        <p:cNvPr id="1" name=""/>
        <p:cNvGrpSpPr/>
        <p:nvPr/>
      </p:nvGrpSpPr>
      <p:grpSpPr>
        <a:xfrm>
          <a:off x="0" y="0"/>
          <a:ext cx="0" cy="0"/>
          <a:chOff x="0" y="0"/>
          <a:chExt cx="0" cy="0"/>
        </a:xfrm>
      </p:grpSpPr>
      <p:sp>
        <p:nvSpPr>
          <p:cNvPr id="8" name="Shape 15">
            <a:extLst>
              <a:ext uri="{FF2B5EF4-FFF2-40B4-BE49-F238E27FC236}">
                <a16:creationId xmlns:a16="http://schemas.microsoft.com/office/drawing/2014/main" id="{AF43928F-905B-4488-9416-F1110BBA908E}"/>
              </a:ext>
            </a:extLst>
          </p:cNvPr>
          <p:cNvSpPr/>
          <p:nvPr userDrawn="1"/>
        </p:nvSpPr>
        <p:spPr>
          <a:xfrm>
            <a:off x="609600" y="6274330"/>
            <a:ext cx="10972800" cy="18288"/>
          </a:xfrm>
          <a:prstGeom prst="rect">
            <a:avLst/>
          </a:prstGeom>
          <a:solidFill>
            <a:srgbClr val="760000"/>
          </a:solidFill>
          <a:ln>
            <a:noFill/>
          </a:ln>
        </p:spPr>
        <p:txBody>
          <a:bodyPr lIns="91425" tIns="45700" rIns="91425" bIns="45700" anchor="ctr" anchorCtr="0">
            <a:noAutofit/>
          </a:bodyPr>
          <a:lstStyle/>
          <a:p>
            <a:pPr marL="0" marR="0" lvl="0" indent="0" algn="ctr" rtl="0">
              <a:spcBef>
                <a:spcPts val="0"/>
              </a:spcBef>
              <a:buNone/>
            </a:pPr>
            <a:endParaRPr sz="1801" b="0" i="0" u="none" strike="noStrike" cap="none">
              <a:solidFill>
                <a:schemeClr val="tx1"/>
              </a:solidFill>
              <a:latin typeface="Palatino Linotype"/>
              <a:ea typeface="Palatino Linotype"/>
              <a:cs typeface="Palatino Linotype"/>
              <a:sym typeface="Palatino Linotype"/>
            </a:endParaRPr>
          </a:p>
        </p:txBody>
      </p:sp>
      <p:sp>
        <p:nvSpPr>
          <p:cNvPr id="5" name="Shape 15">
            <a:extLst>
              <a:ext uri="{FF2B5EF4-FFF2-40B4-BE49-F238E27FC236}">
                <a16:creationId xmlns:a16="http://schemas.microsoft.com/office/drawing/2014/main" id="{1955A3AA-5FFE-484B-AA6A-9CB2203E5C86}"/>
              </a:ext>
            </a:extLst>
          </p:cNvPr>
          <p:cNvSpPr/>
          <p:nvPr userDrawn="1"/>
        </p:nvSpPr>
        <p:spPr>
          <a:xfrm>
            <a:off x="609600" y="3419856"/>
            <a:ext cx="10972800" cy="18288"/>
          </a:xfrm>
          <a:prstGeom prst="rect">
            <a:avLst/>
          </a:prstGeom>
          <a:solidFill>
            <a:srgbClr val="760000"/>
          </a:solidFill>
          <a:ln>
            <a:noFill/>
          </a:ln>
        </p:spPr>
        <p:txBody>
          <a:bodyPr lIns="91425" tIns="45700" rIns="91425" bIns="45700" anchor="ctr" anchorCtr="0">
            <a:noAutofit/>
          </a:bodyPr>
          <a:lstStyle/>
          <a:p>
            <a:pPr marL="0" marR="0" lvl="0" indent="0" algn="ctr" rtl="0">
              <a:spcBef>
                <a:spcPts val="0"/>
              </a:spcBef>
              <a:buNone/>
            </a:pPr>
            <a:endParaRPr sz="1801" b="0" i="0" u="none" strike="noStrike" cap="none">
              <a:solidFill>
                <a:schemeClr val="tx1"/>
              </a:solidFill>
              <a:latin typeface="Palatino Linotype"/>
              <a:ea typeface="Palatino Linotype"/>
              <a:cs typeface="Palatino Linotype"/>
              <a:sym typeface="Palatino Linotype"/>
            </a:endParaRPr>
          </a:p>
        </p:txBody>
      </p:sp>
      <p:sp>
        <p:nvSpPr>
          <p:cNvPr id="2" name="Title 1">
            <a:extLst>
              <a:ext uri="{FF2B5EF4-FFF2-40B4-BE49-F238E27FC236}">
                <a16:creationId xmlns:a16="http://schemas.microsoft.com/office/drawing/2014/main" id="{93D0AFA1-FD7D-4014-8F2B-EEC8BA528762}"/>
              </a:ext>
            </a:extLst>
          </p:cNvPr>
          <p:cNvSpPr>
            <a:spLocks noGrp="1"/>
          </p:cNvSpPr>
          <p:nvPr>
            <p:ph type="title" hasCustomPrompt="1"/>
          </p:nvPr>
        </p:nvSpPr>
        <p:spPr>
          <a:xfrm>
            <a:off x="609600" y="2745910"/>
            <a:ext cx="10118408" cy="561282"/>
          </a:xfrm>
          <a:ln>
            <a:solidFill>
              <a:schemeClr val="bg1"/>
            </a:solidFill>
          </a:ln>
        </p:spPr>
        <p:txBody>
          <a:bodyPr/>
          <a:lstStyle>
            <a:lvl1pPr>
              <a:defRPr>
                <a:solidFill>
                  <a:schemeClr val="tx1"/>
                </a:solidFill>
                <a:latin typeface="Abadi" panose="020B0604020104020204" pitchFamily="34" charset="0"/>
              </a:defRPr>
            </a:lvl1pPr>
          </a:lstStyle>
          <a:p>
            <a:r>
              <a:rPr lang="en-US" dirty="0"/>
              <a:t>I. Business Overview </a:t>
            </a:r>
          </a:p>
        </p:txBody>
      </p:sp>
    </p:spTree>
    <p:extLst>
      <p:ext uri="{BB962C8B-B14F-4D97-AF65-F5344CB8AC3E}">
        <p14:creationId xmlns:p14="http://schemas.microsoft.com/office/powerpoint/2010/main" val="323399705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_of_Contents">
    <p:spTree>
      <p:nvGrpSpPr>
        <p:cNvPr id="1" name=""/>
        <p:cNvGrpSpPr/>
        <p:nvPr/>
      </p:nvGrpSpPr>
      <p:grpSpPr>
        <a:xfrm>
          <a:off x="0" y="0"/>
          <a:ext cx="0" cy="0"/>
          <a:chOff x="0" y="0"/>
          <a:chExt cx="0" cy="0"/>
        </a:xfrm>
      </p:grpSpPr>
      <p:sp>
        <p:nvSpPr>
          <p:cNvPr id="8" name="Shape 15">
            <a:extLst>
              <a:ext uri="{FF2B5EF4-FFF2-40B4-BE49-F238E27FC236}">
                <a16:creationId xmlns:a16="http://schemas.microsoft.com/office/drawing/2014/main" id="{AD73CD9A-1962-4573-AD18-2CF7B6231794}"/>
              </a:ext>
            </a:extLst>
          </p:cNvPr>
          <p:cNvSpPr/>
          <p:nvPr userDrawn="1"/>
        </p:nvSpPr>
        <p:spPr>
          <a:xfrm>
            <a:off x="609600" y="6274330"/>
            <a:ext cx="10972800" cy="18288"/>
          </a:xfrm>
          <a:prstGeom prst="rect">
            <a:avLst/>
          </a:prstGeom>
          <a:solidFill>
            <a:srgbClr val="760000"/>
          </a:solidFill>
          <a:ln>
            <a:noFill/>
          </a:ln>
        </p:spPr>
        <p:txBody>
          <a:bodyPr lIns="91425" tIns="45700" rIns="91425" bIns="45700" anchor="ctr" anchorCtr="0">
            <a:noAutofit/>
          </a:bodyPr>
          <a:lstStyle/>
          <a:p>
            <a:pPr marL="0" marR="0" lvl="0" indent="0" algn="ctr" rtl="0">
              <a:spcBef>
                <a:spcPts val="0"/>
              </a:spcBef>
              <a:buNone/>
            </a:pPr>
            <a:endParaRPr sz="1801" b="0" i="0" u="none" strike="noStrike" cap="none">
              <a:solidFill>
                <a:schemeClr val="tx1"/>
              </a:solidFill>
              <a:latin typeface="Palatino Linotype"/>
              <a:ea typeface="Palatino Linotype"/>
              <a:cs typeface="Palatino Linotype"/>
              <a:sym typeface="Palatino Linotype"/>
            </a:endParaRPr>
          </a:p>
        </p:txBody>
      </p:sp>
      <p:sp>
        <p:nvSpPr>
          <p:cNvPr id="9" name="Text Placeholder 12">
            <a:extLst>
              <a:ext uri="{FF2B5EF4-FFF2-40B4-BE49-F238E27FC236}">
                <a16:creationId xmlns:a16="http://schemas.microsoft.com/office/drawing/2014/main" id="{6661C7B9-83D8-4F4E-82A1-8AC8C6727819}"/>
              </a:ext>
            </a:extLst>
          </p:cNvPr>
          <p:cNvSpPr>
            <a:spLocks noGrp="1"/>
          </p:cNvSpPr>
          <p:nvPr>
            <p:ph type="body" sz="quarter" idx="22" hasCustomPrompt="1"/>
          </p:nvPr>
        </p:nvSpPr>
        <p:spPr>
          <a:xfrm>
            <a:off x="609600" y="423837"/>
            <a:ext cx="5911850" cy="543176"/>
          </a:xfrm>
        </p:spPr>
        <p:txBody>
          <a:bodyPr lIns="0" tIns="0" rIns="0" bIns="0" anchor="ctr">
            <a:normAutofit/>
          </a:bodyPr>
          <a:lstStyle>
            <a:lvl1pPr marL="0" indent="0">
              <a:buNone/>
              <a:defRPr sz="3000">
                <a:latin typeface="Abadi" panose="020B0604020104020204" pitchFamily="34" charset="0"/>
              </a:defRPr>
            </a:lvl1pPr>
          </a:lstStyle>
          <a:p>
            <a:pPr lvl="0"/>
            <a:r>
              <a:rPr lang="en-US" dirty="0"/>
              <a:t>Table of Contents</a:t>
            </a:r>
          </a:p>
        </p:txBody>
      </p:sp>
      <p:sp>
        <p:nvSpPr>
          <p:cNvPr id="10" name="Shape 15">
            <a:extLst>
              <a:ext uri="{FF2B5EF4-FFF2-40B4-BE49-F238E27FC236}">
                <a16:creationId xmlns:a16="http://schemas.microsoft.com/office/drawing/2014/main" id="{62C885C5-E246-4CD8-B520-07762B105790}"/>
              </a:ext>
            </a:extLst>
          </p:cNvPr>
          <p:cNvSpPr/>
          <p:nvPr userDrawn="1"/>
        </p:nvSpPr>
        <p:spPr>
          <a:xfrm>
            <a:off x="609600" y="967553"/>
            <a:ext cx="10972800" cy="18288"/>
          </a:xfrm>
          <a:prstGeom prst="rect">
            <a:avLst/>
          </a:prstGeom>
          <a:solidFill>
            <a:srgbClr val="760000"/>
          </a:solidFill>
          <a:ln>
            <a:noFill/>
          </a:ln>
        </p:spPr>
        <p:txBody>
          <a:bodyPr lIns="91425" tIns="45700" rIns="91425" bIns="45700" anchor="ctr" anchorCtr="0">
            <a:noAutofit/>
          </a:bodyPr>
          <a:lstStyle/>
          <a:p>
            <a:pPr marL="0" marR="0" lvl="0" indent="0" algn="ctr" rtl="0">
              <a:spcBef>
                <a:spcPts val="0"/>
              </a:spcBef>
              <a:buNone/>
            </a:pPr>
            <a:endParaRPr sz="1801" b="0" i="0" u="none" strike="noStrike" cap="none">
              <a:solidFill>
                <a:schemeClr val="tx1"/>
              </a:solidFill>
              <a:latin typeface="Palatino Linotype"/>
              <a:ea typeface="Palatino Linotype"/>
              <a:cs typeface="Palatino Linotype"/>
              <a:sym typeface="Palatino Linotype"/>
            </a:endParaRPr>
          </a:p>
        </p:txBody>
      </p:sp>
      <p:pic>
        <p:nvPicPr>
          <p:cNvPr id="4" name="Picture 3">
            <a:extLst>
              <a:ext uri="{FF2B5EF4-FFF2-40B4-BE49-F238E27FC236}">
                <a16:creationId xmlns:a16="http://schemas.microsoft.com/office/drawing/2014/main" id="{034FF212-F894-49C1-82A6-8FE708B96D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77680" y="389972"/>
            <a:ext cx="495667" cy="495667"/>
          </a:xfrm>
          <a:prstGeom prst="rect">
            <a:avLst/>
          </a:prstGeom>
        </p:spPr>
      </p:pic>
    </p:spTree>
    <p:extLst>
      <p:ext uri="{BB962C8B-B14F-4D97-AF65-F5344CB8AC3E}">
        <p14:creationId xmlns:p14="http://schemas.microsoft.com/office/powerpoint/2010/main" val="24521668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CB6021-2A9B-4BA5-BB9F-7BBF81F4A9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016971-8953-47F9-82D2-C2C887F95400}"/>
              </a:ext>
            </a:extLst>
          </p:cNvPr>
          <p:cNvSpPr>
            <a:spLocks noGrp="1"/>
          </p:cNvSpPr>
          <p:nvPr>
            <p:ph type="body" idx="1"/>
          </p:nvPr>
        </p:nvSpPr>
        <p:spPr>
          <a:xfrm>
            <a:off x="838200" y="1836258"/>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Box 20">
            <a:extLst>
              <a:ext uri="{FF2B5EF4-FFF2-40B4-BE49-F238E27FC236}">
                <a16:creationId xmlns:a16="http://schemas.microsoft.com/office/drawing/2014/main" id="{6BBEC91D-DB2C-48EC-9B6F-9AAA1654DFE9}"/>
              </a:ext>
            </a:extLst>
          </p:cNvPr>
          <p:cNvSpPr txBox="1"/>
          <p:nvPr userDrawn="1"/>
        </p:nvSpPr>
        <p:spPr>
          <a:xfrm>
            <a:off x="9911927" y="6365535"/>
            <a:ext cx="1650124" cy="323165"/>
          </a:xfrm>
          <a:prstGeom prst="rect">
            <a:avLst/>
          </a:prstGeom>
          <a:noFill/>
        </p:spPr>
        <p:txBody>
          <a:bodyPr wrap="square" lIns="0" tIns="45720" rIns="0" rtlCol="0">
            <a:spAutoFit/>
          </a:bodyPr>
          <a:lstStyle/>
          <a:p>
            <a:pPr algn="r"/>
            <a:fld id="{C5AA2C1B-4E4D-45EB-90B1-8AD790DABABC}" type="slidenum">
              <a:rPr lang="en-US" sz="1500" smtClean="0">
                <a:latin typeface="Abadi Extra Light" panose="020B0204020104020204" pitchFamily="34" charset="0"/>
              </a:rPr>
              <a:pPr algn="r"/>
              <a:t>‹#›</a:t>
            </a:fld>
            <a:endParaRPr lang="en-US" sz="1500" dirty="0">
              <a:latin typeface="Abadi Extra Light" panose="020B0204020104020204" pitchFamily="34" charset="0"/>
            </a:endParaRPr>
          </a:p>
        </p:txBody>
      </p:sp>
      <p:sp>
        <p:nvSpPr>
          <p:cNvPr id="22" name="Rectangle 21">
            <a:extLst>
              <a:ext uri="{FF2B5EF4-FFF2-40B4-BE49-F238E27FC236}">
                <a16:creationId xmlns:a16="http://schemas.microsoft.com/office/drawing/2014/main" id="{DF0039D1-4059-425C-A1DA-D83AD555004E}"/>
              </a:ext>
            </a:extLst>
          </p:cNvPr>
          <p:cNvSpPr/>
          <p:nvPr userDrawn="1"/>
        </p:nvSpPr>
        <p:spPr>
          <a:xfrm>
            <a:off x="-2239040" y="2580800"/>
            <a:ext cx="2078182" cy="768096"/>
          </a:xfrm>
          <a:prstGeom prst="rect">
            <a:avLst/>
          </a:prstGeom>
          <a:solidFill>
            <a:srgbClr val="76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b="1" dirty="0">
                <a:latin typeface="Abadi Extra Light" panose="020B0204020104020204" pitchFamily="34" charset="0"/>
                <a:cs typeface="Times New Roman" panose="02020603050405020304" pitchFamily="18" charset="0"/>
              </a:rPr>
              <a:t>Owl Fund Red</a:t>
            </a:r>
          </a:p>
          <a:p>
            <a:pPr algn="ctr"/>
            <a:r>
              <a:rPr lang="en-US" sz="1800" dirty="0">
                <a:latin typeface="Abadi Extra Light" panose="020B0204020104020204" pitchFamily="34" charset="0"/>
                <a:cs typeface="Times New Roman" panose="02020603050405020304" pitchFamily="18" charset="0"/>
              </a:rPr>
              <a:t>118 – 0 – 0</a:t>
            </a:r>
          </a:p>
        </p:txBody>
      </p:sp>
      <p:sp>
        <p:nvSpPr>
          <p:cNvPr id="23" name="Rectangle 22">
            <a:extLst>
              <a:ext uri="{FF2B5EF4-FFF2-40B4-BE49-F238E27FC236}">
                <a16:creationId xmlns:a16="http://schemas.microsoft.com/office/drawing/2014/main" id="{5D4100F0-5047-4B1E-912C-1865413577CE}"/>
              </a:ext>
            </a:extLst>
          </p:cNvPr>
          <p:cNvSpPr/>
          <p:nvPr userDrawn="1"/>
        </p:nvSpPr>
        <p:spPr>
          <a:xfrm>
            <a:off x="-2239040" y="724198"/>
            <a:ext cx="2078182" cy="7680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1"/>
                </a:solidFill>
                <a:latin typeface="Abadi Extra Light" panose="020B0204020104020204" pitchFamily="34" charset="0"/>
                <a:cs typeface="Times New Roman" panose="02020603050405020304" pitchFamily="18" charset="0"/>
              </a:rPr>
              <a:t>Text: Abadi Extra Light</a:t>
            </a:r>
          </a:p>
        </p:txBody>
      </p:sp>
      <p:sp>
        <p:nvSpPr>
          <p:cNvPr id="24" name="Rectangle 23">
            <a:extLst>
              <a:ext uri="{FF2B5EF4-FFF2-40B4-BE49-F238E27FC236}">
                <a16:creationId xmlns:a16="http://schemas.microsoft.com/office/drawing/2014/main" id="{8E136DCC-F4B7-4D55-8722-AECA22294CF3}"/>
              </a:ext>
            </a:extLst>
          </p:cNvPr>
          <p:cNvSpPr/>
          <p:nvPr userDrawn="1"/>
        </p:nvSpPr>
        <p:spPr>
          <a:xfrm>
            <a:off x="-2239040" y="3509101"/>
            <a:ext cx="2078182" cy="768096"/>
          </a:xfrm>
          <a:prstGeom prst="rect">
            <a:avLst/>
          </a:prstGeom>
          <a:solidFill>
            <a:srgbClr val="0035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b="1" dirty="0">
                <a:latin typeface="Abadi Extra Light" panose="020B0204020104020204" pitchFamily="34" charset="0"/>
                <a:cs typeface="Times New Roman" panose="02020603050405020304" pitchFamily="18" charset="0"/>
              </a:rPr>
              <a:t>Section Headers</a:t>
            </a:r>
          </a:p>
          <a:p>
            <a:pPr algn="ctr"/>
            <a:r>
              <a:rPr lang="en-US" sz="1800" dirty="0">
                <a:latin typeface="Abadi Extra Light" panose="020B0204020104020204" pitchFamily="34" charset="0"/>
                <a:cs typeface="Times New Roman" panose="02020603050405020304" pitchFamily="18" charset="0"/>
              </a:rPr>
              <a:t>0 – 53 – 95</a:t>
            </a:r>
          </a:p>
        </p:txBody>
      </p:sp>
      <p:sp>
        <p:nvSpPr>
          <p:cNvPr id="26" name="Rectangle 25">
            <a:extLst>
              <a:ext uri="{FF2B5EF4-FFF2-40B4-BE49-F238E27FC236}">
                <a16:creationId xmlns:a16="http://schemas.microsoft.com/office/drawing/2014/main" id="{3411DC75-8D12-4722-8A07-F201671CF674}"/>
              </a:ext>
            </a:extLst>
          </p:cNvPr>
          <p:cNvSpPr/>
          <p:nvPr userDrawn="1"/>
        </p:nvSpPr>
        <p:spPr>
          <a:xfrm>
            <a:off x="-2239040" y="4437404"/>
            <a:ext cx="2078182" cy="768096"/>
          </a:xfrm>
          <a:prstGeom prst="rect">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b="1" dirty="0">
                <a:solidFill>
                  <a:schemeClr val="tx1"/>
                </a:solidFill>
                <a:latin typeface="Abadi Extra Light" panose="020B0204020104020204" pitchFamily="34" charset="0"/>
                <a:cs typeface="Times New Roman" panose="02020603050405020304" pitchFamily="18" charset="0"/>
              </a:rPr>
              <a:t>Highlights</a:t>
            </a:r>
          </a:p>
          <a:p>
            <a:pPr algn="ctr"/>
            <a:r>
              <a:rPr lang="en-US" sz="1800" dirty="0">
                <a:solidFill>
                  <a:schemeClr val="tx1"/>
                </a:solidFill>
                <a:latin typeface="Abadi Extra Light" panose="020B0204020104020204" pitchFamily="34" charset="0"/>
                <a:cs typeface="Times New Roman" panose="02020603050405020304" pitchFamily="18" charset="0"/>
              </a:rPr>
              <a:t>217-217-217</a:t>
            </a:r>
          </a:p>
        </p:txBody>
      </p:sp>
      <p:sp>
        <p:nvSpPr>
          <p:cNvPr id="27" name="Rectangle 26">
            <a:extLst>
              <a:ext uri="{FF2B5EF4-FFF2-40B4-BE49-F238E27FC236}">
                <a16:creationId xmlns:a16="http://schemas.microsoft.com/office/drawing/2014/main" id="{1B30D88C-9F79-4F1A-AED6-A1BF180F46F7}"/>
              </a:ext>
            </a:extLst>
          </p:cNvPr>
          <p:cNvSpPr/>
          <p:nvPr userDrawn="1"/>
        </p:nvSpPr>
        <p:spPr>
          <a:xfrm>
            <a:off x="-2239040" y="1652499"/>
            <a:ext cx="2078182" cy="7680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1"/>
                </a:solidFill>
                <a:latin typeface="Abadi Extra Light" panose="020B0204020104020204" pitchFamily="34" charset="0"/>
                <a:cs typeface="Times New Roman" panose="02020603050405020304" pitchFamily="18" charset="0"/>
              </a:rPr>
              <a:t>Title fs 36</a:t>
            </a:r>
          </a:p>
          <a:p>
            <a:pPr algn="ctr"/>
            <a:r>
              <a:rPr lang="en-US" sz="2000" dirty="0">
                <a:solidFill>
                  <a:schemeClr val="tx1"/>
                </a:solidFill>
                <a:latin typeface="Abadi Extra Light" panose="020B0204020104020204" pitchFamily="34" charset="0"/>
                <a:cs typeface="Times New Roman" panose="02020603050405020304" pitchFamily="18" charset="0"/>
              </a:rPr>
              <a:t>Content fs 16-24</a:t>
            </a:r>
          </a:p>
        </p:txBody>
      </p:sp>
      <p:sp>
        <p:nvSpPr>
          <p:cNvPr id="4" name="TextBox 3">
            <a:extLst>
              <a:ext uri="{FF2B5EF4-FFF2-40B4-BE49-F238E27FC236}">
                <a16:creationId xmlns:a16="http://schemas.microsoft.com/office/drawing/2014/main" id="{667F1228-89B4-4941-843A-5874CFFD032A}"/>
              </a:ext>
            </a:extLst>
          </p:cNvPr>
          <p:cNvSpPr txBox="1"/>
          <p:nvPr userDrawn="1"/>
        </p:nvSpPr>
        <p:spPr>
          <a:xfrm>
            <a:off x="516458" y="6282364"/>
            <a:ext cx="3699933" cy="246221"/>
          </a:xfrm>
          <a:prstGeom prst="rect">
            <a:avLst/>
          </a:prstGeom>
          <a:noFill/>
        </p:spPr>
        <p:txBody>
          <a:bodyPr wrap="square" rtlCol="0">
            <a:spAutoFit/>
          </a:bodyPr>
          <a:lstStyle/>
          <a:p>
            <a:r>
              <a:rPr lang="en-US" sz="1000" dirty="0">
                <a:latin typeface="Abadi Extra Light" panose="020B0204020104020204" pitchFamily="34" charset="0"/>
              </a:rPr>
              <a:t>Temple University Fox Fund</a:t>
            </a:r>
          </a:p>
        </p:txBody>
      </p:sp>
      <p:sp>
        <p:nvSpPr>
          <p:cNvPr id="5" name="TextBox 4">
            <a:extLst>
              <a:ext uri="{FF2B5EF4-FFF2-40B4-BE49-F238E27FC236}">
                <a16:creationId xmlns:a16="http://schemas.microsoft.com/office/drawing/2014/main" id="{B041900E-B3E6-4C45-80AC-0F94931848CF}"/>
              </a:ext>
            </a:extLst>
          </p:cNvPr>
          <p:cNvSpPr txBox="1"/>
          <p:nvPr userDrawn="1"/>
        </p:nvSpPr>
        <p:spPr>
          <a:xfrm>
            <a:off x="7216511" y="6333166"/>
            <a:ext cx="4041810" cy="400110"/>
          </a:xfrm>
          <a:prstGeom prst="rect">
            <a:avLst/>
          </a:prstGeom>
          <a:noFill/>
        </p:spPr>
        <p:txBody>
          <a:bodyPr wrap="square" lIns="0" tIns="45720" rIns="0" rtlCol="0">
            <a:noAutofit/>
          </a:bodyPr>
          <a:lstStyle/>
          <a:p>
            <a:pPr algn="r"/>
            <a:r>
              <a:rPr lang="en-US" sz="900" i="1" cap="none" baseline="0" dirty="0">
                <a:latin typeface="Abadi Extra Light" panose="020B0204020104020204" pitchFamily="34" charset="0"/>
              </a:rPr>
              <a:t>This document contains confidential information and is intended for use internally at the Fox School of Business and with those involved with the Temple Finance Association.</a:t>
            </a:r>
          </a:p>
        </p:txBody>
      </p:sp>
    </p:spTree>
    <p:extLst>
      <p:ext uri="{BB962C8B-B14F-4D97-AF65-F5344CB8AC3E}">
        <p14:creationId xmlns:p14="http://schemas.microsoft.com/office/powerpoint/2010/main" val="1397576688"/>
      </p:ext>
    </p:extLst>
  </p:cSld>
  <p:clrMap bg1="lt1" tx1="dk1" bg2="lt2" tx2="dk2" accent1="accent1" accent2="accent2" accent3="accent3" accent4="accent4" accent5="accent5" accent6="accent6" hlink="hlink" folHlink="folHlink"/>
  <p:sldLayoutIdLst>
    <p:sldLayoutId id="2147483676" r:id="rId1"/>
    <p:sldLayoutId id="2147483673" r:id="rId2"/>
    <p:sldLayoutId id="2147483675" r:id="rId3"/>
    <p:sldLayoutId id="2147483674" r:id="rId4"/>
  </p:sldLayoutIdLst>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package" Target="../embeddings/Microsoft_Excel_Worksheet.xlsx"/></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hart" Target="../charts/chart2.xml"/><Relationship Id="rId7" Type="http://schemas.openxmlformats.org/officeDocument/2006/relationships/image" Target="../media/image8.svg"/><Relationship Id="rId12"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4F9BE06-AE91-4FAF-B07A-762666BD0C02}"/>
              </a:ext>
            </a:extLst>
          </p:cNvPr>
          <p:cNvSpPr txBox="1">
            <a:spLocks/>
          </p:cNvSpPr>
          <p:nvPr/>
        </p:nvSpPr>
        <p:spPr>
          <a:xfrm>
            <a:off x="548354" y="3523770"/>
            <a:ext cx="10239661" cy="561282"/>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badi" panose="020B0604020104020204" pitchFamily="34" charset="0"/>
                <a:ea typeface="+mj-ea"/>
                <a:cs typeface="+mj-cs"/>
              </a:defRPr>
            </a:lvl1pPr>
          </a:lstStyle>
          <a:p>
            <a:r>
              <a:rPr lang="en-US" sz="2800" i="0" dirty="0" err="1">
                <a:latin typeface="Abadi Extra Light" panose="020B0204020104020204" pitchFamily="34" charset="0"/>
              </a:rPr>
              <a:t>Chevrybody</a:t>
            </a:r>
            <a:r>
              <a:rPr lang="en-US" sz="2800" i="0" dirty="0">
                <a:latin typeface="Abadi Extra Light" panose="020B0204020104020204" pitchFamily="34" charset="0"/>
              </a:rPr>
              <a:t> Wants Some</a:t>
            </a:r>
          </a:p>
        </p:txBody>
      </p:sp>
      <p:sp>
        <p:nvSpPr>
          <p:cNvPr id="5" name="TextBox 4">
            <a:extLst>
              <a:ext uri="{FF2B5EF4-FFF2-40B4-BE49-F238E27FC236}">
                <a16:creationId xmlns:a16="http://schemas.microsoft.com/office/drawing/2014/main" id="{D2DA8A80-BF87-4CF3-95B8-5C6AC6D3CEBF}"/>
              </a:ext>
            </a:extLst>
          </p:cNvPr>
          <p:cNvSpPr txBox="1"/>
          <p:nvPr/>
        </p:nvSpPr>
        <p:spPr>
          <a:xfrm>
            <a:off x="548353" y="4995025"/>
            <a:ext cx="2562315" cy="369332"/>
          </a:xfrm>
          <a:prstGeom prst="rect">
            <a:avLst/>
          </a:prstGeom>
          <a:noFill/>
        </p:spPr>
        <p:txBody>
          <a:bodyPr wrap="square" rtlCol="0">
            <a:spAutoFit/>
          </a:bodyPr>
          <a:lstStyle/>
          <a:p>
            <a:r>
              <a:rPr lang="en-US" dirty="0">
                <a:latin typeface="Abadi Extra Light" panose="020B0204020104020204" pitchFamily="34" charset="0"/>
              </a:rPr>
              <a:t>23 April 2021</a:t>
            </a:r>
          </a:p>
        </p:txBody>
      </p:sp>
      <p:sp>
        <p:nvSpPr>
          <p:cNvPr id="7" name="Title 1">
            <a:extLst>
              <a:ext uri="{FF2B5EF4-FFF2-40B4-BE49-F238E27FC236}">
                <a16:creationId xmlns:a16="http://schemas.microsoft.com/office/drawing/2014/main" id="{483E1D90-E515-45ED-B578-FEE95DC383D3}"/>
              </a:ext>
            </a:extLst>
          </p:cNvPr>
          <p:cNvSpPr txBox="1">
            <a:spLocks/>
          </p:cNvSpPr>
          <p:nvPr/>
        </p:nvSpPr>
        <p:spPr>
          <a:xfrm>
            <a:off x="548353" y="2654595"/>
            <a:ext cx="10239661" cy="561282"/>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badi" panose="020B0604020104020204" pitchFamily="34" charset="0"/>
                <a:ea typeface="+mj-ea"/>
                <a:cs typeface="+mj-cs"/>
              </a:defRPr>
            </a:lvl1pPr>
          </a:lstStyle>
          <a:p>
            <a:r>
              <a:rPr lang="en-US" sz="4800" i="0" dirty="0">
                <a:latin typeface="Abadi" panose="020B0604020104020204" pitchFamily="34" charset="0"/>
              </a:rPr>
              <a:t>Chevron Corporation</a:t>
            </a:r>
          </a:p>
        </p:txBody>
      </p:sp>
      <p:sp>
        <p:nvSpPr>
          <p:cNvPr id="9" name="Title 1">
            <a:extLst>
              <a:ext uri="{FF2B5EF4-FFF2-40B4-BE49-F238E27FC236}">
                <a16:creationId xmlns:a16="http://schemas.microsoft.com/office/drawing/2014/main" id="{6450F7B8-C52F-436F-9879-EA2FD4C5D32A}"/>
              </a:ext>
            </a:extLst>
          </p:cNvPr>
          <p:cNvSpPr txBox="1">
            <a:spLocks/>
          </p:cNvSpPr>
          <p:nvPr/>
        </p:nvSpPr>
        <p:spPr>
          <a:xfrm>
            <a:off x="548354" y="4067476"/>
            <a:ext cx="10300908" cy="561282"/>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badi" panose="020B0604020104020204" pitchFamily="34" charset="0"/>
                <a:ea typeface="+mj-ea"/>
                <a:cs typeface="+mj-cs"/>
              </a:defRPr>
            </a:lvl1pPr>
          </a:lstStyle>
          <a:p>
            <a:r>
              <a:rPr lang="en-US" sz="1800" i="1" dirty="0">
                <a:latin typeface="Abadi Extra Light" panose="020B0204020104020204" pitchFamily="34" charset="0"/>
              </a:rPr>
              <a:t>Nick </a:t>
            </a:r>
            <a:r>
              <a:rPr lang="en-US" sz="1800" i="1" dirty="0" err="1">
                <a:latin typeface="Abadi Extra Light" panose="020B0204020104020204" pitchFamily="34" charset="0"/>
              </a:rPr>
              <a:t>Anstadt</a:t>
            </a:r>
            <a:r>
              <a:rPr lang="en-US" sz="1800" i="1" dirty="0">
                <a:latin typeface="Abadi Extra Light" panose="020B0204020104020204" pitchFamily="34" charset="0"/>
              </a:rPr>
              <a:t>, Aditya Singh, Sameen </a:t>
            </a:r>
            <a:r>
              <a:rPr lang="en-US" sz="1800" i="1" dirty="0" err="1">
                <a:latin typeface="Abadi Extra Light" panose="020B0204020104020204" pitchFamily="34" charset="0"/>
              </a:rPr>
              <a:t>Farooki</a:t>
            </a:r>
            <a:r>
              <a:rPr lang="en-US" sz="1800" i="1" dirty="0">
                <a:latin typeface="Abadi Extra Light" panose="020B0204020104020204" pitchFamily="34" charset="0"/>
              </a:rPr>
              <a:t>, Jake </a:t>
            </a:r>
            <a:r>
              <a:rPr lang="en-US" sz="1800" i="1" dirty="0" err="1">
                <a:latin typeface="Abadi Extra Light" panose="020B0204020104020204" pitchFamily="34" charset="0"/>
              </a:rPr>
              <a:t>Guller</a:t>
            </a:r>
            <a:r>
              <a:rPr lang="en-US" sz="1800" i="1" dirty="0">
                <a:latin typeface="Abadi Extra Light" panose="020B0204020104020204" pitchFamily="34" charset="0"/>
              </a:rPr>
              <a:t>, and Zach Ramirez</a:t>
            </a:r>
          </a:p>
        </p:txBody>
      </p:sp>
      <p:pic>
        <p:nvPicPr>
          <p:cNvPr id="6" name="Graphic 5">
            <a:extLst>
              <a:ext uri="{FF2B5EF4-FFF2-40B4-BE49-F238E27FC236}">
                <a16:creationId xmlns:a16="http://schemas.microsoft.com/office/drawing/2014/main" id="{8069B944-F38A-D14E-810A-29FF05405F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40749" y="1855671"/>
            <a:ext cx="1217026" cy="1360206"/>
          </a:xfrm>
          <a:prstGeom prst="rect">
            <a:avLst/>
          </a:prstGeom>
        </p:spPr>
      </p:pic>
    </p:spTree>
    <p:extLst>
      <p:ext uri="{BB962C8B-B14F-4D97-AF65-F5344CB8AC3E}">
        <p14:creationId xmlns:p14="http://schemas.microsoft.com/office/powerpoint/2010/main" val="160583290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7868A0-679B-45C5-9637-E6B20E589B91}"/>
              </a:ext>
            </a:extLst>
          </p:cNvPr>
          <p:cNvSpPr>
            <a:spLocks noGrp="1"/>
          </p:cNvSpPr>
          <p:nvPr>
            <p:ph type="body" sz="quarter" idx="21"/>
          </p:nvPr>
        </p:nvSpPr>
        <p:spPr>
          <a:xfrm>
            <a:off x="609599" y="423837"/>
            <a:ext cx="6356465" cy="543176"/>
          </a:xfrm>
        </p:spPr>
        <p:txBody>
          <a:bodyPr vert="horz" lIns="0" tIns="0" rIns="0" bIns="0" rtlCol="0" anchor="ctr">
            <a:normAutofit fontScale="92500"/>
          </a:bodyPr>
          <a:lstStyle/>
          <a:p>
            <a:r>
              <a:rPr lang="en-US" dirty="0"/>
              <a:t>Chevron Corporation Valuation Analysis</a:t>
            </a:r>
          </a:p>
        </p:txBody>
      </p:sp>
      <p:sp>
        <p:nvSpPr>
          <p:cNvPr id="3" name="TextBox 2">
            <a:extLst>
              <a:ext uri="{FF2B5EF4-FFF2-40B4-BE49-F238E27FC236}">
                <a16:creationId xmlns:a16="http://schemas.microsoft.com/office/drawing/2014/main" id="{95295FA6-BB5A-4B03-BE39-C51B10BC36CC}"/>
              </a:ext>
            </a:extLst>
          </p:cNvPr>
          <p:cNvSpPr txBox="1"/>
          <p:nvPr/>
        </p:nvSpPr>
        <p:spPr>
          <a:xfrm>
            <a:off x="524059" y="988011"/>
            <a:ext cx="10756311" cy="553998"/>
          </a:xfrm>
          <a:prstGeom prst="rect">
            <a:avLst/>
          </a:prstGeom>
          <a:noFill/>
        </p:spPr>
        <p:txBody>
          <a:bodyPr wrap="square" rtlCol="0">
            <a:spAutoFit/>
          </a:bodyPr>
          <a:lstStyle/>
          <a:p>
            <a:r>
              <a:rPr lang="en-US" sz="1500" dirty="0">
                <a:latin typeface="Abadi" panose="020B0604020104020204" pitchFamily="34" charset="0"/>
              </a:rPr>
              <a:t>Chevron trades at a 6.9x one-year NTM EV/EBITDA multiple, which represents a ~12.2% discount to its one-year average of 7.7x. We see CVX having a target of $121.55, representing an 18.1% upside. </a:t>
            </a:r>
          </a:p>
        </p:txBody>
      </p:sp>
      <p:grpSp>
        <p:nvGrpSpPr>
          <p:cNvPr id="20" name="Group 19">
            <a:extLst>
              <a:ext uri="{FF2B5EF4-FFF2-40B4-BE49-F238E27FC236}">
                <a16:creationId xmlns:a16="http://schemas.microsoft.com/office/drawing/2014/main" id="{DD5ABD3B-0E91-4971-9918-FA04B639437C}"/>
              </a:ext>
            </a:extLst>
          </p:cNvPr>
          <p:cNvGrpSpPr/>
          <p:nvPr/>
        </p:nvGrpSpPr>
        <p:grpSpPr>
          <a:xfrm>
            <a:off x="5612874" y="1690864"/>
            <a:ext cx="6138391" cy="564872"/>
            <a:chOff x="7329414" y="1711008"/>
            <a:chExt cx="4723829" cy="564872"/>
          </a:xfrm>
        </p:grpSpPr>
        <p:cxnSp>
          <p:nvCxnSpPr>
            <p:cNvPr id="21" name="Straight Connector 20">
              <a:extLst>
                <a:ext uri="{FF2B5EF4-FFF2-40B4-BE49-F238E27FC236}">
                  <a16:creationId xmlns:a16="http://schemas.microsoft.com/office/drawing/2014/main" id="{41A0508D-8370-4C96-A6CB-98D95CCF269D}"/>
                </a:ext>
              </a:extLst>
            </p:cNvPr>
            <p:cNvCxnSpPr>
              <a:cxnSpLocks/>
            </p:cNvCxnSpPr>
            <p:nvPr/>
          </p:nvCxnSpPr>
          <p:spPr>
            <a:xfrm>
              <a:off x="7411170" y="2057503"/>
              <a:ext cx="4572000" cy="0"/>
            </a:xfrm>
            <a:prstGeom prst="line">
              <a:avLst/>
            </a:prstGeom>
            <a:ln w="19050">
              <a:solidFill>
                <a:srgbClr val="760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F37CCA4-9F9A-47A1-BB1C-38DE10CCB43C}"/>
                </a:ext>
              </a:extLst>
            </p:cNvPr>
            <p:cNvSpPr txBox="1"/>
            <p:nvPr/>
          </p:nvSpPr>
          <p:spPr>
            <a:xfrm>
              <a:off x="7329414" y="1711008"/>
              <a:ext cx="4572000" cy="292388"/>
            </a:xfrm>
            <a:prstGeom prst="rect">
              <a:avLst/>
            </a:prstGeom>
            <a:noFill/>
          </p:spPr>
          <p:txBody>
            <a:bodyPr wrap="square" rtlCol="0">
              <a:spAutoFit/>
            </a:bodyPr>
            <a:lstStyle/>
            <a:p>
              <a:r>
                <a:rPr lang="en-US" sz="1300" dirty="0">
                  <a:latin typeface="Abadi" panose="020B0604020104020204" pitchFamily="34" charset="0"/>
                </a:rPr>
                <a:t>One-Year Average NTM EV/EBITDA</a:t>
              </a:r>
            </a:p>
          </p:txBody>
        </p:sp>
        <p:sp>
          <p:nvSpPr>
            <p:cNvPr id="23" name="TextBox 22">
              <a:extLst>
                <a:ext uri="{FF2B5EF4-FFF2-40B4-BE49-F238E27FC236}">
                  <a16:creationId xmlns:a16="http://schemas.microsoft.com/office/drawing/2014/main" id="{86F5A56D-FF92-40DE-BEAD-6B2F3B9B131D}"/>
                </a:ext>
              </a:extLst>
            </p:cNvPr>
            <p:cNvSpPr txBox="1"/>
            <p:nvPr/>
          </p:nvSpPr>
          <p:spPr>
            <a:xfrm>
              <a:off x="7329414" y="2142299"/>
              <a:ext cx="4723829" cy="133581"/>
            </a:xfrm>
            <a:prstGeom prst="rect">
              <a:avLst/>
            </a:prstGeom>
            <a:noFill/>
          </p:spPr>
          <p:txBody>
            <a:bodyPr wrap="square" rtlCol="0">
              <a:spAutoFit/>
            </a:bodyPr>
            <a:lstStyle/>
            <a:p>
              <a:endParaRPr lang="en-US" sz="1000" dirty="0">
                <a:latin typeface="Abadi Extra Light" panose="020B0204020104020204" pitchFamily="34" charset="0"/>
              </a:endParaRPr>
            </a:p>
          </p:txBody>
        </p:sp>
      </p:grpSp>
      <p:grpSp>
        <p:nvGrpSpPr>
          <p:cNvPr id="35" name="Group 34">
            <a:extLst>
              <a:ext uri="{FF2B5EF4-FFF2-40B4-BE49-F238E27FC236}">
                <a16:creationId xmlns:a16="http://schemas.microsoft.com/office/drawing/2014/main" id="{39EBD7C6-54A2-4281-BEC9-A95CCC31F91A}"/>
              </a:ext>
            </a:extLst>
          </p:cNvPr>
          <p:cNvGrpSpPr/>
          <p:nvPr/>
        </p:nvGrpSpPr>
        <p:grpSpPr>
          <a:xfrm>
            <a:off x="524059" y="1690864"/>
            <a:ext cx="4067895" cy="3919333"/>
            <a:chOff x="6135359" y="1426423"/>
            <a:chExt cx="5136128" cy="3919333"/>
          </a:xfrm>
        </p:grpSpPr>
        <p:grpSp>
          <p:nvGrpSpPr>
            <p:cNvPr id="36" name="Group 35">
              <a:extLst>
                <a:ext uri="{FF2B5EF4-FFF2-40B4-BE49-F238E27FC236}">
                  <a16:creationId xmlns:a16="http://schemas.microsoft.com/office/drawing/2014/main" id="{BD06B68F-A240-4F51-8917-A9368112D8F6}"/>
                </a:ext>
              </a:extLst>
            </p:cNvPr>
            <p:cNvGrpSpPr/>
            <p:nvPr/>
          </p:nvGrpSpPr>
          <p:grpSpPr>
            <a:xfrm>
              <a:off x="6135359" y="1426423"/>
              <a:ext cx="5136128" cy="346495"/>
              <a:chOff x="7194750" y="1720960"/>
              <a:chExt cx="4626793" cy="346495"/>
            </a:xfrm>
          </p:grpSpPr>
          <p:cxnSp>
            <p:nvCxnSpPr>
              <p:cNvPr id="38" name="Straight Connector 37">
                <a:extLst>
                  <a:ext uri="{FF2B5EF4-FFF2-40B4-BE49-F238E27FC236}">
                    <a16:creationId xmlns:a16="http://schemas.microsoft.com/office/drawing/2014/main" id="{32727101-4176-473A-BA08-FCF19CF79CB2}"/>
                  </a:ext>
                </a:extLst>
              </p:cNvPr>
              <p:cNvCxnSpPr>
                <a:cxnSpLocks/>
              </p:cNvCxnSpPr>
              <p:nvPr/>
            </p:nvCxnSpPr>
            <p:spPr>
              <a:xfrm>
                <a:off x="7292043" y="2067455"/>
                <a:ext cx="4529500" cy="0"/>
              </a:xfrm>
              <a:prstGeom prst="line">
                <a:avLst/>
              </a:prstGeom>
              <a:ln w="19050">
                <a:solidFill>
                  <a:srgbClr val="760000"/>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72468C7-932B-4B84-9863-B098235C454C}"/>
                  </a:ext>
                </a:extLst>
              </p:cNvPr>
              <p:cNvSpPr txBox="1"/>
              <p:nvPr/>
            </p:nvSpPr>
            <p:spPr>
              <a:xfrm>
                <a:off x="7194750" y="1720960"/>
                <a:ext cx="4572000" cy="292388"/>
              </a:xfrm>
              <a:prstGeom prst="rect">
                <a:avLst/>
              </a:prstGeom>
              <a:noFill/>
            </p:spPr>
            <p:txBody>
              <a:bodyPr wrap="square" rtlCol="0">
                <a:spAutoFit/>
              </a:bodyPr>
              <a:lstStyle/>
              <a:p>
                <a:r>
                  <a:rPr lang="en-US" sz="1300" dirty="0">
                    <a:latin typeface="Abadi" panose="020B0604020104020204" pitchFamily="34" charset="0"/>
                  </a:rPr>
                  <a:t>Undervaluation Thesis</a:t>
                </a:r>
              </a:p>
            </p:txBody>
          </p:sp>
        </p:grpSp>
        <p:sp>
          <p:nvSpPr>
            <p:cNvPr id="37" name="TextBox 36">
              <a:extLst>
                <a:ext uri="{FF2B5EF4-FFF2-40B4-BE49-F238E27FC236}">
                  <a16:creationId xmlns:a16="http://schemas.microsoft.com/office/drawing/2014/main" id="{9CB21279-171E-4E47-AB07-126C2C23BD71}"/>
                </a:ext>
              </a:extLst>
            </p:cNvPr>
            <p:cNvSpPr txBox="1"/>
            <p:nvPr/>
          </p:nvSpPr>
          <p:spPr>
            <a:xfrm>
              <a:off x="6243361" y="1772918"/>
              <a:ext cx="5028125" cy="3572838"/>
            </a:xfrm>
            <a:prstGeom prst="rect">
              <a:avLst/>
            </a:prstGeom>
            <a:noFill/>
          </p:spPr>
          <p:txBody>
            <a:bodyPr wrap="square" rtlCol="0">
              <a:spAutoFit/>
            </a:bodyPr>
            <a:lstStyle/>
            <a:p>
              <a:pPr marL="171450" indent="-171450">
                <a:lnSpc>
                  <a:spcPct val="150000"/>
                </a:lnSpc>
                <a:spcAft>
                  <a:spcPts val="800"/>
                </a:spcAft>
                <a:buFontTx/>
                <a:buChar char="-"/>
              </a:pPr>
              <a:r>
                <a:rPr lang="en-US" sz="1300" dirty="0">
                  <a:latin typeface="Abadi Extra Light" panose="020B0204020104020204" pitchFamily="34" charset="0"/>
                </a:rPr>
                <a:t>Being a cyclical company, CVX took a big hit during COVID-19</a:t>
              </a:r>
            </a:p>
            <a:p>
              <a:pPr marL="171450" indent="-171450">
                <a:lnSpc>
                  <a:spcPct val="150000"/>
                </a:lnSpc>
                <a:spcAft>
                  <a:spcPts val="800"/>
                </a:spcAft>
                <a:buFontTx/>
                <a:buChar char="-"/>
              </a:pPr>
              <a:r>
                <a:rPr lang="en-US" sz="1300" dirty="0">
                  <a:latin typeface="Abadi Extra Light" panose="020B0204020104020204" pitchFamily="34" charset="0"/>
                </a:rPr>
                <a:t>Production output fell sharply due to decreases in demand</a:t>
              </a:r>
            </a:p>
            <a:p>
              <a:pPr marL="171450" indent="-171450">
                <a:lnSpc>
                  <a:spcPct val="150000"/>
                </a:lnSpc>
                <a:spcAft>
                  <a:spcPts val="800"/>
                </a:spcAft>
                <a:buFontTx/>
                <a:buChar char="-"/>
              </a:pPr>
              <a:r>
                <a:rPr lang="en-US" sz="1300" dirty="0">
                  <a:latin typeface="Abadi Extra Light" panose="020B0204020104020204" pitchFamily="34" charset="0"/>
                </a:rPr>
                <a:t>Decreases in revenue resulted in negative EPS in all  quarters of FY’20</a:t>
              </a:r>
            </a:p>
            <a:p>
              <a:pPr marL="171450" indent="-171450">
                <a:lnSpc>
                  <a:spcPct val="150000"/>
                </a:lnSpc>
                <a:spcAft>
                  <a:spcPts val="800"/>
                </a:spcAft>
                <a:buFontTx/>
                <a:buChar char="-"/>
              </a:pPr>
              <a:r>
                <a:rPr lang="en-US" sz="1300" dirty="0">
                  <a:latin typeface="Abadi Extra Light" panose="020B0204020104020204" pitchFamily="34" charset="0"/>
                </a:rPr>
                <a:t>CVX implemented various strategies to help ease the damage</a:t>
              </a:r>
            </a:p>
            <a:p>
              <a:pPr marL="171450" indent="-171450">
                <a:lnSpc>
                  <a:spcPct val="150000"/>
                </a:lnSpc>
                <a:spcAft>
                  <a:spcPts val="800"/>
                </a:spcAft>
                <a:buFontTx/>
                <a:buChar char="-"/>
              </a:pPr>
              <a:r>
                <a:rPr lang="en-US" sz="1300" dirty="0">
                  <a:latin typeface="Abadi Extra Light" panose="020B0204020104020204" pitchFamily="34" charset="0"/>
                </a:rPr>
                <a:t>Oil and LNG will recover to pre-pandemic demand levels</a:t>
              </a:r>
            </a:p>
            <a:p>
              <a:pPr marL="171450" indent="-171450">
                <a:lnSpc>
                  <a:spcPct val="150000"/>
                </a:lnSpc>
                <a:spcAft>
                  <a:spcPts val="800"/>
                </a:spcAft>
                <a:buFontTx/>
                <a:buChar char="-"/>
              </a:pPr>
              <a:r>
                <a:rPr lang="en-US" sz="1300" dirty="0">
                  <a:latin typeface="Abadi Extra Light" panose="020B0204020104020204" pitchFamily="34" charset="0"/>
                </a:rPr>
                <a:t>CVX will be able to capitalize and fully utilize its assets</a:t>
              </a:r>
            </a:p>
          </p:txBody>
        </p:sp>
      </p:grpSp>
      <p:graphicFrame>
        <p:nvGraphicFramePr>
          <p:cNvPr id="16" name="Chart 15">
            <a:extLst>
              <a:ext uri="{FF2B5EF4-FFF2-40B4-BE49-F238E27FC236}">
                <a16:creationId xmlns:a16="http://schemas.microsoft.com/office/drawing/2014/main" id="{CF847782-5B32-6647-B962-03228172073E}"/>
              </a:ext>
            </a:extLst>
          </p:cNvPr>
          <p:cNvGraphicFramePr/>
          <p:nvPr>
            <p:extLst>
              <p:ext uri="{D42A27DB-BD31-4B8C-83A1-F6EECF244321}">
                <p14:modId xmlns:p14="http://schemas.microsoft.com/office/powerpoint/2010/main" val="3165633146"/>
              </p:ext>
            </p:extLst>
          </p:nvPr>
        </p:nvGraphicFramePr>
        <p:xfrm>
          <a:off x="5567346" y="2255736"/>
          <a:ext cx="6032152" cy="381514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D5ED240D-9DCD-CC47-9A8A-25CC9A8C3A30}"/>
              </a:ext>
            </a:extLst>
          </p:cNvPr>
          <p:cNvSpPr txBox="1"/>
          <p:nvPr/>
        </p:nvSpPr>
        <p:spPr>
          <a:xfrm>
            <a:off x="10821599" y="3811081"/>
            <a:ext cx="458771" cy="276999"/>
          </a:xfrm>
          <a:prstGeom prst="rect">
            <a:avLst/>
          </a:prstGeom>
          <a:noFill/>
        </p:spPr>
        <p:txBody>
          <a:bodyPr wrap="square" rtlCol="0">
            <a:spAutoFit/>
          </a:bodyPr>
          <a:lstStyle/>
          <a:p>
            <a:r>
              <a:rPr lang="en-US" sz="1200" dirty="0">
                <a:latin typeface="Abadi Extra Light" panose="020B0204020104020204" pitchFamily="34" charset="0"/>
              </a:rPr>
              <a:t>7.7x</a:t>
            </a:r>
          </a:p>
        </p:txBody>
      </p:sp>
      <p:sp>
        <p:nvSpPr>
          <p:cNvPr id="15" name="TextBox 14">
            <a:extLst>
              <a:ext uri="{FF2B5EF4-FFF2-40B4-BE49-F238E27FC236}">
                <a16:creationId xmlns:a16="http://schemas.microsoft.com/office/drawing/2014/main" id="{B8449E31-924E-D944-980B-D174320EF62F}"/>
              </a:ext>
            </a:extLst>
          </p:cNvPr>
          <p:cNvSpPr txBox="1"/>
          <p:nvPr/>
        </p:nvSpPr>
        <p:spPr>
          <a:xfrm>
            <a:off x="10821598" y="4473717"/>
            <a:ext cx="458771" cy="276999"/>
          </a:xfrm>
          <a:prstGeom prst="rect">
            <a:avLst/>
          </a:prstGeom>
          <a:noFill/>
        </p:spPr>
        <p:txBody>
          <a:bodyPr wrap="square" rtlCol="0">
            <a:spAutoFit/>
          </a:bodyPr>
          <a:lstStyle/>
          <a:p>
            <a:r>
              <a:rPr lang="en-US" sz="1200" dirty="0">
                <a:latin typeface="Abadi Extra Light" panose="020B0204020104020204" pitchFamily="34" charset="0"/>
              </a:rPr>
              <a:t>6.9x</a:t>
            </a:r>
          </a:p>
        </p:txBody>
      </p:sp>
    </p:spTree>
    <p:extLst>
      <p:ext uri="{BB962C8B-B14F-4D97-AF65-F5344CB8AC3E}">
        <p14:creationId xmlns:p14="http://schemas.microsoft.com/office/powerpoint/2010/main" val="243442986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54196-BC96-4C79-9FCA-F46CEA6BED6A}"/>
              </a:ext>
            </a:extLst>
          </p:cNvPr>
          <p:cNvSpPr>
            <a:spLocks noGrp="1"/>
          </p:cNvSpPr>
          <p:nvPr>
            <p:ph type="title"/>
          </p:nvPr>
        </p:nvSpPr>
        <p:spPr/>
        <p:txBody>
          <a:bodyPr>
            <a:normAutofit fontScale="90000"/>
          </a:bodyPr>
          <a:lstStyle/>
          <a:p>
            <a:r>
              <a:rPr lang="en-US" dirty="0"/>
              <a:t>V. Catalysts &amp; Drivers</a:t>
            </a:r>
          </a:p>
        </p:txBody>
      </p:sp>
    </p:spTree>
    <p:extLst>
      <p:ext uri="{BB962C8B-B14F-4D97-AF65-F5344CB8AC3E}">
        <p14:creationId xmlns:p14="http://schemas.microsoft.com/office/powerpoint/2010/main" val="163001793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7868A0-679B-45C5-9637-E6B20E589B91}"/>
              </a:ext>
            </a:extLst>
          </p:cNvPr>
          <p:cNvSpPr>
            <a:spLocks noGrp="1"/>
          </p:cNvSpPr>
          <p:nvPr>
            <p:ph type="body" sz="quarter" idx="21"/>
          </p:nvPr>
        </p:nvSpPr>
        <p:spPr>
          <a:xfrm>
            <a:off x="609599" y="423837"/>
            <a:ext cx="6356465" cy="543176"/>
          </a:xfrm>
        </p:spPr>
        <p:txBody>
          <a:bodyPr vert="horz" lIns="0" tIns="0" rIns="0" bIns="0" rtlCol="0" anchor="ctr">
            <a:normAutofit/>
          </a:bodyPr>
          <a:lstStyle/>
          <a:p>
            <a:r>
              <a:rPr lang="en-US" dirty="0"/>
              <a:t>Potential Down Under</a:t>
            </a:r>
          </a:p>
        </p:txBody>
      </p:sp>
      <p:sp>
        <p:nvSpPr>
          <p:cNvPr id="15" name="TextBox 14">
            <a:extLst>
              <a:ext uri="{FF2B5EF4-FFF2-40B4-BE49-F238E27FC236}">
                <a16:creationId xmlns:a16="http://schemas.microsoft.com/office/drawing/2014/main" id="{ACD17981-F971-4946-A14F-51C346B1D03F}"/>
              </a:ext>
            </a:extLst>
          </p:cNvPr>
          <p:cNvSpPr txBox="1"/>
          <p:nvPr/>
        </p:nvSpPr>
        <p:spPr>
          <a:xfrm>
            <a:off x="609599" y="1585778"/>
            <a:ext cx="5028125" cy="2467407"/>
          </a:xfrm>
          <a:prstGeom prst="rect">
            <a:avLst/>
          </a:prstGeom>
          <a:noFill/>
        </p:spPr>
        <p:txBody>
          <a:bodyPr wrap="square" rtlCol="0">
            <a:spAutoFit/>
          </a:bodyPr>
          <a:lstStyle/>
          <a:p>
            <a:pPr marL="171450" indent="-171450">
              <a:lnSpc>
                <a:spcPct val="150000"/>
              </a:lnSpc>
              <a:spcAft>
                <a:spcPts val="800"/>
              </a:spcAft>
              <a:buFontTx/>
              <a:buChar char="-"/>
            </a:pPr>
            <a:r>
              <a:rPr lang="en-US" sz="1300" dirty="0">
                <a:latin typeface="Abadi Extra Light" panose="020B0204020104020204" pitchFamily="34" charset="0"/>
              </a:rPr>
              <a:t>CVX owns and operates Gorgon and Wheatstone LNG facilities in Western Australia</a:t>
            </a:r>
          </a:p>
          <a:p>
            <a:pPr marL="171450" indent="-171450">
              <a:lnSpc>
                <a:spcPct val="150000"/>
              </a:lnSpc>
              <a:spcAft>
                <a:spcPts val="800"/>
              </a:spcAft>
              <a:buFontTx/>
              <a:buChar char="-"/>
            </a:pPr>
            <a:r>
              <a:rPr lang="en-US" sz="1300" dirty="0">
                <a:latin typeface="Abadi Extra Light" panose="020B0204020104020204" pitchFamily="34" charset="0"/>
              </a:rPr>
              <a:t>Currently the biggest producer in Australia, accounting for more than 50%</a:t>
            </a:r>
          </a:p>
          <a:p>
            <a:pPr marL="171450" indent="-171450">
              <a:lnSpc>
                <a:spcPct val="150000"/>
              </a:lnSpc>
              <a:spcAft>
                <a:spcPts val="800"/>
              </a:spcAft>
              <a:buFontTx/>
              <a:buChar char="-"/>
            </a:pPr>
            <a:r>
              <a:rPr lang="en-US" sz="1300" dirty="0">
                <a:latin typeface="Abadi Extra Light" panose="020B0204020104020204" pitchFamily="34" charset="0"/>
              </a:rPr>
              <a:t>The IEA projects an increased demand in LNG of ~4% CAGR between 2021 and 2026 in Australia</a:t>
            </a:r>
          </a:p>
          <a:p>
            <a:pPr>
              <a:lnSpc>
                <a:spcPct val="150000"/>
              </a:lnSpc>
              <a:spcAft>
                <a:spcPts val="800"/>
              </a:spcAft>
            </a:pPr>
            <a:endParaRPr lang="en-US" sz="1300" dirty="0">
              <a:latin typeface="Abadi Extra Light" panose="020B0204020104020204" pitchFamily="34" charset="0"/>
            </a:endParaRPr>
          </a:p>
        </p:txBody>
      </p:sp>
      <p:graphicFrame>
        <p:nvGraphicFramePr>
          <p:cNvPr id="39" name="Chart 38">
            <a:extLst>
              <a:ext uri="{FF2B5EF4-FFF2-40B4-BE49-F238E27FC236}">
                <a16:creationId xmlns:a16="http://schemas.microsoft.com/office/drawing/2014/main" id="{21E028FD-E446-8741-ABD2-5680F0F5C0BE}"/>
              </a:ext>
            </a:extLst>
          </p:cNvPr>
          <p:cNvGraphicFramePr/>
          <p:nvPr>
            <p:extLst>
              <p:ext uri="{D42A27DB-BD31-4B8C-83A1-F6EECF244321}">
                <p14:modId xmlns:p14="http://schemas.microsoft.com/office/powerpoint/2010/main" val="594460802"/>
              </p:ext>
            </p:extLst>
          </p:nvPr>
        </p:nvGraphicFramePr>
        <p:xfrm>
          <a:off x="6554278" y="1308462"/>
          <a:ext cx="5028123" cy="449621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55E3E0C3-3705-AA48-AEE8-BB5C0FB391B0}"/>
              </a:ext>
            </a:extLst>
          </p:cNvPr>
          <p:cNvSpPr txBox="1"/>
          <p:nvPr/>
        </p:nvSpPr>
        <p:spPr>
          <a:xfrm>
            <a:off x="10770438" y="5791521"/>
            <a:ext cx="509928" cy="276999"/>
          </a:xfrm>
          <a:prstGeom prst="rect">
            <a:avLst/>
          </a:prstGeom>
          <a:noFill/>
        </p:spPr>
        <p:txBody>
          <a:bodyPr wrap="square" rtlCol="0">
            <a:spAutoFit/>
          </a:bodyPr>
          <a:lstStyle/>
          <a:p>
            <a:r>
              <a:rPr lang="en-US" sz="1200" dirty="0">
                <a:latin typeface="Abadi Extra Light" panose="020B0204020104020204" pitchFamily="34" charset="0"/>
              </a:rPr>
              <a:t>IEA</a:t>
            </a:r>
          </a:p>
        </p:txBody>
      </p:sp>
      <p:cxnSp>
        <p:nvCxnSpPr>
          <p:cNvPr id="8" name="Straight Connector 7">
            <a:extLst>
              <a:ext uri="{FF2B5EF4-FFF2-40B4-BE49-F238E27FC236}">
                <a16:creationId xmlns:a16="http://schemas.microsoft.com/office/drawing/2014/main" id="{C9A7548A-619F-4E40-988D-E96BD2AC054D}"/>
              </a:ext>
            </a:extLst>
          </p:cNvPr>
          <p:cNvCxnSpPr>
            <a:cxnSpLocks/>
          </p:cNvCxnSpPr>
          <p:nvPr/>
        </p:nvCxnSpPr>
        <p:spPr>
          <a:xfrm>
            <a:off x="609599" y="1613760"/>
            <a:ext cx="4801357" cy="0"/>
          </a:xfrm>
          <a:prstGeom prst="line">
            <a:avLst/>
          </a:prstGeom>
          <a:ln w="19050">
            <a:solidFill>
              <a:srgbClr val="76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AE09413-7AC9-A940-AFFE-F3FEA7E7ACE3}"/>
              </a:ext>
            </a:extLst>
          </p:cNvPr>
          <p:cNvSpPr txBox="1"/>
          <p:nvPr/>
        </p:nvSpPr>
        <p:spPr>
          <a:xfrm>
            <a:off x="609599" y="1295305"/>
            <a:ext cx="1668280" cy="307777"/>
          </a:xfrm>
          <a:prstGeom prst="rect">
            <a:avLst/>
          </a:prstGeom>
          <a:noFill/>
        </p:spPr>
        <p:txBody>
          <a:bodyPr wrap="square" rtlCol="0">
            <a:spAutoFit/>
          </a:bodyPr>
          <a:lstStyle/>
          <a:p>
            <a:r>
              <a:rPr lang="en-US" sz="1400" dirty="0">
                <a:latin typeface="Abadi" panose="020B0604020104020204" pitchFamily="34" charset="0"/>
              </a:rPr>
              <a:t>Australia</a:t>
            </a:r>
          </a:p>
        </p:txBody>
      </p:sp>
      <p:sp>
        <p:nvSpPr>
          <p:cNvPr id="12" name="TextBox 11">
            <a:extLst>
              <a:ext uri="{FF2B5EF4-FFF2-40B4-BE49-F238E27FC236}">
                <a16:creationId xmlns:a16="http://schemas.microsoft.com/office/drawing/2014/main" id="{D594A08F-73C4-CD47-8462-87EC99AA0A95}"/>
              </a:ext>
            </a:extLst>
          </p:cNvPr>
          <p:cNvSpPr txBox="1"/>
          <p:nvPr/>
        </p:nvSpPr>
        <p:spPr>
          <a:xfrm>
            <a:off x="609599" y="4247512"/>
            <a:ext cx="5340609" cy="1800493"/>
          </a:xfrm>
          <a:prstGeom prst="rect">
            <a:avLst/>
          </a:prstGeom>
          <a:noFill/>
        </p:spPr>
        <p:txBody>
          <a:bodyPr wrap="square" rtlCol="0">
            <a:spAutoFit/>
          </a:bodyPr>
          <a:lstStyle/>
          <a:p>
            <a:pPr marL="171450" indent="-171450">
              <a:lnSpc>
                <a:spcPct val="150000"/>
              </a:lnSpc>
              <a:spcAft>
                <a:spcPts val="800"/>
              </a:spcAft>
              <a:buFontTx/>
              <a:buChar char="-"/>
            </a:pPr>
            <a:r>
              <a:rPr lang="en-US" sz="1300" dirty="0">
                <a:latin typeface="Abadi Extra Light" panose="020B0204020104020204" pitchFamily="34" charset="0"/>
              </a:rPr>
              <a:t>By 2040, Asia is expected to drive 75% of LNG demand</a:t>
            </a:r>
          </a:p>
          <a:p>
            <a:pPr marL="171450" indent="-171450">
              <a:lnSpc>
                <a:spcPct val="150000"/>
              </a:lnSpc>
              <a:spcAft>
                <a:spcPts val="800"/>
              </a:spcAft>
              <a:buFontTx/>
              <a:buChar char="-"/>
            </a:pPr>
            <a:r>
              <a:rPr lang="en-US" sz="1300" dirty="0">
                <a:latin typeface="Abadi Extra Light" panose="020B0204020104020204" pitchFamily="34" charset="0"/>
              </a:rPr>
              <a:t>During FY’20, CVX acquired a lot of LNG assets through the Asia-Pacific</a:t>
            </a:r>
          </a:p>
          <a:p>
            <a:pPr marL="171450" indent="-171450">
              <a:lnSpc>
                <a:spcPct val="150000"/>
              </a:lnSpc>
              <a:spcAft>
                <a:spcPts val="800"/>
              </a:spcAft>
              <a:buFontTx/>
              <a:buChar char="-"/>
            </a:pPr>
            <a:r>
              <a:rPr lang="en-US" sz="1300" dirty="0">
                <a:latin typeface="Abadi Extra Light" panose="020B0204020104020204" pitchFamily="34" charset="0"/>
              </a:rPr>
              <a:t>Capitalizing on LNG growth will be a main driver in increasing revenue by 50% between FY’20 and FY’22</a:t>
            </a:r>
          </a:p>
          <a:p>
            <a:endParaRPr lang="en-US" sz="1300" dirty="0">
              <a:latin typeface="Abadi Extra Light" panose="020B0204020104020204" pitchFamily="34" charset="0"/>
            </a:endParaRPr>
          </a:p>
        </p:txBody>
      </p:sp>
      <p:cxnSp>
        <p:nvCxnSpPr>
          <p:cNvPr id="19" name="Straight Connector 18">
            <a:extLst>
              <a:ext uri="{FF2B5EF4-FFF2-40B4-BE49-F238E27FC236}">
                <a16:creationId xmlns:a16="http://schemas.microsoft.com/office/drawing/2014/main" id="{6D59DC7B-63C6-B040-9C8B-46C3EAB169B0}"/>
              </a:ext>
            </a:extLst>
          </p:cNvPr>
          <p:cNvCxnSpPr>
            <a:cxnSpLocks/>
          </p:cNvCxnSpPr>
          <p:nvPr/>
        </p:nvCxnSpPr>
        <p:spPr>
          <a:xfrm flipV="1">
            <a:off x="609599" y="4268025"/>
            <a:ext cx="4862073" cy="1"/>
          </a:xfrm>
          <a:prstGeom prst="line">
            <a:avLst/>
          </a:prstGeom>
          <a:ln w="19050">
            <a:solidFill>
              <a:srgbClr val="76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5354AA1-2128-A54A-B29F-6E7F69E761B9}"/>
              </a:ext>
            </a:extLst>
          </p:cNvPr>
          <p:cNvSpPr txBox="1"/>
          <p:nvPr/>
        </p:nvSpPr>
        <p:spPr>
          <a:xfrm>
            <a:off x="609599" y="3939735"/>
            <a:ext cx="1668280" cy="307777"/>
          </a:xfrm>
          <a:prstGeom prst="rect">
            <a:avLst/>
          </a:prstGeom>
          <a:noFill/>
        </p:spPr>
        <p:txBody>
          <a:bodyPr wrap="square" rtlCol="0">
            <a:spAutoFit/>
          </a:bodyPr>
          <a:lstStyle/>
          <a:p>
            <a:r>
              <a:rPr lang="en-US" sz="1400" dirty="0">
                <a:latin typeface="Abadi" panose="020B0604020104020204" pitchFamily="34" charset="0"/>
              </a:rPr>
              <a:t>Asia</a:t>
            </a:r>
          </a:p>
        </p:txBody>
      </p:sp>
    </p:spTree>
    <p:extLst>
      <p:ext uri="{BB962C8B-B14F-4D97-AF65-F5344CB8AC3E}">
        <p14:creationId xmlns:p14="http://schemas.microsoft.com/office/powerpoint/2010/main" val="136850220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E57CB743-D56F-46E1-A380-47ADCF6A0965}"/>
              </a:ext>
            </a:extLst>
          </p:cNvPr>
          <p:cNvSpPr txBox="1"/>
          <p:nvPr/>
        </p:nvSpPr>
        <p:spPr>
          <a:xfrm>
            <a:off x="609599" y="1751507"/>
            <a:ext cx="4564795" cy="1451744"/>
          </a:xfrm>
          <a:prstGeom prst="rect">
            <a:avLst/>
          </a:prstGeom>
          <a:noFill/>
        </p:spPr>
        <p:txBody>
          <a:bodyPr wrap="square" rtlCol="0">
            <a:spAutoFit/>
          </a:bodyPr>
          <a:lstStyle/>
          <a:p>
            <a:pPr marL="171450" indent="-171450" algn="just">
              <a:lnSpc>
                <a:spcPct val="150000"/>
              </a:lnSpc>
              <a:spcAft>
                <a:spcPts val="800"/>
              </a:spcAft>
              <a:buFontTx/>
              <a:buChar char="-"/>
            </a:pPr>
            <a:r>
              <a:rPr lang="en-US" sz="1400" dirty="0">
                <a:latin typeface="Abadi Extra Light" panose="020B0204020104020204" pitchFamily="34" charset="0"/>
              </a:rPr>
              <a:t>CVX has significant infrastructure in place to capitalize on the oil &amp; gas rebound</a:t>
            </a:r>
          </a:p>
          <a:p>
            <a:pPr marL="171450" indent="-171450" algn="just">
              <a:lnSpc>
                <a:spcPct val="150000"/>
              </a:lnSpc>
              <a:spcAft>
                <a:spcPts val="800"/>
              </a:spcAft>
              <a:buFontTx/>
              <a:buChar char="-"/>
            </a:pPr>
            <a:r>
              <a:rPr lang="en-US" sz="1400" dirty="0">
                <a:latin typeface="Abadi Extra Light" panose="020B0204020104020204" pitchFamily="34" charset="0"/>
              </a:rPr>
              <a:t>Investments and opportunities will be expanded where CVX has competitive advantages and can generate high returns</a:t>
            </a:r>
          </a:p>
        </p:txBody>
      </p:sp>
      <p:pic>
        <p:nvPicPr>
          <p:cNvPr id="12" name="Picture 11">
            <a:extLst>
              <a:ext uri="{FF2B5EF4-FFF2-40B4-BE49-F238E27FC236}">
                <a16:creationId xmlns:a16="http://schemas.microsoft.com/office/drawing/2014/main" id="{384C8938-91A9-416C-8AD5-9CEFC2705E0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954115" y="1982133"/>
            <a:ext cx="1822862" cy="1780186"/>
          </a:xfrm>
          <a:prstGeom prst="rect">
            <a:avLst/>
          </a:prstGeom>
          <a:ln>
            <a:solidFill>
              <a:schemeClr val="bg1"/>
            </a:solidFill>
          </a:ln>
        </p:spPr>
      </p:pic>
      <p:sp>
        <p:nvSpPr>
          <p:cNvPr id="7" name="Rectangle: Rounded Corners 6">
            <a:extLst>
              <a:ext uri="{FF2B5EF4-FFF2-40B4-BE49-F238E27FC236}">
                <a16:creationId xmlns:a16="http://schemas.microsoft.com/office/drawing/2014/main" id="{F9D32680-6E4E-4372-B3E9-3C8A7CD60D6C}"/>
              </a:ext>
            </a:extLst>
          </p:cNvPr>
          <p:cNvSpPr/>
          <p:nvPr/>
        </p:nvSpPr>
        <p:spPr>
          <a:xfrm>
            <a:off x="6607140" y="2109438"/>
            <a:ext cx="1729372" cy="15950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167868A0-679B-45C5-9637-E6B20E589B91}"/>
              </a:ext>
            </a:extLst>
          </p:cNvPr>
          <p:cNvSpPr>
            <a:spLocks noGrp="1"/>
          </p:cNvSpPr>
          <p:nvPr>
            <p:ph type="body" sz="quarter" idx="21"/>
          </p:nvPr>
        </p:nvSpPr>
        <p:spPr>
          <a:xfrm>
            <a:off x="609599" y="423837"/>
            <a:ext cx="6356465" cy="543176"/>
          </a:xfrm>
        </p:spPr>
        <p:txBody>
          <a:bodyPr vert="horz" lIns="0" tIns="0" rIns="0" bIns="0" rtlCol="0" anchor="ctr">
            <a:normAutofit/>
          </a:bodyPr>
          <a:lstStyle/>
          <a:p>
            <a:r>
              <a:rPr lang="en-US" dirty="0"/>
              <a:t>Harnessing the Carbon Rebound</a:t>
            </a:r>
          </a:p>
        </p:txBody>
      </p:sp>
      <p:sp>
        <p:nvSpPr>
          <p:cNvPr id="3" name="TextBox 2">
            <a:extLst>
              <a:ext uri="{FF2B5EF4-FFF2-40B4-BE49-F238E27FC236}">
                <a16:creationId xmlns:a16="http://schemas.microsoft.com/office/drawing/2014/main" id="{95295FA6-BB5A-4B03-BE39-C51B10BC36CC}"/>
              </a:ext>
            </a:extLst>
          </p:cNvPr>
          <p:cNvSpPr txBox="1"/>
          <p:nvPr/>
        </p:nvSpPr>
        <p:spPr>
          <a:xfrm>
            <a:off x="517508" y="1014744"/>
            <a:ext cx="10756311" cy="323165"/>
          </a:xfrm>
          <a:prstGeom prst="rect">
            <a:avLst/>
          </a:prstGeom>
          <a:noFill/>
        </p:spPr>
        <p:txBody>
          <a:bodyPr wrap="square" rtlCol="0">
            <a:spAutoFit/>
          </a:bodyPr>
          <a:lstStyle/>
          <a:p>
            <a:r>
              <a:rPr lang="en-US" sz="1500" dirty="0">
                <a:latin typeface="Abadi" panose="020B0604020104020204" pitchFamily="34" charset="0"/>
              </a:rPr>
              <a:t>Lifting pandemic restrictions means higher demand for liquid fuels</a:t>
            </a:r>
          </a:p>
        </p:txBody>
      </p:sp>
      <p:grpSp>
        <p:nvGrpSpPr>
          <p:cNvPr id="15" name="Group 14">
            <a:extLst>
              <a:ext uri="{FF2B5EF4-FFF2-40B4-BE49-F238E27FC236}">
                <a16:creationId xmlns:a16="http://schemas.microsoft.com/office/drawing/2014/main" id="{864FBBE4-EA7C-459F-99F7-0EAF01251A18}"/>
              </a:ext>
            </a:extLst>
          </p:cNvPr>
          <p:cNvGrpSpPr/>
          <p:nvPr/>
        </p:nvGrpSpPr>
        <p:grpSpPr>
          <a:xfrm>
            <a:off x="531471" y="3319916"/>
            <a:ext cx="4893995" cy="323165"/>
            <a:chOff x="7326951" y="1754264"/>
            <a:chExt cx="4653323" cy="328507"/>
          </a:xfrm>
        </p:grpSpPr>
        <p:cxnSp>
          <p:nvCxnSpPr>
            <p:cNvPr id="16" name="Straight Connector 15">
              <a:extLst>
                <a:ext uri="{FF2B5EF4-FFF2-40B4-BE49-F238E27FC236}">
                  <a16:creationId xmlns:a16="http://schemas.microsoft.com/office/drawing/2014/main" id="{E90C5ED1-95AA-4AF5-B4F1-A8D3D5E7BCAB}"/>
                </a:ext>
              </a:extLst>
            </p:cNvPr>
            <p:cNvCxnSpPr/>
            <p:nvPr/>
          </p:nvCxnSpPr>
          <p:spPr>
            <a:xfrm>
              <a:off x="7411170" y="2057503"/>
              <a:ext cx="4343400" cy="0"/>
            </a:xfrm>
            <a:prstGeom prst="line">
              <a:avLst/>
            </a:prstGeom>
            <a:ln w="19050">
              <a:solidFill>
                <a:srgbClr val="76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AD895AF-CD7B-4333-97FC-AA7A18966E18}"/>
                </a:ext>
              </a:extLst>
            </p:cNvPr>
            <p:cNvSpPr txBox="1"/>
            <p:nvPr/>
          </p:nvSpPr>
          <p:spPr>
            <a:xfrm>
              <a:off x="7326951" y="1754264"/>
              <a:ext cx="4653323" cy="328507"/>
            </a:xfrm>
            <a:prstGeom prst="rect">
              <a:avLst/>
            </a:prstGeom>
            <a:noFill/>
          </p:spPr>
          <p:txBody>
            <a:bodyPr wrap="square" rtlCol="0">
              <a:spAutoFit/>
            </a:bodyPr>
            <a:lstStyle/>
            <a:p>
              <a:r>
                <a:rPr lang="en-US" sz="1500" dirty="0">
                  <a:latin typeface="Abadi" panose="020B0604020104020204" pitchFamily="34" charset="0"/>
                </a:rPr>
                <a:t>Permian Basin</a:t>
              </a:r>
            </a:p>
          </p:txBody>
        </p:sp>
      </p:grpSp>
      <p:grpSp>
        <p:nvGrpSpPr>
          <p:cNvPr id="20" name="Group 19">
            <a:extLst>
              <a:ext uri="{FF2B5EF4-FFF2-40B4-BE49-F238E27FC236}">
                <a16:creationId xmlns:a16="http://schemas.microsoft.com/office/drawing/2014/main" id="{DD5ABD3B-0E91-4971-9918-FA04B639437C}"/>
              </a:ext>
            </a:extLst>
          </p:cNvPr>
          <p:cNvGrpSpPr/>
          <p:nvPr/>
        </p:nvGrpSpPr>
        <p:grpSpPr>
          <a:xfrm>
            <a:off x="517508" y="1452290"/>
            <a:ext cx="4782990" cy="316720"/>
            <a:chOff x="7329414" y="1765218"/>
            <a:chExt cx="4572000" cy="323165"/>
          </a:xfrm>
        </p:grpSpPr>
        <p:cxnSp>
          <p:nvCxnSpPr>
            <p:cNvPr id="21" name="Straight Connector 20">
              <a:extLst>
                <a:ext uri="{FF2B5EF4-FFF2-40B4-BE49-F238E27FC236}">
                  <a16:creationId xmlns:a16="http://schemas.microsoft.com/office/drawing/2014/main" id="{41A0508D-8370-4C96-A6CB-98D95CCF269D}"/>
                </a:ext>
              </a:extLst>
            </p:cNvPr>
            <p:cNvCxnSpPr/>
            <p:nvPr/>
          </p:nvCxnSpPr>
          <p:spPr>
            <a:xfrm>
              <a:off x="7411170" y="2057503"/>
              <a:ext cx="4343400" cy="0"/>
            </a:xfrm>
            <a:prstGeom prst="line">
              <a:avLst/>
            </a:prstGeom>
            <a:ln w="19050">
              <a:solidFill>
                <a:srgbClr val="760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F37CCA4-9F9A-47A1-BB1C-38DE10CCB43C}"/>
                </a:ext>
              </a:extLst>
            </p:cNvPr>
            <p:cNvSpPr txBox="1"/>
            <p:nvPr/>
          </p:nvSpPr>
          <p:spPr>
            <a:xfrm>
              <a:off x="7329414" y="1765218"/>
              <a:ext cx="4572000" cy="323165"/>
            </a:xfrm>
            <a:prstGeom prst="rect">
              <a:avLst/>
            </a:prstGeom>
            <a:noFill/>
          </p:spPr>
          <p:txBody>
            <a:bodyPr wrap="square" rtlCol="0">
              <a:spAutoFit/>
            </a:bodyPr>
            <a:lstStyle/>
            <a:p>
              <a:r>
                <a:rPr lang="en-US" sz="1500" dirty="0">
                  <a:latin typeface="Abadi" panose="020B0604020104020204" pitchFamily="34" charset="0"/>
                </a:rPr>
                <a:t>Efficient Investments</a:t>
              </a:r>
            </a:p>
          </p:txBody>
        </p:sp>
      </p:grpSp>
      <p:grpSp>
        <p:nvGrpSpPr>
          <p:cNvPr id="27" name="Group 26">
            <a:extLst>
              <a:ext uri="{FF2B5EF4-FFF2-40B4-BE49-F238E27FC236}">
                <a16:creationId xmlns:a16="http://schemas.microsoft.com/office/drawing/2014/main" id="{FC0FC4EC-E3BC-4413-B12C-603D98DBA32A}"/>
              </a:ext>
            </a:extLst>
          </p:cNvPr>
          <p:cNvGrpSpPr/>
          <p:nvPr/>
        </p:nvGrpSpPr>
        <p:grpSpPr>
          <a:xfrm>
            <a:off x="6716117" y="3790925"/>
            <a:ext cx="5074920" cy="323165"/>
            <a:chOff x="7329414" y="1765218"/>
            <a:chExt cx="4572000" cy="323165"/>
          </a:xfrm>
        </p:grpSpPr>
        <p:cxnSp>
          <p:nvCxnSpPr>
            <p:cNvPr id="28" name="Straight Connector 27">
              <a:extLst>
                <a:ext uri="{FF2B5EF4-FFF2-40B4-BE49-F238E27FC236}">
                  <a16:creationId xmlns:a16="http://schemas.microsoft.com/office/drawing/2014/main" id="{3DD2AAC1-CF2B-4D55-B685-EC7ED8B05C0C}"/>
                </a:ext>
              </a:extLst>
            </p:cNvPr>
            <p:cNvCxnSpPr/>
            <p:nvPr/>
          </p:nvCxnSpPr>
          <p:spPr>
            <a:xfrm>
              <a:off x="7411170" y="2057503"/>
              <a:ext cx="4343400" cy="0"/>
            </a:xfrm>
            <a:prstGeom prst="line">
              <a:avLst/>
            </a:prstGeom>
            <a:ln w="19050">
              <a:solidFill>
                <a:srgbClr val="76000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BA35F58-DEA7-458B-A63D-47AB9E975C4A}"/>
                </a:ext>
              </a:extLst>
            </p:cNvPr>
            <p:cNvSpPr txBox="1"/>
            <p:nvPr/>
          </p:nvSpPr>
          <p:spPr>
            <a:xfrm>
              <a:off x="7329414" y="1765218"/>
              <a:ext cx="4572000" cy="323165"/>
            </a:xfrm>
            <a:prstGeom prst="rect">
              <a:avLst/>
            </a:prstGeom>
            <a:noFill/>
          </p:spPr>
          <p:txBody>
            <a:bodyPr wrap="square" rtlCol="0">
              <a:spAutoFit/>
            </a:bodyPr>
            <a:lstStyle/>
            <a:p>
              <a:r>
                <a:rPr lang="en-US" sz="1500" dirty="0">
                  <a:latin typeface="Abadi" panose="020B0604020104020204" pitchFamily="34" charset="0"/>
                </a:rPr>
                <a:t>Noble Energy</a:t>
              </a:r>
            </a:p>
          </p:txBody>
        </p:sp>
      </p:grpSp>
      <p:pic>
        <p:nvPicPr>
          <p:cNvPr id="5" name="Graphic 4" descr="Oil Rig with solid fill">
            <a:extLst>
              <a:ext uri="{FF2B5EF4-FFF2-40B4-BE49-F238E27FC236}">
                <a16:creationId xmlns:a16="http://schemas.microsoft.com/office/drawing/2014/main" id="{F51E2884-DE32-4021-93EB-B81F1892A19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17608" y="2031246"/>
            <a:ext cx="914400" cy="914400"/>
          </a:xfrm>
          <a:prstGeom prst="rect">
            <a:avLst/>
          </a:prstGeom>
        </p:spPr>
      </p:pic>
      <p:sp>
        <p:nvSpPr>
          <p:cNvPr id="6" name="TextBox 5">
            <a:extLst>
              <a:ext uri="{FF2B5EF4-FFF2-40B4-BE49-F238E27FC236}">
                <a16:creationId xmlns:a16="http://schemas.microsoft.com/office/drawing/2014/main" id="{8F4A93DF-15FE-48F7-95EB-D8D49DC0CADF}"/>
              </a:ext>
            </a:extLst>
          </p:cNvPr>
          <p:cNvSpPr txBox="1"/>
          <p:nvPr/>
        </p:nvSpPr>
        <p:spPr>
          <a:xfrm>
            <a:off x="6715734" y="3013818"/>
            <a:ext cx="1832784" cy="646331"/>
          </a:xfrm>
          <a:prstGeom prst="rect">
            <a:avLst/>
          </a:prstGeom>
          <a:noFill/>
        </p:spPr>
        <p:txBody>
          <a:bodyPr wrap="square" rtlCol="0">
            <a:spAutoFit/>
          </a:bodyPr>
          <a:lstStyle/>
          <a:p>
            <a:pPr algn="ctr"/>
            <a:r>
              <a:rPr lang="en-US" dirty="0">
                <a:latin typeface="Abadi" panose="020B0604020104020204" pitchFamily="34" charset="0"/>
              </a:rPr>
              <a:t>22 mcf/d at Jack &amp; St. Malo Fields</a:t>
            </a:r>
          </a:p>
        </p:txBody>
      </p:sp>
      <p:pic>
        <p:nvPicPr>
          <p:cNvPr id="9" name="Graphic 8" descr="Topography Map with solid fill">
            <a:extLst>
              <a:ext uri="{FF2B5EF4-FFF2-40B4-BE49-F238E27FC236}">
                <a16:creationId xmlns:a16="http://schemas.microsoft.com/office/drawing/2014/main" id="{413B9B32-E3CB-4C1C-9674-F20772AC9EF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90614" y="2122244"/>
            <a:ext cx="914400" cy="914400"/>
          </a:xfrm>
          <a:prstGeom prst="rect">
            <a:avLst/>
          </a:prstGeom>
        </p:spPr>
      </p:pic>
      <p:sp>
        <p:nvSpPr>
          <p:cNvPr id="11" name="TextBox 10">
            <a:extLst>
              <a:ext uri="{FF2B5EF4-FFF2-40B4-BE49-F238E27FC236}">
                <a16:creationId xmlns:a16="http://schemas.microsoft.com/office/drawing/2014/main" id="{DF350A8B-E2FC-4840-B2A6-3CF40DD22628}"/>
              </a:ext>
            </a:extLst>
          </p:cNvPr>
          <p:cNvSpPr txBox="1"/>
          <p:nvPr/>
        </p:nvSpPr>
        <p:spPr>
          <a:xfrm>
            <a:off x="9346273" y="3013819"/>
            <a:ext cx="2077798" cy="646331"/>
          </a:xfrm>
          <a:prstGeom prst="rect">
            <a:avLst/>
          </a:prstGeom>
          <a:noFill/>
        </p:spPr>
        <p:txBody>
          <a:bodyPr wrap="square" rtlCol="0">
            <a:spAutoFit/>
          </a:bodyPr>
          <a:lstStyle/>
          <a:p>
            <a:pPr algn="ctr"/>
            <a:r>
              <a:rPr lang="en-US" dirty="0">
                <a:latin typeface="Abadi" panose="020B0604020104020204" pitchFamily="34" charset="0"/>
              </a:rPr>
              <a:t>Development at Ballymore </a:t>
            </a:r>
          </a:p>
        </p:txBody>
      </p:sp>
      <p:sp>
        <p:nvSpPr>
          <p:cNvPr id="25" name="Rectangle 24">
            <a:extLst>
              <a:ext uri="{FF2B5EF4-FFF2-40B4-BE49-F238E27FC236}">
                <a16:creationId xmlns:a16="http://schemas.microsoft.com/office/drawing/2014/main" id="{0EAF005F-C414-4741-9F6C-022D0519A9BE}"/>
              </a:ext>
            </a:extLst>
          </p:cNvPr>
          <p:cNvSpPr/>
          <p:nvPr/>
        </p:nvSpPr>
        <p:spPr>
          <a:xfrm>
            <a:off x="6801490" y="4714754"/>
            <a:ext cx="1488244" cy="88392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badi" panose="020B0604020104020204" pitchFamily="34" charset="0"/>
              </a:rPr>
              <a:t>Assets from Acquisition</a:t>
            </a:r>
          </a:p>
        </p:txBody>
      </p:sp>
      <p:cxnSp>
        <p:nvCxnSpPr>
          <p:cNvPr id="33" name="Connector: Elbow 32">
            <a:extLst>
              <a:ext uri="{FF2B5EF4-FFF2-40B4-BE49-F238E27FC236}">
                <a16:creationId xmlns:a16="http://schemas.microsoft.com/office/drawing/2014/main" id="{4E24F889-D998-42CC-8773-25875370233F}"/>
              </a:ext>
            </a:extLst>
          </p:cNvPr>
          <p:cNvCxnSpPr>
            <a:cxnSpLocks/>
          </p:cNvCxnSpPr>
          <p:nvPr/>
        </p:nvCxnSpPr>
        <p:spPr>
          <a:xfrm>
            <a:off x="8289734" y="5172817"/>
            <a:ext cx="958467" cy="563880"/>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D0760528-7407-47A1-A032-FB8246833158}"/>
              </a:ext>
            </a:extLst>
          </p:cNvPr>
          <p:cNvCxnSpPr>
            <a:cxnSpLocks/>
          </p:cNvCxnSpPr>
          <p:nvPr/>
        </p:nvCxnSpPr>
        <p:spPr>
          <a:xfrm flipV="1">
            <a:off x="8289734" y="4608937"/>
            <a:ext cx="958467" cy="563880"/>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5A8EC240-E4B6-40AF-A875-8E5B4D534919}"/>
              </a:ext>
            </a:extLst>
          </p:cNvPr>
          <p:cNvSpPr/>
          <p:nvPr/>
        </p:nvSpPr>
        <p:spPr>
          <a:xfrm>
            <a:off x="9248201" y="4331666"/>
            <a:ext cx="2086478" cy="688714"/>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badi" panose="020B0604020104020204" pitchFamily="34" charset="0"/>
              </a:rPr>
              <a:t>92,000 adjacent Permian acres</a:t>
            </a:r>
          </a:p>
        </p:txBody>
      </p:sp>
      <p:sp>
        <p:nvSpPr>
          <p:cNvPr id="40" name="Rectangle 39">
            <a:extLst>
              <a:ext uri="{FF2B5EF4-FFF2-40B4-BE49-F238E27FC236}">
                <a16:creationId xmlns:a16="http://schemas.microsoft.com/office/drawing/2014/main" id="{0DA71F2E-E6E7-49DB-8807-A4CD20FE482B}"/>
              </a:ext>
            </a:extLst>
          </p:cNvPr>
          <p:cNvSpPr/>
          <p:nvPr/>
        </p:nvSpPr>
        <p:spPr>
          <a:xfrm>
            <a:off x="9248201" y="5377736"/>
            <a:ext cx="2086478" cy="635374"/>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badi" panose="020B0604020104020204" pitchFamily="34" charset="0"/>
              </a:rPr>
              <a:t>336,000 acres at DJ Basin</a:t>
            </a:r>
          </a:p>
        </p:txBody>
      </p:sp>
      <p:sp>
        <p:nvSpPr>
          <p:cNvPr id="42" name="Rectangle 41">
            <a:extLst>
              <a:ext uri="{FF2B5EF4-FFF2-40B4-BE49-F238E27FC236}">
                <a16:creationId xmlns:a16="http://schemas.microsoft.com/office/drawing/2014/main" id="{B70C352B-74D2-4DC5-AB5A-4B7173A5F100}"/>
              </a:ext>
            </a:extLst>
          </p:cNvPr>
          <p:cNvSpPr/>
          <p:nvPr/>
        </p:nvSpPr>
        <p:spPr>
          <a:xfrm>
            <a:off x="1166413" y="3818732"/>
            <a:ext cx="1812056" cy="1066800"/>
          </a:xfrm>
          <a:prstGeom prst="rect">
            <a:avLst/>
          </a:prstGeom>
          <a:solidFill>
            <a:srgbClr val="C0DE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badi" panose="020B0604020104020204" pitchFamily="34" charset="0"/>
              </a:rPr>
              <a:t>Current holdings total ~2.2mm acres</a:t>
            </a:r>
          </a:p>
        </p:txBody>
      </p:sp>
      <p:sp>
        <p:nvSpPr>
          <p:cNvPr id="43" name="Rectangle 42">
            <a:extLst>
              <a:ext uri="{FF2B5EF4-FFF2-40B4-BE49-F238E27FC236}">
                <a16:creationId xmlns:a16="http://schemas.microsoft.com/office/drawing/2014/main" id="{0CAAEA39-A608-42F9-8F19-9170972778D5}"/>
              </a:ext>
            </a:extLst>
          </p:cNvPr>
          <p:cNvSpPr/>
          <p:nvPr/>
        </p:nvSpPr>
        <p:spPr>
          <a:xfrm>
            <a:off x="1166413" y="5016874"/>
            <a:ext cx="1812056" cy="1084629"/>
          </a:xfrm>
          <a:prstGeom prst="rect">
            <a:avLst/>
          </a:prstGeom>
          <a:solidFill>
            <a:srgbClr val="C0DE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badi" panose="020B0604020104020204" pitchFamily="34" charset="0"/>
              </a:rPr>
              <a:t>1mmb/d production goal</a:t>
            </a:r>
          </a:p>
        </p:txBody>
      </p:sp>
      <p:sp>
        <p:nvSpPr>
          <p:cNvPr id="44" name="Rectangle 43">
            <a:extLst>
              <a:ext uri="{FF2B5EF4-FFF2-40B4-BE49-F238E27FC236}">
                <a16:creationId xmlns:a16="http://schemas.microsoft.com/office/drawing/2014/main" id="{94B7CEEC-8968-4194-9EBC-08431A846EFC}"/>
              </a:ext>
            </a:extLst>
          </p:cNvPr>
          <p:cNvSpPr/>
          <p:nvPr/>
        </p:nvSpPr>
        <p:spPr>
          <a:xfrm>
            <a:off x="3089864" y="3822014"/>
            <a:ext cx="1832785" cy="1066800"/>
          </a:xfrm>
          <a:prstGeom prst="rect">
            <a:avLst/>
          </a:prstGeom>
          <a:solidFill>
            <a:srgbClr val="C0DE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badi" panose="020B0604020104020204" pitchFamily="34" charset="0"/>
              </a:rPr>
              <a:t>Mineral rights for 85% of leases</a:t>
            </a:r>
          </a:p>
        </p:txBody>
      </p:sp>
      <p:sp>
        <p:nvSpPr>
          <p:cNvPr id="45" name="Rectangle 44">
            <a:extLst>
              <a:ext uri="{FF2B5EF4-FFF2-40B4-BE49-F238E27FC236}">
                <a16:creationId xmlns:a16="http://schemas.microsoft.com/office/drawing/2014/main" id="{9D2698C9-A33B-4902-B5AB-BD8B84D5C4D9}"/>
              </a:ext>
            </a:extLst>
          </p:cNvPr>
          <p:cNvSpPr/>
          <p:nvPr/>
        </p:nvSpPr>
        <p:spPr>
          <a:xfrm>
            <a:off x="3089864" y="5016874"/>
            <a:ext cx="1822862" cy="1084629"/>
          </a:xfrm>
          <a:prstGeom prst="rect">
            <a:avLst/>
          </a:prstGeom>
          <a:solidFill>
            <a:srgbClr val="C0DE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badi" panose="020B0604020104020204" pitchFamily="34" charset="0"/>
              </a:rPr>
              <a:t>Generate $3bn in FCF by 2025</a:t>
            </a:r>
          </a:p>
        </p:txBody>
      </p:sp>
      <p:grpSp>
        <p:nvGrpSpPr>
          <p:cNvPr id="32" name="Group 31">
            <a:extLst>
              <a:ext uri="{FF2B5EF4-FFF2-40B4-BE49-F238E27FC236}">
                <a16:creationId xmlns:a16="http://schemas.microsoft.com/office/drawing/2014/main" id="{C02AF4EB-C9C5-4DEA-81F3-5FE9E0C75BAF}"/>
              </a:ext>
            </a:extLst>
          </p:cNvPr>
          <p:cNvGrpSpPr/>
          <p:nvPr/>
        </p:nvGrpSpPr>
        <p:grpSpPr>
          <a:xfrm>
            <a:off x="6715734" y="1432487"/>
            <a:ext cx="5075303" cy="323165"/>
            <a:chOff x="7333918" y="1773074"/>
            <a:chExt cx="4572000" cy="323165"/>
          </a:xfrm>
        </p:grpSpPr>
        <p:cxnSp>
          <p:nvCxnSpPr>
            <p:cNvPr id="34" name="Straight Connector 33">
              <a:extLst>
                <a:ext uri="{FF2B5EF4-FFF2-40B4-BE49-F238E27FC236}">
                  <a16:creationId xmlns:a16="http://schemas.microsoft.com/office/drawing/2014/main" id="{AD54DFBD-517C-4A56-AD67-EF9A8C4D0E0E}"/>
                </a:ext>
              </a:extLst>
            </p:cNvPr>
            <p:cNvCxnSpPr/>
            <p:nvPr/>
          </p:nvCxnSpPr>
          <p:spPr>
            <a:xfrm>
              <a:off x="7411170" y="2057503"/>
              <a:ext cx="4343400" cy="0"/>
            </a:xfrm>
            <a:prstGeom prst="line">
              <a:avLst/>
            </a:prstGeom>
            <a:ln w="19050">
              <a:solidFill>
                <a:srgbClr val="760000"/>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7721168-39AF-4E39-95F0-A931CAF41C64}"/>
                </a:ext>
              </a:extLst>
            </p:cNvPr>
            <p:cNvSpPr txBox="1"/>
            <p:nvPr/>
          </p:nvSpPr>
          <p:spPr>
            <a:xfrm>
              <a:off x="7333918" y="1773074"/>
              <a:ext cx="4572000" cy="323165"/>
            </a:xfrm>
            <a:prstGeom prst="rect">
              <a:avLst/>
            </a:prstGeom>
            <a:noFill/>
          </p:spPr>
          <p:txBody>
            <a:bodyPr wrap="square" rtlCol="0">
              <a:spAutoFit/>
            </a:bodyPr>
            <a:lstStyle/>
            <a:p>
              <a:r>
                <a:rPr lang="en-US" sz="1500" dirty="0">
                  <a:latin typeface="Abadi" panose="020B0604020104020204" pitchFamily="34" charset="0"/>
                </a:rPr>
                <a:t>U.S. Gulf of Mexico</a:t>
              </a:r>
            </a:p>
          </p:txBody>
        </p:sp>
      </p:grpSp>
    </p:spTree>
    <p:extLst>
      <p:ext uri="{BB962C8B-B14F-4D97-AF65-F5344CB8AC3E}">
        <p14:creationId xmlns:p14="http://schemas.microsoft.com/office/powerpoint/2010/main" val="279004765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84D5A-178E-7642-AA75-47706A5547BF}"/>
              </a:ext>
            </a:extLst>
          </p:cNvPr>
          <p:cNvSpPr>
            <a:spLocks noGrp="1"/>
          </p:cNvSpPr>
          <p:nvPr>
            <p:ph type="title"/>
          </p:nvPr>
        </p:nvSpPr>
        <p:spPr/>
        <p:txBody>
          <a:bodyPr>
            <a:normAutofit fontScale="90000"/>
          </a:bodyPr>
          <a:lstStyle/>
          <a:p>
            <a:r>
              <a:rPr lang="en-US" dirty="0"/>
              <a:t>VI. Risks to Investment Thesis</a:t>
            </a:r>
          </a:p>
        </p:txBody>
      </p:sp>
    </p:spTree>
    <p:extLst>
      <p:ext uri="{BB962C8B-B14F-4D97-AF65-F5344CB8AC3E}">
        <p14:creationId xmlns:p14="http://schemas.microsoft.com/office/powerpoint/2010/main" val="270389736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7868A0-679B-45C5-9637-E6B20E589B91}"/>
              </a:ext>
            </a:extLst>
          </p:cNvPr>
          <p:cNvSpPr>
            <a:spLocks noGrp="1"/>
          </p:cNvSpPr>
          <p:nvPr>
            <p:ph type="body" sz="quarter" idx="21"/>
          </p:nvPr>
        </p:nvSpPr>
        <p:spPr>
          <a:xfrm>
            <a:off x="609599" y="423837"/>
            <a:ext cx="6356465" cy="543176"/>
          </a:xfrm>
        </p:spPr>
        <p:txBody>
          <a:bodyPr vert="horz" lIns="0" tIns="0" rIns="0" bIns="0" rtlCol="0" anchor="ctr">
            <a:normAutofit/>
          </a:bodyPr>
          <a:lstStyle/>
          <a:p>
            <a:r>
              <a:rPr lang="en-US" dirty="0"/>
              <a:t>Risks to Investment Thesis</a:t>
            </a:r>
          </a:p>
        </p:txBody>
      </p:sp>
      <p:grpSp>
        <p:nvGrpSpPr>
          <p:cNvPr id="20" name="Group 19">
            <a:extLst>
              <a:ext uri="{FF2B5EF4-FFF2-40B4-BE49-F238E27FC236}">
                <a16:creationId xmlns:a16="http://schemas.microsoft.com/office/drawing/2014/main" id="{DD5ABD3B-0E91-4971-9918-FA04B639437C}"/>
              </a:ext>
            </a:extLst>
          </p:cNvPr>
          <p:cNvGrpSpPr/>
          <p:nvPr/>
        </p:nvGrpSpPr>
        <p:grpSpPr>
          <a:xfrm>
            <a:off x="6175513" y="1201213"/>
            <a:ext cx="5595316" cy="518357"/>
            <a:chOff x="7329414" y="1765218"/>
            <a:chExt cx="4572000" cy="518357"/>
          </a:xfrm>
        </p:grpSpPr>
        <p:sp>
          <p:nvSpPr>
            <p:cNvPr id="23" name="TextBox 22">
              <a:extLst>
                <a:ext uri="{FF2B5EF4-FFF2-40B4-BE49-F238E27FC236}">
                  <a16:creationId xmlns:a16="http://schemas.microsoft.com/office/drawing/2014/main" id="{86F5A56D-FF92-40DE-BEAD-6B2F3B9B131D}"/>
                </a:ext>
              </a:extLst>
            </p:cNvPr>
            <p:cNvSpPr txBox="1"/>
            <p:nvPr/>
          </p:nvSpPr>
          <p:spPr>
            <a:xfrm>
              <a:off x="7329414" y="2029659"/>
              <a:ext cx="4572000" cy="253916"/>
            </a:xfrm>
            <a:prstGeom prst="rect">
              <a:avLst/>
            </a:prstGeom>
            <a:noFill/>
          </p:spPr>
          <p:txBody>
            <a:bodyPr wrap="square" rtlCol="0">
              <a:spAutoFit/>
            </a:bodyPr>
            <a:lstStyle/>
            <a:p>
              <a:r>
                <a:rPr lang="en-US" sz="1050" dirty="0">
                  <a:latin typeface="Abadi Extra Light" panose="020B0204020104020204" pitchFamily="34" charset="0"/>
                </a:rPr>
                <a:t>LNG market has had various price fluctuations for a long time now.</a:t>
              </a:r>
            </a:p>
          </p:txBody>
        </p:sp>
        <p:cxnSp>
          <p:nvCxnSpPr>
            <p:cNvPr id="21" name="Straight Connector 20">
              <a:extLst>
                <a:ext uri="{FF2B5EF4-FFF2-40B4-BE49-F238E27FC236}">
                  <a16:creationId xmlns:a16="http://schemas.microsoft.com/office/drawing/2014/main" id="{41A0508D-8370-4C96-A6CB-98D95CCF269D}"/>
                </a:ext>
              </a:extLst>
            </p:cNvPr>
            <p:cNvCxnSpPr/>
            <p:nvPr/>
          </p:nvCxnSpPr>
          <p:spPr>
            <a:xfrm>
              <a:off x="7411170" y="2057503"/>
              <a:ext cx="4343400" cy="0"/>
            </a:xfrm>
            <a:prstGeom prst="line">
              <a:avLst/>
            </a:prstGeom>
            <a:ln w="19050">
              <a:solidFill>
                <a:srgbClr val="760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F37CCA4-9F9A-47A1-BB1C-38DE10CCB43C}"/>
                </a:ext>
              </a:extLst>
            </p:cNvPr>
            <p:cNvSpPr txBox="1"/>
            <p:nvPr/>
          </p:nvSpPr>
          <p:spPr>
            <a:xfrm>
              <a:off x="7329414" y="1765218"/>
              <a:ext cx="4572000" cy="307777"/>
            </a:xfrm>
            <a:prstGeom prst="rect">
              <a:avLst/>
            </a:prstGeom>
            <a:noFill/>
          </p:spPr>
          <p:txBody>
            <a:bodyPr wrap="square" rtlCol="0">
              <a:spAutoFit/>
            </a:bodyPr>
            <a:lstStyle/>
            <a:p>
              <a:r>
                <a:rPr lang="en-US" sz="1400" dirty="0">
                  <a:latin typeface="Abadi" panose="020B0604020104020204" pitchFamily="34" charset="0"/>
                </a:rPr>
                <a:t>Natural Gas NYMEX 3-Year ($/</a:t>
              </a:r>
              <a:r>
                <a:rPr lang="en-US" sz="1400" dirty="0" err="1">
                  <a:latin typeface="Abadi" panose="020B0604020104020204" pitchFamily="34" charset="0"/>
                </a:rPr>
                <a:t>Mmbtu</a:t>
              </a:r>
              <a:r>
                <a:rPr lang="en-US" sz="1400" dirty="0">
                  <a:latin typeface="Abadi" panose="020B0604020104020204" pitchFamily="34" charset="0"/>
                </a:rPr>
                <a:t>)</a:t>
              </a:r>
            </a:p>
          </p:txBody>
        </p:sp>
      </p:grpSp>
      <p:graphicFrame>
        <p:nvGraphicFramePr>
          <p:cNvPr id="24" name="Chart 23">
            <a:extLst>
              <a:ext uri="{FF2B5EF4-FFF2-40B4-BE49-F238E27FC236}">
                <a16:creationId xmlns:a16="http://schemas.microsoft.com/office/drawing/2014/main" id="{DD601577-764A-4568-B4B1-22718DA124B5}"/>
              </a:ext>
            </a:extLst>
          </p:cNvPr>
          <p:cNvGraphicFramePr/>
          <p:nvPr>
            <p:extLst>
              <p:ext uri="{D42A27DB-BD31-4B8C-83A1-F6EECF244321}">
                <p14:modId xmlns:p14="http://schemas.microsoft.com/office/powerpoint/2010/main" val="3671901374"/>
              </p:ext>
            </p:extLst>
          </p:nvPr>
        </p:nvGraphicFramePr>
        <p:xfrm>
          <a:off x="6084794" y="1743190"/>
          <a:ext cx="5595316" cy="3941804"/>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Rounded Corners 2">
            <a:extLst>
              <a:ext uri="{FF2B5EF4-FFF2-40B4-BE49-F238E27FC236}">
                <a16:creationId xmlns:a16="http://schemas.microsoft.com/office/drawing/2014/main" id="{68D38C79-0FF3-4AAF-A1E7-CC2392F7F111}"/>
              </a:ext>
            </a:extLst>
          </p:cNvPr>
          <p:cNvSpPr/>
          <p:nvPr/>
        </p:nvSpPr>
        <p:spPr>
          <a:xfrm>
            <a:off x="830420" y="2990484"/>
            <a:ext cx="4161453" cy="387515"/>
          </a:xfrm>
          <a:prstGeom prst="roundRect">
            <a:avLst/>
          </a:prstGeom>
          <a:solidFill>
            <a:srgbClr val="003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Abadi" panose="020B0604020104020204" pitchFamily="34" charset="0"/>
              </a:rPr>
              <a:t>Transportation without Insurance</a:t>
            </a:r>
          </a:p>
        </p:txBody>
      </p:sp>
      <p:sp>
        <p:nvSpPr>
          <p:cNvPr id="15" name="Rectangle: Rounded Corners 14">
            <a:extLst>
              <a:ext uri="{FF2B5EF4-FFF2-40B4-BE49-F238E27FC236}">
                <a16:creationId xmlns:a16="http://schemas.microsoft.com/office/drawing/2014/main" id="{D9171330-A809-4181-89DB-02CF52A48CE9}"/>
              </a:ext>
            </a:extLst>
          </p:cNvPr>
          <p:cNvSpPr/>
          <p:nvPr/>
        </p:nvSpPr>
        <p:spPr>
          <a:xfrm>
            <a:off x="830420" y="4484190"/>
            <a:ext cx="4161453" cy="387515"/>
          </a:xfrm>
          <a:prstGeom prst="roundRect">
            <a:avLst/>
          </a:prstGeom>
          <a:solidFill>
            <a:srgbClr val="003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Abadi" panose="020B0604020104020204" pitchFamily="34" charset="0"/>
              </a:rPr>
              <a:t>Policies, Policies, Policies</a:t>
            </a:r>
          </a:p>
        </p:txBody>
      </p:sp>
      <p:sp>
        <p:nvSpPr>
          <p:cNvPr id="18" name="Rectangle: Rounded Corners 17">
            <a:extLst>
              <a:ext uri="{FF2B5EF4-FFF2-40B4-BE49-F238E27FC236}">
                <a16:creationId xmlns:a16="http://schemas.microsoft.com/office/drawing/2014/main" id="{D92A62C7-DCF2-4F20-B592-EA878F62DEE2}"/>
              </a:ext>
            </a:extLst>
          </p:cNvPr>
          <p:cNvSpPr/>
          <p:nvPr/>
        </p:nvSpPr>
        <p:spPr>
          <a:xfrm>
            <a:off x="830420" y="1347529"/>
            <a:ext cx="4161453" cy="387515"/>
          </a:xfrm>
          <a:prstGeom prst="roundRect">
            <a:avLst/>
          </a:prstGeom>
          <a:solidFill>
            <a:srgbClr val="003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Abadi" panose="020B0604020104020204" pitchFamily="34" charset="0"/>
              </a:rPr>
              <a:t>Dependence on Oil Demand</a:t>
            </a:r>
          </a:p>
        </p:txBody>
      </p:sp>
      <p:sp>
        <p:nvSpPr>
          <p:cNvPr id="5" name="TextBox 4">
            <a:extLst>
              <a:ext uri="{FF2B5EF4-FFF2-40B4-BE49-F238E27FC236}">
                <a16:creationId xmlns:a16="http://schemas.microsoft.com/office/drawing/2014/main" id="{423DB138-6371-074C-94BF-C024CEEDE91C}"/>
              </a:ext>
            </a:extLst>
          </p:cNvPr>
          <p:cNvSpPr txBox="1"/>
          <p:nvPr/>
        </p:nvSpPr>
        <p:spPr>
          <a:xfrm>
            <a:off x="830420" y="1735044"/>
            <a:ext cx="4161452" cy="790024"/>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IN" sz="1600" dirty="0">
                <a:latin typeface="Abadi Extra Light" panose="020B0204020104020204" pitchFamily="34" charset="0"/>
              </a:rPr>
              <a:t>Demand in the market is still not stable</a:t>
            </a:r>
          </a:p>
          <a:p>
            <a:pPr marL="285750" indent="-285750" algn="just">
              <a:lnSpc>
                <a:spcPct val="150000"/>
              </a:lnSpc>
              <a:buFont typeface="Arial" panose="020B0604020202020204" pitchFamily="34" charset="0"/>
              <a:buChar char="•"/>
            </a:pPr>
            <a:r>
              <a:rPr lang="en-IN" sz="1600" dirty="0">
                <a:latin typeface="Abadi Extra Light" panose="020B0204020104020204" pitchFamily="34" charset="0"/>
              </a:rPr>
              <a:t>Supply is not a problem</a:t>
            </a:r>
          </a:p>
        </p:txBody>
      </p:sp>
      <p:sp>
        <p:nvSpPr>
          <p:cNvPr id="6" name="Rectangle 5">
            <a:extLst>
              <a:ext uri="{FF2B5EF4-FFF2-40B4-BE49-F238E27FC236}">
                <a16:creationId xmlns:a16="http://schemas.microsoft.com/office/drawing/2014/main" id="{853BFD32-1887-424A-82A3-18F0ADBD37A2}"/>
              </a:ext>
            </a:extLst>
          </p:cNvPr>
          <p:cNvSpPr/>
          <p:nvPr/>
        </p:nvSpPr>
        <p:spPr>
          <a:xfrm>
            <a:off x="830420" y="3377999"/>
            <a:ext cx="4161452" cy="790024"/>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IN" sz="1600" dirty="0">
                <a:latin typeface="Abadi Extra Light" panose="020B0204020104020204" pitchFamily="34" charset="0"/>
              </a:rPr>
              <a:t>Increase in transportation expected</a:t>
            </a:r>
          </a:p>
          <a:p>
            <a:pPr marL="285750" indent="-285750" algn="just">
              <a:lnSpc>
                <a:spcPct val="150000"/>
              </a:lnSpc>
              <a:buFont typeface="Arial" panose="020B0604020202020204" pitchFamily="34" charset="0"/>
              <a:buChar char="•"/>
            </a:pPr>
            <a:r>
              <a:rPr lang="en-IN" sz="1600" dirty="0">
                <a:latin typeface="Abadi Extra Light" panose="020B0204020104020204" pitchFamily="34" charset="0"/>
              </a:rPr>
              <a:t>No commercial insurance </a:t>
            </a:r>
          </a:p>
        </p:txBody>
      </p:sp>
      <p:sp>
        <p:nvSpPr>
          <p:cNvPr id="8" name="TextBox 7">
            <a:extLst>
              <a:ext uri="{FF2B5EF4-FFF2-40B4-BE49-F238E27FC236}">
                <a16:creationId xmlns:a16="http://schemas.microsoft.com/office/drawing/2014/main" id="{67B9EF61-878E-F74D-9869-BDCF8EA036C8}"/>
              </a:ext>
            </a:extLst>
          </p:cNvPr>
          <p:cNvSpPr txBox="1"/>
          <p:nvPr/>
        </p:nvSpPr>
        <p:spPr>
          <a:xfrm>
            <a:off x="830420" y="4871705"/>
            <a:ext cx="4161452" cy="792205"/>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1600" dirty="0">
                <a:latin typeface="Abadi Extra Light" panose="020B0204020104020204" pitchFamily="34" charset="0"/>
              </a:rPr>
              <a:t>New oil and gas leases on federal land</a:t>
            </a:r>
            <a:endParaRPr lang="en-IN" sz="1600" dirty="0">
              <a:latin typeface="Abadi Extra Light" panose="020B0204020104020204" pitchFamily="34" charset="0"/>
            </a:endParaRPr>
          </a:p>
          <a:p>
            <a:pPr marL="285750" indent="-285750" algn="just">
              <a:lnSpc>
                <a:spcPct val="150000"/>
              </a:lnSpc>
              <a:buFont typeface="Arial" panose="020B0604020202020204" pitchFamily="34" charset="0"/>
              <a:buChar char="•"/>
            </a:pPr>
            <a:r>
              <a:rPr lang="en-IN" sz="1600" dirty="0">
                <a:latin typeface="Abadi Extra Light" panose="020B0204020104020204" pitchFamily="34" charset="0"/>
              </a:rPr>
              <a:t>Limited options to explore and produce</a:t>
            </a:r>
            <a:endParaRPr lang="en-US" sz="1600" dirty="0"/>
          </a:p>
        </p:txBody>
      </p:sp>
    </p:spTree>
    <p:extLst>
      <p:ext uri="{BB962C8B-B14F-4D97-AF65-F5344CB8AC3E}">
        <p14:creationId xmlns:p14="http://schemas.microsoft.com/office/powerpoint/2010/main" val="412482092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54196-BC96-4C79-9FCA-F46CEA6BED6A}"/>
              </a:ext>
            </a:extLst>
          </p:cNvPr>
          <p:cNvSpPr>
            <a:spLocks noGrp="1"/>
          </p:cNvSpPr>
          <p:nvPr>
            <p:ph type="title"/>
          </p:nvPr>
        </p:nvSpPr>
        <p:spPr/>
        <p:txBody>
          <a:bodyPr>
            <a:normAutofit fontScale="90000"/>
          </a:bodyPr>
          <a:lstStyle/>
          <a:p>
            <a:r>
              <a:rPr lang="en-US" dirty="0"/>
              <a:t>VII. Comparable Companies</a:t>
            </a:r>
          </a:p>
        </p:txBody>
      </p:sp>
    </p:spTree>
    <p:extLst>
      <p:ext uri="{BB962C8B-B14F-4D97-AF65-F5344CB8AC3E}">
        <p14:creationId xmlns:p14="http://schemas.microsoft.com/office/powerpoint/2010/main" val="368461260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7868A0-679B-45C5-9637-E6B20E589B91}"/>
              </a:ext>
            </a:extLst>
          </p:cNvPr>
          <p:cNvSpPr>
            <a:spLocks noGrp="1"/>
          </p:cNvSpPr>
          <p:nvPr>
            <p:ph type="body" sz="quarter" idx="21"/>
          </p:nvPr>
        </p:nvSpPr>
        <p:spPr>
          <a:xfrm>
            <a:off x="609599" y="423837"/>
            <a:ext cx="6356465" cy="543176"/>
          </a:xfrm>
        </p:spPr>
        <p:txBody>
          <a:bodyPr vert="horz" lIns="0" tIns="0" rIns="0" bIns="0" rtlCol="0" anchor="ctr">
            <a:normAutofit/>
          </a:bodyPr>
          <a:lstStyle/>
          <a:p>
            <a:r>
              <a:rPr lang="en-US" dirty="0"/>
              <a:t>Comparable Companies</a:t>
            </a:r>
          </a:p>
        </p:txBody>
      </p:sp>
      <p:sp>
        <p:nvSpPr>
          <p:cNvPr id="3" name="TextBox 2">
            <a:extLst>
              <a:ext uri="{FF2B5EF4-FFF2-40B4-BE49-F238E27FC236}">
                <a16:creationId xmlns:a16="http://schemas.microsoft.com/office/drawing/2014/main" id="{95295FA6-BB5A-4B03-BE39-C51B10BC36CC}"/>
              </a:ext>
            </a:extLst>
          </p:cNvPr>
          <p:cNvSpPr txBox="1"/>
          <p:nvPr/>
        </p:nvSpPr>
        <p:spPr>
          <a:xfrm>
            <a:off x="524059" y="988011"/>
            <a:ext cx="11306870" cy="323165"/>
          </a:xfrm>
          <a:prstGeom prst="rect">
            <a:avLst/>
          </a:prstGeom>
          <a:noFill/>
        </p:spPr>
        <p:txBody>
          <a:bodyPr wrap="square" rtlCol="0">
            <a:spAutoFit/>
          </a:bodyPr>
          <a:lstStyle/>
          <a:p>
            <a:r>
              <a:rPr lang="en-US" sz="1500" dirty="0">
                <a:latin typeface="Abadi" panose="020B0604020104020204" pitchFamily="34" charset="0"/>
              </a:rPr>
              <a:t>Chevron’s peer group contains other large integrated energy companies that focus on Upstream and Downstream business segments.</a:t>
            </a:r>
          </a:p>
        </p:txBody>
      </p:sp>
      <p:graphicFrame>
        <p:nvGraphicFramePr>
          <p:cNvPr id="7" name="Object 6">
            <a:extLst>
              <a:ext uri="{FF2B5EF4-FFF2-40B4-BE49-F238E27FC236}">
                <a16:creationId xmlns:a16="http://schemas.microsoft.com/office/drawing/2014/main" id="{F83BBC4A-924A-FE4E-A561-61794A4305A8}"/>
              </a:ext>
            </a:extLst>
          </p:cNvPr>
          <p:cNvGraphicFramePr>
            <a:graphicFrameLocks noChangeAspect="1"/>
          </p:cNvGraphicFramePr>
          <p:nvPr>
            <p:extLst>
              <p:ext uri="{D42A27DB-BD31-4B8C-83A1-F6EECF244321}">
                <p14:modId xmlns:p14="http://schemas.microsoft.com/office/powerpoint/2010/main" val="1962908061"/>
              </p:ext>
            </p:extLst>
          </p:nvPr>
        </p:nvGraphicFramePr>
        <p:xfrm>
          <a:off x="524059" y="1332174"/>
          <a:ext cx="11306870" cy="4843544"/>
        </p:xfrm>
        <a:graphic>
          <a:graphicData uri="http://schemas.openxmlformats.org/presentationml/2006/ole">
            <mc:AlternateContent xmlns:mc="http://schemas.openxmlformats.org/markup-compatibility/2006">
              <mc:Choice xmlns:v="urn:schemas-microsoft-com:vml" Requires="v">
                <p:oleObj spid="_x0000_s1121" name="Worksheet" r:id="rId4" imgW="16078200" imgH="5549900" progId="Excel.Sheet.12">
                  <p:embed/>
                </p:oleObj>
              </mc:Choice>
              <mc:Fallback>
                <p:oleObj name="Worksheet" r:id="rId4" imgW="16078200" imgH="5549900" progId="Excel.Sheet.12">
                  <p:embed/>
                  <p:pic>
                    <p:nvPicPr>
                      <p:cNvPr id="7" name="Object 6">
                        <a:extLst>
                          <a:ext uri="{FF2B5EF4-FFF2-40B4-BE49-F238E27FC236}">
                            <a16:creationId xmlns:a16="http://schemas.microsoft.com/office/drawing/2014/main" id="{F83BBC4A-924A-FE4E-A561-61794A4305A8}"/>
                          </a:ext>
                        </a:extLst>
                      </p:cNvPr>
                      <p:cNvPicPr>
                        <a:picLocks noChangeAspect="1" noChangeArrowheads="1"/>
                      </p:cNvPicPr>
                      <p:nvPr/>
                    </p:nvPicPr>
                    <p:blipFill>
                      <a:blip r:embed="rId5"/>
                      <a:srcRect/>
                      <a:stretch>
                        <a:fillRect/>
                      </a:stretch>
                    </p:blipFill>
                    <p:spPr bwMode="auto">
                      <a:xfrm>
                        <a:off x="524059" y="1332174"/>
                        <a:ext cx="11306870" cy="4843544"/>
                      </a:xfrm>
                      <a:prstGeom prst="rect">
                        <a:avLst/>
                      </a:prstGeom>
                      <a:noFill/>
                    </p:spPr>
                  </p:pic>
                </p:oleObj>
              </mc:Fallback>
            </mc:AlternateContent>
          </a:graphicData>
        </a:graphic>
      </p:graphicFrame>
      <p:sp>
        <p:nvSpPr>
          <p:cNvPr id="8" name="Rectangle 2">
            <a:extLst>
              <a:ext uri="{FF2B5EF4-FFF2-40B4-BE49-F238E27FC236}">
                <a16:creationId xmlns:a16="http://schemas.microsoft.com/office/drawing/2014/main" id="{3CB0649F-91E1-7D40-806E-41DFC2FECE88}"/>
              </a:ext>
            </a:extLst>
          </p:cNvPr>
          <p:cNvSpPr>
            <a:spLocks noChangeArrowheads="1"/>
          </p:cNvSpPr>
          <p:nvPr/>
        </p:nvSpPr>
        <p:spPr bwMode="auto">
          <a:xfrm>
            <a:off x="27171" y="-486652"/>
            <a:ext cx="1520251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9BD29372-FA3A-3242-B27A-CAABDC4F36EB}"/>
              </a:ext>
            </a:extLst>
          </p:cNvPr>
          <p:cNvSpPr txBox="1"/>
          <p:nvPr/>
        </p:nvSpPr>
        <p:spPr>
          <a:xfrm>
            <a:off x="6241340" y="3792682"/>
            <a:ext cx="1624578" cy="1733144"/>
          </a:xfrm>
          <a:prstGeom prst="rect">
            <a:avLst/>
          </a:prstGeom>
          <a:noFill/>
          <a:ln w="38100">
            <a:solidFill>
              <a:srgbClr val="760000"/>
            </a:solidFill>
            <a:prstDash val="dash"/>
          </a:ln>
        </p:spPr>
        <p:txBody>
          <a:bodyPr wrap="square" rtlCol="0">
            <a:spAutoFit/>
          </a:bodyPr>
          <a:lstStyle/>
          <a:p>
            <a:endParaRPr lang="en-US" dirty="0"/>
          </a:p>
        </p:txBody>
      </p:sp>
    </p:spTree>
    <p:extLst>
      <p:ext uri="{BB962C8B-B14F-4D97-AF65-F5344CB8AC3E}">
        <p14:creationId xmlns:p14="http://schemas.microsoft.com/office/powerpoint/2010/main" val="88909982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54196-BC96-4C79-9FCA-F46CEA6BED6A}"/>
              </a:ext>
            </a:extLst>
          </p:cNvPr>
          <p:cNvSpPr>
            <a:spLocks noGrp="1"/>
          </p:cNvSpPr>
          <p:nvPr>
            <p:ph type="title"/>
          </p:nvPr>
        </p:nvSpPr>
        <p:spPr/>
        <p:txBody>
          <a:bodyPr>
            <a:normAutofit fontScale="90000"/>
          </a:bodyPr>
          <a:lstStyle/>
          <a:p>
            <a:r>
              <a:rPr lang="en-US" dirty="0"/>
              <a:t>VIII. Financial Analysis</a:t>
            </a:r>
          </a:p>
        </p:txBody>
      </p:sp>
    </p:spTree>
    <p:extLst>
      <p:ext uri="{BB962C8B-B14F-4D97-AF65-F5344CB8AC3E}">
        <p14:creationId xmlns:p14="http://schemas.microsoft.com/office/powerpoint/2010/main" val="241029209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7868A0-679B-45C5-9637-E6B20E589B91}"/>
              </a:ext>
            </a:extLst>
          </p:cNvPr>
          <p:cNvSpPr>
            <a:spLocks noGrp="1"/>
          </p:cNvSpPr>
          <p:nvPr>
            <p:ph type="body" sz="quarter" idx="21"/>
          </p:nvPr>
        </p:nvSpPr>
        <p:spPr>
          <a:xfrm>
            <a:off x="609599" y="423837"/>
            <a:ext cx="6356465" cy="543176"/>
          </a:xfrm>
        </p:spPr>
        <p:txBody>
          <a:bodyPr vert="horz" lIns="0" tIns="0" rIns="0" bIns="0" rtlCol="0" anchor="ctr">
            <a:normAutofit/>
          </a:bodyPr>
          <a:lstStyle/>
          <a:p>
            <a:r>
              <a:rPr lang="en-US" dirty="0"/>
              <a:t>Revenue Analysis</a:t>
            </a:r>
          </a:p>
        </p:txBody>
      </p:sp>
      <p:sp>
        <p:nvSpPr>
          <p:cNvPr id="3" name="TextBox 2">
            <a:extLst>
              <a:ext uri="{FF2B5EF4-FFF2-40B4-BE49-F238E27FC236}">
                <a16:creationId xmlns:a16="http://schemas.microsoft.com/office/drawing/2014/main" id="{95295FA6-BB5A-4B03-BE39-C51B10BC36CC}"/>
              </a:ext>
            </a:extLst>
          </p:cNvPr>
          <p:cNvSpPr txBox="1"/>
          <p:nvPr/>
        </p:nvSpPr>
        <p:spPr>
          <a:xfrm>
            <a:off x="524059" y="988011"/>
            <a:ext cx="10756311" cy="553998"/>
          </a:xfrm>
          <a:prstGeom prst="rect">
            <a:avLst/>
          </a:prstGeom>
          <a:noFill/>
        </p:spPr>
        <p:txBody>
          <a:bodyPr wrap="square" rtlCol="0">
            <a:spAutoFit/>
          </a:bodyPr>
          <a:lstStyle/>
          <a:p>
            <a:r>
              <a:rPr lang="en-US" sz="1500" dirty="0">
                <a:latin typeface="Abadi" panose="020B0604020104020204" pitchFamily="34" charset="0"/>
              </a:rPr>
              <a:t>Chevron’s revenue in recent quarters has been held back due to decreased oil demand and low profit margins from COVID-19, while the reopening of economies across the world and increased oil demand will be key for growth moving forward.</a:t>
            </a:r>
          </a:p>
        </p:txBody>
      </p:sp>
      <p:grpSp>
        <p:nvGrpSpPr>
          <p:cNvPr id="20" name="Group 19">
            <a:extLst>
              <a:ext uri="{FF2B5EF4-FFF2-40B4-BE49-F238E27FC236}">
                <a16:creationId xmlns:a16="http://schemas.microsoft.com/office/drawing/2014/main" id="{DD5ABD3B-0E91-4971-9918-FA04B639437C}"/>
              </a:ext>
            </a:extLst>
          </p:cNvPr>
          <p:cNvGrpSpPr/>
          <p:nvPr/>
        </p:nvGrpSpPr>
        <p:grpSpPr>
          <a:xfrm>
            <a:off x="6742629" y="1624856"/>
            <a:ext cx="5075303" cy="292285"/>
            <a:chOff x="7329414" y="1765218"/>
            <a:chExt cx="4572000" cy="292285"/>
          </a:xfrm>
        </p:grpSpPr>
        <p:cxnSp>
          <p:nvCxnSpPr>
            <p:cNvPr id="21" name="Straight Connector 20">
              <a:extLst>
                <a:ext uri="{FF2B5EF4-FFF2-40B4-BE49-F238E27FC236}">
                  <a16:creationId xmlns:a16="http://schemas.microsoft.com/office/drawing/2014/main" id="{41A0508D-8370-4C96-A6CB-98D95CCF269D}"/>
                </a:ext>
              </a:extLst>
            </p:cNvPr>
            <p:cNvCxnSpPr/>
            <p:nvPr/>
          </p:nvCxnSpPr>
          <p:spPr>
            <a:xfrm>
              <a:off x="7411170" y="2057503"/>
              <a:ext cx="4343400" cy="0"/>
            </a:xfrm>
            <a:prstGeom prst="line">
              <a:avLst/>
            </a:prstGeom>
            <a:ln w="19050">
              <a:solidFill>
                <a:srgbClr val="760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F37CCA4-9F9A-47A1-BB1C-38DE10CCB43C}"/>
                </a:ext>
              </a:extLst>
            </p:cNvPr>
            <p:cNvSpPr txBox="1"/>
            <p:nvPr/>
          </p:nvSpPr>
          <p:spPr>
            <a:xfrm>
              <a:off x="7329414" y="1765218"/>
              <a:ext cx="4572000" cy="276999"/>
            </a:xfrm>
            <a:prstGeom prst="rect">
              <a:avLst/>
            </a:prstGeom>
            <a:noFill/>
          </p:spPr>
          <p:txBody>
            <a:bodyPr wrap="square" rtlCol="0">
              <a:spAutoFit/>
            </a:bodyPr>
            <a:lstStyle/>
            <a:p>
              <a:r>
                <a:rPr lang="en-US" sz="1200" dirty="0">
                  <a:latin typeface="Abadi" panose="020B0604020104020204" pitchFamily="34" charset="0"/>
                </a:rPr>
                <a:t>CVX’s Full-Year Revenue Analysis &amp; YoY Growth</a:t>
              </a:r>
            </a:p>
          </p:txBody>
        </p:sp>
      </p:grpSp>
      <p:grpSp>
        <p:nvGrpSpPr>
          <p:cNvPr id="27" name="Group 26">
            <a:extLst>
              <a:ext uri="{FF2B5EF4-FFF2-40B4-BE49-F238E27FC236}">
                <a16:creationId xmlns:a16="http://schemas.microsoft.com/office/drawing/2014/main" id="{AF53D8B1-EDB6-4683-9E23-FBCBB634F4DC}"/>
              </a:ext>
            </a:extLst>
          </p:cNvPr>
          <p:cNvGrpSpPr/>
          <p:nvPr/>
        </p:nvGrpSpPr>
        <p:grpSpPr>
          <a:xfrm>
            <a:off x="524057" y="1631200"/>
            <a:ext cx="5075302" cy="3580327"/>
            <a:chOff x="6284845" y="1470681"/>
            <a:chExt cx="5118884" cy="3580327"/>
          </a:xfrm>
        </p:grpSpPr>
        <p:grpSp>
          <p:nvGrpSpPr>
            <p:cNvPr id="28" name="Group 27">
              <a:extLst>
                <a:ext uri="{FF2B5EF4-FFF2-40B4-BE49-F238E27FC236}">
                  <a16:creationId xmlns:a16="http://schemas.microsoft.com/office/drawing/2014/main" id="{DB2FBA10-974A-4918-B5F4-346DB41966ED}"/>
                </a:ext>
              </a:extLst>
            </p:cNvPr>
            <p:cNvGrpSpPr/>
            <p:nvPr/>
          </p:nvGrpSpPr>
          <p:grpSpPr>
            <a:xfrm>
              <a:off x="6284845" y="1470681"/>
              <a:ext cx="5118884" cy="292388"/>
              <a:chOff x="7329414" y="1765218"/>
              <a:chExt cx="4611260" cy="292388"/>
            </a:xfrm>
          </p:grpSpPr>
          <p:cxnSp>
            <p:nvCxnSpPr>
              <p:cNvPr id="30" name="Straight Connector 29">
                <a:extLst>
                  <a:ext uri="{FF2B5EF4-FFF2-40B4-BE49-F238E27FC236}">
                    <a16:creationId xmlns:a16="http://schemas.microsoft.com/office/drawing/2014/main" id="{3BCBABAF-2CBD-4BDB-B2CB-9B92632AC713}"/>
                  </a:ext>
                </a:extLst>
              </p:cNvPr>
              <p:cNvCxnSpPr/>
              <p:nvPr/>
            </p:nvCxnSpPr>
            <p:spPr>
              <a:xfrm>
                <a:off x="7411170" y="2057503"/>
                <a:ext cx="4343400" cy="0"/>
              </a:xfrm>
              <a:prstGeom prst="line">
                <a:avLst/>
              </a:prstGeom>
              <a:ln w="19050">
                <a:solidFill>
                  <a:srgbClr val="760000"/>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A3912BDD-3306-4FFC-AA4A-7966DAB2C086}"/>
                  </a:ext>
                </a:extLst>
              </p:cNvPr>
              <p:cNvSpPr txBox="1"/>
              <p:nvPr/>
            </p:nvSpPr>
            <p:spPr>
              <a:xfrm>
                <a:off x="7329414" y="1765218"/>
                <a:ext cx="4611260" cy="292388"/>
              </a:xfrm>
              <a:prstGeom prst="rect">
                <a:avLst/>
              </a:prstGeom>
              <a:noFill/>
            </p:spPr>
            <p:txBody>
              <a:bodyPr wrap="square" rtlCol="0">
                <a:spAutoFit/>
              </a:bodyPr>
              <a:lstStyle/>
              <a:p>
                <a:r>
                  <a:rPr lang="en-US" sz="1300" dirty="0">
                    <a:latin typeface="Abadi" panose="020B0604020104020204" pitchFamily="34" charset="0"/>
                  </a:rPr>
                  <a:t>Revenue Analysis</a:t>
                </a:r>
              </a:p>
            </p:txBody>
          </p:sp>
        </p:grpSp>
        <p:sp>
          <p:nvSpPr>
            <p:cNvPr id="29" name="TextBox 28">
              <a:extLst>
                <a:ext uri="{FF2B5EF4-FFF2-40B4-BE49-F238E27FC236}">
                  <a16:creationId xmlns:a16="http://schemas.microsoft.com/office/drawing/2014/main" id="{F6DE2707-AA6B-4C20-A753-7C4F44DACD2B}"/>
                </a:ext>
              </a:extLst>
            </p:cNvPr>
            <p:cNvSpPr txBox="1"/>
            <p:nvPr/>
          </p:nvSpPr>
          <p:spPr>
            <a:xfrm>
              <a:off x="6375603" y="1778253"/>
              <a:ext cx="5028125" cy="3272755"/>
            </a:xfrm>
            <a:prstGeom prst="rect">
              <a:avLst/>
            </a:prstGeom>
            <a:noFill/>
          </p:spPr>
          <p:txBody>
            <a:bodyPr wrap="square" rtlCol="0">
              <a:spAutoFit/>
            </a:bodyPr>
            <a:lstStyle/>
            <a:p>
              <a:pPr marL="171450" indent="-171450">
                <a:lnSpc>
                  <a:spcPct val="150000"/>
                </a:lnSpc>
                <a:spcAft>
                  <a:spcPts val="800"/>
                </a:spcAft>
                <a:buFontTx/>
                <a:buChar char="-"/>
              </a:pPr>
              <a:r>
                <a:rPr lang="en-US" sz="1300" dirty="0">
                  <a:latin typeface="Abadi Extra Light" panose="020B0204020104020204" pitchFamily="34" charset="0"/>
                </a:rPr>
                <a:t>FY’20 revenue of $94.7bn, representing 35.4% decline YoY</a:t>
              </a:r>
            </a:p>
            <a:p>
              <a:pPr marL="628650" lvl="1" indent="-171450">
                <a:lnSpc>
                  <a:spcPct val="150000"/>
                </a:lnSpc>
                <a:spcAft>
                  <a:spcPts val="800"/>
                </a:spcAft>
                <a:buFontTx/>
                <a:buChar char="-"/>
              </a:pPr>
              <a:r>
                <a:rPr lang="en-US" sz="1300" dirty="0">
                  <a:latin typeface="Abadi Extra Light" panose="020B0204020104020204" pitchFamily="34" charset="0"/>
                </a:rPr>
                <a:t>Low oil demand and low profit margins </a:t>
              </a:r>
            </a:p>
            <a:p>
              <a:pPr marL="628650" lvl="1" indent="-171450">
                <a:lnSpc>
                  <a:spcPct val="150000"/>
                </a:lnSpc>
                <a:spcAft>
                  <a:spcPts val="800"/>
                </a:spcAft>
                <a:buFontTx/>
                <a:buChar char="-"/>
              </a:pPr>
              <a:r>
                <a:rPr lang="en-US" sz="1300" dirty="0">
                  <a:latin typeface="Abadi Extra Light" panose="020B0204020104020204" pitchFamily="34" charset="0"/>
                </a:rPr>
                <a:t>All business segments decreased in revenue</a:t>
              </a:r>
            </a:p>
            <a:p>
              <a:pPr marL="171450" indent="-171450">
                <a:lnSpc>
                  <a:spcPct val="150000"/>
                </a:lnSpc>
                <a:spcAft>
                  <a:spcPts val="800"/>
                </a:spcAft>
                <a:buFontTx/>
                <a:buChar char="-"/>
              </a:pPr>
              <a:r>
                <a:rPr lang="en-US" sz="1300" dirty="0">
                  <a:latin typeface="Abadi Extra Light" panose="020B0204020104020204" pitchFamily="34" charset="0"/>
                </a:rPr>
                <a:t>Expected FY’21 revenue of $138.7bn, representing 46.4% growth YoY</a:t>
              </a:r>
            </a:p>
            <a:p>
              <a:pPr marL="628650" lvl="1" indent="-171450">
                <a:lnSpc>
                  <a:spcPct val="150000"/>
                </a:lnSpc>
                <a:spcAft>
                  <a:spcPts val="800"/>
                </a:spcAft>
                <a:buFontTx/>
                <a:buChar char="-"/>
              </a:pPr>
              <a:r>
                <a:rPr lang="en-US" sz="1300" dirty="0">
                  <a:latin typeface="Abadi Extra Light" panose="020B0204020104020204" pitchFamily="34" charset="0"/>
                </a:rPr>
                <a:t>Reopening of economies        Increased oil demand</a:t>
              </a:r>
            </a:p>
            <a:p>
              <a:pPr marL="171450" indent="-171450">
                <a:lnSpc>
                  <a:spcPct val="150000"/>
                </a:lnSpc>
                <a:spcAft>
                  <a:spcPts val="800"/>
                </a:spcAft>
                <a:buFontTx/>
                <a:buChar char="-"/>
              </a:pPr>
              <a:r>
                <a:rPr lang="en-US" sz="1300" dirty="0">
                  <a:latin typeface="Abadi Extra Light" panose="020B0204020104020204" pitchFamily="34" charset="0"/>
                </a:rPr>
                <a:t>Beyond FY’20, we expect revenue growth to continue through FY’23</a:t>
              </a:r>
            </a:p>
          </p:txBody>
        </p:sp>
      </p:grpSp>
      <p:graphicFrame>
        <p:nvGraphicFramePr>
          <p:cNvPr id="14" name="Chart 13">
            <a:extLst>
              <a:ext uri="{FF2B5EF4-FFF2-40B4-BE49-F238E27FC236}">
                <a16:creationId xmlns:a16="http://schemas.microsoft.com/office/drawing/2014/main" id="{D48810D0-4F21-4B6A-AF45-5BF01BA4067C}"/>
              </a:ext>
            </a:extLst>
          </p:cNvPr>
          <p:cNvGraphicFramePr/>
          <p:nvPr/>
        </p:nvGraphicFramePr>
        <p:xfrm>
          <a:off x="6742629" y="2274843"/>
          <a:ext cx="4985316" cy="3801853"/>
        </p:xfrm>
        <a:graphic>
          <a:graphicData uri="http://schemas.openxmlformats.org/drawingml/2006/chart">
            <c:chart xmlns:c="http://schemas.openxmlformats.org/drawingml/2006/chart" xmlns:r="http://schemas.openxmlformats.org/officeDocument/2006/relationships" r:id="rId3"/>
          </a:graphicData>
        </a:graphic>
      </p:graphicFrame>
      <p:sp>
        <p:nvSpPr>
          <p:cNvPr id="4" name="Right Arrow 3">
            <a:extLst>
              <a:ext uri="{FF2B5EF4-FFF2-40B4-BE49-F238E27FC236}">
                <a16:creationId xmlns:a16="http://schemas.microsoft.com/office/drawing/2014/main" id="{1D7BB46E-8689-8E49-AC5D-3BDCF6C014E5}"/>
              </a:ext>
            </a:extLst>
          </p:cNvPr>
          <p:cNvSpPr/>
          <p:nvPr/>
        </p:nvSpPr>
        <p:spPr>
          <a:xfrm>
            <a:off x="3004283" y="3674935"/>
            <a:ext cx="214098" cy="15966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94602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D733F8-2E2F-47FE-869F-4B1208773EFB}"/>
              </a:ext>
            </a:extLst>
          </p:cNvPr>
          <p:cNvSpPr>
            <a:spLocks noGrp="1"/>
          </p:cNvSpPr>
          <p:nvPr>
            <p:ph type="body" sz="quarter" idx="22"/>
          </p:nvPr>
        </p:nvSpPr>
        <p:spPr/>
        <p:txBody>
          <a:bodyPr/>
          <a:lstStyle/>
          <a:p>
            <a:r>
              <a:rPr lang="en-US" dirty="0"/>
              <a:t>Table of Contents</a:t>
            </a:r>
          </a:p>
        </p:txBody>
      </p:sp>
      <p:graphicFrame>
        <p:nvGraphicFramePr>
          <p:cNvPr id="4" name="Table 3">
            <a:extLst>
              <a:ext uri="{FF2B5EF4-FFF2-40B4-BE49-F238E27FC236}">
                <a16:creationId xmlns:a16="http://schemas.microsoft.com/office/drawing/2014/main" id="{3243F1D6-0BBE-42C9-9D73-933A91E0BA1A}"/>
              </a:ext>
            </a:extLst>
          </p:cNvPr>
          <p:cNvGraphicFramePr>
            <a:graphicFrameLocks noGrp="1"/>
          </p:cNvGraphicFramePr>
          <p:nvPr>
            <p:extLst>
              <p:ext uri="{D42A27DB-BD31-4B8C-83A1-F6EECF244321}">
                <p14:modId xmlns:p14="http://schemas.microsoft.com/office/powerpoint/2010/main" val="1268463386"/>
              </p:ext>
            </p:extLst>
          </p:nvPr>
        </p:nvGraphicFramePr>
        <p:xfrm>
          <a:off x="609600" y="1325348"/>
          <a:ext cx="10972800" cy="4568624"/>
        </p:xfrm>
        <a:graphic>
          <a:graphicData uri="http://schemas.openxmlformats.org/drawingml/2006/table">
            <a:tbl>
              <a:tblPr firstRow="1" bandRow="1">
                <a:tableStyleId>{073A0DAA-6AF3-43AB-8588-CEC1D06C72B9}</a:tableStyleId>
              </a:tblPr>
              <a:tblGrid>
                <a:gridCol w="1041827">
                  <a:extLst>
                    <a:ext uri="{9D8B030D-6E8A-4147-A177-3AD203B41FA5}">
                      <a16:colId xmlns:a16="http://schemas.microsoft.com/office/drawing/2014/main" val="253018036"/>
                    </a:ext>
                  </a:extLst>
                </a:gridCol>
                <a:gridCol w="9176094">
                  <a:extLst>
                    <a:ext uri="{9D8B030D-6E8A-4147-A177-3AD203B41FA5}">
                      <a16:colId xmlns:a16="http://schemas.microsoft.com/office/drawing/2014/main" val="3139991247"/>
                    </a:ext>
                  </a:extLst>
                </a:gridCol>
                <a:gridCol w="754879">
                  <a:extLst>
                    <a:ext uri="{9D8B030D-6E8A-4147-A177-3AD203B41FA5}">
                      <a16:colId xmlns:a16="http://schemas.microsoft.com/office/drawing/2014/main" val="2375205001"/>
                    </a:ext>
                  </a:extLst>
                </a:gridCol>
              </a:tblGrid>
              <a:tr h="571078">
                <a:tc>
                  <a:txBody>
                    <a:bodyPr/>
                    <a:lstStyle/>
                    <a:p>
                      <a:pPr marL="0" marR="0" algn="ctr" defTabSz="914400" rtl="0" eaLnBrk="1" latinLnBrk="0" hangingPunct="1">
                        <a:spcBef>
                          <a:spcPts val="0"/>
                        </a:spcBef>
                        <a:spcAft>
                          <a:spcPts val="0"/>
                        </a:spcAft>
                      </a:pPr>
                      <a:r>
                        <a:rPr lang="en-US" sz="2400" b="0" kern="1200" dirty="0">
                          <a:solidFill>
                            <a:srgbClr val="760000"/>
                          </a:solidFill>
                          <a:latin typeface="Abadi Extra Light" panose="020B0204020104020204" pitchFamily="34" charset="0"/>
                          <a:ea typeface="+mn-ea"/>
                          <a:cs typeface="+mn-cs"/>
                        </a:rPr>
                        <a:t>I</a:t>
                      </a:r>
                    </a:p>
                  </a:txBody>
                  <a:tcPr marL="68580" marR="68580" marT="0" marB="0" anchor="ctr">
                    <a:lnB w="12700" cap="flat" cmpd="sng" algn="ctr">
                      <a:solidFill>
                        <a:schemeClr val="bg1"/>
                      </a:solidFill>
                      <a:prstDash val="solid"/>
                      <a:round/>
                      <a:headEnd type="none" w="med" len="med"/>
                      <a:tailEnd type="none" w="med" len="med"/>
                    </a:lnB>
                    <a:noFill/>
                  </a:tcPr>
                </a:tc>
                <a:tc>
                  <a:txBody>
                    <a:bodyPr/>
                    <a:lstStyle/>
                    <a:p>
                      <a:pPr marL="0" marR="0" algn="l" defTabSz="914400" rtl="0" eaLnBrk="1" latinLnBrk="0" hangingPunct="1">
                        <a:spcBef>
                          <a:spcPts val="0"/>
                        </a:spcBef>
                        <a:spcAft>
                          <a:spcPts val="0"/>
                        </a:spcAft>
                      </a:pPr>
                      <a:r>
                        <a:rPr lang="en-US" sz="2400" b="0" kern="1200" dirty="0">
                          <a:solidFill>
                            <a:schemeClr val="dk1"/>
                          </a:solidFill>
                          <a:latin typeface="Abadi Extra Light" panose="020B0204020104020204" pitchFamily="34" charset="0"/>
                          <a:ea typeface="+mn-ea"/>
                          <a:cs typeface="+mn-cs"/>
                        </a:rPr>
                        <a:t>Investment Summary</a:t>
                      </a:r>
                    </a:p>
                  </a:txBody>
                  <a:tcPr marL="68580" marR="68580" marT="0" marB="0" anchor="ctr">
                    <a:lnB w="12700" cap="flat" cmpd="sng" algn="ctr">
                      <a:solidFill>
                        <a:schemeClr val="bg1"/>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2400" b="0" kern="1200" dirty="0">
                          <a:solidFill>
                            <a:schemeClr val="dk1"/>
                          </a:solidFill>
                          <a:latin typeface="Abadi Extra Light" panose="020B0204020104020204" pitchFamily="34" charset="0"/>
                          <a:ea typeface="+mn-ea"/>
                          <a:cs typeface="+mn-cs"/>
                        </a:rPr>
                        <a:t>3</a:t>
                      </a:r>
                    </a:p>
                  </a:txBody>
                  <a:tcPr marL="68580" marR="68580" marT="0" marB="0" anchor="ctr">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62857638"/>
                  </a:ext>
                </a:extLst>
              </a:tr>
              <a:tr h="5710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rgbClr val="760000"/>
                          </a:solidFill>
                          <a:latin typeface="Abadi Extra Light" panose="020B0204020104020204" pitchFamily="34" charset="0"/>
                          <a:ea typeface="+mn-ea"/>
                          <a:cs typeface="+mn-cs"/>
                        </a:rPr>
                        <a:t>II</a:t>
                      </a: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l" defTabSz="914400" rtl="0" eaLnBrk="1" latinLnBrk="0" hangingPunct="1">
                        <a:spcBef>
                          <a:spcPts val="0"/>
                        </a:spcBef>
                        <a:spcAft>
                          <a:spcPts val="0"/>
                        </a:spcAft>
                      </a:pPr>
                      <a:r>
                        <a:rPr lang="en-US" sz="2400" kern="1200" dirty="0">
                          <a:solidFill>
                            <a:schemeClr val="dk1"/>
                          </a:solidFill>
                          <a:latin typeface="Abadi Extra Light" panose="020B0204020104020204" pitchFamily="34" charset="0"/>
                          <a:ea typeface="+mn-ea"/>
                          <a:cs typeface="+mn-cs"/>
                        </a:rPr>
                        <a:t>Company &amp; Business Overview</a:t>
                      </a: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2400" kern="1200" dirty="0">
                          <a:solidFill>
                            <a:schemeClr val="dk1"/>
                          </a:solidFill>
                          <a:latin typeface="Abadi Extra Light" panose="020B0204020104020204" pitchFamily="34" charset="0"/>
                          <a:ea typeface="+mn-ea"/>
                          <a:cs typeface="+mn-cs"/>
                        </a:rPr>
                        <a:t>5</a:t>
                      </a: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120136186"/>
                  </a:ext>
                </a:extLst>
              </a:tr>
              <a:tr h="571078">
                <a:tc>
                  <a:txBody>
                    <a:bodyPr/>
                    <a:lstStyle/>
                    <a:p>
                      <a:pPr marL="0" marR="0" algn="ctr" defTabSz="914400" rtl="0" eaLnBrk="1" latinLnBrk="0" hangingPunct="1">
                        <a:spcBef>
                          <a:spcPts val="0"/>
                        </a:spcBef>
                        <a:spcAft>
                          <a:spcPts val="0"/>
                        </a:spcAft>
                      </a:pPr>
                      <a:r>
                        <a:rPr lang="en-US" sz="2400" kern="1200" dirty="0">
                          <a:solidFill>
                            <a:srgbClr val="760000"/>
                          </a:solidFill>
                          <a:latin typeface="Abadi Extra Light" panose="020B0204020104020204" pitchFamily="34" charset="0"/>
                          <a:ea typeface="+mn-ea"/>
                          <a:cs typeface="+mn-cs"/>
                        </a:rPr>
                        <a:t>III</a:t>
                      </a: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l" defTabSz="914400" rtl="0" eaLnBrk="1" latinLnBrk="0" hangingPunct="1">
                        <a:spcBef>
                          <a:spcPts val="0"/>
                        </a:spcBef>
                        <a:spcAft>
                          <a:spcPts val="0"/>
                        </a:spcAft>
                      </a:pPr>
                      <a:r>
                        <a:rPr lang="en-US" sz="2400" kern="1200" dirty="0">
                          <a:solidFill>
                            <a:schemeClr val="dk1"/>
                          </a:solidFill>
                          <a:latin typeface="Abadi Extra Light" panose="020B0204020104020204" pitchFamily="34" charset="0"/>
                          <a:ea typeface="+mn-ea"/>
                          <a:cs typeface="+mn-cs"/>
                        </a:rPr>
                        <a:t>Industry Overview</a:t>
                      </a: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2400" kern="1200" dirty="0">
                          <a:solidFill>
                            <a:schemeClr val="dk1"/>
                          </a:solidFill>
                          <a:latin typeface="Abadi Extra Light" panose="020B0204020104020204" pitchFamily="34" charset="0"/>
                          <a:ea typeface="+mn-ea"/>
                          <a:cs typeface="+mn-cs"/>
                        </a:rPr>
                        <a:t>7</a:t>
                      </a: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178160727"/>
                  </a:ext>
                </a:extLst>
              </a:tr>
              <a:tr h="571078">
                <a:tc>
                  <a:txBody>
                    <a:bodyPr/>
                    <a:lstStyle/>
                    <a:p>
                      <a:pPr marL="0" marR="0" algn="ctr" defTabSz="914400" rtl="0" eaLnBrk="1" latinLnBrk="0" hangingPunct="1">
                        <a:spcBef>
                          <a:spcPts val="0"/>
                        </a:spcBef>
                        <a:spcAft>
                          <a:spcPts val="0"/>
                        </a:spcAft>
                      </a:pPr>
                      <a:r>
                        <a:rPr lang="en-US" sz="2400" kern="1200" dirty="0">
                          <a:solidFill>
                            <a:srgbClr val="760000"/>
                          </a:solidFill>
                          <a:latin typeface="Abadi Extra Light" panose="020B0204020104020204" pitchFamily="34" charset="0"/>
                          <a:ea typeface="+mn-ea"/>
                          <a:cs typeface="+mn-cs"/>
                        </a:rPr>
                        <a:t>IV</a:t>
                      </a: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l" defTabSz="914400" rtl="0" eaLnBrk="1" latinLnBrk="0" hangingPunct="1">
                        <a:spcBef>
                          <a:spcPts val="0"/>
                        </a:spcBef>
                        <a:spcAft>
                          <a:spcPts val="0"/>
                        </a:spcAft>
                      </a:pPr>
                      <a:r>
                        <a:rPr lang="en-US" sz="2400" kern="1200" dirty="0">
                          <a:solidFill>
                            <a:schemeClr val="dk1"/>
                          </a:solidFill>
                          <a:latin typeface="Abadi Extra Light" panose="020B0204020104020204" pitchFamily="34" charset="0"/>
                          <a:ea typeface="+mn-ea"/>
                          <a:cs typeface="+mn-cs"/>
                        </a:rPr>
                        <a:t>Valuation Analysis</a:t>
                      </a: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2400" kern="1200" dirty="0">
                          <a:solidFill>
                            <a:schemeClr val="dk1"/>
                          </a:solidFill>
                          <a:latin typeface="Abadi Extra Light" panose="020B0204020104020204" pitchFamily="34" charset="0"/>
                          <a:ea typeface="+mn-ea"/>
                          <a:cs typeface="+mn-cs"/>
                        </a:rPr>
                        <a:t>9</a:t>
                      </a: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39963569"/>
                  </a:ext>
                </a:extLst>
              </a:tr>
              <a:tr h="571078">
                <a:tc>
                  <a:txBody>
                    <a:bodyPr/>
                    <a:lstStyle/>
                    <a:p>
                      <a:pPr marL="0" marR="0" algn="ctr" defTabSz="914400" rtl="0" eaLnBrk="1" latinLnBrk="0" hangingPunct="1">
                        <a:spcBef>
                          <a:spcPts val="0"/>
                        </a:spcBef>
                        <a:spcAft>
                          <a:spcPts val="0"/>
                        </a:spcAft>
                      </a:pPr>
                      <a:r>
                        <a:rPr lang="en-US" sz="2400" kern="1200" dirty="0">
                          <a:solidFill>
                            <a:srgbClr val="760000"/>
                          </a:solidFill>
                          <a:latin typeface="Abadi Extra Light" panose="020B0204020104020204" pitchFamily="34" charset="0"/>
                          <a:ea typeface="+mn-ea"/>
                          <a:cs typeface="+mn-cs"/>
                        </a:rPr>
                        <a:t>V</a:t>
                      </a: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l" defTabSz="914400" rtl="0" eaLnBrk="1" latinLnBrk="0" hangingPunct="1">
                        <a:spcBef>
                          <a:spcPts val="0"/>
                        </a:spcBef>
                        <a:spcAft>
                          <a:spcPts val="0"/>
                        </a:spcAft>
                      </a:pPr>
                      <a:r>
                        <a:rPr lang="en-US" sz="2400" kern="1200" dirty="0">
                          <a:solidFill>
                            <a:schemeClr val="dk1"/>
                          </a:solidFill>
                          <a:latin typeface="Abadi Extra Light" panose="020B0204020104020204" pitchFamily="34" charset="0"/>
                          <a:ea typeface="+mn-ea"/>
                          <a:cs typeface="+mn-cs"/>
                        </a:rPr>
                        <a:t>Catalysts &amp; Drivers</a:t>
                      </a: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2400" kern="1200" dirty="0">
                          <a:solidFill>
                            <a:schemeClr val="dk1"/>
                          </a:solidFill>
                          <a:latin typeface="Abadi Extra Light" panose="020B0204020104020204" pitchFamily="34" charset="0"/>
                          <a:ea typeface="+mn-ea"/>
                          <a:cs typeface="+mn-cs"/>
                        </a:rPr>
                        <a:t>11</a:t>
                      </a: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83342262"/>
                  </a:ext>
                </a:extLst>
              </a:tr>
              <a:tr h="571078">
                <a:tc>
                  <a:txBody>
                    <a:bodyPr/>
                    <a:lstStyle/>
                    <a:p>
                      <a:pPr marL="0" marR="0" algn="ctr" defTabSz="914400" rtl="0" eaLnBrk="1" latinLnBrk="0" hangingPunct="1">
                        <a:spcBef>
                          <a:spcPts val="0"/>
                        </a:spcBef>
                        <a:spcAft>
                          <a:spcPts val="0"/>
                        </a:spcAft>
                      </a:pPr>
                      <a:r>
                        <a:rPr lang="en-US" sz="2400" kern="1200" dirty="0">
                          <a:solidFill>
                            <a:srgbClr val="760000"/>
                          </a:solidFill>
                          <a:latin typeface="Abadi Extra Light" panose="020B0204020104020204" pitchFamily="34" charset="0"/>
                          <a:ea typeface="+mn-ea"/>
                          <a:cs typeface="+mn-cs"/>
                        </a:rPr>
                        <a:t>VI</a:t>
                      </a: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l" defTabSz="914400" rtl="0" eaLnBrk="1" latinLnBrk="0" hangingPunct="1">
                        <a:spcBef>
                          <a:spcPts val="0"/>
                        </a:spcBef>
                        <a:spcAft>
                          <a:spcPts val="0"/>
                        </a:spcAft>
                      </a:pPr>
                      <a:r>
                        <a:rPr lang="en-US" sz="2400" kern="1200" dirty="0">
                          <a:solidFill>
                            <a:schemeClr val="dk1"/>
                          </a:solidFill>
                          <a:latin typeface="Abadi Extra Light" panose="020B0204020104020204" pitchFamily="34" charset="0"/>
                          <a:ea typeface="+mn-ea"/>
                          <a:cs typeface="+mn-cs"/>
                        </a:rPr>
                        <a:t>Risks to Investment Thesis</a:t>
                      </a: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2400" kern="1200" dirty="0">
                          <a:solidFill>
                            <a:schemeClr val="dk1"/>
                          </a:solidFill>
                          <a:latin typeface="Abadi Extra Light" panose="020B0204020104020204" pitchFamily="34" charset="0"/>
                          <a:ea typeface="+mn-ea"/>
                          <a:cs typeface="+mn-cs"/>
                        </a:rPr>
                        <a:t>14</a:t>
                      </a: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59906708"/>
                  </a:ext>
                </a:extLst>
              </a:tr>
              <a:tr h="571078">
                <a:tc>
                  <a:txBody>
                    <a:bodyPr/>
                    <a:lstStyle/>
                    <a:p>
                      <a:pPr marL="0" marR="0" algn="ctr" defTabSz="914400" rtl="0" eaLnBrk="1" latinLnBrk="0" hangingPunct="1">
                        <a:spcBef>
                          <a:spcPts val="0"/>
                        </a:spcBef>
                        <a:spcAft>
                          <a:spcPts val="0"/>
                        </a:spcAft>
                      </a:pPr>
                      <a:r>
                        <a:rPr lang="en-US" sz="2400" kern="1200" dirty="0">
                          <a:solidFill>
                            <a:srgbClr val="760000"/>
                          </a:solidFill>
                          <a:latin typeface="Abadi Extra Light" panose="020B0204020104020204" pitchFamily="34" charset="0"/>
                          <a:ea typeface="+mn-ea"/>
                          <a:cs typeface="+mn-cs"/>
                        </a:rPr>
                        <a:t>VII</a:t>
                      </a: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latin typeface="Abadi Extra Light" panose="020B0204020104020204" pitchFamily="34" charset="0"/>
                          <a:ea typeface="+mn-ea"/>
                          <a:cs typeface="+mn-cs"/>
                        </a:rPr>
                        <a:t>Comparable Companies</a:t>
                      </a: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2400" kern="1200" dirty="0">
                          <a:solidFill>
                            <a:schemeClr val="dk1"/>
                          </a:solidFill>
                          <a:latin typeface="Abadi Extra Light" panose="020B0204020104020204" pitchFamily="34" charset="0"/>
                          <a:ea typeface="+mn-ea"/>
                          <a:cs typeface="+mn-cs"/>
                        </a:rPr>
                        <a:t>16</a:t>
                      </a: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06698049"/>
                  </a:ext>
                </a:extLst>
              </a:tr>
              <a:tr h="5710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rgbClr val="760000"/>
                          </a:solidFill>
                          <a:latin typeface="Abadi Extra Light" panose="020B0204020104020204" pitchFamily="34" charset="0"/>
                          <a:ea typeface="+mn-ea"/>
                          <a:cs typeface="+mn-cs"/>
                        </a:rPr>
                        <a:t>VIII</a:t>
                      </a: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latin typeface="Abadi Extra Light" panose="020B0204020104020204" pitchFamily="34" charset="0"/>
                          <a:ea typeface="+mn-ea"/>
                          <a:cs typeface="+mn-cs"/>
                        </a:rPr>
                        <a:t>Financial Analysis</a:t>
                      </a: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ctr" defTabSz="914400" rtl="0" eaLnBrk="1" latinLnBrk="0" hangingPunct="1">
                        <a:spcBef>
                          <a:spcPts val="0"/>
                        </a:spcBef>
                        <a:spcAft>
                          <a:spcPts val="0"/>
                        </a:spcAft>
                      </a:pPr>
                      <a:r>
                        <a:rPr lang="en-US" sz="2400" kern="1200" dirty="0">
                          <a:solidFill>
                            <a:schemeClr val="dk1"/>
                          </a:solidFill>
                          <a:latin typeface="Abadi Extra Light" panose="020B0204020104020204" pitchFamily="34" charset="0"/>
                          <a:ea typeface="+mn-ea"/>
                          <a:cs typeface="+mn-cs"/>
                        </a:rPr>
                        <a:t>18</a:t>
                      </a: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99942755"/>
                  </a:ext>
                </a:extLst>
              </a:tr>
            </a:tbl>
          </a:graphicData>
        </a:graphic>
      </p:graphicFrame>
    </p:spTree>
    <p:extLst>
      <p:ext uri="{BB962C8B-B14F-4D97-AF65-F5344CB8AC3E}">
        <p14:creationId xmlns:p14="http://schemas.microsoft.com/office/powerpoint/2010/main" val="284905888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DD5ABD3B-0E91-4971-9918-FA04B639437C}"/>
              </a:ext>
            </a:extLst>
          </p:cNvPr>
          <p:cNvGrpSpPr/>
          <p:nvPr/>
        </p:nvGrpSpPr>
        <p:grpSpPr>
          <a:xfrm>
            <a:off x="6692345" y="1273945"/>
            <a:ext cx="5075303" cy="276999"/>
            <a:chOff x="7329412" y="1821073"/>
            <a:chExt cx="4572000" cy="276999"/>
          </a:xfrm>
        </p:grpSpPr>
        <p:cxnSp>
          <p:nvCxnSpPr>
            <p:cNvPr id="21" name="Straight Connector 20">
              <a:extLst>
                <a:ext uri="{FF2B5EF4-FFF2-40B4-BE49-F238E27FC236}">
                  <a16:creationId xmlns:a16="http://schemas.microsoft.com/office/drawing/2014/main" id="{41A0508D-8370-4C96-A6CB-98D95CCF269D}"/>
                </a:ext>
              </a:extLst>
            </p:cNvPr>
            <p:cNvCxnSpPr/>
            <p:nvPr/>
          </p:nvCxnSpPr>
          <p:spPr>
            <a:xfrm>
              <a:off x="7411170" y="2057503"/>
              <a:ext cx="4343400" cy="0"/>
            </a:xfrm>
            <a:prstGeom prst="line">
              <a:avLst/>
            </a:prstGeom>
            <a:ln w="19050">
              <a:solidFill>
                <a:srgbClr val="760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F37CCA4-9F9A-47A1-BB1C-38DE10CCB43C}"/>
                </a:ext>
              </a:extLst>
            </p:cNvPr>
            <p:cNvSpPr txBox="1"/>
            <p:nvPr/>
          </p:nvSpPr>
          <p:spPr>
            <a:xfrm>
              <a:off x="7329412" y="1821073"/>
              <a:ext cx="4572000" cy="276999"/>
            </a:xfrm>
            <a:prstGeom prst="rect">
              <a:avLst/>
            </a:prstGeom>
            <a:noFill/>
          </p:spPr>
          <p:txBody>
            <a:bodyPr wrap="square" rtlCol="0">
              <a:spAutoFit/>
            </a:bodyPr>
            <a:lstStyle/>
            <a:p>
              <a:r>
                <a:rPr lang="en-US" sz="1200" dirty="0">
                  <a:latin typeface="Abadi" panose="020B0604020104020204" pitchFamily="34" charset="0"/>
                </a:rPr>
                <a:t>Cash Flow</a:t>
              </a:r>
            </a:p>
          </p:txBody>
        </p:sp>
      </p:grpSp>
      <p:sp>
        <p:nvSpPr>
          <p:cNvPr id="29" name="TextBox 28">
            <a:extLst>
              <a:ext uri="{FF2B5EF4-FFF2-40B4-BE49-F238E27FC236}">
                <a16:creationId xmlns:a16="http://schemas.microsoft.com/office/drawing/2014/main" id="{F6DE2707-AA6B-4C20-A753-7C4F44DACD2B}"/>
              </a:ext>
            </a:extLst>
          </p:cNvPr>
          <p:cNvSpPr txBox="1"/>
          <p:nvPr/>
        </p:nvSpPr>
        <p:spPr>
          <a:xfrm>
            <a:off x="6715935" y="1591037"/>
            <a:ext cx="5028125" cy="1567160"/>
          </a:xfrm>
          <a:prstGeom prst="rect">
            <a:avLst/>
          </a:prstGeom>
          <a:noFill/>
        </p:spPr>
        <p:txBody>
          <a:bodyPr wrap="square" rtlCol="0">
            <a:spAutoFit/>
          </a:bodyPr>
          <a:lstStyle/>
          <a:p>
            <a:pPr marL="171450" indent="-171450">
              <a:lnSpc>
                <a:spcPct val="150000"/>
              </a:lnSpc>
              <a:spcAft>
                <a:spcPts val="800"/>
              </a:spcAft>
              <a:buFontTx/>
              <a:buChar char="-"/>
            </a:pPr>
            <a:r>
              <a:rPr lang="en-US" sz="1300" dirty="0">
                <a:latin typeface="Abadi Extra Light" panose="020B0204020104020204" pitchFamily="34" charset="0"/>
              </a:rPr>
              <a:t>Cutting operating costs by 10% and </a:t>
            </a:r>
            <a:r>
              <a:rPr lang="en-US" sz="1300" dirty="0" err="1">
                <a:latin typeface="Abadi Extra Light" panose="020B0204020104020204" pitchFamily="34" charset="0"/>
              </a:rPr>
              <a:t>CapEx</a:t>
            </a:r>
            <a:r>
              <a:rPr lang="en-US" sz="1300" dirty="0">
                <a:latin typeface="Abadi Extra Light" panose="020B0204020104020204" pitchFamily="34" charset="0"/>
              </a:rPr>
              <a:t> by 13% in FY’21</a:t>
            </a:r>
          </a:p>
          <a:p>
            <a:pPr marL="171450" indent="-171450">
              <a:lnSpc>
                <a:spcPct val="150000"/>
              </a:lnSpc>
              <a:spcAft>
                <a:spcPts val="800"/>
              </a:spcAft>
              <a:buFontTx/>
              <a:buChar char="-"/>
            </a:pPr>
            <a:r>
              <a:rPr lang="en-US" sz="1300" dirty="0">
                <a:latin typeface="Abadi Extra Light" panose="020B0204020104020204" pitchFamily="34" charset="0"/>
              </a:rPr>
              <a:t>FCF annual growth rate of 10% through 2025</a:t>
            </a:r>
          </a:p>
          <a:p>
            <a:pPr marL="171450" indent="-171450">
              <a:lnSpc>
                <a:spcPct val="150000"/>
              </a:lnSpc>
              <a:spcAft>
                <a:spcPts val="800"/>
              </a:spcAft>
              <a:buFontTx/>
              <a:buChar char="-"/>
            </a:pPr>
            <a:r>
              <a:rPr lang="en-US" sz="1300" dirty="0">
                <a:latin typeface="Abadi Extra Light" panose="020B0204020104020204" pitchFamily="34" charset="0"/>
              </a:rPr>
              <a:t>$2bn in share repurchases in 2022, $3bn in 2023</a:t>
            </a:r>
          </a:p>
          <a:p>
            <a:pPr marL="171450" indent="-171450">
              <a:lnSpc>
                <a:spcPct val="150000"/>
              </a:lnSpc>
              <a:spcAft>
                <a:spcPts val="800"/>
              </a:spcAft>
              <a:buFontTx/>
              <a:buChar char="-"/>
            </a:pPr>
            <a:r>
              <a:rPr lang="en-US" sz="1300" dirty="0">
                <a:latin typeface="Abadi Extra Light" panose="020B0204020104020204" pitchFamily="34" charset="0"/>
              </a:rPr>
              <a:t>Annual dividend of $5.16/share</a:t>
            </a:r>
          </a:p>
        </p:txBody>
      </p:sp>
      <p:grpSp>
        <p:nvGrpSpPr>
          <p:cNvPr id="10" name="Group 9">
            <a:extLst>
              <a:ext uri="{FF2B5EF4-FFF2-40B4-BE49-F238E27FC236}">
                <a16:creationId xmlns:a16="http://schemas.microsoft.com/office/drawing/2014/main" id="{B2275520-61E7-5E4D-9FEA-5FD77AB24D93}"/>
              </a:ext>
            </a:extLst>
          </p:cNvPr>
          <p:cNvGrpSpPr/>
          <p:nvPr/>
        </p:nvGrpSpPr>
        <p:grpSpPr>
          <a:xfrm>
            <a:off x="424352" y="1233376"/>
            <a:ext cx="5242453" cy="276999"/>
            <a:chOff x="7229770" y="1802198"/>
            <a:chExt cx="4722575" cy="276999"/>
          </a:xfrm>
        </p:grpSpPr>
        <p:cxnSp>
          <p:nvCxnSpPr>
            <p:cNvPr id="11" name="Straight Connector 10">
              <a:extLst>
                <a:ext uri="{FF2B5EF4-FFF2-40B4-BE49-F238E27FC236}">
                  <a16:creationId xmlns:a16="http://schemas.microsoft.com/office/drawing/2014/main" id="{1CB60E5B-F9FA-C44E-B065-FCF530B5136F}"/>
                </a:ext>
              </a:extLst>
            </p:cNvPr>
            <p:cNvCxnSpPr>
              <a:cxnSpLocks/>
            </p:cNvCxnSpPr>
            <p:nvPr/>
          </p:nvCxnSpPr>
          <p:spPr>
            <a:xfrm>
              <a:off x="7314633" y="2042217"/>
              <a:ext cx="4439937" cy="15286"/>
            </a:xfrm>
            <a:prstGeom prst="line">
              <a:avLst/>
            </a:prstGeom>
            <a:ln w="19050">
              <a:solidFill>
                <a:srgbClr val="76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A530A2F-B62D-F746-AFC0-DC9E389EC866}"/>
                </a:ext>
              </a:extLst>
            </p:cNvPr>
            <p:cNvSpPr txBox="1"/>
            <p:nvPr/>
          </p:nvSpPr>
          <p:spPr>
            <a:xfrm>
              <a:off x="7229770" y="1802198"/>
              <a:ext cx="4722575" cy="276999"/>
            </a:xfrm>
            <a:prstGeom prst="rect">
              <a:avLst/>
            </a:prstGeom>
            <a:noFill/>
          </p:spPr>
          <p:txBody>
            <a:bodyPr wrap="square" rtlCol="0">
              <a:spAutoFit/>
            </a:bodyPr>
            <a:lstStyle/>
            <a:p>
              <a:r>
                <a:rPr lang="en-US" sz="1200" dirty="0">
                  <a:latin typeface="Abadi" panose="020B0604020104020204" pitchFamily="34" charset="0"/>
                </a:rPr>
                <a:t>Margins</a:t>
              </a:r>
            </a:p>
          </p:txBody>
        </p:sp>
      </p:grpSp>
      <p:graphicFrame>
        <p:nvGraphicFramePr>
          <p:cNvPr id="13" name="Chart 12">
            <a:extLst>
              <a:ext uri="{FF2B5EF4-FFF2-40B4-BE49-F238E27FC236}">
                <a16:creationId xmlns:a16="http://schemas.microsoft.com/office/drawing/2014/main" id="{8B8B2056-BAFE-43C5-8B7E-61B56C133ABE}"/>
              </a:ext>
            </a:extLst>
          </p:cNvPr>
          <p:cNvGraphicFramePr/>
          <p:nvPr/>
        </p:nvGraphicFramePr>
        <p:xfrm>
          <a:off x="852743" y="3158197"/>
          <a:ext cx="4574084" cy="276149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265B02DC-7EA6-2749-AD3D-4DDCCA955C58}"/>
              </a:ext>
            </a:extLst>
          </p:cNvPr>
          <p:cNvSpPr txBox="1"/>
          <p:nvPr/>
        </p:nvSpPr>
        <p:spPr>
          <a:xfrm>
            <a:off x="625723" y="1569196"/>
            <a:ext cx="5028125" cy="1567160"/>
          </a:xfrm>
          <a:prstGeom prst="rect">
            <a:avLst/>
          </a:prstGeom>
          <a:noFill/>
        </p:spPr>
        <p:txBody>
          <a:bodyPr wrap="square" rtlCol="0">
            <a:spAutoFit/>
          </a:bodyPr>
          <a:lstStyle/>
          <a:p>
            <a:pPr marL="171450" indent="-171450">
              <a:lnSpc>
                <a:spcPct val="150000"/>
              </a:lnSpc>
              <a:spcAft>
                <a:spcPts val="800"/>
              </a:spcAft>
              <a:buFontTx/>
              <a:buChar char="-"/>
            </a:pPr>
            <a:r>
              <a:rPr lang="en-US" sz="1300">
                <a:latin typeface="Abadi Extra Light" panose="020B0204020104020204" pitchFamily="34" charset="0"/>
              </a:rPr>
              <a:t>High depreciation and amortization write offs in FY’20</a:t>
            </a:r>
          </a:p>
          <a:p>
            <a:pPr marL="171450" indent="-171450">
              <a:lnSpc>
                <a:spcPct val="150000"/>
              </a:lnSpc>
              <a:spcAft>
                <a:spcPts val="800"/>
              </a:spcAft>
              <a:buFontTx/>
              <a:buChar char="-"/>
            </a:pPr>
            <a:r>
              <a:rPr lang="en-US" sz="1300">
                <a:latin typeface="Abadi Extra Light" panose="020B0204020104020204" pitchFamily="34" charset="0"/>
              </a:rPr>
              <a:t>Decreased revenue put profit and EBIT in the red</a:t>
            </a:r>
          </a:p>
          <a:p>
            <a:pPr marL="171450" indent="-171450">
              <a:lnSpc>
                <a:spcPct val="150000"/>
              </a:lnSpc>
              <a:spcAft>
                <a:spcPts val="800"/>
              </a:spcAft>
              <a:buFontTx/>
              <a:buChar char="-"/>
            </a:pPr>
            <a:r>
              <a:rPr lang="en-US" sz="1300">
                <a:latin typeface="Abadi Extra Light" panose="020B0204020104020204" pitchFamily="34" charset="0"/>
              </a:rPr>
              <a:t>Strong recovery in 3Q’20</a:t>
            </a:r>
          </a:p>
          <a:p>
            <a:pPr marL="171450" indent="-171450">
              <a:lnSpc>
                <a:spcPct val="150000"/>
              </a:lnSpc>
              <a:spcAft>
                <a:spcPts val="800"/>
              </a:spcAft>
              <a:buFontTx/>
              <a:buChar char="-"/>
            </a:pPr>
            <a:r>
              <a:rPr lang="en-US" sz="1300">
                <a:latin typeface="Abadi Extra Light" panose="020B0204020104020204" pitchFamily="34" charset="0"/>
              </a:rPr>
              <a:t>Projected to return to pre-pandemic levels by FY’22</a:t>
            </a:r>
          </a:p>
        </p:txBody>
      </p:sp>
      <p:graphicFrame>
        <p:nvGraphicFramePr>
          <p:cNvPr id="15" name="Chart 14">
            <a:extLst>
              <a:ext uri="{FF2B5EF4-FFF2-40B4-BE49-F238E27FC236}">
                <a16:creationId xmlns:a16="http://schemas.microsoft.com/office/drawing/2014/main" id="{D48810D0-4F21-4B6A-AF45-5BF01BA4067C}"/>
              </a:ext>
            </a:extLst>
          </p:cNvPr>
          <p:cNvGraphicFramePr/>
          <p:nvPr/>
        </p:nvGraphicFramePr>
        <p:xfrm>
          <a:off x="6692347" y="3238858"/>
          <a:ext cx="4574084" cy="2761482"/>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 Placeholder 1">
            <a:extLst>
              <a:ext uri="{FF2B5EF4-FFF2-40B4-BE49-F238E27FC236}">
                <a16:creationId xmlns:a16="http://schemas.microsoft.com/office/drawing/2014/main" id="{4A981A01-2428-2246-9BC9-6DCEAEA63EE5}"/>
              </a:ext>
            </a:extLst>
          </p:cNvPr>
          <p:cNvSpPr>
            <a:spLocks noGrp="1"/>
          </p:cNvSpPr>
          <p:nvPr>
            <p:ph type="body" sz="quarter" idx="21"/>
          </p:nvPr>
        </p:nvSpPr>
        <p:spPr>
          <a:xfrm>
            <a:off x="609599" y="423837"/>
            <a:ext cx="6356465" cy="543176"/>
          </a:xfrm>
        </p:spPr>
        <p:txBody>
          <a:bodyPr vert="horz" lIns="0" tIns="0" rIns="0" bIns="0" rtlCol="0" anchor="ctr">
            <a:normAutofit/>
          </a:bodyPr>
          <a:lstStyle/>
          <a:p>
            <a:r>
              <a:rPr lang="en-US"/>
              <a:t>Margins and Cash Flow Analyses</a:t>
            </a:r>
          </a:p>
        </p:txBody>
      </p:sp>
    </p:spTree>
    <p:extLst>
      <p:ext uri="{BB962C8B-B14F-4D97-AF65-F5344CB8AC3E}">
        <p14:creationId xmlns:p14="http://schemas.microsoft.com/office/powerpoint/2010/main" val="176164787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7868A0-679B-45C5-9637-E6B20E589B91}"/>
              </a:ext>
            </a:extLst>
          </p:cNvPr>
          <p:cNvSpPr>
            <a:spLocks noGrp="1"/>
          </p:cNvSpPr>
          <p:nvPr>
            <p:ph type="body" sz="quarter" idx="21"/>
          </p:nvPr>
        </p:nvSpPr>
        <p:spPr>
          <a:xfrm>
            <a:off x="609599" y="423837"/>
            <a:ext cx="6356465" cy="543176"/>
          </a:xfrm>
        </p:spPr>
        <p:txBody>
          <a:bodyPr vert="horz" lIns="0" tIns="0" rIns="0" bIns="0" rtlCol="0" anchor="ctr">
            <a:normAutofit/>
          </a:bodyPr>
          <a:lstStyle/>
          <a:p>
            <a:r>
              <a:rPr lang="en-US"/>
              <a:t>Debt and Earnings Analyses</a:t>
            </a:r>
          </a:p>
        </p:txBody>
      </p:sp>
      <p:grpSp>
        <p:nvGrpSpPr>
          <p:cNvPr id="20" name="Group 19">
            <a:extLst>
              <a:ext uri="{FF2B5EF4-FFF2-40B4-BE49-F238E27FC236}">
                <a16:creationId xmlns:a16="http://schemas.microsoft.com/office/drawing/2014/main" id="{DD5ABD3B-0E91-4971-9918-FA04B639437C}"/>
              </a:ext>
            </a:extLst>
          </p:cNvPr>
          <p:cNvGrpSpPr/>
          <p:nvPr/>
        </p:nvGrpSpPr>
        <p:grpSpPr>
          <a:xfrm>
            <a:off x="6682129" y="1186858"/>
            <a:ext cx="5075303" cy="307777"/>
            <a:chOff x="7362001" y="1749726"/>
            <a:chExt cx="4572000" cy="307777"/>
          </a:xfrm>
        </p:grpSpPr>
        <p:cxnSp>
          <p:nvCxnSpPr>
            <p:cNvPr id="21" name="Straight Connector 20">
              <a:extLst>
                <a:ext uri="{FF2B5EF4-FFF2-40B4-BE49-F238E27FC236}">
                  <a16:creationId xmlns:a16="http://schemas.microsoft.com/office/drawing/2014/main" id="{41A0508D-8370-4C96-A6CB-98D95CCF269D}"/>
                </a:ext>
              </a:extLst>
            </p:cNvPr>
            <p:cNvCxnSpPr>
              <a:cxnSpLocks/>
            </p:cNvCxnSpPr>
            <p:nvPr/>
          </p:nvCxnSpPr>
          <p:spPr>
            <a:xfrm>
              <a:off x="7411170" y="2057503"/>
              <a:ext cx="4343400" cy="0"/>
            </a:xfrm>
            <a:prstGeom prst="line">
              <a:avLst/>
            </a:prstGeom>
            <a:ln w="19050">
              <a:solidFill>
                <a:srgbClr val="760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F37CCA4-9F9A-47A1-BB1C-38DE10CCB43C}"/>
                </a:ext>
              </a:extLst>
            </p:cNvPr>
            <p:cNvSpPr txBox="1"/>
            <p:nvPr/>
          </p:nvSpPr>
          <p:spPr>
            <a:xfrm>
              <a:off x="7362001" y="1749726"/>
              <a:ext cx="4572000" cy="307777"/>
            </a:xfrm>
            <a:prstGeom prst="rect">
              <a:avLst/>
            </a:prstGeom>
            <a:noFill/>
          </p:spPr>
          <p:txBody>
            <a:bodyPr wrap="square" rtlCol="0">
              <a:spAutoFit/>
            </a:bodyPr>
            <a:lstStyle/>
            <a:p>
              <a:r>
                <a:rPr lang="en-US" sz="1400" dirty="0">
                  <a:latin typeface="Abadi" panose="020B0604020104020204" pitchFamily="34" charset="0"/>
                </a:rPr>
                <a:t>Earnings</a:t>
              </a:r>
            </a:p>
          </p:txBody>
        </p:sp>
      </p:grpSp>
      <p:grpSp>
        <p:nvGrpSpPr>
          <p:cNvPr id="27" name="Group 26">
            <a:extLst>
              <a:ext uri="{FF2B5EF4-FFF2-40B4-BE49-F238E27FC236}">
                <a16:creationId xmlns:a16="http://schemas.microsoft.com/office/drawing/2014/main" id="{AF53D8B1-EDB6-4683-9E23-FBCBB634F4DC}"/>
              </a:ext>
            </a:extLst>
          </p:cNvPr>
          <p:cNvGrpSpPr/>
          <p:nvPr/>
        </p:nvGrpSpPr>
        <p:grpSpPr>
          <a:xfrm>
            <a:off x="520699" y="1217637"/>
            <a:ext cx="5118881" cy="1964500"/>
            <a:chOff x="6284847" y="1470681"/>
            <a:chExt cx="5118881" cy="1964500"/>
          </a:xfrm>
        </p:grpSpPr>
        <p:grpSp>
          <p:nvGrpSpPr>
            <p:cNvPr id="28" name="Group 27">
              <a:extLst>
                <a:ext uri="{FF2B5EF4-FFF2-40B4-BE49-F238E27FC236}">
                  <a16:creationId xmlns:a16="http://schemas.microsoft.com/office/drawing/2014/main" id="{DB2FBA10-974A-4918-B5F4-346DB41966ED}"/>
                </a:ext>
              </a:extLst>
            </p:cNvPr>
            <p:cNvGrpSpPr/>
            <p:nvPr/>
          </p:nvGrpSpPr>
          <p:grpSpPr>
            <a:xfrm>
              <a:off x="6284847" y="1470681"/>
              <a:ext cx="5075303" cy="307777"/>
              <a:chOff x="7329414" y="1765218"/>
              <a:chExt cx="4572000" cy="307777"/>
            </a:xfrm>
          </p:grpSpPr>
          <p:cxnSp>
            <p:nvCxnSpPr>
              <p:cNvPr id="30" name="Straight Connector 29">
                <a:extLst>
                  <a:ext uri="{FF2B5EF4-FFF2-40B4-BE49-F238E27FC236}">
                    <a16:creationId xmlns:a16="http://schemas.microsoft.com/office/drawing/2014/main" id="{3BCBABAF-2CBD-4BDB-B2CB-9B92632AC713}"/>
                  </a:ext>
                </a:extLst>
              </p:cNvPr>
              <p:cNvCxnSpPr/>
              <p:nvPr/>
            </p:nvCxnSpPr>
            <p:spPr>
              <a:xfrm>
                <a:off x="7411170" y="2057503"/>
                <a:ext cx="4343400" cy="0"/>
              </a:xfrm>
              <a:prstGeom prst="line">
                <a:avLst/>
              </a:prstGeom>
              <a:ln w="19050">
                <a:solidFill>
                  <a:srgbClr val="760000"/>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A3912BDD-3306-4FFC-AA4A-7966DAB2C086}"/>
                  </a:ext>
                </a:extLst>
              </p:cNvPr>
              <p:cNvSpPr txBox="1"/>
              <p:nvPr/>
            </p:nvSpPr>
            <p:spPr>
              <a:xfrm>
                <a:off x="7329414" y="1765218"/>
                <a:ext cx="4572000" cy="307777"/>
              </a:xfrm>
              <a:prstGeom prst="rect">
                <a:avLst/>
              </a:prstGeom>
              <a:noFill/>
            </p:spPr>
            <p:txBody>
              <a:bodyPr wrap="square" rtlCol="0">
                <a:spAutoFit/>
              </a:bodyPr>
              <a:lstStyle/>
              <a:p>
                <a:r>
                  <a:rPr lang="en-US" sz="1400" dirty="0">
                    <a:latin typeface="Abadi" panose="020B0604020104020204" pitchFamily="34" charset="0"/>
                  </a:rPr>
                  <a:t>Debt</a:t>
                </a:r>
              </a:p>
            </p:txBody>
          </p:sp>
        </p:grpSp>
        <p:sp>
          <p:nvSpPr>
            <p:cNvPr id="29" name="TextBox 28">
              <a:extLst>
                <a:ext uri="{FF2B5EF4-FFF2-40B4-BE49-F238E27FC236}">
                  <a16:creationId xmlns:a16="http://schemas.microsoft.com/office/drawing/2014/main" id="{F6DE2707-AA6B-4C20-A753-7C4F44DACD2B}"/>
                </a:ext>
              </a:extLst>
            </p:cNvPr>
            <p:cNvSpPr txBox="1"/>
            <p:nvPr/>
          </p:nvSpPr>
          <p:spPr>
            <a:xfrm>
              <a:off x="6375603" y="1778253"/>
              <a:ext cx="5028125" cy="1656928"/>
            </a:xfrm>
            <a:prstGeom prst="rect">
              <a:avLst/>
            </a:prstGeom>
            <a:noFill/>
          </p:spPr>
          <p:txBody>
            <a:bodyPr wrap="square" rtlCol="0">
              <a:spAutoFit/>
            </a:bodyPr>
            <a:lstStyle/>
            <a:p>
              <a:pPr marL="171450" indent="-171450">
                <a:lnSpc>
                  <a:spcPct val="150000"/>
                </a:lnSpc>
                <a:spcAft>
                  <a:spcPts val="800"/>
                </a:spcAft>
                <a:buFontTx/>
                <a:buChar char="-"/>
              </a:pPr>
              <a:r>
                <a:rPr lang="en-US" sz="1400" dirty="0">
                  <a:latin typeface="Abadi Extra Light" panose="020B0204020104020204" pitchFamily="34" charset="0"/>
                </a:rPr>
                <a:t>~38.7bn net debt as of FY’20</a:t>
              </a:r>
            </a:p>
            <a:p>
              <a:pPr marL="171450" indent="-171450">
                <a:lnSpc>
                  <a:spcPct val="150000"/>
                </a:lnSpc>
                <a:spcAft>
                  <a:spcPts val="800"/>
                </a:spcAft>
                <a:buFontTx/>
                <a:buChar char="-"/>
              </a:pPr>
              <a:r>
                <a:rPr lang="en-US" sz="1400" dirty="0">
                  <a:latin typeface="Abadi Extra Light" panose="020B0204020104020204" pitchFamily="34" charset="0"/>
                </a:rPr>
                <a:t>Still maintains the strongest balance sheet among peers</a:t>
              </a:r>
            </a:p>
            <a:p>
              <a:pPr marL="171450" indent="-171450">
                <a:lnSpc>
                  <a:spcPct val="150000"/>
                </a:lnSpc>
                <a:spcAft>
                  <a:spcPts val="800"/>
                </a:spcAft>
                <a:buFontTx/>
                <a:buChar char="-"/>
              </a:pPr>
              <a:r>
                <a:rPr lang="en-US" sz="1400" dirty="0">
                  <a:latin typeface="Abadi Extra Light" panose="020B0204020104020204" pitchFamily="34" charset="0"/>
                </a:rPr>
                <a:t>Aims to reach net debt target of 31bn between 2H’21 and 4Q’22</a:t>
              </a:r>
            </a:p>
            <a:p>
              <a:pPr marL="171450" indent="-171450">
                <a:lnSpc>
                  <a:spcPct val="150000"/>
                </a:lnSpc>
                <a:spcAft>
                  <a:spcPts val="800"/>
                </a:spcAft>
                <a:buFontTx/>
                <a:buChar char="-"/>
              </a:pPr>
              <a:r>
                <a:rPr lang="en-US" sz="1400" dirty="0">
                  <a:latin typeface="Abadi Extra Light" panose="020B0204020104020204" pitchFamily="34" charset="0"/>
                </a:rPr>
                <a:t>Successful dividend growth beyond FY’22</a:t>
              </a:r>
            </a:p>
          </p:txBody>
        </p:sp>
      </p:grpSp>
      <p:sp>
        <p:nvSpPr>
          <p:cNvPr id="14" name="TextBox 13">
            <a:extLst>
              <a:ext uri="{FF2B5EF4-FFF2-40B4-BE49-F238E27FC236}">
                <a16:creationId xmlns:a16="http://schemas.microsoft.com/office/drawing/2014/main" id="{7431E9DF-672B-4A2F-A4B9-09E5FA500D2A}"/>
              </a:ext>
            </a:extLst>
          </p:cNvPr>
          <p:cNvSpPr txBox="1"/>
          <p:nvPr/>
        </p:nvSpPr>
        <p:spPr>
          <a:xfrm>
            <a:off x="6705717" y="1525209"/>
            <a:ext cx="5028125" cy="1656928"/>
          </a:xfrm>
          <a:prstGeom prst="rect">
            <a:avLst/>
          </a:prstGeom>
          <a:noFill/>
        </p:spPr>
        <p:txBody>
          <a:bodyPr wrap="square" rtlCol="0">
            <a:spAutoFit/>
          </a:bodyPr>
          <a:lstStyle/>
          <a:p>
            <a:pPr marL="171450" indent="-171450">
              <a:lnSpc>
                <a:spcPct val="150000"/>
              </a:lnSpc>
              <a:spcAft>
                <a:spcPts val="800"/>
              </a:spcAft>
              <a:buFontTx/>
              <a:buChar char="-"/>
            </a:pPr>
            <a:r>
              <a:rPr lang="en-US" sz="1400" dirty="0">
                <a:latin typeface="Abadi Extra Light" panose="020B0204020104020204" pitchFamily="34" charset="0"/>
              </a:rPr>
              <a:t>High revenue and production rates through 2019</a:t>
            </a:r>
          </a:p>
          <a:p>
            <a:pPr marL="171450" indent="-171450">
              <a:lnSpc>
                <a:spcPct val="150000"/>
              </a:lnSpc>
              <a:spcAft>
                <a:spcPts val="800"/>
              </a:spcAft>
              <a:buFontTx/>
              <a:buChar char="-"/>
            </a:pPr>
            <a:r>
              <a:rPr lang="en-US" sz="1400" dirty="0">
                <a:latin typeface="Abadi Extra Light" panose="020B0204020104020204" pitchFamily="34" charset="0"/>
              </a:rPr>
              <a:t>2020 brought lower prices of crude and brent oil</a:t>
            </a:r>
          </a:p>
          <a:p>
            <a:pPr marL="171450" indent="-171450">
              <a:lnSpc>
                <a:spcPct val="150000"/>
              </a:lnSpc>
              <a:spcAft>
                <a:spcPts val="800"/>
              </a:spcAft>
              <a:buFontTx/>
              <a:buChar char="-"/>
            </a:pPr>
            <a:r>
              <a:rPr lang="en-US" sz="1400" dirty="0">
                <a:latin typeface="Abadi Extra Light" panose="020B0204020104020204" pitchFamily="34" charset="0"/>
              </a:rPr>
              <a:t>EPS reduction of 2,870% in FY’20</a:t>
            </a:r>
          </a:p>
          <a:p>
            <a:pPr marL="171450" indent="-171450">
              <a:lnSpc>
                <a:spcPct val="150000"/>
              </a:lnSpc>
              <a:spcAft>
                <a:spcPts val="800"/>
              </a:spcAft>
              <a:buFontTx/>
              <a:buChar char="-"/>
            </a:pPr>
            <a:r>
              <a:rPr lang="en-US" sz="1400" dirty="0">
                <a:latin typeface="Abadi Extra Light" panose="020B0204020104020204" pitchFamily="34" charset="0"/>
              </a:rPr>
              <a:t>Demand rebound can increase revenue by ~50% during FY’22</a:t>
            </a:r>
          </a:p>
        </p:txBody>
      </p:sp>
      <p:graphicFrame>
        <p:nvGraphicFramePr>
          <p:cNvPr id="13" name="Chart 12">
            <a:extLst>
              <a:ext uri="{FF2B5EF4-FFF2-40B4-BE49-F238E27FC236}">
                <a16:creationId xmlns:a16="http://schemas.microsoft.com/office/drawing/2014/main" id="{CB41CFEF-ECE7-4360-9C1E-5D4531B76C7D}"/>
              </a:ext>
            </a:extLst>
          </p:cNvPr>
          <p:cNvGraphicFramePr/>
          <p:nvPr/>
        </p:nvGraphicFramePr>
        <p:xfrm>
          <a:off x="735398" y="3327400"/>
          <a:ext cx="4573652" cy="27467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D48810D0-4F21-4B6A-AF45-5BF01BA4067C}"/>
              </a:ext>
            </a:extLst>
          </p:cNvPr>
          <p:cNvGraphicFramePr/>
          <p:nvPr/>
        </p:nvGraphicFramePr>
        <p:xfrm>
          <a:off x="6736711" y="3254768"/>
          <a:ext cx="4420007" cy="28920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5107876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7868A0-679B-45C5-9637-E6B20E589B91}"/>
              </a:ext>
            </a:extLst>
          </p:cNvPr>
          <p:cNvSpPr>
            <a:spLocks noGrp="1"/>
          </p:cNvSpPr>
          <p:nvPr>
            <p:ph type="body" sz="quarter" idx="21"/>
          </p:nvPr>
        </p:nvSpPr>
        <p:spPr>
          <a:xfrm>
            <a:off x="609599" y="423837"/>
            <a:ext cx="6356465" cy="543176"/>
          </a:xfrm>
        </p:spPr>
        <p:txBody>
          <a:bodyPr vert="horz" lIns="0" tIns="0" rIns="0" bIns="0" rtlCol="0" anchor="ctr">
            <a:normAutofit/>
          </a:bodyPr>
          <a:lstStyle/>
          <a:p>
            <a:r>
              <a:rPr lang="en-US" dirty="0"/>
              <a:t>Questions</a:t>
            </a:r>
          </a:p>
        </p:txBody>
      </p:sp>
    </p:spTree>
    <p:extLst>
      <p:ext uri="{BB962C8B-B14F-4D97-AF65-F5344CB8AC3E}">
        <p14:creationId xmlns:p14="http://schemas.microsoft.com/office/powerpoint/2010/main" val="394186989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54196-BC96-4C79-9FCA-F46CEA6BED6A}"/>
              </a:ext>
            </a:extLst>
          </p:cNvPr>
          <p:cNvSpPr>
            <a:spLocks noGrp="1"/>
          </p:cNvSpPr>
          <p:nvPr>
            <p:ph type="title"/>
          </p:nvPr>
        </p:nvSpPr>
        <p:spPr/>
        <p:txBody>
          <a:bodyPr>
            <a:normAutofit fontScale="90000"/>
          </a:bodyPr>
          <a:lstStyle/>
          <a:p>
            <a:r>
              <a:rPr lang="en-US" dirty="0"/>
              <a:t>I. Investment Summary</a:t>
            </a:r>
          </a:p>
        </p:txBody>
      </p:sp>
    </p:spTree>
    <p:extLst>
      <p:ext uri="{BB962C8B-B14F-4D97-AF65-F5344CB8AC3E}">
        <p14:creationId xmlns:p14="http://schemas.microsoft.com/office/powerpoint/2010/main" val="101255156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DAD2B6-75F2-4BB0-8CBE-4D26652CF4A1}"/>
              </a:ext>
            </a:extLst>
          </p:cNvPr>
          <p:cNvSpPr>
            <a:spLocks noGrp="1"/>
          </p:cNvSpPr>
          <p:nvPr>
            <p:ph type="body" sz="quarter" idx="21"/>
          </p:nvPr>
        </p:nvSpPr>
        <p:spPr/>
        <p:txBody>
          <a:bodyPr/>
          <a:lstStyle/>
          <a:p>
            <a:r>
              <a:rPr lang="en-US" dirty="0"/>
              <a:t>Investment Summary</a:t>
            </a:r>
          </a:p>
        </p:txBody>
      </p:sp>
      <p:sp>
        <p:nvSpPr>
          <p:cNvPr id="3" name="TextBox 2">
            <a:extLst>
              <a:ext uri="{FF2B5EF4-FFF2-40B4-BE49-F238E27FC236}">
                <a16:creationId xmlns:a16="http://schemas.microsoft.com/office/drawing/2014/main" id="{09ED322B-B597-48DD-88B1-4F4D13B99E28}"/>
              </a:ext>
            </a:extLst>
          </p:cNvPr>
          <p:cNvSpPr txBox="1"/>
          <p:nvPr/>
        </p:nvSpPr>
        <p:spPr>
          <a:xfrm>
            <a:off x="609599" y="988011"/>
            <a:ext cx="10952285" cy="553998"/>
          </a:xfrm>
          <a:prstGeom prst="rect">
            <a:avLst/>
          </a:prstGeom>
          <a:noFill/>
        </p:spPr>
        <p:txBody>
          <a:bodyPr wrap="square" rtlCol="0">
            <a:spAutoFit/>
          </a:bodyPr>
          <a:lstStyle/>
          <a:p>
            <a:r>
              <a:rPr lang="en-US" sz="1500" dirty="0">
                <a:latin typeface="Abadi" panose="020B0604020104020204" pitchFamily="34" charset="0"/>
              </a:rPr>
              <a:t>We believe Chevron Corporation (CVX) is well positioned to catch the uptick in demand for LNG mainly in Australia and Asia, as well as increase in demand for oil products by capitalizing on existing holdings in Permian Basin and the acquisition of Noble Energy.</a:t>
            </a:r>
          </a:p>
        </p:txBody>
      </p:sp>
      <p:sp>
        <p:nvSpPr>
          <p:cNvPr id="4" name="TextBox 3">
            <a:extLst>
              <a:ext uri="{FF2B5EF4-FFF2-40B4-BE49-F238E27FC236}">
                <a16:creationId xmlns:a16="http://schemas.microsoft.com/office/drawing/2014/main" id="{0734818D-A2BA-4798-B76C-F4F368DE87C6}"/>
              </a:ext>
            </a:extLst>
          </p:cNvPr>
          <p:cNvSpPr txBox="1"/>
          <p:nvPr/>
        </p:nvSpPr>
        <p:spPr>
          <a:xfrm>
            <a:off x="521073" y="1731184"/>
            <a:ext cx="5090773" cy="292388"/>
          </a:xfrm>
          <a:prstGeom prst="rect">
            <a:avLst/>
          </a:prstGeom>
          <a:noFill/>
        </p:spPr>
        <p:txBody>
          <a:bodyPr wrap="square" rtlCol="0">
            <a:spAutoFit/>
          </a:bodyPr>
          <a:lstStyle/>
          <a:p>
            <a:r>
              <a:rPr lang="en-US" sz="1300" dirty="0">
                <a:latin typeface="Abadi" panose="020B0604020104020204" pitchFamily="34" charset="0"/>
              </a:rPr>
              <a:t>Potential Drivers/Catalysts</a:t>
            </a:r>
          </a:p>
        </p:txBody>
      </p:sp>
      <p:cxnSp>
        <p:nvCxnSpPr>
          <p:cNvPr id="5" name="Straight Connector 4">
            <a:extLst>
              <a:ext uri="{FF2B5EF4-FFF2-40B4-BE49-F238E27FC236}">
                <a16:creationId xmlns:a16="http://schemas.microsoft.com/office/drawing/2014/main" id="{82143780-3DF4-40F9-823D-E65E125305A4}"/>
              </a:ext>
            </a:extLst>
          </p:cNvPr>
          <p:cNvCxnSpPr>
            <a:cxnSpLocks/>
          </p:cNvCxnSpPr>
          <p:nvPr/>
        </p:nvCxnSpPr>
        <p:spPr>
          <a:xfrm>
            <a:off x="609599" y="2014304"/>
            <a:ext cx="5002247" cy="0"/>
          </a:xfrm>
          <a:prstGeom prst="line">
            <a:avLst/>
          </a:prstGeom>
          <a:ln w="19050">
            <a:solidFill>
              <a:srgbClr val="76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B17D90B-AC0A-4DB4-91B3-BD221CAF4338}"/>
              </a:ext>
            </a:extLst>
          </p:cNvPr>
          <p:cNvSpPr txBox="1"/>
          <p:nvPr/>
        </p:nvSpPr>
        <p:spPr>
          <a:xfrm>
            <a:off x="609599" y="2059150"/>
            <a:ext cx="5090773" cy="2308428"/>
          </a:xfrm>
          <a:prstGeom prst="rect">
            <a:avLst/>
          </a:prstGeom>
          <a:noFill/>
        </p:spPr>
        <p:txBody>
          <a:bodyPr wrap="square" rtlCol="0">
            <a:noAutofit/>
          </a:bodyPr>
          <a:lstStyle/>
          <a:p>
            <a:pPr marL="171450" indent="-171450" algn="just">
              <a:lnSpc>
                <a:spcPct val="150000"/>
              </a:lnSpc>
              <a:spcAft>
                <a:spcPts val="800"/>
              </a:spcAft>
              <a:buFontTx/>
              <a:buChar char="-"/>
            </a:pPr>
            <a:r>
              <a:rPr lang="en-US" sz="1300" dirty="0">
                <a:latin typeface="Abadi Extra Light" panose="020B0204020104020204" pitchFamily="34" charset="0"/>
              </a:rPr>
              <a:t>Demand in Australia is expected to increase at a CAGR of ~4% between 2021 and 2026</a:t>
            </a:r>
          </a:p>
          <a:p>
            <a:pPr marL="171450" indent="-171450" algn="just">
              <a:lnSpc>
                <a:spcPct val="150000"/>
              </a:lnSpc>
              <a:spcAft>
                <a:spcPts val="800"/>
              </a:spcAft>
              <a:buFontTx/>
              <a:buChar char="-"/>
            </a:pPr>
            <a:r>
              <a:rPr lang="en-US" sz="1300" dirty="0">
                <a:latin typeface="Abadi Extra Light" panose="020B0204020104020204" pitchFamily="34" charset="0"/>
              </a:rPr>
              <a:t>The IEA expects LNG demand to increase by ~15% between 2021 and 2030.</a:t>
            </a:r>
          </a:p>
          <a:p>
            <a:pPr marL="171450" indent="-171450" algn="just">
              <a:lnSpc>
                <a:spcPct val="150000"/>
              </a:lnSpc>
              <a:spcAft>
                <a:spcPts val="800"/>
              </a:spcAft>
              <a:buFontTx/>
              <a:buChar char="-"/>
            </a:pPr>
            <a:r>
              <a:rPr lang="en-US" sz="1200" dirty="0">
                <a:latin typeface="Abadi Extra Light" panose="020B0204020104020204" pitchFamily="34" charset="0"/>
              </a:rPr>
              <a:t>Acquisition of Noble Energy added ~92,000 acres to CVX’s Permian holding</a:t>
            </a:r>
            <a:endParaRPr lang="en-US" sz="1300" dirty="0">
              <a:latin typeface="Abadi Extra Light" panose="020B0204020104020204" pitchFamily="34" charset="0"/>
            </a:endParaRPr>
          </a:p>
          <a:p>
            <a:pPr marL="171450" indent="-171450" algn="just">
              <a:lnSpc>
                <a:spcPct val="150000"/>
              </a:lnSpc>
              <a:spcAft>
                <a:spcPts val="800"/>
              </a:spcAft>
              <a:buFontTx/>
              <a:buChar char="-"/>
            </a:pPr>
            <a:r>
              <a:rPr lang="en-US" sz="1300" dirty="0">
                <a:latin typeface="Abadi Extra Light" panose="020B0204020104020204" pitchFamily="34" charset="0"/>
              </a:rPr>
              <a:t>CVX has one of the best balance sheets compared to peers. In addition, CVX has the lowest dividend breakeven compared to all US competitors.  </a:t>
            </a:r>
            <a:endParaRPr lang="en-US" sz="1300" dirty="0">
              <a:latin typeface="Abadi" panose="020B0604020104020204" pitchFamily="34" charset="0"/>
            </a:endParaRPr>
          </a:p>
          <a:p>
            <a:pPr algn="just">
              <a:lnSpc>
                <a:spcPct val="150000"/>
              </a:lnSpc>
              <a:spcAft>
                <a:spcPts val="800"/>
              </a:spcAft>
            </a:pPr>
            <a:endParaRPr lang="en-US" sz="1200" dirty="0">
              <a:latin typeface="Abadi Extra Light" panose="020B0204020104020204" pitchFamily="34" charset="0"/>
            </a:endParaRPr>
          </a:p>
        </p:txBody>
      </p:sp>
      <p:sp>
        <p:nvSpPr>
          <p:cNvPr id="8" name="TextBox 7">
            <a:extLst>
              <a:ext uri="{FF2B5EF4-FFF2-40B4-BE49-F238E27FC236}">
                <a16:creationId xmlns:a16="http://schemas.microsoft.com/office/drawing/2014/main" id="{426DF0FA-053E-4A1D-8BD8-4F0EB5ECB5BC}"/>
              </a:ext>
            </a:extLst>
          </p:cNvPr>
          <p:cNvSpPr txBox="1"/>
          <p:nvPr/>
        </p:nvSpPr>
        <p:spPr>
          <a:xfrm>
            <a:off x="6405370" y="1731184"/>
            <a:ext cx="5090773" cy="292388"/>
          </a:xfrm>
          <a:prstGeom prst="rect">
            <a:avLst/>
          </a:prstGeom>
          <a:noFill/>
        </p:spPr>
        <p:txBody>
          <a:bodyPr wrap="square" rtlCol="0">
            <a:spAutoFit/>
          </a:bodyPr>
          <a:lstStyle/>
          <a:p>
            <a:r>
              <a:rPr lang="en-US" sz="1300" dirty="0">
                <a:latin typeface="Abadi" panose="020B0604020104020204" pitchFamily="34" charset="0"/>
              </a:rPr>
              <a:t>Price Target Overview</a:t>
            </a:r>
          </a:p>
        </p:txBody>
      </p:sp>
      <p:cxnSp>
        <p:nvCxnSpPr>
          <p:cNvPr id="9" name="Straight Connector 8">
            <a:extLst>
              <a:ext uri="{FF2B5EF4-FFF2-40B4-BE49-F238E27FC236}">
                <a16:creationId xmlns:a16="http://schemas.microsoft.com/office/drawing/2014/main" id="{B1835A15-1BED-4034-8FF5-E33EA5D3EABC}"/>
              </a:ext>
            </a:extLst>
          </p:cNvPr>
          <p:cNvCxnSpPr>
            <a:cxnSpLocks/>
          </p:cNvCxnSpPr>
          <p:nvPr/>
        </p:nvCxnSpPr>
        <p:spPr>
          <a:xfrm>
            <a:off x="6491630" y="2014304"/>
            <a:ext cx="5090773" cy="0"/>
          </a:xfrm>
          <a:prstGeom prst="line">
            <a:avLst/>
          </a:prstGeom>
          <a:ln w="19050">
            <a:solidFill>
              <a:srgbClr val="76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E8FEC02-A3CF-43E3-AE70-59E16BF458E0}"/>
              </a:ext>
            </a:extLst>
          </p:cNvPr>
          <p:cNvSpPr txBox="1"/>
          <p:nvPr/>
        </p:nvSpPr>
        <p:spPr>
          <a:xfrm>
            <a:off x="6487803" y="2064456"/>
            <a:ext cx="1220610" cy="319715"/>
          </a:xfrm>
          <a:prstGeom prst="rect">
            <a:avLst/>
          </a:prstGeom>
          <a:noFill/>
        </p:spPr>
        <p:txBody>
          <a:bodyPr wrap="square" rtlCol="0">
            <a:noAutofit/>
          </a:bodyPr>
          <a:lstStyle/>
          <a:p>
            <a:pPr>
              <a:lnSpc>
                <a:spcPct val="150000"/>
              </a:lnSpc>
              <a:spcAft>
                <a:spcPts val="800"/>
              </a:spcAft>
            </a:pPr>
            <a:r>
              <a:rPr lang="en-US" sz="1200" dirty="0">
                <a:latin typeface="Abadi" panose="020B0604020104020204" pitchFamily="34" charset="0"/>
              </a:rPr>
              <a:t>Current Price:</a:t>
            </a:r>
          </a:p>
        </p:txBody>
      </p:sp>
      <p:sp>
        <p:nvSpPr>
          <p:cNvPr id="11" name="TextBox 10">
            <a:extLst>
              <a:ext uri="{FF2B5EF4-FFF2-40B4-BE49-F238E27FC236}">
                <a16:creationId xmlns:a16="http://schemas.microsoft.com/office/drawing/2014/main" id="{FBA01A0F-4941-4620-93B0-601B35E0CE5D}"/>
              </a:ext>
            </a:extLst>
          </p:cNvPr>
          <p:cNvSpPr txBox="1"/>
          <p:nvPr/>
        </p:nvSpPr>
        <p:spPr>
          <a:xfrm>
            <a:off x="8504915" y="2064456"/>
            <a:ext cx="1685832" cy="319715"/>
          </a:xfrm>
          <a:prstGeom prst="rect">
            <a:avLst/>
          </a:prstGeom>
          <a:noFill/>
        </p:spPr>
        <p:txBody>
          <a:bodyPr wrap="square" rtlCol="0">
            <a:noAutofit/>
          </a:bodyPr>
          <a:lstStyle/>
          <a:p>
            <a:pPr algn="ctr">
              <a:lnSpc>
                <a:spcPct val="150000"/>
              </a:lnSpc>
              <a:spcAft>
                <a:spcPts val="800"/>
              </a:spcAft>
            </a:pPr>
            <a:r>
              <a:rPr lang="en-US" sz="1200" dirty="0">
                <a:latin typeface="Abadi Extra Light" panose="020B0204020104020204" pitchFamily="34" charset="0"/>
              </a:rPr>
              <a:t>$102.13</a:t>
            </a:r>
          </a:p>
        </p:txBody>
      </p:sp>
      <p:sp>
        <p:nvSpPr>
          <p:cNvPr id="12" name="TextBox 11">
            <a:extLst>
              <a:ext uri="{FF2B5EF4-FFF2-40B4-BE49-F238E27FC236}">
                <a16:creationId xmlns:a16="http://schemas.microsoft.com/office/drawing/2014/main" id="{509D4083-E804-4DED-BB1C-1A852C013D41}"/>
              </a:ext>
            </a:extLst>
          </p:cNvPr>
          <p:cNvSpPr txBox="1"/>
          <p:nvPr/>
        </p:nvSpPr>
        <p:spPr>
          <a:xfrm>
            <a:off x="6487803" y="2434322"/>
            <a:ext cx="1220611" cy="319715"/>
          </a:xfrm>
          <a:prstGeom prst="rect">
            <a:avLst/>
          </a:prstGeom>
          <a:noFill/>
        </p:spPr>
        <p:txBody>
          <a:bodyPr wrap="square" rtlCol="0">
            <a:noAutofit/>
          </a:bodyPr>
          <a:lstStyle/>
          <a:p>
            <a:pPr>
              <a:lnSpc>
                <a:spcPct val="150000"/>
              </a:lnSpc>
              <a:spcAft>
                <a:spcPts val="800"/>
              </a:spcAft>
            </a:pPr>
            <a:r>
              <a:rPr lang="en-US" sz="1200" dirty="0">
                <a:latin typeface="Abadi" panose="020B0604020104020204" pitchFamily="34" charset="0"/>
              </a:rPr>
              <a:t>Target Multiple:</a:t>
            </a:r>
          </a:p>
        </p:txBody>
      </p:sp>
      <p:sp>
        <p:nvSpPr>
          <p:cNvPr id="13" name="TextBox 12">
            <a:extLst>
              <a:ext uri="{FF2B5EF4-FFF2-40B4-BE49-F238E27FC236}">
                <a16:creationId xmlns:a16="http://schemas.microsoft.com/office/drawing/2014/main" id="{62945C81-8E48-46DB-B4EE-E8DEE3719CF9}"/>
              </a:ext>
            </a:extLst>
          </p:cNvPr>
          <p:cNvSpPr txBox="1"/>
          <p:nvPr/>
        </p:nvSpPr>
        <p:spPr>
          <a:xfrm>
            <a:off x="8504915" y="2434321"/>
            <a:ext cx="1685832" cy="319715"/>
          </a:xfrm>
          <a:prstGeom prst="rect">
            <a:avLst/>
          </a:prstGeom>
          <a:noFill/>
        </p:spPr>
        <p:txBody>
          <a:bodyPr wrap="square" rtlCol="0">
            <a:noAutofit/>
          </a:bodyPr>
          <a:lstStyle/>
          <a:p>
            <a:pPr algn="ctr">
              <a:lnSpc>
                <a:spcPct val="150000"/>
              </a:lnSpc>
              <a:spcAft>
                <a:spcPts val="800"/>
              </a:spcAft>
            </a:pPr>
            <a:r>
              <a:rPr lang="en-US" sz="1200" dirty="0">
                <a:latin typeface="Abadi Extra Light" panose="020B0204020104020204" pitchFamily="34" charset="0"/>
              </a:rPr>
              <a:t>7.7x NTM EV/EBITDA</a:t>
            </a:r>
          </a:p>
        </p:txBody>
      </p:sp>
      <p:sp>
        <p:nvSpPr>
          <p:cNvPr id="14" name="TextBox 13">
            <a:extLst>
              <a:ext uri="{FF2B5EF4-FFF2-40B4-BE49-F238E27FC236}">
                <a16:creationId xmlns:a16="http://schemas.microsoft.com/office/drawing/2014/main" id="{7337B856-7CD8-492D-AED1-19F49EBA724E}"/>
              </a:ext>
            </a:extLst>
          </p:cNvPr>
          <p:cNvSpPr txBox="1"/>
          <p:nvPr/>
        </p:nvSpPr>
        <p:spPr>
          <a:xfrm>
            <a:off x="6487803" y="2804188"/>
            <a:ext cx="1220611" cy="319715"/>
          </a:xfrm>
          <a:prstGeom prst="rect">
            <a:avLst/>
          </a:prstGeom>
          <a:noFill/>
        </p:spPr>
        <p:txBody>
          <a:bodyPr wrap="square" rtlCol="0">
            <a:noAutofit/>
          </a:bodyPr>
          <a:lstStyle/>
          <a:p>
            <a:pPr>
              <a:lnSpc>
                <a:spcPct val="150000"/>
              </a:lnSpc>
              <a:spcAft>
                <a:spcPts val="800"/>
              </a:spcAft>
            </a:pPr>
            <a:r>
              <a:rPr lang="en-US" sz="1200" dirty="0">
                <a:latin typeface="Abadi" panose="020B0604020104020204" pitchFamily="34" charset="0"/>
              </a:rPr>
              <a:t>NTM EBITDA:</a:t>
            </a:r>
          </a:p>
        </p:txBody>
      </p:sp>
      <p:sp>
        <p:nvSpPr>
          <p:cNvPr id="15" name="TextBox 14">
            <a:extLst>
              <a:ext uri="{FF2B5EF4-FFF2-40B4-BE49-F238E27FC236}">
                <a16:creationId xmlns:a16="http://schemas.microsoft.com/office/drawing/2014/main" id="{A4AB3C4B-C418-4DF3-89C9-39C35EDAC81A}"/>
              </a:ext>
            </a:extLst>
          </p:cNvPr>
          <p:cNvSpPr txBox="1"/>
          <p:nvPr/>
        </p:nvSpPr>
        <p:spPr>
          <a:xfrm>
            <a:off x="8504915" y="2800140"/>
            <a:ext cx="1685832" cy="319715"/>
          </a:xfrm>
          <a:prstGeom prst="rect">
            <a:avLst/>
          </a:prstGeom>
          <a:noFill/>
        </p:spPr>
        <p:txBody>
          <a:bodyPr wrap="square" rtlCol="0">
            <a:noAutofit/>
          </a:bodyPr>
          <a:lstStyle/>
          <a:p>
            <a:pPr algn="ctr">
              <a:lnSpc>
                <a:spcPct val="150000"/>
              </a:lnSpc>
              <a:spcAft>
                <a:spcPts val="800"/>
              </a:spcAft>
            </a:pPr>
            <a:r>
              <a:rPr lang="en-US" sz="1200" dirty="0">
                <a:latin typeface="Abadi Extra Light" panose="020B0204020104020204" pitchFamily="34" charset="0"/>
              </a:rPr>
              <a:t>$7,115mm</a:t>
            </a:r>
          </a:p>
        </p:txBody>
      </p:sp>
      <p:sp>
        <p:nvSpPr>
          <p:cNvPr id="16" name="TextBox 15">
            <a:extLst>
              <a:ext uri="{FF2B5EF4-FFF2-40B4-BE49-F238E27FC236}">
                <a16:creationId xmlns:a16="http://schemas.microsoft.com/office/drawing/2014/main" id="{E9B464C1-BCA6-4822-8655-F118C963BAC9}"/>
              </a:ext>
            </a:extLst>
          </p:cNvPr>
          <p:cNvSpPr txBox="1"/>
          <p:nvPr/>
        </p:nvSpPr>
        <p:spPr>
          <a:xfrm>
            <a:off x="6487803" y="3182828"/>
            <a:ext cx="1220611" cy="319715"/>
          </a:xfrm>
          <a:prstGeom prst="rect">
            <a:avLst/>
          </a:prstGeom>
          <a:noFill/>
        </p:spPr>
        <p:txBody>
          <a:bodyPr wrap="square" rtlCol="0">
            <a:noAutofit/>
          </a:bodyPr>
          <a:lstStyle/>
          <a:p>
            <a:pPr>
              <a:lnSpc>
                <a:spcPct val="150000"/>
              </a:lnSpc>
              <a:spcAft>
                <a:spcPts val="800"/>
              </a:spcAft>
            </a:pPr>
            <a:r>
              <a:rPr lang="en-US" sz="1200" dirty="0">
                <a:latin typeface="Abadi" panose="020B0604020104020204" pitchFamily="34" charset="0"/>
              </a:rPr>
              <a:t>Price Target:</a:t>
            </a:r>
          </a:p>
        </p:txBody>
      </p:sp>
      <p:sp>
        <p:nvSpPr>
          <p:cNvPr id="17" name="TextBox 16">
            <a:extLst>
              <a:ext uri="{FF2B5EF4-FFF2-40B4-BE49-F238E27FC236}">
                <a16:creationId xmlns:a16="http://schemas.microsoft.com/office/drawing/2014/main" id="{CF8F2B43-00F0-4912-8F3B-F3FB41C429F7}"/>
              </a:ext>
            </a:extLst>
          </p:cNvPr>
          <p:cNvSpPr txBox="1"/>
          <p:nvPr/>
        </p:nvSpPr>
        <p:spPr>
          <a:xfrm>
            <a:off x="8504915" y="3165959"/>
            <a:ext cx="1685832" cy="319715"/>
          </a:xfrm>
          <a:prstGeom prst="rect">
            <a:avLst/>
          </a:prstGeom>
          <a:noFill/>
        </p:spPr>
        <p:txBody>
          <a:bodyPr wrap="square" rtlCol="0">
            <a:noAutofit/>
          </a:bodyPr>
          <a:lstStyle/>
          <a:p>
            <a:pPr algn="ctr">
              <a:lnSpc>
                <a:spcPct val="150000"/>
              </a:lnSpc>
              <a:spcAft>
                <a:spcPts val="800"/>
              </a:spcAft>
            </a:pPr>
            <a:r>
              <a:rPr lang="en-US" sz="1200" dirty="0">
                <a:latin typeface="Abadi" panose="020B0604020104020204" pitchFamily="34" charset="0"/>
              </a:rPr>
              <a:t>$121.55</a:t>
            </a:r>
          </a:p>
        </p:txBody>
      </p:sp>
      <p:sp>
        <p:nvSpPr>
          <p:cNvPr id="18" name="TextBox 17">
            <a:extLst>
              <a:ext uri="{FF2B5EF4-FFF2-40B4-BE49-F238E27FC236}">
                <a16:creationId xmlns:a16="http://schemas.microsoft.com/office/drawing/2014/main" id="{249B9CF3-738B-47D6-806F-6FDBC2E32409}"/>
              </a:ext>
            </a:extLst>
          </p:cNvPr>
          <p:cNvSpPr txBox="1"/>
          <p:nvPr/>
        </p:nvSpPr>
        <p:spPr>
          <a:xfrm>
            <a:off x="6487803" y="3552428"/>
            <a:ext cx="1220611" cy="319715"/>
          </a:xfrm>
          <a:prstGeom prst="rect">
            <a:avLst/>
          </a:prstGeom>
          <a:noFill/>
        </p:spPr>
        <p:txBody>
          <a:bodyPr wrap="square" rtlCol="0">
            <a:noAutofit/>
          </a:bodyPr>
          <a:lstStyle/>
          <a:p>
            <a:pPr>
              <a:lnSpc>
                <a:spcPct val="150000"/>
              </a:lnSpc>
              <a:spcAft>
                <a:spcPts val="800"/>
              </a:spcAft>
            </a:pPr>
            <a:r>
              <a:rPr lang="en-US" sz="1200" dirty="0">
                <a:latin typeface="Abadi" panose="020B0604020104020204" pitchFamily="34" charset="0"/>
              </a:rPr>
              <a:t>Target Return:</a:t>
            </a:r>
          </a:p>
        </p:txBody>
      </p:sp>
      <p:sp>
        <p:nvSpPr>
          <p:cNvPr id="19" name="TextBox 18">
            <a:extLst>
              <a:ext uri="{FF2B5EF4-FFF2-40B4-BE49-F238E27FC236}">
                <a16:creationId xmlns:a16="http://schemas.microsoft.com/office/drawing/2014/main" id="{5DF17469-3312-4105-93EA-0A91E58AC0A4}"/>
              </a:ext>
            </a:extLst>
          </p:cNvPr>
          <p:cNvSpPr txBox="1"/>
          <p:nvPr/>
        </p:nvSpPr>
        <p:spPr>
          <a:xfrm>
            <a:off x="8504915" y="3531778"/>
            <a:ext cx="1685832" cy="319715"/>
          </a:xfrm>
          <a:prstGeom prst="rect">
            <a:avLst/>
          </a:prstGeom>
          <a:noFill/>
        </p:spPr>
        <p:txBody>
          <a:bodyPr wrap="square" rtlCol="0">
            <a:noAutofit/>
          </a:bodyPr>
          <a:lstStyle/>
          <a:p>
            <a:pPr algn="ctr">
              <a:lnSpc>
                <a:spcPct val="150000"/>
              </a:lnSpc>
              <a:spcAft>
                <a:spcPts val="800"/>
              </a:spcAft>
            </a:pPr>
            <a:r>
              <a:rPr lang="en-US" sz="1200" i="1" dirty="0">
                <a:solidFill>
                  <a:srgbClr val="008000"/>
                </a:solidFill>
                <a:latin typeface="Abadi" panose="020B0604020104020204" pitchFamily="34" charset="0"/>
              </a:rPr>
              <a:t>+18.1%</a:t>
            </a:r>
          </a:p>
        </p:txBody>
      </p:sp>
      <p:graphicFrame>
        <p:nvGraphicFramePr>
          <p:cNvPr id="21" name="Chart 20">
            <a:extLst>
              <a:ext uri="{FF2B5EF4-FFF2-40B4-BE49-F238E27FC236}">
                <a16:creationId xmlns:a16="http://schemas.microsoft.com/office/drawing/2014/main" id="{01D2CCB6-670F-C748-92ED-F608F8FC7BD1}"/>
              </a:ext>
            </a:extLst>
          </p:cNvPr>
          <p:cNvGraphicFramePr>
            <a:graphicFrameLocks/>
          </p:cNvGraphicFramePr>
          <p:nvPr>
            <p:extLst>
              <p:ext uri="{D42A27DB-BD31-4B8C-83A1-F6EECF244321}">
                <p14:modId xmlns:p14="http://schemas.microsoft.com/office/powerpoint/2010/main" val="751216474"/>
              </p:ext>
            </p:extLst>
          </p:nvPr>
        </p:nvGraphicFramePr>
        <p:xfrm>
          <a:off x="6521450" y="3933425"/>
          <a:ext cx="4974693" cy="2308428"/>
        </p:xfrm>
        <a:graphic>
          <a:graphicData uri="http://schemas.openxmlformats.org/drawingml/2006/chart">
            <c:chart xmlns:c="http://schemas.openxmlformats.org/drawingml/2006/chart" xmlns:r="http://schemas.openxmlformats.org/officeDocument/2006/relationships" r:id="rId3"/>
          </a:graphicData>
        </a:graphic>
      </p:graphicFrame>
      <p:pic>
        <p:nvPicPr>
          <p:cNvPr id="27" name="Graphic 26">
            <a:extLst>
              <a:ext uri="{FF2B5EF4-FFF2-40B4-BE49-F238E27FC236}">
                <a16:creationId xmlns:a16="http://schemas.microsoft.com/office/drawing/2014/main" id="{635EBBA4-7243-BF41-B68E-C76F4A9F383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5857" y="4809166"/>
            <a:ext cx="897812" cy="1003437"/>
          </a:xfrm>
          <a:prstGeom prst="rect">
            <a:avLst/>
          </a:prstGeom>
        </p:spPr>
      </p:pic>
      <p:pic>
        <p:nvPicPr>
          <p:cNvPr id="29" name="Picture 28" descr="Logo&#10;&#10;Description automatically generated with medium confidence">
            <a:extLst>
              <a:ext uri="{FF2B5EF4-FFF2-40B4-BE49-F238E27FC236}">
                <a16:creationId xmlns:a16="http://schemas.microsoft.com/office/drawing/2014/main" id="{0ABA8FB1-B432-6046-AF3B-5A2C067883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5971" y="4924933"/>
            <a:ext cx="2923177" cy="771901"/>
          </a:xfrm>
          <a:prstGeom prst="rect">
            <a:avLst/>
          </a:prstGeom>
        </p:spPr>
      </p:pic>
      <p:sp>
        <p:nvSpPr>
          <p:cNvPr id="30" name="Plus 29">
            <a:extLst>
              <a:ext uri="{FF2B5EF4-FFF2-40B4-BE49-F238E27FC236}">
                <a16:creationId xmlns:a16="http://schemas.microsoft.com/office/drawing/2014/main" id="{EF2E0DE4-87D7-4542-8A94-82A94FEEC8F7}"/>
              </a:ext>
            </a:extLst>
          </p:cNvPr>
          <p:cNvSpPr/>
          <p:nvPr/>
        </p:nvSpPr>
        <p:spPr>
          <a:xfrm>
            <a:off x="1868397" y="5087639"/>
            <a:ext cx="452846" cy="459721"/>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357838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54196-BC96-4C79-9FCA-F46CEA6BED6A}"/>
              </a:ext>
            </a:extLst>
          </p:cNvPr>
          <p:cNvSpPr>
            <a:spLocks noGrp="1"/>
          </p:cNvSpPr>
          <p:nvPr>
            <p:ph type="title"/>
          </p:nvPr>
        </p:nvSpPr>
        <p:spPr/>
        <p:txBody>
          <a:bodyPr>
            <a:normAutofit fontScale="90000"/>
          </a:bodyPr>
          <a:lstStyle/>
          <a:p>
            <a:r>
              <a:rPr lang="en-US" dirty="0"/>
              <a:t>II. Company &amp; Business Overview</a:t>
            </a:r>
          </a:p>
        </p:txBody>
      </p:sp>
    </p:spTree>
    <p:extLst>
      <p:ext uri="{BB962C8B-B14F-4D97-AF65-F5344CB8AC3E}">
        <p14:creationId xmlns:p14="http://schemas.microsoft.com/office/powerpoint/2010/main" val="109884717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7868A0-679B-45C5-9637-E6B20E589B91}"/>
              </a:ext>
            </a:extLst>
          </p:cNvPr>
          <p:cNvSpPr>
            <a:spLocks noGrp="1"/>
          </p:cNvSpPr>
          <p:nvPr>
            <p:ph type="body" sz="quarter" idx="21"/>
          </p:nvPr>
        </p:nvSpPr>
        <p:spPr>
          <a:xfrm>
            <a:off x="609599" y="423837"/>
            <a:ext cx="6356465" cy="543176"/>
          </a:xfrm>
        </p:spPr>
        <p:txBody>
          <a:bodyPr vert="horz" lIns="0" tIns="0" rIns="0" bIns="0" rtlCol="0" anchor="ctr">
            <a:normAutofit/>
          </a:bodyPr>
          <a:lstStyle/>
          <a:p>
            <a:r>
              <a:rPr lang="en-US" dirty="0"/>
              <a:t>Company &amp; Business Overview</a:t>
            </a:r>
          </a:p>
        </p:txBody>
      </p:sp>
      <p:sp>
        <p:nvSpPr>
          <p:cNvPr id="3" name="TextBox 2">
            <a:extLst>
              <a:ext uri="{FF2B5EF4-FFF2-40B4-BE49-F238E27FC236}">
                <a16:creationId xmlns:a16="http://schemas.microsoft.com/office/drawing/2014/main" id="{95295FA6-BB5A-4B03-BE39-C51B10BC36CC}"/>
              </a:ext>
            </a:extLst>
          </p:cNvPr>
          <p:cNvSpPr txBox="1"/>
          <p:nvPr/>
        </p:nvSpPr>
        <p:spPr>
          <a:xfrm>
            <a:off x="524059" y="988011"/>
            <a:ext cx="10756311" cy="523220"/>
          </a:xfrm>
          <a:prstGeom prst="rect">
            <a:avLst/>
          </a:prstGeom>
          <a:noFill/>
        </p:spPr>
        <p:txBody>
          <a:bodyPr wrap="square" rtlCol="0">
            <a:spAutoFit/>
          </a:bodyPr>
          <a:lstStyle/>
          <a:p>
            <a:r>
              <a:rPr lang="en-US" sz="1400" dirty="0">
                <a:latin typeface="Abadi" panose="020B0604020104020204" pitchFamily="34" charset="0"/>
              </a:rPr>
              <a:t>CVX dominates the energy industry as one of the largest integrated energy companies in the world. The Company generates 60.8% revenue from international markets and is expected generate more in the coming years.</a:t>
            </a:r>
          </a:p>
        </p:txBody>
      </p:sp>
      <p:grpSp>
        <p:nvGrpSpPr>
          <p:cNvPr id="4" name="Group 3">
            <a:extLst>
              <a:ext uri="{FF2B5EF4-FFF2-40B4-BE49-F238E27FC236}">
                <a16:creationId xmlns:a16="http://schemas.microsoft.com/office/drawing/2014/main" id="{500F1F93-2117-4967-8C49-C48938757548}"/>
              </a:ext>
            </a:extLst>
          </p:cNvPr>
          <p:cNvGrpSpPr/>
          <p:nvPr/>
        </p:nvGrpSpPr>
        <p:grpSpPr>
          <a:xfrm>
            <a:off x="6728900" y="3893756"/>
            <a:ext cx="5114023" cy="2372407"/>
            <a:chOff x="6375603" y="1470578"/>
            <a:chExt cx="5114023" cy="2372407"/>
          </a:xfrm>
        </p:grpSpPr>
        <p:grpSp>
          <p:nvGrpSpPr>
            <p:cNvPr id="20" name="Group 19">
              <a:extLst>
                <a:ext uri="{FF2B5EF4-FFF2-40B4-BE49-F238E27FC236}">
                  <a16:creationId xmlns:a16="http://schemas.microsoft.com/office/drawing/2014/main" id="{DD5ABD3B-0E91-4971-9918-FA04B639437C}"/>
                </a:ext>
              </a:extLst>
            </p:cNvPr>
            <p:cNvGrpSpPr/>
            <p:nvPr/>
          </p:nvGrpSpPr>
          <p:grpSpPr>
            <a:xfrm>
              <a:off x="6375604" y="1470578"/>
              <a:ext cx="5114022" cy="292388"/>
              <a:chOff x="7411170" y="1765115"/>
              <a:chExt cx="4606879" cy="292388"/>
            </a:xfrm>
          </p:grpSpPr>
          <p:cxnSp>
            <p:nvCxnSpPr>
              <p:cNvPr id="21" name="Straight Connector 20">
                <a:extLst>
                  <a:ext uri="{FF2B5EF4-FFF2-40B4-BE49-F238E27FC236}">
                    <a16:creationId xmlns:a16="http://schemas.microsoft.com/office/drawing/2014/main" id="{41A0508D-8370-4C96-A6CB-98D95CCF269D}"/>
                  </a:ext>
                </a:extLst>
              </p:cNvPr>
              <p:cNvCxnSpPr/>
              <p:nvPr/>
            </p:nvCxnSpPr>
            <p:spPr>
              <a:xfrm>
                <a:off x="7411170" y="2057503"/>
                <a:ext cx="4343400" cy="0"/>
              </a:xfrm>
              <a:prstGeom prst="line">
                <a:avLst/>
              </a:prstGeom>
              <a:ln w="19050">
                <a:solidFill>
                  <a:srgbClr val="760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F37CCA4-9F9A-47A1-BB1C-38DE10CCB43C}"/>
                  </a:ext>
                </a:extLst>
              </p:cNvPr>
              <p:cNvSpPr txBox="1"/>
              <p:nvPr/>
            </p:nvSpPr>
            <p:spPr>
              <a:xfrm>
                <a:off x="7446049" y="1765115"/>
                <a:ext cx="4572000" cy="292388"/>
              </a:xfrm>
              <a:prstGeom prst="rect">
                <a:avLst/>
              </a:prstGeom>
              <a:noFill/>
            </p:spPr>
            <p:txBody>
              <a:bodyPr wrap="square" lIns="91440" tIns="45720" rIns="91440" bIns="45720" rtlCol="0" anchor="t">
                <a:spAutoFit/>
              </a:bodyPr>
              <a:lstStyle/>
              <a:p>
                <a:r>
                  <a:rPr lang="en-US" sz="1300" dirty="0">
                    <a:latin typeface="Abadi "/>
                    <a:ea typeface="+mn-lt"/>
                    <a:cs typeface="+mn-lt"/>
                  </a:rPr>
                  <a:t>Downstream (72% of FY’20 Revenue)</a:t>
                </a:r>
                <a:endParaRPr lang="en-US" dirty="0">
                  <a:latin typeface="Abadi "/>
                </a:endParaRPr>
              </a:p>
            </p:txBody>
          </p:sp>
        </p:grpSp>
        <p:sp>
          <p:nvSpPr>
            <p:cNvPr id="25" name="TextBox 24">
              <a:extLst>
                <a:ext uri="{FF2B5EF4-FFF2-40B4-BE49-F238E27FC236}">
                  <a16:creationId xmlns:a16="http://schemas.microsoft.com/office/drawing/2014/main" id="{C313C41C-0807-4915-A2F9-E91A36D5E9AE}"/>
                </a:ext>
              </a:extLst>
            </p:cNvPr>
            <p:cNvSpPr txBox="1"/>
            <p:nvPr/>
          </p:nvSpPr>
          <p:spPr>
            <a:xfrm>
              <a:off x="6375603" y="1778253"/>
              <a:ext cx="5028125" cy="2064732"/>
            </a:xfrm>
            <a:prstGeom prst="rect">
              <a:avLst/>
            </a:prstGeom>
            <a:noFill/>
          </p:spPr>
          <p:txBody>
            <a:bodyPr wrap="square" lIns="91440" tIns="45720" rIns="91440" bIns="45720" rtlCol="0" anchor="t">
              <a:spAutoFit/>
            </a:bodyPr>
            <a:lstStyle/>
            <a:p>
              <a:pPr marL="171450" indent="-171450">
                <a:lnSpc>
                  <a:spcPct val="150000"/>
                </a:lnSpc>
                <a:spcAft>
                  <a:spcPts val="800"/>
                </a:spcAft>
                <a:buFontTx/>
                <a:buChar char="-"/>
              </a:pPr>
              <a:r>
                <a:rPr lang="en-US" sz="1300" dirty="0">
                  <a:latin typeface="Abadi" panose="020B0604020104020204" pitchFamily="34" charset="0"/>
                </a:rPr>
                <a:t>Refines</a:t>
              </a:r>
              <a:r>
                <a:rPr lang="en-US" sz="1300" dirty="0">
                  <a:latin typeface="Abadi Extra Light" panose="020B0204020104020204" pitchFamily="34" charset="0"/>
                </a:rPr>
                <a:t> 1.8 </a:t>
              </a:r>
              <a:r>
                <a:rPr lang="en-US" sz="1300" dirty="0" err="1">
                  <a:latin typeface="Abadi Extra Light" panose="020B0204020104020204" pitchFamily="34" charset="0"/>
                </a:rPr>
                <a:t>mmb</a:t>
              </a:r>
              <a:r>
                <a:rPr lang="en-US" sz="1300" dirty="0">
                  <a:latin typeface="Abadi Extra Light" panose="020B0204020104020204" pitchFamily="34" charset="0"/>
                </a:rPr>
                <a:t>/d of crude oil with its 12 refineries every day, primarily benefiting from exports to Asia-Pacific region.</a:t>
              </a:r>
            </a:p>
            <a:p>
              <a:pPr marL="171450" indent="-171450">
                <a:lnSpc>
                  <a:spcPct val="150000"/>
                </a:lnSpc>
                <a:spcAft>
                  <a:spcPts val="800"/>
                </a:spcAft>
                <a:buFontTx/>
                <a:buChar char="-"/>
              </a:pPr>
              <a:r>
                <a:rPr lang="en-US" sz="1300" dirty="0">
                  <a:latin typeface="Abadi" panose="020B0604020104020204" pitchFamily="34" charset="0"/>
                </a:rPr>
                <a:t>Markets</a:t>
              </a:r>
              <a:r>
                <a:rPr lang="en-US" sz="1300" dirty="0">
                  <a:latin typeface="Abadi Extra Light" panose="020B0204020104020204" pitchFamily="34" charset="0"/>
                </a:rPr>
                <a:t> under brand names “Chevron”, “Texaco”, and “Caltex,” supplying and owning thousands of gas stations in the US.</a:t>
              </a:r>
            </a:p>
            <a:p>
              <a:pPr marL="171450" indent="-171450">
                <a:lnSpc>
                  <a:spcPct val="150000"/>
                </a:lnSpc>
                <a:spcAft>
                  <a:spcPts val="800"/>
                </a:spcAft>
                <a:buChar char="-"/>
              </a:pPr>
              <a:r>
                <a:rPr lang="en-US" sz="1300" dirty="0">
                  <a:latin typeface="Abadi Extra Light" panose="020B0204020104020204" pitchFamily="34" charset="0"/>
                </a:rPr>
                <a:t>Only integrated company with fully integrated, wholly owned lubricants business</a:t>
              </a:r>
            </a:p>
          </p:txBody>
        </p:sp>
      </p:grpSp>
      <p:grpSp>
        <p:nvGrpSpPr>
          <p:cNvPr id="32" name="Group 31">
            <a:extLst>
              <a:ext uri="{FF2B5EF4-FFF2-40B4-BE49-F238E27FC236}">
                <a16:creationId xmlns:a16="http://schemas.microsoft.com/office/drawing/2014/main" id="{8B45E36E-B4E7-4AE1-A6E5-C5430288A97D}"/>
              </a:ext>
            </a:extLst>
          </p:cNvPr>
          <p:cNvGrpSpPr/>
          <p:nvPr/>
        </p:nvGrpSpPr>
        <p:grpSpPr>
          <a:xfrm>
            <a:off x="6725892" y="1518021"/>
            <a:ext cx="5117031" cy="2269534"/>
            <a:chOff x="6375603" y="1463827"/>
            <a:chExt cx="5117031" cy="2381051"/>
          </a:xfrm>
        </p:grpSpPr>
        <p:grpSp>
          <p:nvGrpSpPr>
            <p:cNvPr id="33" name="Group 32">
              <a:extLst>
                <a:ext uri="{FF2B5EF4-FFF2-40B4-BE49-F238E27FC236}">
                  <a16:creationId xmlns:a16="http://schemas.microsoft.com/office/drawing/2014/main" id="{F44BF27C-26ED-4DDF-8BB4-1C3ACB0F3011}"/>
                </a:ext>
              </a:extLst>
            </p:cNvPr>
            <p:cNvGrpSpPr/>
            <p:nvPr/>
          </p:nvGrpSpPr>
          <p:grpSpPr>
            <a:xfrm>
              <a:off x="6375603" y="1463827"/>
              <a:ext cx="5096166" cy="306755"/>
              <a:chOff x="7411170" y="1758364"/>
              <a:chExt cx="4590794" cy="306755"/>
            </a:xfrm>
          </p:grpSpPr>
          <p:cxnSp>
            <p:nvCxnSpPr>
              <p:cNvPr id="35" name="Straight Connector 34">
                <a:extLst>
                  <a:ext uri="{FF2B5EF4-FFF2-40B4-BE49-F238E27FC236}">
                    <a16:creationId xmlns:a16="http://schemas.microsoft.com/office/drawing/2014/main" id="{23E12B09-BF0E-42EE-9966-2B7C37A299DA}"/>
                  </a:ext>
                </a:extLst>
              </p:cNvPr>
              <p:cNvCxnSpPr/>
              <p:nvPr/>
            </p:nvCxnSpPr>
            <p:spPr>
              <a:xfrm>
                <a:off x="7411170" y="2057503"/>
                <a:ext cx="4343400" cy="0"/>
              </a:xfrm>
              <a:prstGeom prst="line">
                <a:avLst/>
              </a:prstGeom>
              <a:ln w="19050">
                <a:solidFill>
                  <a:srgbClr val="760000"/>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0C003A7-37C5-4774-850B-BECB6B06F566}"/>
                  </a:ext>
                </a:extLst>
              </p:cNvPr>
              <p:cNvSpPr txBox="1"/>
              <p:nvPr/>
            </p:nvSpPr>
            <p:spPr>
              <a:xfrm>
                <a:off x="7429964" y="1758364"/>
                <a:ext cx="4572000" cy="306755"/>
              </a:xfrm>
              <a:prstGeom prst="rect">
                <a:avLst/>
              </a:prstGeom>
              <a:noFill/>
            </p:spPr>
            <p:txBody>
              <a:bodyPr wrap="square" lIns="91440" tIns="45720" rIns="91440" bIns="45720" rtlCol="0" anchor="t">
                <a:spAutoFit/>
              </a:bodyPr>
              <a:lstStyle/>
              <a:p>
                <a:r>
                  <a:rPr lang="en-US" sz="1300" dirty="0">
                    <a:latin typeface="Abadi "/>
                    <a:ea typeface="+mn-lt"/>
                    <a:cs typeface="+mn-lt"/>
                  </a:rPr>
                  <a:t>Upstream (28% of FY’20 Revenue)</a:t>
                </a:r>
                <a:endParaRPr lang="en-US" dirty="0">
                  <a:latin typeface="Abadi "/>
                </a:endParaRPr>
              </a:p>
            </p:txBody>
          </p:sp>
        </p:grpSp>
        <p:sp>
          <p:nvSpPr>
            <p:cNvPr id="34" name="TextBox 33">
              <a:extLst>
                <a:ext uri="{FF2B5EF4-FFF2-40B4-BE49-F238E27FC236}">
                  <a16:creationId xmlns:a16="http://schemas.microsoft.com/office/drawing/2014/main" id="{B2DA4E8F-CEE3-4B42-ADE1-240CB686ECD4}"/>
                </a:ext>
              </a:extLst>
            </p:cNvPr>
            <p:cNvSpPr txBox="1"/>
            <p:nvPr/>
          </p:nvSpPr>
          <p:spPr>
            <a:xfrm>
              <a:off x="6375603" y="1778252"/>
              <a:ext cx="5117031" cy="2066626"/>
            </a:xfrm>
            <a:prstGeom prst="rect">
              <a:avLst/>
            </a:prstGeom>
            <a:noFill/>
          </p:spPr>
          <p:txBody>
            <a:bodyPr wrap="square" lIns="91440" tIns="45720" rIns="91440" bIns="45720" rtlCol="0" anchor="t">
              <a:spAutoFit/>
            </a:bodyPr>
            <a:lstStyle/>
            <a:p>
              <a:pPr marL="171450" indent="-171450">
                <a:lnSpc>
                  <a:spcPct val="150000"/>
                </a:lnSpc>
                <a:spcAft>
                  <a:spcPts val="800"/>
                </a:spcAft>
                <a:buFontTx/>
                <a:buChar char="-"/>
              </a:pPr>
              <a:r>
                <a:rPr lang="en-US" sz="1300" dirty="0">
                  <a:latin typeface="Abadi Extra Light" panose="020B0204020104020204" pitchFamily="34" charset="0"/>
                </a:rPr>
                <a:t>Engages in the extraction of oil and natural gas in deep-water regions</a:t>
              </a:r>
            </a:p>
            <a:p>
              <a:pPr marL="171450" indent="-171450">
                <a:lnSpc>
                  <a:spcPct val="150000"/>
                </a:lnSpc>
                <a:spcAft>
                  <a:spcPts val="800"/>
                </a:spcAft>
                <a:buFontTx/>
                <a:buChar char="-"/>
              </a:pPr>
              <a:r>
                <a:rPr lang="en-US" sz="1300" dirty="0">
                  <a:latin typeface="Abadi Extra Light" panose="020B0204020104020204" pitchFamily="34" charset="0"/>
                  <a:ea typeface="+mn-lt"/>
                  <a:cs typeface="+mn-lt"/>
                </a:rPr>
                <a:t>Uses Gas-to-Liquids technologies for more efficient midstream operations</a:t>
              </a:r>
              <a:endParaRPr lang="en-US" sz="1300" dirty="0">
                <a:latin typeface="Abadi Extra Light" panose="020B0204020104020204" pitchFamily="34" charset="0"/>
              </a:endParaRPr>
            </a:p>
            <a:p>
              <a:pPr marL="171450" indent="-171450">
                <a:lnSpc>
                  <a:spcPct val="150000"/>
                </a:lnSpc>
                <a:spcAft>
                  <a:spcPts val="800"/>
                </a:spcAft>
                <a:buFontTx/>
                <a:buChar char="-"/>
              </a:pPr>
              <a:r>
                <a:rPr lang="en-US" sz="1300" dirty="0">
                  <a:latin typeface="Abadi Extra Light" panose="020B0204020104020204" pitchFamily="34" charset="0"/>
                </a:rPr>
                <a:t>Noble Energy increased CVX’s year-end proven gas reserves by ~18%</a:t>
              </a:r>
              <a:endParaRPr lang="en-US" dirty="0">
                <a:latin typeface="Abadi Extra Light" panose="020B0204020104020204" pitchFamily="34" charset="0"/>
              </a:endParaRPr>
            </a:p>
            <a:p>
              <a:pPr marL="171450" indent="-171450">
                <a:lnSpc>
                  <a:spcPct val="150000"/>
                </a:lnSpc>
                <a:spcAft>
                  <a:spcPts val="800"/>
                </a:spcAft>
                <a:buFontTx/>
                <a:buChar char="-"/>
              </a:pPr>
              <a:r>
                <a:rPr lang="en-US" sz="1300" dirty="0">
                  <a:latin typeface="Abadi Extra Light" panose="020B0204020104020204" pitchFamily="34" charset="0"/>
                  <a:ea typeface="+mn-lt"/>
                  <a:cs typeface="+mn-lt"/>
                </a:rPr>
                <a:t>Gorgon Project can generate ~2.3 </a:t>
              </a:r>
              <a:r>
                <a:rPr lang="en-US" sz="1300" dirty="0" err="1">
                  <a:latin typeface="Abadi Extra Light" panose="020B0204020104020204" pitchFamily="34" charset="0"/>
                  <a:ea typeface="+mn-lt"/>
                  <a:cs typeface="+mn-lt"/>
                </a:rPr>
                <a:t>bcf</a:t>
              </a:r>
              <a:r>
                <a:rPr lang="en-US" sz="1300" dirty="0">
                  <a:latin typeface="Abadi Extra Light" panose="020B0204020104020204" pitchFamily="34" charset="0"/>
                  <a:ea typeface="+mn-lt"/>
                  <a:cs typeface="+mn-lt"/>
                </a:rPr>
                <a:t>/d of natural gas</a:t>
              </a:r>
            </a:p>
            <a:p>
              <a:pPr marL="171450" indent="-171450">
                <a:lnSpc>
                  <a:spcPct val="150000"/>
                </a:lnSpc>
                <a:spcAft>
                  <a:spcPts val="800"/>
                </a:spcAft>
                <a:buFontTx/>
                <a:buChar char="-"/>
              </a:pPr>
              <a:r>
                <a:rPr lang="en-US" sz="1300" dirty="0">
                  <a:latin typeface="Abadi Extra Light" panose="020B0204020104020204" pitchFamily="34" charset="0"/>
                  <a:ea typeface="+mn-lt"/>
                  <a:cs typeface="+mn-lt"/>
                </a:rPr>
                <a:t>Contracts to supply 1,136 </a:t>
              </a:r>
              <a:r>
                <a:rPr lang="en-US" sz="1300" dirty="0" err="1">
                  <a:latin typeface="Abadi Extra Light" panose="020B0204020104020204" pitchFamily="34" charset="0"/>
                  <a:ea typeface="+mn-lt"/>
                  <a:cs typeface="+mn-lt"/>
                </a:rPr>
                <a:t>bcf</a:t>
              </a:r>
              <a:r>
                <a:rPr lang="en-US" sz="1300" dirty="0">
                  <a:latin typeface="Abadi Extra Light" panose="020B0204020104020204" pitchFamily="34" charset="0"/>
                  <a:ea typeface="+mn-lt"/>
                  <a:cs typeface="+mn-lt"/>
                </a:rPr>
                <a:t> of natural gas to third parties in the US</a:t>
              </a:r>
              <a:endParaRPr lang="en-US" sz="1300" dirty="0">
                <a:latin typeface="Abadi Extra Light" panose="020B0204020104020204" pitchFamily="34" charset="0"/>
              </a:endParaRPr>
            </a:p>
          </p:txBody>
        </p:sp>
      </p:grpSp>
      <p:graphicFrame>
        <p:nvGraphicFramePr>
          <p:cNvPr id="23" name="Chart 22">
            <a:extLst>
              <a:ext uri="{FF2B5EF4-FFF2-40B4-BE49-F238E27FC236}">
                <a16:creationId xmlns:a16="http://schemas.microsoft.com/office/drawing/2014/main" id="{4BA91787-2AB0-49D8-883C-3DE65B280436}"/>
              </a:ext>
            </a:extLst>
          </p:cNvPr>
          <p:cNvGraphicFramePr/>
          <p:nvPr/>
        </p:nvGraphicFramePr>
        <p:xfrm>
          <a:off x="436028" y="1633942"/>
          <a:ext cx="3949482" cy="2203035"/>
        </p:xfrm>
        <a:graphic>
          <a:graphicData uri="http://schemas.openxmlformats.org/drawingml/2006/chart">
            <c:chart xmlns:c="http://schemas.openxmlformats.org/drawingml/2006/chart" xmlns:r="http://schemas.openxmlformats.org/officeDocument/2006/relationships" r:id="rId3"/>
          </a:graphicData>
        </a:graphic>
      </p:graphicFrame>
      <p:pic>
        <p:nvPicPr>
          <p:cNvPr id="10" name="Graphic 9" descr="Oil Rig with solid fill">
            <a:extLst>
              <a:ext uri="{FF2B5EF4-FFF2-40B4-BE49-F238E27FC236}">
                <a16:creationId xmlns:a16="http://schemas.microsoft.com/office/drawing/2014/main" id="{F655D0ED-8FA6-B54C-9952-06972968E9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93412" y="1717018"/>
            <a:ext cx="914400" cy="914400"/>
          </a:xfrm>
          <a:prstGeom prst="rect">
            <a:avLst/>
          </a:prstGeom>
        </p:spPr>
      </p:pic>
      <p:sp>
        <p:nvSpPr>
          <p:cNvPr id="12" name="TextBox 11">
            <a:extLst>
              <a:ext uri="{FF2B5EF4-FFF2-40B4-BE49-F238E27FC236}">
                <a16:creationId xmlns:a16="http://schemas.microsoft.com/office/drawing/2014/main" id="{52DFD2B3-E951-2343-B476-70E5A2158036}"/>
              </a:ext>
            </a:extLst>
          </p:cNvPr>
          <p:cNvSpPr txBox="1"/>
          <p:nvPr/>
        </p:nvSpPr>
        <p:spPr>
          <a:xfrm>
            <a:off x="4856989" y="5577601"/>
            <a:ext cx="1004249" cy="292388"/>
          </a:xfrm>
          <a:prstGeom prst="rect">
            <a:avLst/>
          </a:prstGeom>
          <a:noFill/>
        </p:spPr>
        <p:txBody>
          <a:bodyPr wrap="none" rtlCol="0">
            <a:spAutoFit/>
          </a:bodyPr>
          <a:lstStyle/>
          <a:p>
            <a:r>
              <a:rPr lang="en-US" sz="1300" dirty="0">
                <a:latin typeface="Abadi Extra Light" panose="020B0604020104020204" pitchFamily="34" charset="0"/>
              </a:rPr>
              <a:t>Downstream</a:t>
            </a:r>
          </a:p>
        </p:txBody>
      </p:sp>
      <p:pic>
        <p:nvPicPr>
          <p:cNvPr id="14" name="Graphic 13" descr="Tug boat with solid fill">
            <a:extLst>
              <a:ext uri="{FF2B5EF4-FFF2-40B4-BE49-F238E27FC236}">
                <a16:creationId xmlns:a16="http://schemas.microsoft.com/office/drawing/2014/main" id="{DB2BEB85-421D-E948-974B-23AE842E9B6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89456" y="3290859"/>
            <a:ext cx="914400" cy="914400"/>
          </a:xfrm>
          <a:prstGeom prst="rect">
            <a:avLst/>
          </a:prstGeom>
        </p:spPr>
      </p:pic>
      <p:pic>
        <p:nvPicPr>
          <p:cNvPr id="17" name="Graphic 16" descr="Fuel with solid fill">
            <a:extLst>
              <a:ext uri="{FF2B5EF4-FFF2-40B4-BE49-F238E27FC236}">
                <a16:creationId xmlns:a16="http://schemas.microsoft.com/office/drawing/2014/main" id="{0D399E9A-4552-BB4F-8027-B37A5F15926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55027" y="4745703"/>
            <a:ext cx="914400" cy="914400"/>
          </a:xfrm>
          <a:prstGeom prst="rect">
            <a:avLst/>
          </a:prstGeom>
        </p:spPr>
      </p:pic>
      <p:sp>
        <p:nvSpPr>
          <p:cNvPr id="29" name="TextBox 28">
            <a:extLst>
              <a:ext uri="{FF2B5EF4-FFF2-40B4-BE49-F238E27FC236}">
                <a16:creationId xmlns:a16="http://schemas.microsoft.com/office/drawing/2014/main" id="{B9749192-6B43-C74F-AD81-6FC55CF9842A}"/>
              </a:ext>
            </a:extLst>
          </p:cNvPr>
          <p:cNvSpPr txBox="1"/>
          <p:nvPr/>
        </p:nvSpPr>
        <p:spPr>
          <a:xfrm>
            <a:off x="4920789" y="4147382"/>
            <a:ext cx="865365" cy="292388"/>
          </a:xfrm>
          <a:prstGeom prst="rect">
            <a:avLst/>
          </a:prstGeom>
          <a:noFill/>
        </p:spPr>
        <p:txBody>
          <a:bodyPr wrap="none" rtlCol="0">
            <a:spAutoFit/>
          </a:bodyPr>
          <a:lstStyle/>
          <a:p>
            <a:r>
              <a:rPr lang="en-US" sz="1300" dirty="0">
                <a:latin typeface="Abadi Extra Light" panose="020B0604020104020204" pitchFamily="34" charset="0"/>
              </a:rPr>
              <a:t>Midstream</a:t>
            </a:r>
          </a:p>
        </p:txBody>
      </p:sp>
      <p:sp>
        <p:nvSpPr>
          <p:cNvPr id="31" name="TextBox 30">
            <a:extLst>
              <a:ext uri="{FF2B5EF4-FFF2-40B4-BE49-F238E27FC236}">
                <a16:creationId xmlns:a16="http://schemas.microsoft.com/office/drawing/2014/main" id="{C4A9EF14-FE1B-7743-9205-1115CAA7DBF2}"/>
              </a:ext>
            </a:extLst>
          </p:cNvPr>
          <p:cNvSpPr txBox="1"/>
          <p:nvPr/>
        </p:nvSpPr>
        <p:spPr>
          <a:xfrm>
            <a:off x="4955027" y="2589266"/>
            <a:ext cx="807657" cy="292388"/>
          </a:xfrm>
          <a:prstGeom prst="rect">
            <a:avLst/>
          </a:prstGeom>
          <a:noFill/>
        </p:spPr>
        <p:txBody>
          <a:bodyPr wrap="none" rtlCol="0">
            <a:spAutoFit/>
          </a:bodyPr>
          <a:lstStyle/>
          <a:p>
            <a:r>
              <a:rPr lang="en-US" sz="1300" dirty="0">
                <a:latin typeface="Abadi Extra Light" panose="020B0604020104020204" pitchFamily="34" charset="0"/>
              </a:rPr>
              <a:t>Upstream</a:t>
            </a:r>
          </a:p>
        </p:txBody>
      </p:sp>
      <p:pic>
        <p:nvPicPr>
          <p:cNvPr id="28" name="Graphic 27" descr="Back with solid fill">
            <a:extLst>
              <a:ext uri="{FF2B5EF4-FFF2-40B4-BE49-F238E27FC236}">
                <a16:creationId xmlns:a16="http://schemas.microsoft.com/office/drawing/2014/main" id="{25BD95D8-4E90-534F-ACCC-F975E18467A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7431916">
            <a:off x="5638800" y="4352553"/>
            <a:ext cx="914400" cy="914400"/>
          </a:xfrm>
          <a:prstGeom prst="rect">
            <a:avLst/>
          </a:prstGeom>
        </p:spPr>
      </p:pic>
      <p:pic>
        <p:nvPicPr>
          <p:cNvPr id="37" name="Graphic 36" descr="Back with solid fill">
            <a:extLst>
              <a:ext uri="{FF2B5EF4-FFF2-40B4-BE49-F238E27FC236}">
                <a16:creationId xmlns:a16="http://schemas.microsoft.com/office/drawing/2014/main" id="{174279C7-2116-6643-A020-FEFDEE788FB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7524161">
            <a:off x="5561151" y="2548192"/>
            <a:ext cx="914400" cy="914400"/>
          </a:xfrm>
          <a:prstGeom prst="rect">
            <a:avLst/>
          </a:prstGeom>
        </p:spPr>
      </p:pic>
      <p:graphicFrame>
        <p:nvGraphicFramePr>
          <p:cNvPr id="24" name="Chart 23">
            <a:extLst>
              <a:ext uri="{FF2B5EF4-FFF2-40B4-BE49-F238E27FC236}">
                <a16:creationId xmlns:a16="http://schemas.microsoft.com/office/drawing/2014/main" id="{4BA91787-2AB0-49D8-883C-3DE65B280436}"/>
              </a:ext>
            </a:extLst>
          </p:cNvPr>
          <p:cNvGraphicFramePr/>
          <p:nvPr>
            <p:extLst>
              <p:ext uri="{D42A27DB-BD31-4B8C-83A1-F6EECF244321}">
                <p14:modId xmlns:p14="http://schemas.microsoft.com/office/powerpoint/2010/main" val="4267158957"/>
              </p:ext>
            </p:extLst>
          </p:nvPr>
        </p:nvGraphicFramePr>
        <p:xfrm>
          <a:off x="181749" y="3748059"/>
          <a:ext cx="4715667" cy="2686104"/>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307219373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54196-BC96-4C79-9FCA-F46CEA6BED6A}"/>
              </a:ext>
            </a:extLst>
          </p:cNvPr>
          <p:cNvSpPr>
            <a:spLocks noGrp="1"/>
          </p:cNvSpPr>
          <p:nvPr>
            <p:ph type="title"/>
          </p:nvPr>
        </p:nvSpPr>
        <p:spPr/>
        <p:txBody>
          <a:bodyPr>
            <a:normAutofit fontScale="90000"/>
          </a:bodyPr>
          <a:lstStyle/>
          <a:p>
            <a:r>
              <a:rPr lang="en-US" dirty="0"/>
              <a:t>III. Industry Overview</a:t>
            </a:r>
          </a:p>
        </p:txBody>
      </p:sp>
    </p:spTree>
    <p:extLst>
      <p:ext uri="{BB962C8B-B14F-4D97-AF65-F5344CB8AC3E}">
        <p14:creationId xmlns:p14="http://schemas.microsoft.com/office/powerpoint/2010/main" val="12541681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7868A0-679B-45C5-9637-E6B20E589B91}"/>
              </a:ext>
            </a:extLst>
          </p:cNvPr>
          <p:cNvSpPr>
            <a:spLocks noGrp="1"/>
          </p:cNvSpPr>
          <p:nvPr>
            <p:ph type="body" sz="quarter" idx="21"/>
          </p:nvPr>
        </p:nvSpPr>
        <p:spPr>
          <a:xfrm>
            <a:off x="609599" y="423837"/>
            <a:ext cx="6356465" cy="543176"/>
          </a:xfrm>
        </p:spPr>
        <p:txBody>
          <a:bodyPr vert="horz" lIns="0" tIns="0" rIns="0" bIns="0" rtlCol="0" anchor="ctr">
            <a:normAutofit/>
          </a:bodyPr>
          <a:lstStyle/>
          <a:p>
            <a:r>
              <a:rPr lang="en-US" dirty="0"/>
              <a:t>Liquefied Natural Gas and Oil</a:t>
            </a:r>
          </a:p>
        </p:txBody>
      </p:sp>
      <p:sp>
        <p:nvSpPr>
          <p:cNvPr id="3" name="TextBox 2">
            <a:extLst>
              <a:ext uri="{FF2B5EF4-FFF2-40B4-BE49-F238E27FC236}">
                <a16:creationId xmlns:a16="http://schemas.microsoft.com/office/drawing/2014/main" id="{95295FA6-BB5A-4B03-BE39-C51B10BC36CC}"/>
              </a:ext>
            </a:extLst>
          </p:cNvPr>
          <p:cNvSpPr txBox="1"/>
          <p:nvPr/>
        </p:nvSpPr>
        <p:spPr>
          <a:xfrm>
            <a:off x="524059" y="988011"/>
            <a:ext cx="10756311" cy="323165"/>
          </a:xfrm>
          <a:prstGeom prst="rect">
            <a:avLst/>
          </a:prstGeom>
          <a:noFill/>
        </p:spPr>
        <p:txBody>
          <a:bodyPr wrap="square" rtlCol="0">
            <a:spAutoFit/>
          </a:bodyPr>
          <a:lstStyle/>
          <a:p>
            <a:r>
              <a:rPr lang="en-US" sz="1500" dirty="0">
                <a:latin typeface="Abadi" panose="020B0604020104020204" pitchFamily="34" charset="0"/>
              </a:rPr>
              <a:t>The LNG market is heating up and it’s not slowing down anytime soon.  </a:t>
            </a:r>
          </a:p>
        </p:txBody>
      </p:sp>
      <p:grpSp>
        <p:nvGrpSpPr>
          <p:cNvPr id="15" name="Group 14">
            <a:extLst>
              <a:ext uri="{FF2B5EF4-FFF2-40B4-BE49-F238E27FC236}">
                <a16:creationId xmlns:a16="http://schemas.microsoft.com/office/drawing/2014/main" id="{864FBBE4-EA7C-459F-99F7-0EAF01251A18}"/>
              </a:ext>
            </a:extLst>
          </p:cNvPr>
          <p:cNvGrpSpPr/>
          <p:nvPr/>
        </p:nvGrpSpPr>
        <p:grpSpPr>
          <a:xfrm>
            <a:off x="6523397" y="3963525"/>
            <a:ext cx="5238214" cy="757581"/>
            <a:chOff x="7329413" y="2016806"/>
            <a:chExt cx="4572001" cy="733195"/>
          </a:xfrm>
        </p:grpSpPr>
        <p:cxnSp>
          <p:nvCxnSpPr>
            <p:cNvPr id="16" name="Straight Connector 15">
              <a:extLst>
                <a:ext uri="{FF2B5EF4-FFF2-40B4-BE49-F238E27FC236}">
                  <a16:creationId xmlns:a16="http://schemas.microsoft.com/office/drawing/2014/main" id="{E90C5ED1-95AA-4AF5-B4F1-A8D3D5E7BCAB}"/>
                </a:ext>
              </a:extLst>
            </p:cNvPr>
            <p:cNvCxnSpPr/>
            <p:nvPr/>
          </p:nvCxnSpPr>
          <p:spPr>
            <a:xfrm>
              <a:off x="7411170" y="2349891"/>
              <a:ext cx="4343400" cy="0"/>
            </a:xfrm>
            <a:prstGeom prst="line">
              <a:avLst/>
            </a:prstGeom>
            <a:ln w="19050">
              <a:solidFill>
                <a:srgbClr val="76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AD895AF-CD7B-4333-97FC-AA7A18966E18}"/>
                </a:ext>
              </a:extLst>
            </p:cNvPr>
            <p:cNvSpPr txBox="1"/>
            <p:nvPr/>
          </p:nvSpPr>
          <p:spPr>
            <a:xfrm>
              <a:off x="7329413" y="2016806"/>
              <a:ext cx="4572000" cy="292388"/>
            </a:xfrm>
            <a:prstGeom prst="rect">
              <a:avLst/>
            </a:prstGeom>
            <a:noFill/>
          </p:spPr>
          <p:txBody>
            <a:bodyPr wrap="square" rtlCol="0">
              <a:spAutoFit/>
            </a:bodyPr>
            <a:lstStyle/>
            <a:p>
              <a:r>
                <a:rPr lang="en-US" sz="1300" dirty="0">
                  <a:latin typeface="Abadi" panose="020B0604020104020204" pitchFamily="34" charset="0"/>
                </a:rPr>
                <a:t>Oil or Natural Gas?</a:t>
              </a:r>
            </a:p>
          </p:txBody>
        </p:sp>
        <p:sp>
          <p:nvSpPr>
            <p:cNvPr id="18" name="TextBox 17">
              <a:extLst>
                <a:ext uri="{FF2B5EF4-FFF2-40B4-BE49-F238E27FC236}">
                  <a16:creationId xmlns:a16="http://schemas.microsoft.com/office/drawing/2014/main" id="{213AD159-272C-4EB0-8BA5-E175B03A46F6}"/>
                </a:ext>
              </a:extLst>
            </p:cNvPr>
            <p:cNvSpPr txBox="1"/>
            <p:nvPr/>
          </p:nvSpPr>
          <p:spPr>
            <a:xfrm>
              <a:off x="7329414" y="2349891"/>
              <a:ext cx="4572000" cy="400110"/>
            </a:xfrm>
            <a:prstGeom prst="rect">
              <a:avLst/>
            </a:prstGeom>
            <a:noFill/>
          </p:spPr>
          <p:txBody>
            <a:bodyPr wrap="square" rtlCol="0">
              <a:spAutoFit/>
            </a:bodyPr>
            <a:lstStyle/>
            <a:p>
              <a:r>
                <a:rPr lang="en-US" sz="1000" dirty="0">
                  <a:latin typeface="Abadi Extra Light" panose="020B0204020104020204" pitchFamily="34" charset="0"/>
                </a:rPr>
                <a:t>Companies are going to be faced with the decision to stay in oil or move forward with alternatives.</a:t>
              </a:r>
            </a:p>
          </p:txBody>
        </p:sp>
      </p:grpSp>
      <p:sp>
        <p:nvSpPr>
          <p:cNvPr id="31" name="TextBox 30">
            <a:extLst>
              <a:ext uri="{FF2B5EF4-FFF2-40B4-BE49-F238E27FC236}">
                <a16:creationId xmlns:a16="http://schemas.microsoft.com/office/drawing/2014/main" id="{E57CB743-D56F-46E1-A380-47ADCF6A0965}"/>
              </a:ext>
            </a:extLst>
          </p:cNvPr>
          <p:cNvSpPr txBox="1"/>
          <p:nvPr/>
        </p:nvSpPr>
        <p:spPr>
          <a:xfrm>
            <a:off x="524059" y="1729369"/>
            <a:ext cx="5028125" cy="1567160"/>
          </a:xfrm>
          <a:prstGeom prst="rect">
            <a:avLst/>
          </a:prstGeom>
          <a:noFill/>
        </p:spPr>
        <p:txBody>
          <a:bodyPr wrap="square" rtlCol="0">
            <a:spAutoFit/>
          </a:bodyPr>
          <a:lstStyle/>
          <a:p>
            <a:pPr marL="171450" indent="-171450">
              <a:lnSpc>
                <a:spcPct val="150000"/>
              </a:lnSpc>
              <a:spcAft>
                <a:spcPts val="800"/>
              </a:spcAft>
              <a:buFontTx/>
              <a:buChar char="-"/>
            </a:pPr>
            <a:r>
              <a:rPr lang="en-US" sz="1300" dirty="0">
                <a:latin typeface="Abadi Extra Light" panose="020B0204020104020204" pitchFamily="34" charset="0"/>
              </a:rPr>
              <a:t>Safety of LNG compared to other fossil fuels</a:t>
            </a:r>
          </a:p>
          <a:p>
            <a:pPr marL="171450" indent="-171450">
              <a:lnSpc>
                <a:spcPct val="150000"/>
              </a:lnSpc>
              <a:spcAft>
                <a:spcPts val="800"/>
              </a:spcAft>
              <a:buFontTx/>
              <a:buChar char="-"/>
            </a:pPr>
            <a:r>
              <a:rPr lang="en-US" sz="1300" dirty="0">
                <a:latin typeface="Abadi Extra Light" panose="020B0204020104020204" pitchFamily="34" charset="0"/>
              </a:rPr>
              <a:t>Extreme demand growth in Asia Pacific</a:t>
            </a:r>
          </a:p>
          <a:p>
            <a:pPr marL="171450" indent="-171450">
              <a:lnSpc>
                <a:spcPct val="150000"/>
              </a:lnSpc>
              <a:spcAft>
                <a:spcPts val="800"/>
              </a:spcAft>
              <a:buFontTx/>
              <a:buChar char="-"/>
            </a:pPr>
            <a:r>
              <a:rPr lang="en-US" sz="1300" dirty="0">
                <a:latin typeface="Abadi Extra Light" panose="020B0204020104020204" pitchFamily="34" charset="0"/>
              </a:rPr>
              <a:t>~170 MT of LNG capacity being constructed</a:t>
            </a:r>
          </a:p>
          <a:p>
            <a:pPr marL="171450" indent="-171450">
              <a:lnSpc>
                <a:spcPct val="150000"/>
              </a:lnSpc>
              <a:spcAft>
                <a:spcPts val="800"/>
              </a:spcAft>
              <a:buFontTx/>
              <a:buChar char="-"/>
            </a:pPr>
            <a:r>
              <a:rPr lang="en-US" sz="1300" dirty="0">
                <a:latin typeface="Abadi Extra Light" panose="020B0204020104020204" pitchFamily="34" charset="0"/>
              </a:rPr>
              <a:t>LNG demand still grew during COVID</a:t>
            </a:r>
          </a:p>
        </p:txBody>
      </p:sp>
      <p:grpSp>
        <p:nvGrpSpPr>
          <p:cNvPr id="33" name="Group 32">
            <a:extLst>
              <a:ext uri="{FF2B5EF4-FFF2-40B4-BE49-F238E27FC236}">
                <a16:creationId xmlns:a16="http://schemas.microsoft.com/office/drawing/2014/main" id="{0569A435-EDBD-3C47-B772-8F7A110711E9}"/>
              </a:ext>
            </a:extLst>
          </p:cNvPr>
          <p:cNvGrpSpPr/>
          <p:nvPr/>
        </p:nvGrpSpPr>
        <p:grpSpPr>
          <a:xfrm>
            <a:off x="524058" y="1332174"/>
            <a:ext cx="5144545" cy="292388"/>
            <a:chOff x="7329414" y="1765218"/>
            <a:chExt cx="4572000" cy="292388"/>
          </a:xfrm>
        </p:grpSpPr>
        <p:cxnSp>
          <p:nvCxnSpPr>
            <p:cNvPr id="34" name="Straight Connector 33">
              <a:extLst>
                <a:ext uri="{FF2B5EF4-FFF2-40B4-BE49-F238E27FC236}">
                  <a16:creationId xmlns:a16="http://schemas.microsoft.com/office/drawing/2014/main" id="{BD0B9CC3-7CA2-FB45-8FDF-0EF06F96CCEC}"/>
                </a:ext>
              </a:extLst>
            </p:cNvPr>
            <p:cNvCxnSpPr>
              <a:cxnSpLocks/>
            </p:cNvCxnSpPr>
            <p:nvPr/>
          </p:nvCxnSpPr>
          <p:spPr>
            <a:xfrm>
              <a:off x="7411170" y="2057503"/>
              <a:ext cx="4490244" cy="103"/>
            </a:xfrm>
            <a:prstGeom prst="line">
              <a:avLst/>
            </a:prstGeom>
            <a:ln w="19050">
              <a:solidFill>
                <a:srgbClr val="76000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2BA49EB-E811-744A-8C35-554D230EE95E}"/>
                </a:ext>
              </a:extLst>
            </p:cNvPr>
            <p:cNvSpPr txBox="1"/>
            <p:nvPr/>
          </p:nvSpPr>
          <p:spPr>
            <a:xfrm>
              <a:off x="7329414" y="1765218"/>
              <a:ext cx="4572000" cy="292388"/>
            </a:xfrm>
            <a:prstGeom prst="rect">
              <a:avLst/>
            </a:prstGeom>
            <a:noFill/>
          </p:spPr>
          <p:txBody>
            <a:bodyPr wrap="square" rtlCol="0">
              <a:spAutoFit/>
            </a:bodyPr>
            <a:lstStyle/>
            <a:p>
              <a:r>
                <a:rPr lang="en-US" sz="1300" dirty="0">
                  <a:latin typeface="Abadi" panose="020B0604020104020204" pitchFamily="34" charset="0"/>
                </a:rPr>
                <a:t>Global LNG Demand</a:t>
              </a:r>
            </a:p>
          </p:txBody>
        </p:sp>
      </p:grpSp>
      <p:sp>
        <p:nvSpPr>
          <p:cNvPr id="41" name="TextBox 40">
            <a:extLst>
              <a:ext uri="{FF2B5EF4-FFF2-40B4-BE49-F238E27FC236}">
                <a16:creationId xmlns:a16="http://schemas.microsoft.com/office/drawing/2014/main" id="{69C4A178-C44E-D142-A0B6-551D4EFED0E2}"/>
              </a:ext>
            </a:extLst>
          </p:cNvPr>
          <p:cNvSpPr txBox="1"/>
          <p:nvPr/>
        </p:nvSpPr>
        <p:spPr>
          <a:xfrm>
            <a:off x="6617067" y="4511968"/>
            <a:ext cx="5028125" cy="1567160"/>
          </a:xfrm>
          <a:prstGeom prst="rect">
            <a:avLst/>
          </a:prstGeom>
          <a:noFill/>
        </p:spPr>
        <p:txBody>
          <a:bodyPr wrap="square" rtlCol="0">
            <a:spAutoFit/>
          </a:bodyPr>
          <a:lstStyle/>
          <a:p>
            <a:pPr marL="171450" indent="-171450">
              <a:lnSpc>
                <a:spcPct val="150000"/>
              </a:lnSpc>
              <a:spcAft>
                <a:spcPts val="800"/>
              </a:spcAft>
              <a:buFontTx/>
              <a:buChar char="-"/>
            </a:pPr>
            <a:r>
              <a:rPr lang="en-US" sz="1300" dirty="0">
                <a:latin typeface="Abadi Extra Light" panose="020B0204020104020204" pitchFamily="34" charset="0"/>
              </a:rPr>
              <a:t>Integrated oil majors with net-zero emission goals</a:t>
            </a:r>
          </a:p>
          <a:p>
            <a:pPr marL="171450" indent="-171450">
              <a:lnSpc>
                <a:spcPct val="150000"/>
              </a:lnSpc>
              <a:spcAft>
                <a:spcPts val="800"/>
              </a:spcAft>
              <a:buFontTx/>
              <a:buChar char="-"/>
            </a:pPr>
            <a:r>
              <a:rPr lang="en-US" sz="1300" dirty="0">
                <a:latin typeface="Abadi Extra Light" panose="020B0204020104020204" pitchFamily="34" charset="0"/>
              </a:rPr>
              <a:t>European majors focus on cleaner alternatives</a:t>
            </a:r>
          </a:p>
          <a:p>
            <a:pPr marL="171450" indent="-171450">
              <a:lnSpc>
                <a:spcPct val="150000"/>
              </a:lnSpc>
              <a:spcAft>
                <a:spcPts val="800"/>
              </a:spcAft>
              <a:buFontTx/>
              <a:buChar char="-"/>
            </a:pPr>
            <a:r>
              <a:rPr lang="en-US" sz="1300" dirty="0">
                <a:latin typeface="Abadi Extra Light" panose="020B0204020104020204" pitchFamily="34" charset="0"/>
              </a:rPr>
              <a:t>Increase in available market share in oil</a:t>
            </a:r>
          </a:p>
          <a:p>
            <a:pPr marL="171450" indent="-171450">
              <a:lnSpc>
                <a:spcPct val="150000"/>
              </a:lnSpc>
              <a:spcAft>
                <a:spcPts val="800"/>
              </a:spcAft>
              <a:buFontTx/>
              <a:buChar char="-"/>
            </a:pPr>
            <a:r>
              <a:rPr lang="en-US" sz="1300" dirty="0">
                <a:latin typeface="Abadi Extra Light" panose="020B0204020104020204" pitchFamily="34" charset="0"/>
              </a:rPr>
              <a:t>OPEC+ production cuts          Demand increase</a:t>
            </a:r>
          </a:p>
        </p:txBody>
      </p:sp>
      <p:sp>
        <p:nvSpPr>
          <p:cNvPr id="19" name="Right Arrow 18">
            <a:extLst>
              <a:ext uri="{FF2B5EF4-FFF2-40B4-BE49-F238E27FC236}">
                <a16:creationId xmlns:a16="http://schemas.microsoft.com/office/drawing/2014/main" id="{20EE6FB3-524E-2D4E-AE6E-C31BA041F7EA}"/>
              </a:ext>
            </a:extLst>
          </p:cNvPr>
          <p:cNvSpPr/>
          <p:nvPr/>
        </p:nvSpPr>
        <p:spPr>
          <a:xfrm>
            <a:off x="8515819" y="5860923"/>
            <a:ext cx="214098" cy="15966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Chart 20">
            <a:extLst>
              <a:ext uri="{FF2B5EF4-FFF2-40B4-BE49-F238E27FC236}">
                <a16:creationId xmlns:a16="http://schemas.microsoft.com/office/drawing/2014/main" id="{D48810D0-4F21-4B6A-AF45-5BF01BA4067C}"/>
              </a:ext>
            </a:extLst>
          </p:cNvPr>
          <p:cNvGraphicFramePr/>
          <p:nvPr>
            <p:extLst>
              <p:ext uri="{D42A27DB-BD31-4B8C-83A1-F6EECF244321}">
                <p14:modId xmlns:p14="http://schemas.microsoft.com/office/powerpoint/2010/main" val="3003029741"/>
              </p:ext>
            </p:extLst>
          </p:nvPr>
        </p:nvGraphicFramePr>
        <p:xfrm>
          <a:off x="524059" y="3545706"/>
          <a:ext cx="5571941" cy="27412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a:extLst>
              <a:ext uri="{FF2B5EF4-FFF2-40B4-BE49-F238E27FC236}">
                <a16:creationId xmlns:a16="http://schemas.microsoft.com/office/drawing/2014/main" id="{4BA91787-2AB0-49D8-883C-3DE65B280436}"/>
              </a:ext>
            </a:extLst>
          </p:cNvPr>
          <p:cNvGraphicFramePr/>
          <p:nvPr>
            <p:extLst>
              <p:ext uri="{D42A27DB-BD31-4B8C-83A1-F6EECF244321}">
                <p14:modId xmlns:p14="http://schemas.microsoft.com/office/powerpoint/2010/main" val="1120573317"/>
              </p:ext>
            </p:extLst>
          </p:nvPr>
        </p:nvGraphicFramePr>
        <p:xfrm>
          <a:off x="6523397" y="1096558"/>
          <a:ext cx="4935392" cy="27584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7871615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54196-BC96-4C79-9FCA-F46CEA6BED6A}"/>
              </a:ext>
            </a:extLst>
          </p:cNvPr>
          <p:cNvSpPr>
            <a:spLocks noGrp="1"/>
          </p:cNvSpPr>
          <p:nvPr>
            <p:ph type="title"/>
          </p:nvPr>
        </p:nvSpPr>
        <p:spPr/>
        <p:txBody>
          <a:bodyPr>
            <a:normAutofit fontScale="90000"/>
          </a:bodyPr>
          <a:lstStyle/>
          <a:p>
            <a:r>
              <a:rPr lang="en-US" dirty="0"/>
              <a:t>IV. Valuation Analysis</a:t>
            </a:r>
          </a:p>
        </p:txBody>
      </p:sp>
    </p:spTree>
    <p:extLst>
      <p:ext uri="{BB962C8B-B14F-4D97-AF65-F5344CB8AC3E}">
        <p14:creationId xmlns:p14="http://schemas.microsoft.com/office/powerpoint/2010/main" val="429141747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9326</TotalTime>
  <Words>1284</Words>
  <Application>Microsoft Macintosh PowerPoint</Application>
  <PresentationFormat>Widescreen</PresentationFormat>
  <Paragraphs>203</Paragraphs>
  <Slides>22</Slides>
  <Notes>12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1" baseType="lpstr">
      <vt:lpstr>Abadi</vt:lpstr>
      <vt:lpstr>Abadi </vt:lpstr>
      <vt:lpstr>Abadi Extra Light</vt:lpstr>
      <vt:lpstr>Arial</vt:lpstr>
      <vt:lpstr>Calibri</vt:lpstr>
      <vt:lpstr>Calibri Light</vt:lpstr>
      <vt:lpstr>Palatino Linotype</vt:lpstr>
      <vt:lpstr>1_Office Theme</vt:lpstr>
      <vt:lpstr>Worksheet</vt:lpstr>
      <vt:lpstr>PowerPoint Presentation</vt:lpstr>
      <vt:lpstr>PowerPoint Presentation</vt:lpstr>
      <vt:lpstr>I. Investment Summary</vt:lpstr>
      <vt:lpstr>PowerPoint Presentation</vt:lpstr>
      <vt:lpstr>II. Company &amp; Business Overview</vt:lpstr>
      <vt:lpstr>PowerPoint Presentation</vt:lpstr>
      <vt:lpstr>III. Industry Overview</vt:lpstr>
      <vt:lpstr>PowerPoint Presentation</vt:lpstr>
      <vt:lpstr>IV. Valuation Analysis</vt:lpstr>
      <vt:lpstr>PowerPoint Presentation</vt:lpstr>
      <vt:lpstr>V. Catalysts &amp; Drivers</vt:lpstr>
      <vt:lpstr>PowerPoint Presentation</vt:lpstr>
      <vt:lpstr>PowerPoint Presentation</vt:lpstr>
      <vt:lpstr>VI. Risks to Investment Thesis</vt:lpstr>
      <vt:lpstr>PowerPoint Presentation</vt:lpstr>
      <vt:lpstr>VII. Comparable Companies</vt:lpstr>
      <vt:lpstr>PowerPoint Presentation</vt:lpstr>
      <vt:lpstr>VIII. Financial Analysis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F2020_Fox Fund Presentation</dc:title>
  <dc:creator>Kyle Wenclawiak</dc:creator>
  <cp:lastModifiedBy>Nicholas Jay Anstadt</cp:lastModifiedBy>
  <cp:revision>570</cp:revision>
  <dcterms:created xsi:type="dcterms:W3CDTF">2018-01-23T22:32:18Z</dcterms:created>
  <dcterms:modified xsi:type="dcterms:W3CDTF">2021-04-23T15:22:55Z</dcterms:modified>
</cp:coreProperties>
</file>